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6.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cratch.mit.edu/users/mrcromie/" TargetMode="External"/><Relationship Id="rId4" Type="http://schemas.openxmlformats.org/officeDocument/2006/relationships/image" Target="../media/image15.png"/><Relationship Id="rId5" Type="http://schemas.openxmlformats.org/officeDocument/2006/relationships/hyperlink" Target="https://scratch.mit.edu/projects/100255859/" TargetMode="External"/><Relationship Id="rId6" Type="http://schemas.openxmlformats.org/officeDocument/2006/relationships/hyperlink" Target="https://docs.google.com/document/d/1PH82JSlSw_zAT4bSdZKraTnygvzxluk2AW8LlQakthM/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6.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7.png"/><Relationship Id="rId4" Type="http://schemas.openxmlformats.org/officeDocument/2006/relationships/image" Target="../media/image45.png"/><Relationship Id="rId5"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6.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8.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7.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05.png"/><Relationship Id="rId5"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2.png"/><Relationship Id="rId4" Type="http://schemas.openxmlformats.org/officeDocument/2006/relationships/image" Target="../media/image10.png"/><Relationship Id="rId5" Type="http://schemas.openxmlformats.org/officeDocument/2006/relationships/image" Target="../media/image06.png"/><Relationship Id="rId6" Type="http://schemas.openxmlformats.org/officeDocument/2006/relationships/image" Target="../media/image07.png"/><Relationship Id="rId7" Type="http://schemas.openxmlformats.org/officeDocument/2006/relationships/image" Target="../media/image08.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t/>
            </a:r>
            <a:endParaRP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t/>
            </a:r>
            <a:endParaRPr/>
          </a:p>
        </p:txBody>
      </p:sp>
      <p:pic>
        <p:nvPicPr>
          <p:cNvPr id="69" name="Shape 69"/>
          <p:cNvPicPr preferRelativeResize="0"/>
          <p:nvPr/>
        </p:nvPicPr>
        <p:blipFill>
          <a:blip r:embed="rId3">
            <a:alphaModFix/>
          </a:blip>
          <a:stretch>
            <a:fillRect/>
          </a:stretch>
        </p:blipFill>
        <p:spPr>
          <a:xfrm>
            <a:off x="0" y="0"/>
            <a:ext cx="9143999" cy="5274499"/>
          </a:xfrm>
          <a:prstGeom prst="rect">
            <a:avLst/>
          </a:prstGeom>
          <a:noFill/>
          <a:ln>
            <a:noFill/>
          </a:ln>
        </p:spPr>
      </p:pic>
      <p:sp>
        <p:nvSpPr>
          <p:cNvPr id="70" name="Shape 70"/>
          <p:cNvSpPr txBox="1"/>
          <p:nvPr/>
        </p:nvSpPr>
        <p:spPr>
          <a:xfrm>
            <a:off x="5955625" y="3824900"/>
            <a:ext cx="2986500" cy="10304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FFFFFF"/>
                </a:solidFill>
              </a:rPr>
              <a:t>Game Design from Scratch</a:t>
            </a:r>
          </a:p>
          <a:p>
            <a:pPr lvl="0" rtl="0" algn="r">
              <a:spcBef>
                <a:spcPts val="0"/>
              </a:spcBef>
              <a:buNone/>
            </a:pPr>
            <a:r>
              <a:rPr lang="en" sz="1800">
                <a:solidFill>
                  <a:srgbClr val="FFFFFF"/>
                </a:solidFill>
              </a:rPr>
              <a:t>January 2016</a:t>
            </a:r>
          </a:p>
          <a:p>
            <a:pPr lvl="0" algn="r">
              <a:spcBef>
                <a:spcPts val="0"/>
              </a:spcBef>
              <a:buNone/>
            </a:pPr>
            <a:r>
              <a:rPr lang="en" sz="1800">
                <a:solidFill>
                  <a:srgbClr val="FFFFFF"/>
                </a:solidFill>
              </a:rPr>
              <a:t>@mcromievusd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6"/>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t/>
            </a:r>
            <a:endParaRPr/>
          </a:p>
        </p:txBody>
      </p:sp>
      <p:sp>
        <p:nvSpPr>
          <p:cNvPr id="162" name="Shape 162"/>
          <p:cNvSpPr txBox="1"/>
          <p:nvPr>
            <p:ph idx="1" type="body"/>
          </p:nvPr>
        </p:nvSpPr>
        <p:spPr>
          <a:xfrm>
            <a:off x="471900" y="1919075"/>
            <a:ext cx="2299800" cy="2710200"/>
          </a:xfrm>
          <a:prstGeom prst="rect">
            <a:avLst/>
          </a:prstGeom>
        </p:spPr>
        <p:txBody>
          <a:bodyPr anchorCtr="0" anchor="t" bIns="91425" lIns="91425" rIns="91425" tIns="91425">
            <a:noAutofit/>
          </a:bodyPr>
          <a:lstStyle/>
          <a:p>
            <a:pPr lvl="0">
              <a:spcBef>
                <a:spcPts val="0"/>
              </a:spcBef>
              <a:buNone/>
            </a:pPr>
            <a:r>
              <a:rPr lang="en"/>
              <a:t>Note that only blocks with certain shapes will fit in some of the sockets.</a:t>
            </a:r>
          </a:p>
        </p:txBody>
      </p:sp>
      <p:pic>
        <p:nvPicPr>
          <p:cNvPr id="163" name="Shape 163"/>
          <p:cNvPicPr preferRelativeResize="0"/>
          <p:nvPr/>
        </p:nvPicPr>
        <p:blipFill>
          <a:blip r:embed="rId3">
            <a:alphaModFix/>
          </a:blip>
          <a:stretch>
            <a:fillRect/>
          </a:stretch>
        </p:blipFill>
        <p:spPr>
          <a:xfrm>
            <a:off x="3004025" y="1423750"/>
            <a:ext cx="5689974" cy="3205525"/>
          </a:xfrm>
          <a:prstGeom prst="rect">
            <a:avLst/>
          </a:prstGeom>
          <a:noFill/>
          <a:ln cap="flat" cmpd="sng" w="76200">
            <a:solidFill>
              <a:schemeClr val="accent6"/>
            </a:solidFill>
            <a:prstDash val="solid"/>
            <a:round/>
            <a:headEnd len="med" w="med" type="none"/>
            <a:tailEnd len="med" w="med"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00FF"/>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Animation</a:t>
            </a:r>
          </a:p>
        </p:txBody>
      </p:sp>
      <p:sp>
        <p:nvSpPr>
          <p:cNvPr id="169" name="Shape 169"/>
          <p:cNvSpPr txBox="1"/>
          <p:nvPr>
            <p:ph idx="1" type="body"/>
          </p:nvPr>
        </p:nvSpPr>
        <p:spPr>
          <a:xfrm>
            <a:off x="471900" y="1919075"/>
            <a:ext cx="2264100" cy="2710200"/>
          </a:xfrm>
          <a:prstGeom prst="rect">
            <a:avLst/>
          </a:prstGeom>
        </p:spPr>
        <p:txBody>
          <a:bodyPr anchorCtr="0" anchor="t" bIns="91425" lIns="91425" rIns="91425" tIns="91425">
            <a:noAutofit/>
          </a:bodyPr>
          <a:lstStyle/>
          <a:p>
            <a:pPr lvl="0">
              <a:spcBef>
                <a:spcPts val="0"/>
              </a:spcBef>
              <a:buNone/>
            </a:pPr>
            <a:r>
              <a:rPr lang="en"/>
              <a:t>Having a sprite cycle through its costumes will give the appearance of animation.</a:t>
            </a:r>
          </a:p>
        </p:txBody>
      </p:sp>
      <p:pic>
        <p:nvPicPr>
          <p:cNvPr id="170" name="Shape 170"/>
          <p:cNvPicPr preferRelativeResize="0"/>
          <p:nvPr/>
        </p:nvPicPr>
        <p:blipFill>
          <a:blip r:embed="rId3">
            <a:alphaModFix/>
          </a:blip>
          <a:stretch>
            <a:fillRect/>
          </a:stretch>
        </p:blipFill>
        <p:spPr>
          <a:xfrm>
            <a:off x="3053947" y="1449600"/>
            <a:ext cx="5640048" cy="3394675"/>
          </a:xfrm>
          <a:prstGeom prst="rect">
            <a:avLst/>
          </a:prstGeom>
          <a:noFill/>
          <a:ln cap="flat" cmpd="sng" w="76200">
            <a:solidFill>
              <a:srgbClr val="9900FF"/>
            </a:solidFill>
            <a:prstDash val="solid"/>
            <a:round/>
            <a:headEnd len="med" w="med" type="none"/>
            <a:tailEnd len="med" w="med"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155CC"/>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Motion</a:t>
            </a:r>
          </a:p>
        </p:txBody>
      </p:sp>
      <p:sp>
        <p:nvSpPr>
          <p:cNvPr id="176" name="Shape 176"/>
          <p:cNvSpPr txBox="1"/>
          <p:nvPr>
            <p:ph idx="1" type="body"/>
          </p:nvPr>
        </p:nvSpPr>
        <p:spPr>
          <a:xfrm>
            <a:off x="471900" y="1919075"/>
            <a:ext cx="2290799" cy="2710200"/>
          </a:xfrm>
          <a:prstGeom prst="rect">
            <a:avLst/>
          </a:prstGeom>
        </p:spPr>
        <p:txBody>
          <a:bodyPr anchorCtr="0" anchor="t" bIns="91425" lIns="91425" rIns="91425" tIns="91425">
            <a:noAutofit/>
          </a:bodyPr>
          <a:lstStyle/>
          <a:p>
            <a:pPr lvl="0">
              <a:spcBef>
                <a:spcPts val="0"/>
              </a:spcBef>
              <a:buNone/>
            </a:pPr>
            <a:r>
              <a:rPr lang="en"/>
              <a:t>Note that you can drop down the direction to the preprogrammed ↑,↓,→,← or you can enter values or operators.</a:t>
            </a:r>
          </a:p>
        </p:txBody>
      </p:sp>
      <p:pic>
        <p:nvPicPr>
          <p:cNvPr id="177" name="Shape 177"/>
          <p:cNvPicPr preferRelativeResize="0"/>
          <p:nvPr/>
        </p:nvPicPr>
        <p:blipFill>
          <a:blip r:embed="rId3">
            <a:alphaModFix/>
          </a:blip>
          <a:stretch>
            <a:fillRect/>
          </a:stretch>
        </p:blipFill>
        <p:spPr>
          <a:xfrm>
            <a:off x="2980712" y="877100"/>
            <a:ext cx="5915025" cy="3886200"/>
          </a:xfrm>
          <a:prstGeom prst="rect">
            <a:avLst/>
          </a:prstGeom>
          <a:noFill/>
          <a:ln cap="flat" cmpd="sng" w="76200">
            <a:solidFill>
              <a:srgbClr val="1155CC"/>
            </a:solidFill>
            <a:prstDash val="solid"/>
            <a:round/>
            <a:headEnd len="med" w="med" type="none"/>
            <a:tailEnd len="med" w="med"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155CC"/>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Duplicate and Modify</a:t>
            </a:r>
          </a:p>
        </p:txBody>
      </p:sp>
      <p:sp>
        <p:nvSpPr>
          <p:cNvPr id="183" name="Shape 183"/>
          <p:cNvSpPr txBox="1"/>
          <p:nvPr>
            <p:ph idx="1" type="body"/>
          </p:nvPr>
        </p:nvSpPr>
        <p:spPr>
          <a:xfrm>
            <a:off x="471900" y="1919075"/>
            <a:ext cx="5000400" cy="2710200"/>
          </a:xfrm>
          <a:prstGeom prst="rect">
            <a:avLst/>
          </a:prstGeom>
        </p:spPr>
        <p:txBody>
          <a:bodyPr anchorCtr="0" anchor="t" bIns="91425" lIns="91425" rIns="91425" tIns="91425">
            <a:noAutofit/>
          </a:bodyPr>
          <a:lstStyle/>
          <a:p>
            <a:pPr lvl="0" rtl="0">
              <a:spcBef>
                <a:spcPts val="0"/>
              </a:spcBef>
              <a:buNone/>
            </a:pPr>
            <a:r>
              <a:rPr lang="en"/>
              <a:t>Right click on the “if-then” block and duplicate it, then do it again so you have all four directions covered. Change the keys and the directions and test it out, debugging where necessary. </a:t>
            </a:r>
          </a:p>
          <a:p>
            <a:pPr lvl="0">
              <a:spcBef>
                <a:spcPts val="0"/>
              </a:spcBef>
              <a:buNone/>
            </a:pPr>
            <a:r>
              <a:rPr lang="en"/>
              <a:t>You now have four conditional statements nested within a forever loop. </a:t>
            </a:r>
          </a:p>
        </p:txBody>
      </p:sp>
      <p:pic>
        <p:nvPicPr>
          <p:cNvPr id="184" name="Shape 184"/>
          <p:cNvPicPr preferRelativeResize="0"/>
          <p:nvPr/>
        </p:nvPicPr>
        <p:blipFill>
          <a:blip r:embed="rId3">
            <a:alphaModFix/>
          </a:blip>
          <a:stretch>
            <a:fillRect/>
          </a:stretch>
        </p:blipFill>
        <p:spPr>
          <a:xfrm>
            <a:off x="5808949" y="235774"/>
            <a:ext cx="2707075" cy="4671949"/>
          </a:xfrm>
          <a:prstGeom prst="rect">
            <a:avLst/>
          </a:prstGeom>
          <a:noFill/>
          <a:ln cap="flat" cmpd="sng" w="76200">
            <a:solidFill>
              <a:srgbClr val="1155CC"/>
            </a:solidFill>
            <a:prstDash val="solid"/>
            <a:round/>
            <a:headEnd len="med" w="med" type="none"/>
            <a:tailEnd len="med" w="med"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60950" y="650100"/>
            <a:ext cx="8222100" cy="767699"/>
          </a:xfrm>
          <a:prstGeom prst="rect">
            <a:avLst/>
          </a:prstGeom>
        </p:spPr>
        <p:txBody>
          <a:bodyPr anchorCtr="0" anchor="b" bIns="91425" lIns="91425" rIns="91425" tIns="91425">
            <a:noAutofit/>
          </a:bodyPr>
          <a:lstStyle/>
          <a:p>
            <a:pPr lvl="0" rtl="0">
              <a:spcBef>
                <a:spcPts val="0"/>
              </a:spcBef>
              <a:buNone/>
            </a:pPr>
            <a:r>
              <a:rPr lang="en"/>
              <a:t>Let’s make an objective for our game</a:t>
            </a:r>
          </a:p>
        </p:txBody>
      </p:sp>
      <p:sp>
        <p:nvSpPr>
          <p:cNvPr id="190" name="Shape 190"/>
          <p:cNvSpPr txBox="1"/>
          <p:nvPr>
            <p:ph idx="1" type="body"/>
          </p:nvPr>
        </p:nvSpPr>
        <p:spPr>
          <a:xfrm>
            <a:off x="471900" y="1919075"/>
            <a:ext cx="3606300" cy="2710200"/>
          </a:xfrm>
          <a:prstGeom prst="rect">
            <a:avLst/>
          </a:prstGeom>
        </p:spPr>
        <p:txBody>
          <a:bodyPr anchorCtr="0" anchor="t" bIns="91425" lIns="91425" rIns="91425" tIns="91425">
            <a:noAutofit/>
          </a:bodyPr>
          <a:lstStyle/>
          <a:p>
            <a:pPr lvl="0" rtl="0">
              <a:spcBef>
                <a:spcPts val="0"/>
              </a:spcBef>
              <a:buNone/>
            </a:pPr>
            <a:r>
              <a:rPr lang="en"/>
              <a:t>To make it simple, we will choose a new sprite from the library.</a:t>
            </a:r>
          </a:p>
          <a:p>
            <a:pPr lvl="0" rtl="0">
              <a:spcBef>
                <a:spcPts val="0"/>
              </a:spcBef>
              <a:buNone/>
            </a:pPr>
            <a:r>
              <a:rPr lang="en"/>
              <a:t>Double click on the Donut sprite to add it to our game. PacMan doesn’t always eat donuts, but when he does, he prefers ones with sprinkles. </a:t>
            </a:r>
          </a:p>
        </p:txBody>
      </p:sp>
      <p:pic>
        <p:nvPicPr>
          <p:cNvPr id="191" name="Shape 191"/>
          <p:cNvPicPr preferRelativeResize="0"/>
          <p:nvPr/>
        </p:nvPicPr>
        <p:blipFill rotWithShape="1">
          <a:blip r:embed="rId3">
            <a:alphaModFix/>
          </a:blip>
          <a:srcRect b="50201" l="57359" r="0" t="0"/>
          <a:stretch/>
        </p:blipFill>
        <p:spPr>
          <a:xfrm>
            <a:off x="4388399" y="1533274"/>
            <a:ext cx="1871349" cy="1019275"/>
          </a:xfrm>
          <a:prstGeom prst="rect">
            <a:avLst/>
          </a:prstGeom>
          <a:noFill/>
          <a:ln cap="flat" cmpd="sng" w="76200">
            <a:solidFill>
              <a:schemeClr val="dk1"/>
            </a:solidFill>
            <a:prstDash val="solid"/>
            <a:round/>
            <a:headEnd len="med" w="med" type="none"/>
            <a:tailEnd len="med" w="med" type="none"/>
          </a:ln>
        </p:spPr>
      </p:pic>
      <p:sp>
        <p:nvSpPr>
          <p:cNvPr id="192" name="Shape 192"/>
          <p:cNvSpPr/>
          <p:nvPr/>
        </p:nvSpPr>
        <p:spPr>
          <a:xfrm>
            <a:off x="5210975" y="1817550"/>
            <a:ext cx="395099" cy="3668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93" name="Shape 193"/>
          <p:cNvPicPr preferRelativeResize="0"/>
          <p:nvPr/>
        </p:nvPicPr>
        <p:blipFill>
          <a:blip r:embed="rId4">
            <a:alphaModFix/>
          </a:blip>
          <a:stretch>
            <a:fillRect/>
          </a:stretch>
        </p:blipFill>
        <p:spPr>
          <a:xfrm>
            <a:off x="4912545" y="2383462"/>
            <a:ext cx="2684249" cy="1781424"/>
          </a:xfrm>
          <a:prstGeom prst="rect">
            <a:avLst/>
          </a:prstGeom>
          <a:noFill/>
          <a:ln cap="flat" cmpd="sng" w="76200">
            <a:solidFill>
              <a:schemeClr val="dk1"/>
            </a:solidFill>
            <a:prstDash val="solid"/>
            <a:round/>
            <a:headEnd len="med" w="med" type="none"/>
            <a:tailEnd len="med" w="med" type="none"/>
          </a:ln>
        </p:spPr>
      </p:pic>
      <p:sp>
        <p:nvSpPr>
          <p:cNvPr id="194" name="Shape 194"/>
          <p:cNvSpPr/>
          <p:nvPr/>
        </p:nvSpPr>
        <p:spPr>
          <a:xfrm>
            <a:off x="5709850" y="3275825"/>
            <a:ext cx="1023900" cy="8888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Shrinking Sprites</a:t>
            </a:r>
          </a:p>
        </p:txBody>
      </p:sp>
      <p:sp>
        <p:nvSpPr>
          <p:cNvPr id="200" name="Shape 200"/>
          <p:cNvSpPr txBox="1"/>
          <p:nvPr>
            <p:ph idx="1" type="body"/>
          </p:nvPr>
        </p:nvSpPr>
        <p:spPr>
          <a:xfrm>
            <a:off x="471900" y="1919075"/>
            <a:ext cx="4476300" cy="2710200"/>
          </a:xfrm>
          <a:prstGeom prst="rect">
            <a:avLst/>
          </a:prstGeom>
        </p:spPr>
        <p:txBody>
          <a:bodyPr anchorCtr="0" anchor="t" bIns="91425" lIns="91425" rIns="91425" tIns="91425">
            <a:noAutofit/>
          </a:bodyPr>
          <a:lstStyle/>
          <a:p>
            <a:pPr lvl="0" rtl="0">
              <a:spcBef>
                <a:spcPts val="0"/>
              </a:spcBef>
              <a:buNone/>
            </a:pPr>
            <a:r>
              <a:rPr lang="en"/>
              <a:t>You’ll notice that the donut is much larger than PacMan. Use the shrink tool to make it more appropriate. Select the tool and then click on the donut until it looks good. You can do the same to PacMan if you like.</a:t>
            </a:r>
          </a:p>
          <a:p>
            <a:pPr lvl="0">
              <a:spcBef>
                <a:spcPts val="0"/>
              </a:spcBef>
              <a:buNone/>
            </a:pPr>
            <a:r>
              <a:rPr lang="en"/>
              <a:t>You can also make sprites bigger by choosing the grow tool.</a:t>
            </a:r>
          </a:p>
        </p:txBody>
      </p:sp>
      <p:pic>
        <p:nvPicPr>
          <p:cNvPr id="201" name="Shape 201"/>
          <p:cNvPicPr preferRelativeResize="0"/>
          <p:nvPr/>
        </p:nvPicPr>
        <p:blipFill>
          <a:blip r:embed="rId3">
            <a:alphaModFix/>
          </a:blip>
          <a:stretch>
            <a:fillRect/>
          </a:stretch>
        </p:blipFill>
        <p:spPr>
          <a:xfrm>
            <a:off x="5391750" y="231225"/>
            <a:ext cx="3188050" cy="3148274"/>
          </a:xfrm>
          <a:prstGeom prst="rect">
            <a:avLst/>
          </a:prstGeom>
          <a:noFill/>
          <a:ln cap="flat" cmpd="sng" w="76200">
            <a:solidFill>
              <a:schemeClr val="dk1"/>
            </a:solidFill>
            <a:prstDash val="solid"/>
            <a:round/>
            <a:headEnd len="med" w="med" type="none"/>
            <a:tailEnd len="med" w="med" type="none"/>
          </a:ln>
        </p:spPr>
      </p:pic>
      <p:pic>
        <p:nvPicPr>
          <p:cNvPr id="202" name="Shape 202"/>
          <p:cNvPicPr preferRelativeResize="0"/>
          <p:nvPr/>
        </p:nvPicPr>
        <p:blipFill>
          <a:blip r:embed="rId4">
            <a:alphaModFix/>
          </a:blip>
          <a:stretch>
            <a:fillRect/>
          </a:stretch>
        </p:blipFill>
        <p:spPr>
          <a:xfrm>
            <a:off x="5117139" y="2209470"/>
            <a:ext cx="3950661" cy="2710200"/>
          </a:xfrm>
          <a:prstGeom prst="rect">
            <a:avLst/>
          </a:prstGeom>
          <a:noFill/>
          <a:ln cap="flat" cmpd="sng" w="76200">
            <a:solidFill>
              <a:schemeClr val="dk1"/>
            </a:solidFill>
            <a:prstDash val="solid"/>
            <a:round/>
            <a:headEnd len="med" w="med" type="none"/>
            <a:tailEnd len="med" w="med" type="none"/>
          </a:ln>
        </p:spPr>
      </p:pic>
      <p:sp>
        <p:nvSpPr>
          <p:cNvPr id="203" name="Shape 203"/>
          <p:cNvSpPr/>
          <p:nvPr/>
        </p:nvSpPr>
        <p:spPr>
          <a:xfrm>
            <a:off x="8106975" y="165225"/>
            <a:ext cx="395099" cy="3668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Scripts for the donut</a:t>
            </a:r>
          </a:p>
        </p:txBody>
      </p:sp>
      <p:sp>
        <p:nvSpPr>
          <p:cNvPr id="209" name="Shape 209"/>
          <p:cNvSpPr txBox="1"/>
          <p:nvPr>
            <p:ph idx="1" type="body"/>
          </p:nvPr>
        </p:nvSpPr>
        <p:spPr>
          <a:xfrm>
            <a:off x="471900" y="1919075"/>
            <a:ext cx="3872099" cy="2910000"/>
          </a:xfrm>
          <a:prstGeom prst="rect">
            <a:avLst/>
          </a:prstGeom>
        </p:spPr>
        <p:txBody>
          <a:bodyPr anchorCtr="0" anchor="t" bIns="91425" lIns="91425" rIns="91425" tIns="91425">
            <a:noAutofit/>
          </a:bodyPr>
          <a:lstStyle/>
          <a:p>
            <a:pPr lvl="0" rtl="0">
              <a:spcBef>
                <a:spcPts val="0"/>
              </a:spcBef>
              <a:buNone/>
            </a:pPr>
            <a:r>
              <a:rPr lang="en"/>
              <a:t>We’ll have the donut begin the game hidden, then it will wait 1 second, go to a random spot on the stage and show itself. PacMan’s objective will be to find the donut and chomp it up.</a:t>
            </a:r>
          </a:p>
          <a:p>
            <a:pPr lvl="0">
              <a:spcBef>
                <a:spcPts val="0"/>
              </a:spcBef>
              <a:buNone/>
            </a:pPr>
            <a:r>
              <a:rPr lang="en"/>
              <a:t>See if you can arrange the blocks to make this happen. </a:t>
            </a:r>
            <a:r>
              <a:rPr lang="en" sz="1100"/>
              <a:t>(Hover your mouse around the stage to get the min and max x and y values to plug into the “pick random” blocks)</a:t>
            </a:r>
          </a:p>
        </p:txBody>
      </p:sp>
      <p:pic>
        <p:nvPicPr>
          <p:cNvPr id="210" name="Shape 210"/>
          <p:cNvPicPr preferRelativeResize="0"/>
          <p:nvPr/>
        </p:nvPicPr>
        <p:blipFill>
          <a:blip r:embed="rId3">
            <a:alphaModFix/>
          </a:blip>
          <a:stretch>
            <a:fillRect/>
          </a:stretch>
        </p:blipFill>
        <p:spPr>
          <a:xfrm>
            <a:off x="4704225" y="592725"/>
            <a:ext cx="3872100" cy="4142376"/>
          </a:xfrm>
          <a:prstGeom prst="rect">
            <a:avLst/>
          </a:prstGeom>
          <a:noFill/>
          <a:ln cap="flat" cmpd="sng" w="76200">
            <a:solidFill>
              <a:schemeClr val="accent2"/>
            </a:solidFill>
            <a:prstDash val="solid"/>
            <a:round/>
            <a:headEnd len="med" w="med" type="none"/>
            <a:tailEnd len="med" w="med"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Scripts for the donut</a:t>
            </a:r>
          </a:p>
        </p:txBody>
      </p:sp>
      <p:sp>
        <p:nvSpPr>
          <p:cNvPr id="216" name="Shape 216"/>
          <p:cNvSpPr txBox="1"/>
          <p:nvPr>
            <p:ph idx="1" type="body"/>
          </p:nvPr>
        </p:nvSpPr>
        <p:spPr>
          <a:xfrm>
            <a:off x="471900" y="1919075"/>
            <a:ext cx="2983799" cy="3146399"/>
          </a:xfrm>
          <a:prstGeom prst="rect">
            <a:avLst/>
          </a:prstGeom>
        </p:spPr>
        <p:txBody>
          <a:bodyPr anchorCtr="0" anchor="t" bIns="91425" lIns="91425" rIns="91425" tIns="91425">
            <a:noAutofit/>
          </a:bodyPr>
          <a:lstStyle/>
          <a:p>
            <a:pPr lvl="0" rtl="0">
              <a:spcBef>
                <a:spcPts val="0"/>
              </a:spcBef>
              <a:buNone/>
            </a:pPr>
            <a:r>
              <a:rPr lang="en"/>
              <a:t>That should be good for now, you can click the flag a few times to make sure you are getting some nice randomness.</a:t>
            </a:r>
          </a:p>
          <a:p>
            <a:pPr lvl="0" rtl="0">
              <a:spcBef>
                <a:spcPts val="0"/>
              </a:spcBef>
              <a:buNone/>
            </a:pPr>
            <a:r>
              <a:rPr lang="en"/>
              <a:t>Next we’ll want to create the code that allows PacMan to eat the donut and score a point.</a:t>
            </a:r>
          </a:p>
        </p:txBody>
      </p:sp>
      <p:pic>
        <p:nvPicPr>
          <p:cNvPr id="217" name="Shape 217"/>
          <p:cNvPicPr preferRelativeResize="0"/>
          <p:nvPr/>
        </p:nvPicPr>
        <p:blipFill>
          <a:blip r:embed="rId3">
            <a:alphaModFix/>
          </a:blip>
          <a:stretch>
            <a:fillRect/>
          </a:stretch>
        </p:blipFill>
        <p:spPr>
          <a:xfrm>
            <a:off x="3668850" y="1400248"/>
            <a:ext cx="5298950" cy="1918874"/>
          </a:xfrm>
          <a:prstGeom prst="rect">
            <a:avLst/>
          </a:prstGeom>
          <a:noFill/>
          <a:ln cap="flat" cmpd="sng" w="76200">
            <a:solidFill>
              <a:schemeClr val="accent2"/>
            </a:solidFill>
            <a:prstDash val="solid"/>
            <a:round/>
            <a:headEnd len="med" w="med" type="none"/>
            <a:tailEnd len="med" w="med"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900"/>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Add a variable</a:t>
            </a:r>
          </a:p>
        </p:txBody>
      </p:sp>
      <p:sp>
        <p:nvSpPr>
          <p:cNvPr id="223" name="Shape 223"/>
          <p:cNvSpPr txBox="1"/>
          <p:nvPr>
            <p:ph idx="1" type="body"/>
          </p:nvPr>
        </p:nvSpPr>
        <p:spPr>
          <a:xfrm>
            <a:off x="471900" y="1919075"/>
            <a:ext cx="3738899" cy="2710200"/>
          </a:xfrm>
          <a:prstGeom prst="rect">
            <a:avLst/>
          </a:prstGeom>
        </p:spPr>
        <p:txBody>
          <a:bodyPr anchorCtr="0" anchor="t" bIns="91425" lIns="91425" rIns="91425" tIns="91425">
            <a:noAutofit/>
          </a:bodyPr>
          <a:lstStyle/>
          <a:p>
            <a:pPr lvl="0" rtl="0">
              <a:spcBef>
                <a:spcPts val="0"/>
              </a:spcBef>
              <a:buNone/>
            </a:pPr>
            <a:r>
              <a:rPr lang="en"/>
              <a:t>Click “Make a variable” from the orange Data menu. We’ll call it “Score” and make t for all sprites.</a:t>
            </a:r>
          </a:p>
          <a:p>
            <a:pPr lvl="0">
              <a:spcBef>
                <a:spcPts val="0"/>
              </a:spcBef>
              <a:buNone/>
            </a:pPr>
            <a:r>
              <a:rPr lang="en"/>
              <a:t>Select your PacMan sprite and set the score to zero after the flag is clicked.</a:t>
            </a:r>
          </a:p>
        </p:txBody>
      </p:sp>
      <p:pic>
        <p:nvPicPr>
          <p:cNvPr id="224" name="Shape 224"/>
          <p:cNvPicPr preferRelativeResize="0"/>
          <p:nvPr/>
        </p:nvPicPr>
        <p:blipFill>
          <a:blip r:embed="rId3">
            <a:alphaModFix/>
          </a:blip>
          <a:stretch>
            <a:fillRect/>
          </a:stretch>
        </p:blipFill>
        <p:spPr>
          <a:xfrm>
            <a:off x="4109350" y="260325"/>
            <a:ext cx="3366750" cy="2636749"/>
          </a:xfrm>
          <a:prstGeom prst="rect">
            <a:avLst/>
          </a:prstGeom>
          <a:noFill/>
          <a:ln cap="flat" cmpd="sng" w="76200">
            <a:solidFill>
              <a:srgbClr val="FF9900"/>
            </a:solidFill>
            <a:prstDash val="solid"/>
            <a:round/>
            <a:headEnd len="med" w="med" type="none"/>
            <a:tailEnd len="med" w="med" type="none"/>
          </a:ln>
        </p:spPr>
      </p:pic>
      <p:pic>
        <p:nvPicPr>
          <p:cNvPr id="225" name="Shape 225"/>
          <p:cNvPicPr preferRelativeResize="0"/>
          <p:nvPr/>
        </p:nvPicPr>
        <p:blipFill>
          <a:blip r:embed="rId4">
            <a:alphaModFix/>
          </a:blip>
          <a:stretch>
            <a:fillRect/>
          </a:stretch>
        </p:blipFill>
        <p:spPr>
          <a:xfrm>
            <a:off x="6746995" y="1337825"/>
            <a:ext cx="1677374" cy="884100"/>
          </a:xfrm>
          <a:prstGeom prst="rect">
            <a:avLst/>
          </a:prstGeom>
          <a:noFill/>
          <a:ln cap="flat" cmpd="sng" w="76200">
            <a:solidFill>
              <a:srgbClr val="FF9900"/>
            </a:solidFill>
            <a:prstDash val="solid"/>
            <a:round/>
            <a:headEnd len="med" w="med" type="none"/>
            <a:tailEnd len="med" w="med" type="none"/>
          </a:ln>
        </p:spPr>
      </p:pic>
      <p:pic>
        <p:nvPicPr>
          <p:cNvPr id="226" name="Shape 226"/>
          <p:cNvPicPr preferRelativeResize="0"/>
          <p:nvPr/>
        </p:nvPicPr>
        <p:blipFill rotWithShape="1">
          <a:blip r:embed="rId5">
            <a:alphaModFix/>
          </a:blip>
          <a:srcRect b="0" l="1332" r="0" t="0"/>
          <a:stretch/>
        </p:blipFill>
        <p:spPr>
          <a:xfrm>
            <a:off x="5338925" y="2625950"/>
            <a:ext cx="3472675" cy="2277500"/>
          </a:xfrm>
          <a:prstGeom prst="rect">
            <a:avLst/>
          </a:prstGeom>
          <a:noFill/>
          <a:ln cap="flat" cmpd="sng" w="76200">
            <a:solidFill>
              <a:srgbClr val="FF9900"/>
            </a:solidFill>
            <a:prstDash val="solid"/>
            <a:round/>
            <a:headEnd len="med" w="med" type="none"/>
            <a:tailEnd len="med" w="med" type="none"/>
          </a:ln>
        </p:spPr>
      </p:pic>
      <p:sp>
        <p:nvSpPr>
          <p:cNvPr id="227" name="Shape 227"/>
          <p:cNvSpPr/>
          <p:nvPr/>
        </p:nvSpPr>
        <p:spPr>
          <a:xfrm>
            <a:off x="6563325" y="3058875"/>
            <a:ext cx="1085399" cy="6294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6383450" y="875900"/>
            <a:ext cx="747600" cy="3479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6"/>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Broadcasting</a:t>
            </a:r>
          </a:p>
        </p:txBody>
      </p:sp>
      <p:sp>
        <p:nvSpPr>
          <p:cNvPr id="234" name="Shape 234"/>
          <p:cNvSpPr txBox="1"/>
          <p:nvPr>
            <p:ph idx="1" type="body"/>
          </p:nvPr>
        </p:nvSpPr>
        <p:spPr>
          <a:xfrm>
            <a:off x="471900" y="1821100"/>
            <a:ext cx="3365699" cy="3070199"/>
          </a:xfrm>
          <a:prstGeom prst="rect">
            <a:avLst/>
          </a:prstGeom>
        </p:spPr>
        <p:txBody>
          <a:bodyPr anchorCtr="0" anchor="t" bIns="91425" lIns="91425" rIns="91425" tIns="91425">
            <a:noAutofit/>
          </a:bodyPr>
          <a:lstStyle/>
          <a:p>
            <a:pPr lvl="0" rtl="0">
              <a:spcBef>
                <a:spcPts val="0"/>
              </a:spcBef>
              <a:buNone/>
            </a:pPr>
            <a:r>
              <a:rPr lang="en"/>
              <a:t>We need to make a few things happen if PacMan ever touches the donut. Drag an if-then block out of the control menu and place it under the motion controls in his scripts.</a:t>
            </a:r>
          </a:p>
        </p:txBody>
      </p:sp>
      <p:pic>
        <p:nvPicPr>
          <p:cNvPr id="235" name="Shape 235"/>
          <p:cNvPicPr preferRelativeResize="0"/>
          <p:nvPr/>
        </p:nvPicPr>
        <p:blipFill>
          <a:blip r:embed="rId3">
            <a:alphaModFix/>
          </a:blip>
          <a:stretch>
            <a:fillRect/>
          </a:stretch>
        </p:blipFill>
        <p:spPr>
          <a:xfrm>
            <a:off x="4744075" y="186524"/>
            <a:ext cx="3179925" cy="4646075"/>
          </a:xfrm>
          <a:prstGeom prst="rect">
            <a:avLst/>
          </a:prstGeom>
          <a:noFill/>
          <a:ln cap="flat" cmpd="sng" w="76200">
            <a:solidFill>
              <a:schemeClr val="accent6"/>
            </a:solidFill>
            <a:prstDash val="solid"/>
            <a:round/>
            <a:headEnd len="med" w="med" type="none"/>
            <a:tailEnd len="med" w="med"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Welcome!</a:t>
            </a:r>
          </a:p>
        </p:txBody>
      </p:sp>
      <p:sp>
        <p:nvSpPr>
          <p:cNvPr id="76" name="Shape 76"/>
          <p:cNvSpPr txBox="1"/>
          <p:nvPr>
            <p:ph idx="1" type="body"/>
          </p:nvPr>
        </p:nvSpPr>
        <p:spPr>
          <a:xfrm>
            <a:off x="471900" y="1842875"/>
            <a:ext cx="5125800" cy="2058300"/>
          </a:xfrm>
          <a:prstGeom prst="rect">
            <a:avLst/>
          </a:prstGeom>
        </p:spPr>
        <p:txBody>
          <a:bodyPr anchorCtr="0" anchor="t" bIns="91425" lIns="91425" rIns="91425" tIns="91425">
            <a:noAutofit/>
          </a:bodyPr>
          <a:lstStyle/>
          <a:p>
            <a:pPr lvl="0">
              <a:spcBef>
                <a:spcPts val="0"/>
              </a:spcBef>
              <a:buNone/>
            </a:pPr>
            <a:r>
              <a:rPr lang="en"/>
              <a:t>This presentation is meant to be used to teach the basic skills and tools needed to create a simple game in Scratch. I believe it’s appropriate for teachers and students alike. </a:t>
            </a:r>
          </a:p>
          <a:p>
            <a:pPr lvl="0" rtl="0">
              <a:spcBef>
                <a:spcPts val="0"/>
              </a:spcBef>
              <a:buNone/>
            </a:pPr>
            <a:r>
              <a:rPr lang="en" u="sng">
                <a:solidFill>
                  <a:schemeClr val="hlink"/>
                </a:solidFill>
                <a:hlinkClick r:id="rId3"/>
              </a:rPr>
              <a:t>Here’s my Scratch profile</a:t>
            </a:r>
          </a:p>
          <a:p>
            <a:pPr lvl="0" rtl="0">
              <a:spcBef>
                <a:spcPts val="0"/>
              </a:spcBef>
              <a:buNone/>
            </a:pPr>
            <a:r>
              <a:t/>
            </a:r>
            <a:endParaRPr/>
          </a:p>
          <a:p>
            <a:pPr lvl="0" rtl="0">
              <a:spcBef>
                <a:spcPts val="0"/>
              </a:spcBef>
              <a:buNone/>
            </a:pPr>
            <a:r>
              <a:t/>
            </a:r>
            <a:endParaRPr/>
          </a:p>
          <a:p>
            <a:pPr lvl="0">
              <a:spcBef>
                <a:spcPts val="0"/>
              </a:spcBef>
              <a:buNone/>
            </a:pPr>
            <a:r>
              <a:t/>
            </a:r>
            <a:endParaRPr/>
          </a:p>
        </p:txBody>
      </p:sp>
      <p:grpSp>
        <p:nvGrpSpPr>
          <p:cNvPr id="77" name="Shape 77"/>
          <p:cNvGrpSpPr/>
          <p:nvPr/>
        </p:nvGrpSpPr>
        <p:grpSpPr>
          <a:xfrm>
            <a:off x="5736300" y="1293875"/>
            <a:ext cx="3110100" cy="1779000"/>
            <a:chOff x="5611700" y="1712275"/>
            <a:chExt cx="3110100" cy="1779000"/>
          </a:xfrm>
        </p:grpSpPr>
        <p:sp>
          <p:nvSpPr>
            <p:cNvPr id="78" name="Shape 78"/>
            <p:cNvSpPr/>
            <p:nvPr/>
          </p:nvSpPr>
          <p:spPr>
            <a:xfrm>
              <a:off x="5611700" y="1712275"/>
              <a:ext cx="3110100" cy="1779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Original (320 × 180)" id="79" name="Shape 79"/>
            <p:cNvPicPr preferRelativeResize="0"/>
            <p:nvPr/>
          </p:nvPicPr>
          <p:blipFill>
            <a:blip r:embed="rId4">
              <a:alphaModFix/>
            </a:blip>
            <a:stretch>
              <a:fillRect/>
            </a:stretch>
          </p:blipFill>
          <p:spPr>
            <a:xfrm>
              <a:off x="5646000" y="1743875"/>
              <a:ext cx="3048000" cy="1714500"/>
            </a:xfrm>
            <a:prstGeom prst="rect">
              <a:avLst/>
            </a:prstGeom>
            <a:noFill/>
            <a:ln cap="flat" cmpd="sng" w="76200">
              <a:solidFill>
                <a:schemeClr val="dk1"/>
              </a:solidFill>
              <a:prstDash val="solid"/>
              <a:round/>
              <a:headEnd len="med" w="med" type="none"/>
              <a:tailEnd len="med" w="med" type="none"/>
            </a:ln>
          </p:spPr>
        </p:pic>
      </p:grpSp>
      <p:sp>
        <p:nvSpPr>
          <p:cNvPr id="80" name="Shape 80"/>
          <p:cNvSpPr txBox="1"/>
          <p:nvPr>
            <p:ph idx="1" type="body"/>
          </p:nvPr>
        </p:nvSpPr>
        <p:spPr>
          <a:xfrm>
            <a:off x="471900" y="3864650"/>
            <a:ext cx="8444100" cy="12027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5"/>
              </a:rPr>
              <a:t>Here’s a link to the game that this presentation is all about.</a:t>
            </a:r>
          </a:p>
          <a:p>
            <a:pPr lvl="0" rtl="0">
              <a:spcBef>
                <a:spcPts val="0"/>
              </a:spcBef>
              <a:buNone/>
            </a:pPr>
            <a:r>
              <a:rPr lang="en" u="sng">
                <a:solidFill>
                  <a:schemeClr val="hlink"/>
                </a:solidFill>
                <a:hlinkClick r:id="rId6"/>
              </a:rPr>
              <a:t>Here’s the rationale I prepared for the January inservice day</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6"/>
        </a:solidFill>
      </p:bgPr>
    </p:bg>
    <p:spTree>
      <p:nvGrpSpPr>
        <p:cNvPr id="239" name="Shape 239"/>
        <p:cNvGrpSpPr/>
        <p:nvPr/>
      </p:nvGrpSpPr>
      <p:grpSpPr>
        <a:xfrm>
          <a:off x="0" y="0"/>
          <a:ext cx="0" cy="0"/>
          <a:chOff x="0" y="0"/>
          <a:chExt cx="0" cy="0"/>
        </a:xfrm>
      </p:grpSpPr>
      <p:sp>
        <p:nvSpPr>
          <p:cNvPr id="240" name="Shape 240"/>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Broadcasting</a:t>
            </a:r>
          </a:p>
        </p:txBody>
      </p:sp>
      <p:sp>
        <p:nvSpPr>
          <p:cNvPr id="241" name="Shape 241"/>
          <p:cNvSpPr txBox="1"/>
          <p:nvPr>
            <p:ph idx="1" type="body"/>
          </p:nvPr>
        </p:nvSpPr>
        <p:spPr>
          <a:xfrm>
            <a:off x="293150" y="1771350"/>
            <a:ext cx="4494899" cy="3119999"/>
          </a:xfrm>
          <a:prstGeom prst="rect">
            <a:avLst/>
          </a:prstGeom>
        </p:spPr>
        <p:txBody>
          <a:bodyPr anchorCtr="0" anchor="t" bIns="91425" lIns="91425" rIns="91425" tIns="91425">
            <a:noAutofit/>
          </a:bodyPr>
          <a:lstStyle/>
          <a:p>
            <a:pPr lvl="0" rtl="0">
              <a:spcBef>
                <a:spcPts val="0"/>
              </a:spcBef>
              <a:buNone/>
            </a:pPr>
            <a:r>
              <a:rPr lang="en"/>
              <a:t>Set it up like this, grabbing the “touching?” block from the light blue sensing menu and the “broadcast message” block from the brown Events menu. </a:t>
            </a:r>
          </a:p>
          <a:p>
            <a:pPr lvl="0" rtl="0">
              <a:spcBef>
                <a:spcPts val="0"/>
              </a:spcBef>
              <a:buNone/>
            </a:pPr>
            <a:r>
              <a:rPr lang="en"/>
              <a:t>Broadcast a new message called “chomp”</a:t>
            </a:r>
          </a:p>
          <a:p>
            <a:pPr lvl="0" rtl="0">
              <a:spcBef>
                <a:spcPts val="0"/>
              </a:spcBef>
              <a:buNone/>
            </a:pPr>
            <a:r>
              <a:rPr lang="en"/>
              <a:t>This is a handy thing to use if you ever need one sprite to communicate with another.</a:t>
            </a:r>
          </a:p>
        </p:txBody>
      </p:sp>
      <p:pic>
        <p:nvPicPr>
          <p:cNvPr id="242" name="Shape 242"/>
          <p:cNvPicPr preferRelativeResize="0"/>
          <p:nvPr/>
        </p:nvPicPr>
        <p:blipFill>
          <a:blip r:embed="rId3">
            <a:alphaModFix/>
          </a:blip>
          <a:stretch>
            <a:fillRect/>
          </a:stretch>
        </p:blipFill>
        <p:spPr>
          <a:xfrm>
            <a:off x="4891125" y="2220849"/>
            <a:ext cx="3976249" cy="1988124"/>
          </a:xfrm>
          <a:prstGeom prst="rect">
            <a:avLst/>
          </a:prstGeom>
          <a:noFill/>
          <a:ln cap="flat" cmpd="sng" w="76200">
            <a:solidFill>
              <a:schemeClr val="accent6"/>
            </a:solidFill>
            <a:prstDash val="solid"/>
            <a:round/>
            <a:headEnd len="med" w="med" type="none"/>
            <a:tailEnd len="med" w="med"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5F06"/>
        </a:solidFill>
      </p:bgPr>
    </p:bg>
    <p:spTree>
      <p:nvGrpSpPr>
        <p:cNvPr id="246" name="Shape 246"/>
        <p:cNvGrpSpPr/>
        <p:nvPr/>
      </p:nvGrpSpPr>
      <p:grpSpPr>
        <a:xfrm>
          <a:off x="0" y="0"/>
          <a:ext cx="0" cy="0"/>
          <a:chOff x="0" y="0"/>
          <a:chExt cx="0" cy="0"/>
        </a:xfrm>
      </p:grpSpPr>
      <p:sp>
        <p:nvSpPr>
          <p:cNvPr id="247" name="Shape 247"/>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Broadcasting</a:t>
            </a:r>
          </a:p>
        </p:txBody>
      </p:sp>
      <p:sp>
        <p:nvSpPr>
          <p:cNvPr id="248" name="Shape 248"/>
          <p:cNvSpPr txBox="1"/>
          <p:nvPr>
            <p:ph idx="1" type="body"/>
          </p:nvPr>
        </p:nvSpPr>
        <p:spPr>
          <a:xfrm>
            <a:off x="293150" y="1771350"/>
            <a:ext cx="4494899" cy="3119999"/>
          </a:xfrm>
          <a:prstGeom prst="rect">
            <a:avLst/>
          </a:prstGeom>
        </p:spPr>
        <p:txBody>
          <a:bodyPr anchorCtr="0" anchor="t" bIns="91425" lIns="91425" rIns="91425" tIns="91425">
            <a:noAutofit/>
          </a:bodyPr>
          <a:lstStyle/>
          <a:p>
            <a:pPr lvl="0" rtl="0">
              <a:spcBef>
                <a:spcPts val="0"/>
              </a:spcBef>
              <a:buNone/>
            </a:pPr>
            <a:r>
              <a:rPr lang="en"/>
              <a:t>Click on the donut sprite and grab the “when I receive chomp” block from the brown Events menu. Add the script to change the score from the orange Data menu and then right click on the “hide” script at the top and duplicate everything below it to add under the “change score” block. </a:t>
            </a:r>
          </a:p>
        </p:txBody>
      </p:sp>
      <p:pic>
        <p:nvPicPr>
          <p:cNvPr id="249" name="Shape 249"/>
          <p:cNvPicPr preferRelativeResize="0"/>
          <p:nvPr/>
        </p:nvPicPr>
        <p:blipFill>
          <a:blip r:embed="rId3">
            <a:alphaModFix/>
          </a:blip>
          <a:stretch>
            <a:fillRect/>
          </a:stretch>
        </p:blipFill>
        <p:spPr>
          <a:xfrm>
            <a:off x="4460303" y="509995"/>
            <a:ext cx="3976250" cy="2476205"/>
          </a:xfrm>
          <a:prstGeom prst="rect">
            <a:avLst/>
          </a:prstGeom>
          <a:noFill/>
          <a:ln cap="flat" cmpd="sng" w="76200">
            <a:solidFill>
              <a:srgbClr val="B45F06"/>
            </a:solidFill>
            <a:prstDash val="solid"/>
            <a:round/>
            <a:headEnd len="med" w="med" type="none"/>
            <a:tailEnd len="med" w="med" type="none"/>
          </a:ln>
        </p:spPr>
      </p:pic>
      <p:pic>
        <p:nvPicPr>
          <p:cNvPr id="250" name="Shape 250"/>
          <p:cNvPicPr preferRelativeResize="0"/>
          <p:nvPr/>
        </p:nvPicPr>
        <p:blipFill>
          <a:blip r:embed="rId4">
            <a:alphaModFix/>
          </a:blip>
          <a:stretch>
            <a:fillRect/>
          </a:stretch>
        </p:blipFill>
        <p:spPr>
          <a:xfrm>
            <a:off x="5925225" y="2588143"/>
            <a:ext cx="3082049" cy="2267524"/>
          </a:xfrm>
          <a:prstGeom prst="rect">
            <a:avLst/>
          </a:prstGeom>
          <a:noFill/>
          <a:ln cap="flat" cmpd="sng" w="76200">
            <a:solidFill>
              <a:srgbClr val="B45F06"/>
            </a:solidFill>
            <a:prstDash val="solid"/>
            <a:round/>
            <a:headEnd len="med" w="med" type="none"/>
            <a:tailEnd len="med" w="med"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End of part 1</a:t>
            </a:r>
          </a:p>
        </p:txBody>
      </p:sp>
      <p:sp>
        <p:nvSpPr>
          <p:cNvPr id="256" name="Shape 256"/>
          <p:cNvSpPr txBox="1"/>
          <p:nvPr>
            <p:ph idx="1" type="body"/>
          </p:nvPr>
        </p:nvSpPr>
        <p:spPr>
          <a:xfrm>
            <a:off x="395700" y="1690475"/>
            <a:ext cx="4902599" cy="2773199"/>
          </a:xfrm>
          <a:prstGeom prst="rect">
            <a:avLst/>
          </a:prstGeom>
        </p:spPr>
        <p:txBody>
          <a:bodyPr anchorCtr="0" anchor="t" bIns="91425" lIns="91425" rIns="91425" tIns="91425">
            <a:noAutofit/>
          </a:bodyPr>
          <a:lstStyle/>
          <a:p>
            <a:pPr lvl="0" rtl="0">
              <a:spcBef>
                <a:spcPts val="0"/>
              </a:spcBef>
              <a:buNone/>
            </a:pPr>
            <a:r>
              <a:rPr lang="en"/>
              <a:t>You should now have a game with a custom PacMan sprite, smooth movement, some nice random elements and a variable that tracks when two sprites interact and reports a value. </a:t>
            </a:r>
          </a:p>
          <a:p>
            <a:pPr lvl="0">
              <a:spcBef>
                <a:spcPts val="0"/>
              </a:spcBef>
              <a:buNone/>
            </a:pPr>
            <a:r>
              <a:rPr lang="en"/>
              <a:t>Try adding your own customizations - make PacMan start at the origin and face to the right, change the speed he moves, add a sound effect when he gets the donut, etc.</a:t>
            </a:r>
          </a:p>
        </p:txBody>
      </p:sp>
      <p:pic>
        <p:nvPicPr>
          <p:cNvPr id="257" name="Shape 257"/>
          <p:cNvPicPr preferRelativeResize="0"/>
          <p:nvPr/>
        </p:nvPicPr>
        <p:blipFill>
          <a:blip r:embed="rId3">
            <a:alphaModFix/>
          </a:blip>
          <a:stretch>
            <a:fillRect/>
          </a:stretch>
        </p:blipFill>
        <p:spPr>
          <a:xfrm>
            <a:off x="5515225" y="165250"/>
            <a:ext cx="3316824" cy="4273200"/>
          </a:xfrm>
          <a:prstGeom prst="rect">
            <a:avLst/>
          </a:prstGeom>
          <a:noFill/>
          <a:ln cap="flat" cmpd="sng" w="76200">
            <a:solidFill>
              <a:schemeClr val="dk1"/>
            </a:solidFill>
            <a:prstDash val="solid"/>
            <a:round/>
            <a:headEnd len="med" w="med" type="none"/>
            <a:tailEnd len="med" w="med" type="none"/>
          </a:ln>
        </p:spPr>
      </p:pic>
      <p:sp>
        <p:nvSpPr>
          <p:cNvPr id="258" name="Shape 258"/>
          <p:cNvSpPr txBox="1"/>
          <p:nvPr>
            <p:ph idx="1" type="body"/>
          </p:nvPr>
        </p:nvSpPr>
        <p:spPr>
          <a:xfrm>
            <a:off x="355325" y="4471800"/>
            <a:ext cx="8632199" cy="900299"/>
          </a:xfrm>
          <a:prstGeom prst="rect">
            <a:avLst/>
          </a:prstGeom>
        </p:spPr>
        <p:txBody>
          <a:bodyPr anchorCtr="0" anchor="t" bIns="91425" lIns="91425" rIns="91425" tIns="91425">
            <a:noAutofit/>
          </a:bodyPr>
          <a:lstStyle/>
          <a:p>
            <a:pPr lvl="0" rtl="0">
              <a:spcBef>
                <a:spcPts val="0"/>
              </a:spcBef>
              <a:buNone/>
            </a:pPr>
            <a:r>
              <a:rPr lang="en"/>
              <a:t>In part 2, we will add an antagonist, change levels, and track if the game has been won or lost.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0000"/>
        </a:solidFill>
      </p:bgPr>
    </p:bg>
    <p:spTree>
      <p:nvGrpSpPr>
        <p:cNvPr id="262" name="Shape 262"/>
        <p:cNvGrpSpPr/>
        <p:nvPr/>
      </p:nvGrpSpPr>
      <p:grpSpPr>
        <a:xfrm>
          <a:off x="0" y="0"/>
          <a:ext cx="0" cy="0"/>
          <a:chOff x="0" y="0"/>
          <a:chExt cx="0" cy="0"/>
        </a:xfrm>
      </p:grpSpPr>
      <p:sp>
        <p:nvSpPr>
          <p:cNvPr id="263" name="Shape 26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Part 2</a:t>
            </a:r>
          </a:p>
        </p:txBody>
      </p:sp>
      <p:sp>
        <p:nvSpPr>
          <p:cNvPr id="264" name="Shape 264"/>
          <p:cNvSpPr txBox="1"/>
          <p:nvPr>
            <p:ph idx="1" type="body"/>
          </p:nvPr>
        </p:nvSpPr>
        <p:spPr>
          <a:xfrm>
            <a:off x="471900" y="1919075"/>
            <a:ext cx="3507899" cy="2710200"/>
          </a:xfrm>
          <a:prstGeom prst="rect">
            <a:avLst/>
          </a:prstGeom>
        </p:spPr>
        <p:txBody>
          <a:bodyPr anchorCtr="0" anchor="t" bIns="91425" lIns="91425" rIns="91425" tIns="91425">
            <a:noAutofit/>
          </a:bodyPr>
          <a:lstStyle/>
          <a:p>
            <a:pPr lvl="0">
              <a:spcBef>
                <a:spcPts val="0"/>
              </a:spcBef>
              <a:buNone/>
            </a:pPr>
            <a:r>
              <a:rPr lang="en"/>
              <a:t>Let’s add one of the Scratch ghosts to antagonize PacMan. Add the Sprite from the library, choose the angrier looking one and shrink it down a bit with the shrink tool (inward-pointed arrows).</a:t>
            </a:r>
          </a:p>
        </p:txBody>
      </p:sp>
      <p:pic>
        <p:nvPicPr>
          <p:cNvPr id="265" name="Shape 265"/>
          <p:cNvPicPr preferRelativeResize="0"/>
          <p:nvPr/>
        </p:nvPicPr>
        <p:blipFill rotWithShape="1">
          <a:blip r:embed="rId3">
            <a:alphaModFix/>
          </a:blip>
          <a:srcRect b="0" l="0" r="30695" t="0"/>
          <a:stretch/>
        </p:blipFill>
        <p:spPr>
          <a:xfrm>
            <a:off x="6473951" y="1560675"/>
            <a:ext cx="2388375" cy="3068599"/>
          </a:xfrm>
          <a:prstGeom prst="rect">
            <a:avLst/>
          </a:prstGeom>
          <a:noFill/>
          <a:ln cap="flat" cmpd="sng" w="76200">
            <a:solidFill>
              <a:srgbClr val="FF0000"/>
            </a:solidFill>
            <a:prstDash val="solid"/>
            <a:round/>
            <a:headEnd len="med" w="med" type="none"/>
            <a:tailEnd len="med" w="med" type="none"/>
          </a:ln>
        </p:spPr>
      </p:pic>
      <p:pic>
        <p:nvPicPr>
          <p:cNvPr id="266" name="Shape 266"/>
          <p:cNvPicPr preferRelativeResize="0"/>
          <p:nvPr/>
        </p:nvPicPr>
        <p:blipFill>
          <a:blip r:embed="rId4">
            <a:alphaModFix/>
          </a:blip>
          <a:stretch>
            <a:fillRect/>
          </a:stretch>
        </p:blipFill>
        <p:spPr>
          <a:xfrm>
            <a:off x="4434524" y="903000"/>
            <a:ext cx="2280425" cy="2661974"/>
          </a:xfrm>
          <a:prstGeom prst="rect">
            <a:avLst/>
          </a:prstGeom>
          <a:noFill/>
          <a:ln cap="flat" cmpd="sng" w="76200">
            <a:solidFill>
              <a:srgbClr val="FF0000"/>
            </a:solidFill>
            <a:prstDash val="solid"/>
            <a:round/>
            <a:headEnd len="med" w="med" type="none"/>
            <a:tailEnd len="med" w="med"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Add Scripts to the Ghost</a:t>
            </a:r>
          </a:p>
        </p:txBody>
      </p:sp>
      <p:sp>
        <p:nvSpPr>
          <p:cNvPr id="272" name="Shape 272"/>
          <p:cNvSpPr txBox="1"/>
          <p:nvPr>
            <p:ph idx="1" type="body"/>
          </p:nvPr>
        </p:nvSpPr>
        <p:spPr>
          <a:xfrm>
            <a:off x="471900" y="1919075"/>
            <a:ext cx="4103099" cy="2710200"/>
          </a:xfrm>
          <a:prstGeom prst="rect">
            <a:avLst/>
          </a:prstGeom>
        </p:spPr>
        <p:txBody>
          <a:bodyPr anchorCtr="0" anchor="t" bIns="91425" lIns="91425" rIns="91425" tIns="91425">
            <a:noAutofit/>
          </a:bodyPr>
          <a:lstStyle/>
          <a:p>
            <a:pPr lvl="0">
              <a:spcBef>
                <a:spcPts val="0"/>
              </a:spcBef>
              <a:buNone/>
            </a:pPr>
            <a:r>
              <a:rPr lang="en"/>
              <a:t>Let’s tell the ghost to hide when the game starts, wait a random number of seconds, and appear in the top right corner. You should know where all the blocks are to make this happen, see if you can do it by yourself.</a:t>
            </a:r>
          </a:p>
        </p:txBody>
      </p:sp>
      <p:pic>
        <p:nvPicPr>
          <p:cNvPr id="273" name="Shape 273"/>
          <p:cNvPicPr preferRelativeResize="0"/>
          <p:nvPr/>
        </p:nvPicPr>
        <p:blipFill>
          <a:blip r:embed="rId3">
            <a:alphaModFix/>
          </a:blip>
          <a:stretch>
            <a:fillRect/>
          </a:stretch>
        </p:blipFill>
        <p:spPr>
          <a:xfrm>
            <a:off x="5358721" y="1044996"/>
            <a:ext cx="2377450" cy="1844449"/>
          </a:xfrm>
          <a:prstGeom prst="rect">
            <a:avLst/>
          </a:prstGeom>
          <a:noFill/>
          <a:ln cap="flat" cmpd="sng" w="76200">
            <a:solidFill>
              <a:schemeClr val="dk1"/>
            </a:solidFill>
            <a:prstDash val="solid"/>
            <a:round/>
            <a:headEnd len="med" w="med" type="none"/>
            <a:tailEnd len="med" w="med"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71900" y="738725"/>
            <a:ext cx="8222100" cy="767699"/>
          </a:xfrm>
          <a:prstGeom prst="rect">
            <a:avLst/>
          </a:prstGeom>
        </p:spPr>
        <p:txBody>
          <a:bodyPr anchorCtr="0" anchor="b" bIns="91425" lIns="91425" rIns="91425" tIns="91425">
            <a:noAutofit/>
          </a:bodyPr>
          <a:lstStyle/>
          <a:p>
            <a:pPr lvl="0" rtl="0">
              <a:spcBef>
                <a:spcPts val="0"/>
              </a:spcBef>
              <a:buNone/>
            </a:pPr>
            <a:r>
              <a:rPr lang="en"/>
              <a:t>Add Scripts to the Ghost</a:t>
            </a:r>
          </a:p>
        </p:txBody>
      </p:sp>
      <p:sp>
        <p:nvSpPr>
          <p:cNvPr id="279" name="Shape 279"/>
          <p:cNvSpPr txBox="1"/>
          <p:nvPr>
            <p:ph idx="1" type="body"/>
          </p:nvPr>
        </p:nvSpPr>
        <p:spPr>
          <a:xfrm>
            <a:off x="77275" y="1932450"/>
            <a:ext cx="3888900" cy="2710200"/>
          </a:xfrm>
          <a:prstGeom prst="rect">
            <a:avLst/>
          </a:prstGeom>
        </p:spPr>
        <p:txBody>
          <a:bodyPr anchorCtr="0" anchor="t" bIns="91425" lIns="91425" rIns="91425" tIns="91425">
            <a:noAutofit/>
          </a:bodyPr>
          <a:lstStyle/>
          <a:p>
            <a:pPr lvl="0" rtl="0">
              <a:spcBef>
                <a:spcPts val="0"/>
              </a:spcBef>
              <a:buNone/>
            </a:pPr>
            <a:r>
              <a:rPr lang="en"/>
              <a:t>Once the ghost appears, it should point toward PacMan and slowly move toward him. You’ll find the “point toward” block in the dark blue motion section - at this point we ought to rename Sprite1 as PacMan by clicking on the small “i” on the Sprite1 sprite. Now we can tell the ghost to FOREVER point towards PacMac and move 2 steps.</a:t>
            </a:r>
          </a:p>
        </p:txBody>
      </p:sp>
      <p:pic>
        <p:nvPicPr>
          <p:cNvPr id="280" name="Shape 280"/>
          <p:cNvPicPr preferRelativeResize="0"/>
          <p:nvPr/>
        </p:nvPicPr>
        <p:blipFill>
          <a:blip r:embed="rId3">
            <a:alphaModFix/>
          </a:blip>
          <a:stretch>
            <a:fillRect/>
          </a:stretch>
        </p:blipFill>
        <p:spPr>
          <a:xfrm>
            <a:off x="3651951" y="1625925"/>
            <a:ext cx="2481474" cy="1055899"/>
          </a:xfrm>
          <a:prstGeom prst="rect">
            <a:avLst/>
          </a:prstGeom>
          <a:noFill/>
          <a:ln cap="flat" cmpd="sng" w="76200">
            <a:solidFill>
              <a:schemeClr val="dk1"/>
            </a:solidFill>
            <a:prstDash val="solid"/>
            <a:round/>
            <a:headEnd len="med" w="med" type="none"/>
            <a:tailEnd len="med" w="med" type="none"/>
          </a:ln>
        </p:spPr>
      </p:pic>
      <p:pic>
        <p:nvPicPr>
          <p:cNvPr id="281" name="Shape 281"/>
          <p:cNvPicPr preferRelativeResize="0"/>
          <p:nvPr/>
        </p:nvPicPr>
        <p:blipFill rotWithShape="1">
          <a:blip r:embed="rId4">
            <a:alphaModFix/>
          </a:blip>
          <a:srcRect b="0" l="3185" r="0" t="0"/>
          <a:stretch/>
        </p:blipFill>
        <p:spPr>
          <a:xfrm>
            <a:off x="6479825" y="1625925"/>
            <a:ext cx="2370298" cy="1055899"/>
          </a:xfrm>
          <a:prstGeom prst="rect">
            <a:avLst/>
          </a:prstGeom>
          <a:noFill/>
          <a:ln cap="flat" cmpd="sng" w="76200">
            <a:solidFill>
              <a:schemeClr val="dk1"/>
            </a:solidFill>
            <a:prstDash val="solid"/>
            <a:round/>
            <a:headEnd len="med" w="med" type="none"/>
            <a:tailEnd len="med" w="med" type="none"/>
          </a:ln>
        </p:spPr>
      </p:pic>
      <p:cxnSp>
        <p:nvCxnSpPr>
          <p:cNvPr id="282" name="Shape 282"/>
          <p:cNvCxnSpPr/>
          <p:nvPr/>
        </p:nvCxnSpPr>
        <p:spPr>
          <a:xfrm>
            <a:off x="5922000" y="2153875"/>
            <a:ext cx="876300" cy="0"/>
          </a:xfrm>
          <a:prstGeom prst="straightConnector1">
            <a:avLst/>
          </a:prstGeom>
          <a:noFill/>
          <a:ln cap="flat" cmpd="sng" w="76200">
            <a:solidFill>
              <a:schemeClr val="dk1"/>
            </a:solidFill>
            <a:prstDash val="solid"/>
            <a:round/>
            <a:headEnd len="lg" w="lg" type="none"/>
            <a:tailEnd len="lg" w="lg" type="triangle"/>
          </a:ln>
        </p:spPr>
      </p:cxnSp>
      <p:pic>
        <p:nvPicPr>
          <p:cNvPr id="283" name="Shape 283"/>
          <p:cNvPicPr preferRelativeResize="0"/>
          <p:nvPr/>
        </p:nvPicPr>
        <p:blipFill>
          <a:blip r:embed="rId5">
            <a:alphaModFix/>
          </a:blip>
          <a:stretch>
            <a:fillRect/>
          </a:stretch>
        </p:blipFill>
        <p:spPr>
          <a:xfrm>
            <a:off x="5110725" y="2916227"/>
            <a:ext cx="2092874" cy="2086775"/>
          </a:xfrm>
          <a:prstGeom prst="rect">
            <a:avLst/>
          </a:prstGeom>
          <a:noFill/>
          <a:ln cap="flat" cmpd="sng" w="76200">
            <a:solidFill>
              <a:schemeClr val="dk1"/>
            </a:solidFill>
            <a:prstDash val="solid"/>
            <a:round/>
            <a:headEnd len="med" w="med" type="none"/>
            <a:tailEnd len="med" w="med"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Change Rotation Style </a:t>
            </a:r>
          </a:p>
        </p:txBody>
      </p:sp>
      <p:sp>
        <p:nvSpPr>
          <p:cNvPr id="289" name="Shape 289"/>
          <p:cNvSpPr txBox="1"/>
          <p:nvPr>
            <p:ph idx="1" type="body"/>
          </p:nvPr>
        </p:nvSpPr>
        <p:spPr>
          <a:xfrm>
            <a:off x="471900" y="1919075"/>
            <a:ext cx="4257000" cy="2710200"/>
          </a:xfrm>
          <a:prstGeom prst="rect">
            <a:avLst/>
          </a:prstGeom>
        </p:spPr>
        <p:txBody>
          <a:bodyPr anchorCtr="0" anchor="t" bIns="91425" lIns="91425" rIns="91425" tIns="91425">
            <a:noAutofit/>
          </a:bodyPr>
          <a:lstStyle/>
          <a:p>
            <a:pPr lvl="0" rtl="0">
              <a:spcBef>
                <a:spcPts val="0"/>
              </a:spcBef>
              <a:buNone/>
            </a:pPr>
            <a:r>
              <a:rPr lang="en"/>
              <a:t>You’ll notice if you run the program that the ghost is sometimes upside down. We can fix that by clicking on its “i” in the sprite area and changing its rotation style to “left-right” (there’s also a block that does the same thing in the motion menu).</a:t>
            </a:r>
          </a:p>
          <a:p>
            <a:pPr lvl="0">
              <a:spcBef>
                <a:spcPts val="0"/>
              </a:spcBef>
              <a:buNone/>
            </a:pPr>
            <a:r>
              <a:rPr lang="en"/>
              <a:t>Let’s have the ghost take away a point if it touches PacMan.</a:t>
            </a:r>
          </a:p>
        </p:txBody>
      </p:sp>
      <p:pic>
        <p:nvPicPr>
          <p:cNvPr id="290" name="Shape 290"/>
          <p:cNvPicPr preferRelativeResize="0"/>
          <p:nvPr/>
        </p:nvPicPr>
        <p:blipFill rotWithShape="1">
          <a:blip r:embed="rId3">
            <a:alphaModFix/>
          </a:blip>
          <a:srcRect b="0" l="2192" r="2885" t="0"/>
          <a:stretch/>
        </p:blipFill>
        <p:spPr>
          <a:xfrm>
            <a:off x="4941699" y="1020550"/>
            <a:ext cx="3752300" cy="1543050"/>
          </a:xfrm>
          <a:prstGeom prst="rect">
            <a:avLst/>
          </a:prstGeom>
          <a:noFill/>
          <a:ln cap="flat" cmpd="sng" w="76200">
            <a:solidFill>
              <a:schemeClr val="dk1"/>
            </a:solidFill>
            <a:prstDash val="solid"/>
            <a:round/>
            <a:headEnd len="med" w="med" type="none"/>
            <a:tailEnd len="med" w="med" type="none"/>
          </a:ln>
        </p:spPr>
      </p:pic>
      <p:pic>
        <p:nvPicPr>
          <p:cNvPr id="291" name="Shape 291"/>
          <p:cNvPicPr preferRelativeResize="0"/>
          <p:nvPr/>
        </p:nvPicPr>
        <p:blipFill>
          <a:blip r:embed="rId4">
            <a:alphaModFix/>
          </a:blip>
          <a:stretch>
            <a:fillRect/>
          </a:stretch>
        </p:blipFill>
        <p:spPr>
          <a:xfrm>
            <a:off x="5832425" y="2496975"/>
            <a:ext cx="2066225" cy="2513674"/>
          </a:xfrm>
          <a:prstGeom prst="rect">
            <a:avLst/>
          </a:prstGeom>
          <a:noFill/>
          <a:ln cap="flat" cmpd="sng" w="76200">
            <a:solidFill>
              <a:schemeClr val="dk1"/>
            </a:solidFill>
            <a:prstDash val="solid"/>
            <a:round/>
            <a:headEnd len="med" w="med" type="none"/>
            <a:tailEnd len="med" w="med"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6"/>
        </a:solidFill>
      </p:bgPr>
    </p:bg>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Debugging</a:t>
            </a:r>
          </a:p>
        </p:txBody>
      </p:sp>
      <p:sp>
        <p:nvSpPr>
          <p:cNvPr id="297" name="Shape 297"/>
          <p:cNvSpPr txBox="1"/>
          <p:nvPr>
            <p:ph idx="1" type="body"/>
          </p:nvPr>
        </p:nvSpPr>
        <p:spPr>
          <a:xfrm>
            <a:off x="293150" y="1771350"/>
            <a:ext cx="4494900" cy="3120000"/>
          </a:xfrm>
          <a:prstGeom prst="rect">
            <a:avLst/>
          </a:prstGeom>
        </p:spPr>
        <p:txBody>
          <a:bodyPr anchorCtr="0" anchor="t" bIns="91425" lIns="91425" rIns="91425" tIns="91425">
            <a:noAutofit/>
          </a:bodyPr>
          <a:lstStyle/>
          <a:p>
            <a:pPr lvl="0" rtl="0">
              <a:spcBef>
                <a:spcPts val="0"/>
              </a:spcBef>
              <a:buNone/>
            </a:pPr>
            <a:r>
              <a:rPr lang="en"/>
              <a:t>As you run the game, something funny happens if the ghost touches PacMan...he rapidly loses points as long as he is in contact with the ghost sprite. </a:t>
            </a:r>
          </a:p>
          <a:p>
            <a:pPr lvl="0" rtl="0">
              <a:spcBef>
                <a:spcPts val="0"/>
              </a:spcBef>
              <a:buNone/>
            </a:pPr>
            <a:r>
              <a:rPr lang="en"/>
              <a:t>We can fix that by telling the ghost to wait half a second after changing the score.</a:t>
            </a:r>
          </a:p>
        </p:txBody>
      </p:sp>
      <p:pic>
        <p:nvPicPr>
          <p:cNvPr id="298" name="Shape 298"/>
          <p:cNvPicPr preferRelativeResize="0"/>
          <p:nvPr/>
        </p:nvPicPr>
        <p:blipFill>
          <a:blip r:embed="rId3">
            <a:alphaModFix/>
          </a:blip>
          <a:stretch>
            <a:fillRect/>
          </a:stretch>
        </p:blipFill>
        <p:spPr>
          <a:xfrm>
            <a:off x="5341037" y="777625"/>
            <a:ext cx="2943225" cy="3829050"/>
          </a:xfrm>
          <a:prstGeom prst="rect">
            <a:avLst/>
          </a:prstGeom>
          <a:noFill/>
          <a:ln cap="flat" cmpd="sng" w="76200">
            <a:solidFill>
              <a:schemeClr val="accent6"/>
            </a:solidFill>
            <a:prstDash val="solid"/>
            <a:round/>
            <a:headEnd len="med" w="med" type="none"/>
            <a:tailEnd len="med" w="med"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155CC"/>
        </a:solidFill>
      </p:bgPr>
    </p:bg>
    <p:spTree>
      <p:nvGrpSpPr>
        <p:cNvPr id="302" name="Shape 302"/>
        <p:cNvGrpSpPr/>
        <p:nvPr/>
      </p:nvGrpSpPr>
      <p:grpSpPr>
        <a:xfrm>
          <a:off x="0" y="0"/>
          <a:ext cx="0" cy="0"/>
          <a:chOff x="0" y="0"/>
          <a:chExt cx="0" cy="0"/>
        </a:xfrm>
      </p:grpSpPr>
      <p:sp>
        <p:nvSpPr>
          <p:cNvPr id="303" name="Shape 30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More motions for PacMan</a:t>
            </a:r>
          </a:p>
        </p:txBody>
      </p:sp>
      <p:sp>
        <p:nvSpPr>
          <p:cNvPr id="304" name="Shape 304"/>
          <p:cNvSpPr txBox="1"/>
          <p:nvPr>
            <p:ph idx="1" type="body"/>
          </p:nvPr>
        </p:nvSpPr>
        <p:spPr>
          <a:xfrm>
            <a:off x="471900" y="1919075"/>
            <a:ext cx="5841900" cy="3157500"/>
          </a:xfrm>
          <a:prstGeom prst="rect">
            <a:avLst/>
          </a:prstGeom>
        </p:spPr>
        <p:txBody>
          <a:bodyPr anchorCtr="0" anchor="t" bIns="91425" lIns="91425" rIns="91425" tIns="91425">
            <a:noAutofit/>
          </a:bodyPr>
          <a:lstStyle/>
          <a:p>
            <a:pPr lvl="0" rtl="0">
              <a:spcBef>
                <a:spcPts val="0"/>
              </a:spcBef>
              <a:buNone/>
            </a:pPr>
            <a:r>
              <a:rPr lang="en"/>
              <a:t>Click on PacMan in the sprite area and choose the  “go to x y” and “point in direction” blocks. We want pacman to start the game in the center of the screen and face to the right.</a:t>
            </a:r>
          </a:p>
          <a:p>
            <a:pPr lvl="0" rtl="0">
              <a:spcBef>
                <a:spcPts val="0"/>
              </a:spcBef>
              <a:buNone/>
            </a:pPr>
            <a:r>
              <a:rPr lang="en"/>
              <a:t>Remember that Scratch is laid out as a Cartesian Plane, meaning that the program keeps track of x and y positions for each sprite. The center of the screen is the origin (0,0) and the maximum and minimum values for x and y are 240, -240, 180, -180 respectively.</a:t>
            </a:r>
          </a:p>
        </p:txBody>
      </p:sp>
      <p:pic>
        <p:nvPicPr>
          <p:cNvPr id="305" name="Shape 305"/>
          <p:cNvPicPr preferRelativeResize="0"/>
          <p:nvPr/>
        </p:nvPicPr>
        <p:blipFill>
          <a:blip r:embed="rId3">
            <a:alphaModFix/>
          </a:blip>
          <a:stretch>
            <a:fillRect/>
          </a:stretch>
        </p:blipFill>
        <p:spPr>
          <a:xfrm>
            <a:off x="6313960" y="457774"/>
            <a:ext cx="1933489" cy="4491725"/>
          </a:xfrm>
          <a:prstGeom prst="rect">
            <a:avLst/>
          </a:prstGeom>
          <a:noFill/>
          <a:ln cap="flat" cmpd="sng" w="76200">
            <a:solidFill>
              <a:srgbClr val="1155CC"/>
            </a:solidFill>
            <a:prstDash val="solid"/>
            <a:round/>
            <a:headEnd len="med" w="med" type="none"/>
            <a:tailEnd len="med" w="med"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155CC"/>
        </a:solidFill>
      </p:bgPr>
    </p:bg>
    <p:spTree>
      <p:nvGrpSpPr>
        <p:cNvPr id="309" name="Shape 309"/>
        <p:cNvGrpSpPr/>
        <p:nvPr/>
      </p:nvGrpSpPr>
      <p:grpSpPr>
        <a:xfrm>
          <a:off x="0" y="0"/>
          <a:ext cx="0" cy="0"/>
          <a:chOff x="0" y="0"/>
          <a:chExt cx="0" cy="0"/>
        </a:xfrm>
      </p:grpSpPr>
      <p:sp>
        <p:nvSpPr>
          <p:cNvPr id="310" name="Shape 31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More motions for PacMan</a:t>
            </a:r>
          </a:p>
        </p:txBody>
      </p:sp>
      <p:sp>
        <p:nvSpPr>
          <p:cNvPr id="311" name="Shape 311"/>
          <p:cNvSpPr txBox="1"/>
          <p:nvPr>
            <p:ph idx="1" type="body"/>
          </p:nvPr>
        </p:nvSpPr>
        <p:spPr>
          <a:xfrm>
            <a:off x="471900" y="1919075"/>
            <a:ext cx="4517700" cy="3157500"/>
          </a:xfrm>
          <a:prstGeom prst="rect">
            <a:avLst/>
          </a:prstGeom>
        </p:spPr>
        <p:txBody>
          <a:bodyPr anchorCtr="0" anchor="t" bIns="91425" lIns="91425" rIns="91425" tIns="91425">
            <a:noAutofit/>
          </a:bodyPr>
          <a:lstStyle/>
          <a:p>
            <a:pPr lvl="0" rtl="0">
              <a:spcBef>
                <a:spcPts val="0"/>
              </a:spcBef>
              <a:buNone/>
            </a:pPr>
            <a:r>
              <a:rPr lang="en"/>
              <a:t>Let’s use that information to allow PacMan to evade the ghost by going off one side of the stage and appearing on the other. We’ll set this up with the following conditional statement: If PacMan’s x position is ever greater than, 239, set it to -239. If it’s ever less than -239, set it to 239. </a:t>
            </a:r>
          </a:p>
          <a:p>
            <a:pPr lvl="0" rtl="0">
              <a:spcBef>
                <a:spcPts val="0"/>
              </a:spcBef>
              <a:buNone/>
            </a:pPr>
            <a:r>
              <a:rPr lang="en"/>
              <a:t>See if you can do it for his y position as well. You’ll need a total of 4 statements.</a:t>
            </a:r>
          </a:p>
        </p:txBody>
      </p:sp>
      <p:pic>
        <p:nvPicPr>
          <p:cNvPr id="312" name="Shape 312"/>
          <p:cNvPicPr preferRelativeResize="0"/>
          <p:nvPr/>
        </p:nvPicPr>
        <p:blipFill>
          <a:blip r:embed="rId3">
            <a:alphaModFix/>
          </a:blip>
          <a:stretch>
            <a:fillRect/>
          </a:stretch>
        </p:blipFill>
        <p:spPr>
          <a:xfrm>
            <a:off x="5172987" y="1410724"/>
            <a:ext cx="1730574" cy="1455249"/>
          </a:xfrm>
          <a:prstGeom prst="rect">
            <a:avLst/>
          </a:prstGeom>
          <a:noFill/>
          <a:ln cap="flat" cmpd="sng" w="76200">
            <a:solidFill>
              <a:srgbClr val="1155CC"/>
            </a:solidFill>
            <a:prstDash val="solid"/>
            <a:round/>
            <a:headEnd len="med" w="med" type="none"/>
            <a:tailEnd len="med" w="med" type="none"/>
          </a:ln>
        </p:spPr>
      </p:pic>
      <p:pic>
        <p:nvPicPr>
          <p:cNvPr id="313" name="Shape 313"/>
          <p:cNvPicPr preferRelativeResize="0"/>
          <p:nvPr/>
        </p:nvPicPr>
        <p:blipFill>
          <a:blip r:embed="rId4">
            <a:alphaModFix/>
          </a:blip>
          <a:stretch>
            <a:fillRect/>
          </a:stretch>
        </p:blipFill>
        <p:spPr>
          <a:xfrm>
            <a:off x="7214025" y="1866537"/>
            <a:ext cx="1802199" cy="1410424"/>
          </a:xfrm>
          <a:prstGeom prst="rect">
            <a:avLst/>
          </a:prstGeom>
          <a:noFill/>
          <a:ln cap="flat" cmpd="sng" w="76200">
            <a:solidFill>
              <a:srgbClr val="1155CC"/>
            </a:solidFill>
            <a:prstDash val="solid"/>
            <a:round/>
            <a:headEnd len="med" w="med" type="none"/>
            <a:tailEnd len="med" w="med" type="none"/>
          </a:ln>
        </p:spPr>
      </p:pic>
      <p:pic>
        <p:nvPicPr>
          <p:cNvPr id="314" name="Shape 314"/>
          <p:cNvPicPr preferRelativeResize="0"/>
          <p:nvPr/>
        </p:nvPicPr>
        <p:blipFill>
          <a:blip r:embed="rId5">
            <a:alphaModFix/>
          </a:blip>
          <a:stretch>
            <a:fillRect/>
          </a:stretch>
        </p:blipFill>
        <p:spPr>
          <a:xfrm>
            <a:off x="5760498" y="3059973"/>
            <a:ext cx="1588349" cy="1830575"/>
          </a:xfrm>
          <a:prstGeom prst="rect">
            <a:avLst/>
          </a:prstGeom>
          <a:noFill/>
          <a:ln cap="flat" cmpd="sng" w="76200">
            <a:solidFill>
              <a:srgbClr val="1155CC"/>
            </a:solidFill>
            <a:prstDash val="solid"/>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60950" y="118700"/>
            <a:ext cx="8222100" cy="767699"/>
          </a:xfrm>
          <a:prstGeom prst="rect">
            <a:avLst/>
          </a:prstGeom>
        </p:spPr>
        <p:txBody>
          <a:bodyPr anchorCtr="0" anchor="b" bIns="91425" lIns="91425" rIns="91425" tIns="91425">
            <a:noAutofit/>
          </a:bodyPr>
          <a:lstStyle/>
          <a:p>
            <a:pPr lvl="0">
              <a:spcBef>
                <a:spcPts val="0"/>
              </a:spcBef>
              <a:buNone/>
            </a:pPr>
            <a:r>
              <a:rPr lang="en"/>
              <a:t>Part 1: The Scratch Interface</a:t>
            </a:r>
          </a:p>
        </p:txBody>
      </p:sp>
      <p:sp>
        <p:nvSpPr>
          <p:cNvPr id="86" name="Shape 86"/>
          <p:cNvSpPr txBox="1"/>
          <p:nvPr>
            <p:ph idx="1" type="body"/>
          </p:nvPr>
        </p:nvSpPr>
        <p:spPr>
          <a:xfrm>
            <a:off x="471900" y="2803175"/>
            <a:ext cx="2217599" cy="1826099"/>
          </a:xfrm>
          <a:prstGeom prst="rect">
            <a:avLst/>
          </a:prstGeom>
        </p:spPr>
        <p:txBody>
          <a:bodyPr anchorCtr="0" anchor="t" bIns="91425" lIns="91425" rIns="91425" tIns="91425">
            <a:noAutofit/>
          </a:bodyPr>
          <a:lstStyle/>
          <a:p>
            <a:pPr lvl="0">
              <a:spcBef>
                <a:spcPts val="0"/>
              </a:spcBef>
              <a:buNone/>
            </a:pPr>
            <a:r>
              <a:rPr lang="en"/>
              <a:t>We won’t need the cat, right click on him and delete him. I believe his name is Scratchy.</a:t>
            </a:r>
          </a:p>
        </p:txBody>
      </p:sp>
      <p:pic>
        <p:nvPicPr>
          <p:cNvPr id="87" name="Shape 87"/>
          <p:cNvPicPr preferRelativeResize="0"/>
          <p:nvPr/>
        </p:nvPicPr>
        <p:blipFill>
          <a:blip r:embed="rId3">
            <a:alphaModFix/>
          </a:blip>
          <a:stretch>
            <a:fillRect/>
          </a:stretch>
        </p:blipFill>
        <p:spPr>
          <a:xfrm>
            <a:off x="2873952" y="992200"/>
            <a:ext cx="5946036" cy="3637074"/>
          </a:xfrm>
          <a:prstGeom prst="rect">
            <a:avLst/>
          </a:prstGeom>
          <a:noFill/>
          <a:ln cap="flat" cmpd="sng" w="76200">
            <a:solidFill>
              <a:schemeClr val="dk1"/>
            </a:solidFill>
            <a:prstDash val="solid"/>
            <a:round/>
            <a:headEnd len="med" w="med" type="none"/>
            <a:tailEnd len="med" w="med" type="none"/>
          </a:ln>
        </p:spPr>
      </p:pic>
      <p:sp>
        <p:nvSpPr>
          <p:cNvPr id="88" name="Shape 88"/>
          <p:cNvSpPr txBox="1"/>
          <p:nvPr/>
        </p:nvSpPr>
        <p:spPr>
          <a:xfrm>
            <a:off x="4025700" y="3922900"/>
            <a:ext cx="1092599" cy="381899"/>
          </a:xfrm>
          <a:prstGeom prst="rect">
            <a:avLst/>
          </a:prstGeom>
          <a:solidFill>
            <a:srgbClr val="FFFFFF"/>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Sprites List</a:t>
            </a:r>
          </a:p>
          <a:p>
            <a:pPr lvl="0" algn="ctr">
              <a:spcBef>
                <a:spcPts val="0"/>
              </a:spcBef>
              <a:buNone/>
            </a:pPr>
            <a:r>
              <a:t/>
            </a:r>
            <a:endParaRPr/>
          </a:p>
        </p:txBody>
      </p:sp>
      <p:sp>
        <p:nvSpPr>
          <p:cNvPr id="89" name="Shape 89"/>
          <p:cNvSpPr txBox="1"/>
          <p:nvPr/>
        </p:nvSpPr>
        <p:spPr>
          <a:xfrm>
            <a:off x="3030600" y="1480050"/>
            <a:ext cx="1092599" cy="381899"/>
          </a:xfrm>
          <a:prstGeom prst="rect">
            <a:avLst/>
          </a:prstGeom>
          <a:solidFill>
            <a:srgbClr val="D9D9D9"/>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The Stage</a:t>
            </a:r>
          </a:p>
          <a:p>
            <a:pPr lvl="0" rtl="0" algn="ctr">
              <a:spcBef>
                <a:spcPts val="0"/>
              </a:spcBef>
              <a:buNone/>
            </a:pPr>
            <a:r>
              <a:t/>
            </a:r>
            <a:endParaRPr/>
          </a:p>
        </p:txBody>
      </p:sp>
      <p:sp>
        <p:nvSpPr>
          <p:cNvPr id="90" name="Shape 90"/>
          <p:cNvSpPr txBox="1"/>
          <p:nvPr/>
        </p:nvSpPr>
        <p:spPr>
          <a:xfrm>
            <a:off x="6185750" y="1435625"/>
            <a:ext cx="761099" cy="381899"/>
          </a:xfrm>
          <a:prstGeom prst="rect">
            <a:avLst/>
          </a:prstGeom>
          <a:solidFill>
            <a:srgbClr val="FFFFFF"/>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Menus</a:t>
            </a:r>
          </a:p>
          <a:p>
            <a:pPr lvl="0" rtl="0" algn="ctr">
              <a:spcBef>
                <a:spcPts val="0"/>
              </a:spcBef>
              <a:buNone/>
            </a:pPr>
            <a:r>
              <a:t/>
            </a:r>
            <a:endParaRPr/>
          </a:p>
        </p:txBody>
      </p:sp>
      <p:sp>
        <p:nvSpPr>
          <p:cNvPr id="91" name="Shape 91"/>
          <p:cNvSpPr txBox="1"/>
          <p:nvPr/>
        </p:nvSpPr>
        <p:spPr>
          <a:xfrm>
            <a:off x="6107175" y="3178175"/>
            <a:ext cx="761099" cy="381899"/>
          </a:xfrm>
          <a:prstGeom prst="rect">
            <a:avLst/>
          </a:prstGeom>
          <a:solidFill>
            <a:srgbClr val="FFFFFF"/>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Blocks</a:t>
            </a:r>
          </a:p>
          <a:p>
            <a:pPr lvl="0" rtl="0" algn="ctr">
              <a:spcBef>
                <a:spcPts val="0"/>
              </a:spcBef>
              <a:buNone/>
            </a:pPr>
            <a:r>
              <a:t/>
            </a:r>
            <a:endParaRPr/>
          </a:p>
        </p:txBody>
      </p:sp>
      <p:sp>
        <p:nvSpPr>
          <p:cNvPr id="92" name="Shape 92"/>
          <p:cNvSpPr txBox="1"/>
          <p:nvPr/>
        </p:nvSpPr>
        <p:spPr>
          <a:xfrm>
            <a:off x="7476600" y="2113550"/>
            <a:ext cx="761099" cy="627899"/>
          </a:xfrm>
          <a:prstGeom prst="rect">
            <a:avLst/>
          </a:prstGeom>
          <a:solidFill>
            <a:srgbClr val="FFFFFF"/>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Scripts Area</a:t>
            </a:r>
          </a:p>
          <a:p>
            <a:pPr lvl="0" rtl="0" algn="ctr">
              <a:spcBef>
                <a:spcPts val="0"/>
              </a:spcBef>
              <a:buNone/>
            </a:pPr>
            <a:r>
              <a:t/>
            </a:r>
            <a:endParaRPr/>
          </a:p>
        </p:txBody>
      </p:sp>
      <p:sp>
        <p:nvSpPr>
          <p:cNvPr id="93" name="Shape 93"/>
          <p:cNvSpPr txBox="1"/>
          <p:nvPr/>
        </p:nvSpPr>
        <p:spPr>
          <a:xfrm>
            <a:off x="6338150" y="368825"/>
            <a:ext cx="761100" cy="381900"/>
          </a:xfrm>
          <a:prstGeom prst="rect">
            <a:avLst/>
          </a:prstGeom>
          <a:solidFill>
            <a:srgbClr val="FFFFFF"/>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Tabs</a:t>
            </a:r>
          </a:p>
          <a:p>
            <a:pPr lvl="0" rtl="0" algn="ctr">
              <a:spcBef>
                <a:spcPts val="0"/>
              </a:spcBef>
              <a:buNone/>
            </a:pPr>
            <a:r>
              <a:t/>
            </a:r>
            <a:endParaRPr/>
          </a:p>
        </p:txBody>
      </p:sp>
      <p:cxnSp>
        <p:nvCxnSpPr>
          <p:cNvPr id="94" name="Shape 94"/>
          <p:cNvCxnSpPr>
            <a:stCxn id="93" idx="2"/>
          </p:cNvCxnSpPr>
          <p:nvPr/>
        </p:nvCxnSpPr>
        <p:spPr>
          <a:xfrm flipH="1">
            <a:off x="6235100" y="750725"/>
            <a:ext cx="483600" cy="279600"/>
          </a:xfrm>
          <a:prstGeom prst="straightConnector1">
            <a:avLst/>
          </a:prstGeom>
          <a:noFill/>
          <a:ln cap="flat" cmpd="sng" w="19050">
            <a:solidFill>
              <a:srgbClr val="FF9900"/>
            </a:solidFill>
            <a:prstDash val="solid"/>
            <a:round/>
            <a:headEnd len="lg" w="lg" type="none"/>
            <a:tailEnd len="lg" w="lg" type="triangle"/>
          </a:ln>
        </p:spPr>
      </p:cxnSp>
      <p:cxnSp>
        <p:nvCxnSpPr>
          <p:cNvPr id="95" name="Shape 95"/>
          <p:cNvCxnSpPr>
            <a:stCxn id="93" idx="2"/>
          </p:cNvCxnSpPr>
          <p:nvPr/>
        </p:nvCxnSpPr>
        <p:spPr>
          <a:xfrm flipH="1">
            <a:off x="6628100" y="750725"/>
            <a:ext cx="90600" cy="244800"/>
          </a:xfrm>
          <a:prstGeom prst="straightConnector1">
            <a:avLst/>
          </a:prstGeom>
          <a:noFill/>
          <a:ln cap="flat" cmpd="sng" w="19050">
            <a:solidFill>
              <a:srgbClr val="FF9900"/>
            </a:solidFill>
            <a:prstDash val="solid"/>
            <a:round/>
            <a:headEnd len="lg" w="lg" type="none"/>
            <a:tailEnd len="lg" w="lg" type="triangle"/>
          </a:ln>
        </p:spPr>
      </p:cxnSp>
      <p:cxnSp>
        <p:nvCxnSpPr>
          <p:cNvPr id="96" name="Shape 96"/>
          <p:cNvCxnSpPr>
            <a:stCxn id="93" idx="2"/>
          </p:cNvCxnSpPr>
          <p:nvPr/>
        </p:nvCxnSpPr>
        <p:spPr>
          <a:xfrm>
            <a:off x="6718700" y="750725"/>
            <a:ext cx="215100" cy="288300"/>
          </a:xfrm>
          <a:prstGeom prst="straightConnector1">
            <a:avLst/>
          </a:prstGeom>
          <a:noFill/>
          <a:ln cap="flat" cmpd="sng" w="19050">
            <a:solidFill>
              <a:srgbClr val="FF9900"/>
            </a:solidFill>
            <a:prstDash val="solid"/>
            <a:round/>
            <a:headEnd len="lg" w="lg" type="none"/>
            <a:tailEnd len="lg" w="lg"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900FF"/>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Changing Levels</a:t>
            </a:r>
          </a:p>
        </p:txBody>
      </p:sp>
      <p:sp>
        <p:nvSpPr>
          <p:cNvPr id="320" name="Shape 320"/>
          <p:cNvSpPr txBox="1"/>
          <p:nvPr>
            <p:ph idx="1" type="body"/>
          </p:nvPr>
        </p:nvSpPr>
        <p:spPr>
          <a:xfrm>
            <a:off x="471900" y="1919075"/>
            <a:ext cx="4123200" cy="3184200"/>
          </a:xfrm>
          <a:prstGeom prst="rect">
            <a:avLst/>
          </a:prstGeom>
        </p:spPr>
        <p:txBody>
          <a:bodyPr anchorCtr="0" anchor="t" bIns="91425" lIns="91425" rIns="91425" tIns="91425">
            <a:noAutofit/>
          </a:bodyPr>
          <a:lstStyle/>
          <a:p>
            <a:pPr lvl="0">
              <a:spcBef>
                <a:spcPts val="0"/>
              </a:spcBef>
              <a:buNone/>
            </a:pPr>
            <a:r>
              <a:rPr lang="en"/>
              <a:t>Let’s add another level to our game. Most games get progressively harder, so our second level will introduce another, speedier ghost. Let’s start by triggering level 2 when PacMan gets his 5th donut. We’ll add these scripts to the Stage. We basically want the stage to constantly check PacMan’s score and broadcast a message when it equals 5.</a:t>
            </a:r>
          </a:p>
        </p:txBody>
      </p:sp>
      <p:pic>
        <p:nvPicPr>
          <p:cNvPr id="321" name="Shape 321"/>
          <p:cNvPicPr preferRelativeResize="0"/>
          <p:nvPr/>
        </p:nvPicPr>
        <p:blipFill>
          <a:blip r:embed="rId3">
            <a:alphaModFix/>
          </a:blip>
          <a:stretch>
            <a:fillRect/>
          </a:stretch>
        </p:blipFill>
        <p:spPr>
          <a:xfrm>
            <a:off x="4829125" y="1388273"/>
            <a:ext cx="2675125" cy="1240274"/>
          </a:xfrm>
          <a:prstGeom prst="rect">
            <a:avLst/>
          </a:prstGeom>
          <a:noFill/>
          <a:ln cap="flat" cmpd="sng" w="76200">
            <a:solidFill>
              <a:srgbClr val="9900FF"/>
            </a:solidFill>
            <a:prstDash val="solid"/>
            <a:round/>
            <a:headEnd len="med" w="med" type="none"/>
            <a:tailEnd len="med" w="med" type="none"/>
          </a:ln>
        </p:spPr>
      </p:pic>
      <p:pic>
        <p:nvPicPr>
          <p:cNvPr id="322" name="Shape 322"/>
          <p:cNvPicPr preferRelativeResize="0"/>
          <p:nvPr/>
        </p:nvPicPr>
        <p:blipFill rotWithShape="1">
          <a:blip r:embed="rId4">
            <a:alphaModFix/>
          </a:blip>
          <a:srcRect b="0" l="675" r="0" t="0"/>
          <a:stretch/>
        </p:blipFill>
        <p:spPr>
          <a:xfrm>
            <a:off x="4681724" y="2822574"/>
            <a:ext cx="2969925" cy="2086824"/>
          </a:xfrm>
          <a:prstGeom prst="rect">
            <a:avLst/>
          </a:prstGeom>
          <a:noFill/>
          <a:ln cap="flat" cmpd="sng" w="76200">
            <a:solidFill>
              <a:srgbClr val="9900FF"/>
            </a:solidFill>
            <a:prstDash val="solid"/>
            <a:round/>
            <a:headEnd len="med" w="med" type="none"/>
            <a:tailEnd len="med" w="med"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5F06"/>
        </a:solidFill>
      </p:bgPr>
    </p:bg>
    <p:spTree>
      <p:nvGrpSpPr>
        <p:cNvPr id="326" name="Shape 326"/>
        <p:cNvGrpSpPr/>
        <p:nvPr/>
      </p:nvGrpSpPr>
      <p:grpSpPr>
        <a:xfrm>
          <a:off x="0" y="0"/>
          <a:ext cx="0" cy="0"/>
          <a:chOff x="0" y="0"/>
          <a:chExt cx="0" cy="0"/>
        </a:xfrm>
      </p:grpSpPr>
      <p:sp>
        <p:nvSpPr>
          <p:cNvPr id="327" name="Shape 32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Broadcast “Level 2”</a:t>
            </a:r>
          </a:p>
        </p:txBody>
      </p:sp>
      <p:sp>
        <p:nvSpPr>
          <p:cNvPr id="328" name="Shape 328"/>
          <p:cNvSpPr txBox="1"/>
          <p:nvPr>
            <p:ph idx="1" type="body"/>
          </p:nvPr>
        </p:nvSpPr>
        <p:spPr>
          <a:xfrm>
            <a:off x="471900" y="1919075"/>
            <a:ext cx="4022700" cy="3102000"/>
          </a:xfrm>
          <a:prstGeom prst="rect">
            <a:avLst/>
          </a:prstGeom>
        </p:spPr>
        <p:txBody>
          <a:bodyPr anchorCtr="0" anchor="t" bIns="91425" lIns="91425" rIns="91425" tIns="91425">
            <a:noAutofit/>
          </a:bodyPr>
          <a:lstStyle/>
          <a:p>
            <a:pPr lvl="0" rtl="0">
              <a:spcBef>
                <a:spcPts val="0"/>
              </a:spcBef>
              <a:buNone/>
            </a:pPr>
            <a:r>
              <a:rPr lang="en"/>
              <a:t>Now that our game is checking the score and broadcasting “level2”, we need to create a new sprite that will enter the game when it receives that message. Choose the ghoul from the library and copy all the scripts from the ghost by dragging them (from the when flag clicked block) and dropping them on the ghoul.</a:t>
            </a:r>
          </a:p>
        </p:txBody>
      </p:sp>
      <p:pic>
        <p:nvPicPr>
          <p:cNvPr id="329" name="Shape 329"/>
          <p:cNvPicPr preferRelativeResize="0"/>
          <p:nvPr/>
        </p:nvPicPr>
        <p:blipFill>
          <a:blip r:embed="rId3">
            <a:alphaModFix/>
          </a:blip>
          <a:stretch>
            <a:fillRect/>
          </a:stretch>
        </p:blipFill>
        <p:spPr>
          <a:xfrm>
            <a:off x="4401075" y="444425"/>
            <a:ext cx="3477575" cy="2011949"/>
          </a:xfrm>
          <a:prstGeom prst="rect">
            <a:avLst/>
          </a:prstGeom>
          <a:noFill/>
          <a:ln cap="flat" cmpd="sng" w="76200">
            <a:solidFill>
              <a:srgbClr val="B45F06"/>
            </a:solidFill>
            <a:prstDash val="solid"/>
            <a:round/>
            <a:headEnd len="med" w="med" type="none"/>
            <a:tailEnd len="med" w="med" type="none"/>
          </a:ln>
        </p:spPr>
      </p:pic>
      <p:pic>
        <p:nvPicPr>
          <p:cNvPr id="330" name="Shape 330"/>
          <p:cNvPicPr preferRelativeResize="0"/>
          <p:nvPr/>
        </p:nvPicPr>
        <p:blipFill>
          <a:blip r:embed="rId4">
            <a:alphaModFix/>
          </a:blip>
          <a:stretch>
            <a:fillRect/>
          </a:stretch>
        </p:blipFill>
        <p:spPr>
          <a:xfrm>
            <a:off x="4541525" y="2633301"/>
            <a:ext cx="4435173" cy="2309550"/>
          </a:xfrm>
          <a:prstGeom prst="rect">
            <a:avLst/>
          </a:prstGeom>
          <a:noFill/>
          <a:ln cap="flat" cmpd="sng" w="76200">
            <a:solidFill>
              <a:srgbClr val="B45F06"/>
            </a:solidFill>
            <a:prstDash val="solid"/>
            <a:round/>
            <a:headEnd len="med" w="med" type="none"/>
            <a:tailEnd len="med" w="med"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5F06"/>
        </a:solidFill>
      </p:bgPr>
    </p:bg>
    <p:spTree>
      <p:nvGrpSpPr>
        <p:cNvPr id="334" name="Shape 334"/>
        <p:cNvGrpSpPr/>
        <p:nvPr/>
      </p:nvGrpSpPr>
      <p:grpSpPr>
        <a:xfrm>
          <a:off x="0" y="0"/>
          <a:ext cx="0" cy="0"/>
          <a:chOff x="0" y="0"/>
          <a:chExt cx="0" cy="0"/>
        </a:xfrm>
      </p:grpSpPr>
      <p:sp>
        <p:nvSpPr>
          <p:cNvPr id="335" name="Shape 33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Receiving the message</a:t>
            </a:r>
          </a:p>
        </p:txBody>
      </p:sp>
      <p:sp>
        <p:nvSpPr>
          <p:cNvPr id="336" name="Shape 336"/>
          <p:cNvSpPr txBox="1"/>
          <p:nvPr>
            <p:ph idx="1" type="body"/>
          </p:nvPr>
        </p:nvSpPr>
        <p:spPr>
          <a:xfrm>
            <a:off x="471900" y="1919075"/>
            <a:ext cx="4022700" cy="3102000"/>
          </a:xfrm>
          <a:prstGeom prst="rect">
            <a:avLst/>
          </a:prstGeom>
        </p:spPr>
        <p:txBody>
          <a:bodyPr anchorCtr="0" anchor="t" bIns="91425" lIns="91425" rIns="91425" tIns="91425">
            <a:noAutofit/>
          </a:bodyPr>
          <a:lstStyle/>
          <a:p>
            <a:pPr lvl="0" rtl="0">
              <a:spcBef>
                <a:spcPts val="0"/>
              </a:spcBef>
              <a:buNone/>
            </a:pPr>
            <a:r>
              <a:rPr lang="en"/>
              <a:t>The only thing we need to change is the “hat block” that triggers the ghoul. When the flag is clicked we want it to hide and when it received the message “level 2” we want it to show.</a:t>
            </a:r>
          </a:p>
          <a:p>
            <a:pPr lvl="0" rtl="0">
              <a:spcBef>
                <a:spcPts val="0"/>
              </a:spcBef>
              <a:buNone/>
            </a:pPr>
            <a:r>
              <a:rPr lang="en"/>
              <a:t>You can change its speed, make it go to a random place when it appears, or whatever else you think would make the level more challenging.</a:t>
            </a:r>
          </a:p>
          <a:p>
            <a:pPr lvl="0" rtl="0">
              <a:spcBef>
                <a:spcPts val="0"/>
              </a:spcBef>
              <a:buNone/>
            </a:pPr>
            <a:r>
              <a:t/>
            </a:r>
            <a:endParaRPr/>
          </a:p>
        </p:txBody>
      </p:sp>
      <p:pic>
        <p:nvPicPr>
          <p:cNvPr id="337" name="Shape 337"/>
          <p:cNvPicPr preferRelativeResize="0"/>
          <p:nvPr/>
        </p:nvPicPr>
        <p:blipFill rotWithShape="1">
          <a:blip r:embed="rId3">
            <a:alphaModFix/>
          </a:blip>
          <a:srcRect b="0" l="68315" r="0" t="0"/>
          <a:stretch/>
        </p:blipFill>
        <p:spPr>
          <a:xfrm>
            <a:off x="4841301" y="841449"/>
            <a:ext cx="2495499" cy="4101399"/>
          </a:xfrm>
          <a:prstGeom prst="rect">
            <a:avLst/>
          </a:prstGeom>
          <a:noFill/>
          <a:ln cap="flat" cmpd="sng" w="76200">
            <a:solidFill>
              <a:srgbClr val="B45F06"/>
            </a:solidFill>
            <a:prstDash val="solid"/>
            <a:round/>
            <a:headEnd len="med" w="med" type="none"/>
            <a:tailEnd len="med" w="med" type="none"/>
          </a:ln>
        </p:spPr>
      </p:pic>
      <p:pic>
        <p:nvPicPr>
          <p:cNvPr id="338" name="Shape 338"/>
          <p:cNvPicPr preferRelativeResize="0"/>
          <p:nvPr/>
        </p:nvPicPr>
        <p:blipFill>
          <a:blip r:embed="rId4">
            <a:alphaModFix/>
          </a:blip>
          <a:stretch>
            <a:fillRect/>
          </a:stretch>
        </p:blipFill>
        <p:spPr>
          <a:xfrm>
            <a:off x="6849349" y="1451399"/>
            <a:ext cx="2203849" cy="3299099"/>
          </a:xfrm>
          <a:prstGeom prst="rect">
            <a:avLst/>
          </a:prstGeom>
          <a:noFill/>
          <a:ln cap="flat" cmpd="sng" w="76200">
            <a:solidFill>
              <a:srgbClr val="B45F06"/>
            </a:solidFill>
            <a:prstDash val="solid"/>
            <a:round/>
            <a:headEnd len="med" w="med" type="none"/>
            <a:tailEnd len="med" w="med" type="none"/>
          </a:ln>
        </p:spPr>
      </p:pic>
      <p:cxnSp>
        <p:nvCxnSpPr>
          <p:cNvPr id="339" name="Shape 339"/>
          <p:cNvCxnSpPr/>
          <p:nvPr/>
        </p:nvCxnSpPr>
        <p:spPr>
          <a:xfrm>
            <a:off x="5611700" y="4334200"/>
            <a:ext cx="1304400" cy="0"/>
          </a:xfrm>
          <a:prstGeom prst="straightConnector1">
            <a:avLst/>
          </a:prstGeom>
          <a:noFill/>
          <a:ln cap="flat" cmpd="sng" w="114300">
            <a:solidFill>
              <a:srgbClr val="B45F06"/>
            </a:solidFill>
            <a:prstDash val="solid"/>
            <a:round/>
            <a:headEnd len="lg" w="lg" type="none"/>
            <a:tailEnd len="lg" w="lg"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0000"/>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Ending the Game</a:t>
            </a:r>
          </a:p>
        </p:txBody>
      </p:sp>
      <p:sp>
        <p:nvSpPr>
          <p:cNvPr id="345" name="Shape 345"/>
          <p:cNvSpPr txBox="1"/>
          <p:nvPr>
            <p:ph idx="1" type="body"/>
          </p:nvPr>
        </p:nvSpPr>
        <p:spPr>
          <a:xfrm>
            <a:off x="471900" y="1919075"/>
            <a:ext cx="3735300" cy="2916900"/>
          </a:xfrm>
          <a:prstGeom prst="rect">
            <a:avLst/>
          </a:prstGeom>
        </p:spPr>
        <p:txBody>
          <a:bodyPr anchorCtr="0" anchor="t" bIns="91425" lIns="91425" rIns="91425" tIns="91425">
            <a:noAutofit/>
          </a:bodyPr>
          <a:lstStyle/>
          <a:p>
            <a:pPr lvl="0" rtl="0">
              <a:spcBef>
                <a:spcPts val="0"/>
              </a:spcBef>
              <a:buNone/>
            </a:pPr>
            <a:r>
              <a:rPr lang="en"/>
              <a:t>To wrap this up, let’s say that the game ends when PacMan gets his 10th point. We can accomplish this the same way we did the levels, by adding a script to the stage that checks the score and broadcasts a “You Win” message. While we’re at it, let’s also end the game if PacMan’s score is ever less than 0. </a:t>
            </a:r>
          </a:p>
        </p:txBody>
      </p:sp>
      <p:pic>
        <p:nvPicPr>
          <p:cNvPr id="346" name="Shape 346"/>
          <p:cNvPicPr preferRelativeResize="0"/>
          <p:nvPr/>
        </p:nvPicPr>
        <p:blipFill>
          <a:blip r:embed="rId3">
            <a:alphaModFix/>
          </a:blip>
          <a:stretch>
            <a:fillRect/>
          </a:stretch>
        </p:blipFill>
        <p:spPr>
          <a:xfrm>
            <a:off x="4207199" y="1399199"/>
            <a:ext cx="4759650" cy="2700875"/>
          </a:xfrm>
          <a:prstGeom prst="rect">
            <a:avLst/>
          </a:prstGeom>
          <a:noFill/>
          <a:ln cap="flat" cmpd="sng" w="76200">
            <a:solidFill>
              <a:srgbClr val="FF0000"/>
            </a:solidFill>
            <a:prstDash val="solid"/>
            <a:round/>
            <a:headEnd len="med" w="med" type="none"/>
            <a:tailEnd len="med" w="med" type="none"/>
          </a:ln>
        </p:spPr>
      </p:pic>
      <p:sp>
        <p:nvSpPr>
          <p:cNvPr id="347" name="Shape 347"/>
          <p:cNvSpPr/>
          <p:nvPr/>
        </p:nvSpPr>
        <p:spPr>
          <a:xfrm>
            <a:off x="4061990" y="3196567"/>
            <a:ext cx="779425" cy="862800"/>
          </a:xfrm>
          <a:custGeom>
            <a:pathLst>
              <a:path extrusionOk="0" h="34512" w="31177">
                <a:moveTo>
                  <a:pt x="21322" y="825"/>
                </a:moveTo>
                <a:cubicBezTo>
                  <a:pt x="16059" y="473"/>
                  <a:pt x="9756" y="-1269"/>
                  <a:pt x="5537" y="1895"/>
                </a:cubicBezTo>
                <a:cubicBezTo>
                  <a:pt x="204" y="5893"/>
                  <a:pt x="-1219" y="15237"/>
                  <a:pt x="1256" y="21426"/>
                </a:cubicBezTo>
                <a:cubicBezTo>
                  <a:pt x="3257" y="26430"/>
                  <a:pt x="8980" y="29240"/>
                  <a:pt x="13830" y="31592"/>
                </a:cubicBezTo>
                <a:cubicBezTo>
                  <a:pt x="16885" y="33073"/>
                  <a:pt x="20691" y="35519"/>
                  <a:pt x="23729" y="34000"/>
                </a:cubicBezTo>
                <a:cubicBezTo>
                  <a:pt x="29759" y="30983"/>
                  <a:pt x="32149" y="21587"/>
                  <a:pt x="30686" y="15005"/>
                </a:cubicBezTo>
                <a:cubicBezTo>
                  <a:pt x="29221" y="8417"/>
                  <a:pt x="22771" y="3063"/>
                  <a:pt x="16506" y="557"/>
                </a:cubicBezTo>
              </a:path>
            </a:pathLst>
          </a:custGeom>
          <a:noFill/>
          <a:ln cap="flat" cmpd="sng" w="38100">
            <a:solidFill>
              <a:srgbClr val="FF0000"/>
            </a:solidFill>
            <a:prstDash val="solid"/>
            <a:round/>
            <a:headEnd len="lg" w="lg" type="none"/>
            <a:tailEnd len="lg" w="lg" type="none"/>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“You Win” and “Game Over” Sprites</a:t>
            </a:r>
          </a:p>
        </p:txBody>
      </p:sp>
      <p:sp>
        <p:nvSpPr>
          <p:cNvPr id="353" name="Shape 353"/>
          <p:cNvSpPr txBox="1"/>
          <p:nvPr>
            <p:ph idx="1" type="body"/>
          </p:nvPr>
        </p:nvSpPr>
        <p:spPr>
          <a:xfrm>
            <a:off x="471900" y="1919075"/>
            <a:ext cx="4123200" cy="2710200"/>
          </a:xfrm>
          <a:prstGeom prst="rect">
            <a:avLst/>
          </a:prstGeom>
        </p:spPr>
        <p:txBody>
          <a:bodyPr anchorCtr="0" anchor="t" bIns="91425" lIns="91425" rIns="91425" tIns="91425">
            <a:noAutofit/>
          </a:bodyPr>
          <a:lstStyle/>
          <a:p>
            <a:pPr lvl="0" rtl="0">
              <a:spcBef>
                <a:spcPts val="0"/>
              </a:spcBef>
              <a:buNone/>
            </a:pPr>
            <a:r>
              <a:rPr lang="en"/>
              <a:t>Choose Paint New Sprite from the sprite area and use the text tool to write You Win. Do the same thing again but this time type Game Over.</a:t>
            </a:r>
          </a:p>
          <a:p>
            <a:pPr lvl="0">
              <a:spcBef>
                <a:spcPts val="0"/>
              </a:spcBef>
              <a:buNone/>
            </a:pPr>
            <a:r>
              <a:rPr lang="en"/>
              <a:t>I did mine in vector mode using the Scratch fontThe code for each will be very similar so we’ll do one and then copy it to the other by dragging and dropping it onto the sprite.</a:t>
            </a:r>
          </a:p>
        </p:txBody>
      </p:sp>
      <p:pic>
        <p:nvPicPr>
          <p:cNvPr id="354" name="Shape 354"/>
          <p:cNvPicPr preferRelativeResize="0"/>
          <p:nvPr/>
        </p:nvPicPr>
        <p:blipFill>
          <a:blip r:embed="rId3">
            <a:alphaModFix/>
          </a:blip>
          <a:stretch>
            <a:fillRect/>
          </a:stretch>
        </p:blipFill>
        <p:spPr>
          <a:xfrm>
            <a:off x="4538950" y="1594662"/>
            <a:ext cx="3276600" cy="2047875"/>
          </a:xfrm>
          <a:prstGeom prst="rect">
            <a:avLst/>
          </a:prstGeom>
          <a:noFill/>
          <a:ln cap="flat" cmpd="sng" w="76200">
            <a:solidFill>
              <a:schemeClr val="dk1"/>
            </a:solidFill>
            <a:prstDash val="solid"/>
            <a:round/>
            <a:headEnd len="med" w="med" type="none"/>
            <a:tailEnd len="med" w="med"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Ending the game</a:t>
            </a:r>
          </a:p>
        </p:txBody>
      </p:sp>
      <p:sp>
        <p:nvSpPr>
          <p:cNvPr id="360" name="Shape 360"/>
          <p:cNvSpPr txBox="1"/>
          <p:nvPr>
            <p:ph idx="1" type="body"/>
          </p:nvPr>
        </p:nvSpPr>
        <p:spPr>
          <a:xfrm>
            <a:off x="471900" y="1919075"/>
            <a:ext cx="4123200" cy="2710200"/>
          </a:xfrm>
          <a:prstGeom prst="rect">
            <a:avLst/>
          </a:prstGeom>
        </p:spPr>
        <p:txBody>
          <a:bodyPr anchorCtr="0" anchor="t" bIns="91425" lIns="91425" rIns="91425" tIns="91425">
            <a:noAutofit/>
          </a:bodyPr>
          <a:lstStyle/>
          <a:p>
            <a:pPr lvl="0" rtl="0">
              <a:spcBef>
                <a:spcPts val="0"/>
              </a:spcBef>
              <a:buNone/>
            </a:pPr>
            <a:r>
              <a:rPr lang="en"/>
              <a:t>This is a very basic way to end the game. You can add some animation to the words by playing around with the different effects in the purple looks menu, but I think this will suffice for now.</a:t>
            </a:r>
          </a:p>
          <a:p>
            <a:pPr lvl="0" rtl="0">
              <a:spcBef>
                <a:spcPts val="0"/>
              </a:spcBef>
              <a:buNone/>
            </a:pPr>
            <a:r>
              <a:rPr lang="en"/>
              <a:t> </a:t>
            </a:r>
          </a:p>
        </p:txBody>
      </p:sp>
      <p:pic>
        <p:nvPicPr>
          <p:cNvPr id="361" name="Shape 361"/>
          <p:cNvPicPr preferRelativeResize="0"/>
          <p:nvPr/>
        </p:nvPicPr>
        <p:blipFill>
          <a:blip r:embed="rId3">
            <a:alphaModFix/>
          </a:blip>
          <a:stretch>
            <a:fillRect/>
          </a:stretch>
        </p:blipFill>
        <p:spPr>
          <a:xfrm>
            <a:off x="4783937" y="1340575"/>
            <a:ext cx="2238375" cy="2114550"/>
          </a:xfrm>
          <a:prstGeom prst="rect">
            <a:avLst/>
          </a:prstGeom>
          <a:noFill/>
          <a:ln cap="flat" cmpd="sng" w="76200">
            <a:solidFill>
              <a:schemeClr val="dk1"/>
            </a:solidFill>
            <a:prstDash val="solid"/>
            <a:round/>
            <a:headEnd len="med" w="med" type="none"/>
            <a:tailEnd len="med" w="med" type="none"/>
          </a:ln>
        </p:spPr>
      </p:pic>
      <p:pic>
        <p:nvPicPr>
          <p:cNvPr id="362" name="Shape 362"/>
          <p:cNvPicPr preferRelativeResize="0"/>
          <p:nvPr/>
        </p:nvPicPr>
        <p:blipFill>
          <a:blip r:embed="rId4">
            <a:alphaModFix/>
          </a:blip>
          <a:stretch>
            <a:fillRect/>
          </a:stretch>
        </p:blipFill>
        <p:spPr>
          <a:xfrm>
            <a:off x="6386925" y="2930487"/>
            <a:ext cx="2266950" cy="2085975"/>
          </a:xfrm>
          <a:prstGeom prst="rect">
            <a:avLst/>
          </a:prstGeom>
          <a:noFill/>
          <a:ln cap="flat" cmpd="sng" w="76200">
            <a:solidFill>
              <a:schemeClr val="dk1"/>
            </a:solidFill>
            <a:prstDash val="solid"/>
            <a:round/>
            <a:headEnd len="med" w="med" type="none"/>
            <a:tailEnd len="med" w="med"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60950" y="188575"/>
            <a:ext cx="8222100" cy="767699"/>
          </a:xfrm>
          <a:prstGeom prst="rect">
            <a:avLst/>
          </a:prstGeom>
        </p:spPr>
        <p:txBody>
          <a:bodyPr anchorCtr="0" anchor="b" bIns="91425" lIns="91425" rIns="91425" tIns="91425">
            <a:noAutofit/>
          </a:bodyPr>
          <a:lstStyle/>
          <a:p>
            <a:pPr lvl="0">
              <a:spcBef>
                <a:spcPts val="0"/>
              </a:spcBef>
              <a:buNone/>
            </a:pPr>
            <a:r>
              <a:rPr lang="en"/>
              <a:t>Prepare the Backdrop</a:t>
            </a:r>
          </a:p>
        </p:txBody>
      </p:sp>
      <p:sp>
        <p:nvSpPr>
          <p:cNvPr id="102" name="Shape 102"/>
          <p:cNvSpPr txBox="1"/>
          <p:nvPr>
            <p:ph idx="1" type="body"/>
          </p:nvPr>
        </p:nvSpPr>
        <p:spPr>
          <a:xfrm>
            <a:off x="471900" y="1919075"/>
            <a:ext cx="3606300" cy="2710200"/>
          </a:xfrm>
          <a:prstGeom prst="rect">
            <a:avLst/>
          </a:prstGeom>
        </p:spPr>
        <p:txBody>
          <a:bodyPr anchorCtr="0" anchor="t" bIns="91425" lIns="91425" rIns="91425" tIns="91425">
            <a:noAutofit/>
          </a:bodyPr>
          <a:lstStyle/>
          <a:p>
            <a:pPr lvl="0">
              <a:spcBef>
                <a:spcPts val="0"/>
              </a:spcBef>
              <a:buNone/>
            </a:pPr>
            <a:r>
              <a:rPr lang="en"/>
              <a:t>Click on the Stage to make sure it is selected. Click on backdrops tab to edit the backdrop.</a:t>
            </a:r>
          </a:p>
        </p:txBody>
      </p:sp>
      <p:pic>
        <p:nvPicPr>
          <p:cNvPr id="103" name="Shape 103"/>
          <p:cNvPicPr preferRelativeResize="0"/>
          <p:nvPr/>
        </p:nvPicPr>
        <p:blipFill>
          <a:blip r:embed="rId3">
            <a:alphaModFix/>
          </a:blip>
          <a:stretch>
            <a:fillRect/>
          </a:stretch>
        </p:blipFill>
        <p:spPr>
          <a:xfrm>
            <a:off x="4189674" y="1100299"/>
            <a:ext cx="4388650" cy="2046850"/>
          </a:xfrm>
          <a:prstGeom prst="rect">
            <a:avLst/>
          </a:prstGeom>
          <a:noFill/>
          <a:ln cap="flat" cmpd="sng" w="76200">
            <a:solidFill>
              <a:schemeClr val="dk1"/>
            </a:solidFill>
            <a:prstDash val="solid"/>
            <a:round/>
            <a:headEnd len="med" w="med" type="none"/>
            <a:tailEnd len="med" w="med" type="none"/>
          </a:ln>
        </p:spPr>
      </p:pic>
      <p:pic>
        <p:nvPicPr>
          <p:cNvPr id="104" name="Shape 104"/>
          <p:cNvPicPr preferRelativeResize="0"/>
          <p:nvPr/>
        </p:nvPicPr>
        <p:blipFill>
          <a:blip r:embed="rId4">
            <a:alphaModFix/>
          </a:blip>
          <a:stretch>
            <a:fillRect/>
          </a:stretch>
        </p:blipFill>
        <p:spPr>
          <a:xfrm>
            <a:off x="6165500" y="2810862"/>
            <a:ext cx="2838450" cy="1171575"/>
          </a:xfrm>
          <a:prstGeom prst="rect">
            <a:avLst/>
          </a:prstGeom>
          <a:noFill/>
          <a:ln cap="flat" cmpd="sng" w="76200">
            <a:solidFill>
              <a:schemeClr val="dk1"/>
            </a:solidFill>
            <a:prstDash val="solid"/>
            <a:round/>
            <a:headEnd len="med" w="med" type="none"/>
            <a:tailEnd len="med" w="med" type="none"/>
          </a:ln>
        </p:spPr>
      </p:pic>
      <p:sp>
        <p:nvSpPr>
          <p:cNvPr id="105" name="Shape 105"/>
          <p:cNvSpPr/>
          <p:nvPr/>
        </p:nvSpPr>
        <p:spPr>
          <a:xfrm>
            <a:off x="4008250" y="1589325"/>
            <a:ext cx="1109100" cy="10304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6675625" y="3136550"/>
            <a:ext cx="1109100" cy="4413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64700" y="109975"/>
            <a:ext cx="8222100" cy="767699"/>
          </a:xfrm>
          <a:prstGeom prst="rect">
            <a:avLst/>
          </a:prstGeom>
        </p:spPr>
        <p:txBody>
          <a:bodyPr anchorCtr="0" anchor="b" bIns="91425" lIns="91425" rIns="91425" tIns="91425">
            <a:noAutofit/>
          </a:bodyPr>
          <a:lstStyle/>
          <a:p>
            <a:pPr lvl="0">
              <a:spcBef>
                <a:spcPts val="0"/>
              </a:spcBef>
              <a:buNone/>
            </a:pPr>
            <a:r>
              <a:rPr lang="en"/>
              <a:t>Let’s turn the background black</a:t>
            </a:r>
          </a:p>
        </p:txBody>
      </p:sp>
      <p:sp>
        <p:nvSpPr>
          <p:cNvPr id="112" name="Shape 11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4954449" y="992192"/>
            <a:ext cx="3640500" cy="4081458"/>
          </a:xfrm>
          <a:prstGeom prst="rect">
            <a:avLst/>
          </a:prstGeom>
          <a:noFill/>
          <a:ln cap="flat" cmpd="sng" w="76200">
            <a:solidFill>
              <a:schemeClr val="dk1"/>
            </a:solidFill>
            <a:prstDash val="solid"/>
            <a:round/>
            <a:headEnd len="med" w="med" type="none"/>
            <a:tailEnd len="med" w="med" type="none"/>
          </a:ln>
        </p:spPr>
      </p:pic>
      <p:pic>
        <p:nvPicPr>
          <p:cNvPr id="114" name="Shape 114"/>
          <p:cNvPicPr preferRelativeResize="0"/>
          <p:nvPr/>
        </p:nvPicPr>
        <p:blipFill>
          <a:blip r:embed="rId4">
            <a:alphaModFix/>
          </a:blip>
          <a:stretch>
            <a:fillRect/>
          </a:stretch>
        </p:blipFill>
        <p:spPr>
          <a:xfrm>
            <a:off x="364699" y="1061425"/>
            <a:ext cx="3640500" cy="4082074"/>
          </a:xfrm>
          <a:prstGeom prst="rect">
            <a:avLst/>
          </a:prstGeom>
          <a:noFill/>
          <a:ln cap="flat" cmpd="sng" w="76200">
            <a:solidFill>
              <a:schemeClr val="dk1"/>
            </a:solidFill>
            <a:prstDash val="solid"/>
            <a:round/>
            <a:headEnd len="med" w="med" type="none"/>
            <a:tailEnd len="med" w="med" type="none"/>
          </a:ln>
        </p:spPr>
      </p:pic>
      <p:sp>
        <p:nvSpPr>
          <p:cNvPr id="115" name="Shape 115"/>
          <p:cNvSpPr/>
          <p:nvPr/>
        </p:nvSpPr>
        <p:spPr>
          <a:xfrm>
            <a:off x="844650" y="2305400"/>
            <a:ext cx="465300" cy="4322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60950" y="92500"/>
            <a:ext cx="8222100" cy="767699"/>
          </a:xfrm>
          <a:prstGeom prst="rect">
            <a:avLst/>
          </a:prstGeom>
        </p:spPr>
        <p:txBody>
          <a:bodyPr anchorCtr="0" anchor="b" bIns="91425" lIns="91425" rIns="91425" tIns="91425">
            <a:noAutofit/>
          </a:bodyPr>
          <a:lstStyle/>
          <a:p>
            <a:pPr lvl="0">
              <a:spcBef>
                <a:spcPts val="0"/>
              </a:spcBef>
              <a:buNone/>
            </a:pPr>
            <a:r>
              <a:rPr lang="en"/>
              <a:t>Let’s draw our PacMan sprite</a:t>
            </a:r>
          </a:p>
        </p:txBody>
      </p:sp>
      <p:sp>
        <p:nvSpPr>
          <p:cNvPr id="121" name="Shape 121"/>
          <p:cNvSpPr txBox="1"/>
          <p:nvPr>
            <p:ph idx="1" type="body"/>
          </p:nvPr>
        </p:nvSpPr>
        <p:spPr>
          <a:xfrm>
            <a:off x="471900" y="1919075"/>
            <a:ext cx="2881500" cy="3067200"/>
          </a:xfrm>
          <a:prstGeom prst="rect">
            <a:avLst/>
          </a:prstGeom>
        </p:spPr>
        <p:txBody>
          <a:bodyPr anchorCtr="0" anchor="t" bIns="91425" lIns="91425" rIns="91425" tIns="91425">
            <a:noAutofit/>
          </a:bodyPr>
          <a:lstStyle/>
          <a:p>
            <a:pPr lvl="0">
              <a:spcBef>
                <a:spcPts val="0"/>
              </a:spcBef>
              <a:buNone/>
            </a:pPr>
            <a:r>
              <a:rPr lang="en"/>
              <a:t>Click on the paintbrush to draw a new sprite, choose the circle tool and hold shift while you drag out a circle to make sure it’s perfect. Click on the crosshairs tool then click on the center of your circle to center it. </a:t>
            </a:r>
          </a:p>
        </p:txBody>
      </p:sp>
      <p:pic>
        <p:nvPicPr>
          <p:cNvPr id="122" name="Shape 122"/>
          <p:cNvPicPr preferRelativeResize="0"/>
          <p:nvPr/>
        </p:nvPicPr>
        <p:blipFill>
          <a:blip r:embed="rId3">
            <a:alphaModFix/>
          </a:blip>
          <a:stretch>
            <a:fillRect/>
          </a:stretch>
        </p:blipFill>
        <p:spPr>
          <a:xfrm>
            <a:off x="2175387" y="1012587"/>
            <a:ext cx="4352925" cy="809625"/>
          </a:xfrm>
          <a:prstGeom prst="rect">
            <a:avLst/>
          </a:prstGeom>
          <a:noFill/>
          <a:ln cap="flat" cmpd="sng" w="76200">
            <a:solidFill>
              <a:schemeClr val="dk1"/>
            </a:solidFill>
            <a:prstDash val="solid"/>
            <a:round/>
            <a:headEnd len="med" w="med" type="none"/>
            <a:tailEnd len="med" w="med" type="none"/>
          </a:ln>
        </p:spPr>
      </p:pic>
      <p:pic>
        <p:nvPicPr>
          <p:cNvPr id="123" name="Shape 123"/>
          <p:cNvPicPr preferRelativeResize="0"/>
          <p:nvPr/>
        </p:nvPicPr>
        <p:blipFill>
          <a:blip r:embed="rId4">
            <a:alphaModFix/>
          </a:blip>
          <a:stretch>
            <a:fillRect/>
          </a:stretch>
        </p:blipFill>
        <p:spPr>
          <a:xfrm>
            <a:off x="3415425" y="1687600"/>
            <a:ext cx="3256275" cy="2328000"/>
          </a:xfrm>
          <a:prstGeom prst="rect">
            <a:avLst/>
          </a:prstGeom>
          <a:noFill/>
          <a:ln cap="flat" cmpd="sng" w="76200">
            <a:solidFill>
              <a:schemeClr val="dk1"/>
            </a:solidFill>
            <a:prstDash val="solid"/>
            <a:round/>
            <a:headEnd len="med" w="med" type="none"/>
            <a:tailEnd len="med" w="med" type="none"/>
          </a:ln>
        </p:spPr>
      </p:pic>
      <p:pic>
        <p:nvPicPr>
          <p:cNvPr id="124" name="Shape 124"/>
          <p:cNvPicPr preferRelativeResize="0"/>
          <p:nvPr/>
        </p:nvPicPr>
        <p:blipFill>
          <a:blip r:embed="rId5">
            <a:alphaModFix/>
          </a:blip>
          <a:stretch>
            <a:fillRect/>
          </a:stretch>
        </p:blipFill>
        <p:spPr>
          <a:xfrm>
            <a:off x="5870922" y="2706718"/>
            <a:ext cx="3029527" cy="2327999"/>
          </a:xfrm>
          <a:prstGeom prst="rect">
            <a:avLst/>
          </a:prstGeom>
          <a:noFill/>
          <a:ln cap="flat" cmpd="sng" w="76200">
            <a:solidFill>
              <a:schemeClr val="dk1"/>
            </a:solidFill>
            <a:prstDash val="solid"/>
            <a:round/>
            <a:headEnd len="med" w="med" type="none"/>
            <a:tailEnd len="med" w="med" type="none"/>
          </a:ln>
        </p:spPr>
      </p:pic>
      <p:sp>
        <p:nvSpPr>
          <p:cNvPr id="125" name="Shape 125"/>
          <p:cNvSpPr/>
          <p:nvPr/>
        </p:nvSpPr>
        <p:spPr>
          <a:xfrm>
            <a:off x="5356178" y="1244200"/>
            <a:ext cx="477299" cy="4433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8617378" y="2545375"/>
            <a:ext cx="477299" cy="4433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3615000" cy="767699"/>
          </a:xfrm>
          <a:prstGeom prst="rect">
            <a:avLst/>
          </a:prstGeom>
        </p:spPr>
        <p:txBody>
          <a:bodyPr anchorCtr="0" anchor="b" bIns="91425" lIns="91425" rIns="91425" tIns="91425">
            <a:noAutofit/>
          </a:bodyPr>
          <a:lstStyle/>
          <a:p>
            <a:pPr lvl="0">
              <a:spcBef>
                <a:spcPts val="0"/>
              </a:spcBef>
              <a:buNone/>
            </a:pPr>
            <a:r>
              <a:rPr lang="en"/>
              <a:t>Details</a:t>
            </a:r>
          </a:p>
        </p:txBody>
      </p:sp>
      <p:sp>
        <p:nvSpPr>
          <p:cNvPr id="132" name="Shape 132"/>
          <p:cNvSpPr txBox="1"/>
          <p:nvPr>
            <p:ph idx="1" type="body"/>
          </p:nvPr>
        </p:nvSpPr>
        <p:spPr>
          <a:xfrm>
            <a:off x="471900" y="1690475"/>
            <a:ext cx="3676199" cy="2710200"/>
          </a:xfrm>
          <a:prstGeom prst="rect">
            <a:avLst/>
          </a:prstGeom>
        </p:spPr>
        <p:txBody>
          <a:bodyPr anchorCtr="0" anchor="t" bIns="91425" lIns="91425" rIns="91425" tIns="91425">
            <a:noAutofit/>
          </a:bodyPr>
          <a:lstStyle/>
          <a:p>
            <a:pPr lvl="0">
              <a:spcBef>
                <a:spcPts val="0"/>
              </a:spcBef>
              <a:buNone/>
            </a:pPr>
            <a:r>
              <a:rPr lang="en"/>
              <a:t>Use the line tool to draw the closed mouth, right click and duplicate the costume and use the line tool and paint bucket to make a few more costumes like so.</a:t>
            </a:r>
          </a:p>
        </p:txBody>
      </p:sp>
      <p:pic>
        <p:nvPicPr>
          <p:cNvPr id="133" name="Shape 133"/>
          <p:cNvPicPr preferRelativeResize="0"/>
          <p:nvPr/>
        </p:nvPicPr>
        <p:blipFill>
          <a:blip r:embed="rId3">
            <a:alphaModFix/>
          </a:blip>
          <a:stretch>
            <a:fillRect/>
          </a:stretch>
        </p:blipFill>
        <p:spPr>
          <a:xfrm>
            <a:off x="4338400" y="340574"/>
            <a:ext cx="4008249" cy="2986549"/>
          </a:xfrm>
          <a:prstGeom prst="rect">
            <a:avLst/>
          </a:prstGeom>
          <a:noFill/>
          <a:ln cap="flat" cmpd="sng" w="76200">
            <a:solidFill>
              <a:schemeClr val="dk1"/>
            </a:solidFill>
            <a:prstDash val="solid"/>
            <a:round/>
            <a:headEnd len="med" w="med" type="none"/>
            <a:tailEnd len="med" w="med" type="none"/>
          </a:ln>
        </p:spPr>
      </p:pic>
      <p:pic>
        <p:nvPicPr>
          <p:cNvPr id="134" name="Shape 134"/>
          <p:cNvPicPr preferRelativeResize="0"/>
          <p:nvPr/>
        </p:nvPicPr>
        <p:blipFill>
          <a:blip r:embed="rId4">
            <a:alphaModFix/>
          </a:blip>
          <a:stretch>
            <a:fillRect/>
          </a:stretch>
        </p:blipFill>
        <p:spPr>
          <a:xfrm>
            <a:off x="1614891" y="3554173"/>
            <a:ext cx="1787382" cy="1546549"/>
          </a:xfrm>
          <a:prstGeom prst="rect">
            <a:avLst/>
          </a:prstGeom>
          <a:noFill/>
          <a:ln cap="flat" cmpd="sng" w="76200">
            <a:solidFill>
              <a:schemeClr val="dk1"/>
            </a:solidFill>
            <a:prstDash val="solid"/>
            <a:round/>
            <a:headEnd len="med" w="med" type="none"/>
            <a:tailEnd len="med" w="med" type="none"/>
          </a:ln>
        </p:spPr>
      </p:pic>
      <p:pic>
        <p:nvPicPr>
          <p:cNvPr id="135" name="Shape 135"/>
          <p:cNvPicPr preferRelativeResize="0"/>
          <p:nvPr/>
        </p:nvPicPr>
        <p:blipFill>
          <a:blip r:embed="rId5">
            <a:alphaModFix/>
          </a:blip>
          <a:stretch>
            <a:fillRect/>
          </a:stretch>
        </p:blipFill>
        <p:spPr>
          <a:xfrm>
            <a:off x="3692550" y="3554175"/>
            <a:ext cx="2831491" cy="1546550"/>
          </a:xfrm>
          <a:prstGeom prst="rect">
            <a:avLst/>
          </a:prstGeom>
          <a:noFill/>
          <a:ln cap="flat" cmpd="sng" w="76200">
            <a:solidFill>
              <a:schemeClr val="dk1"/>
            </a:solidFill>
            <a:prstDash val="solid"/>
            <a:round/>
            <a:headEnd len="med" w="med" type="none"/>
            <a:tailEnd len="med" w="med" type="none"/>
          </a:ln>
        </p:spPr>
      </p:pic>
      <p:pic>
        <p:nvPicPr>
          <p:cNvPr id="136" name="Shape 136"/>
          <p:cNvPicPr preferRelativeResize="0"/>
          <p:nvPr/>
        </p:nvPicPr>
        <p:blipFill>
          <a:blip r:embed="rId6">
            <a:alphaModFix/>
          </a:blip>
          <a:stretch>
            <a:fillRect/>
          </a:stretch>
        </p:blipFill>
        <p:spPr>
          <a:xfrm>
            <a:off x="6800225" y="3554175"/>
            <a:ext cx="1550304" cy="1546549"/>
          </a:xfrm>
          <a:prstGeom prst="rect">
            <a:avLst/>
          </a:prstGeom>
          <a:noFill/>
          <a:ln cap="flat" cmpd="sng" w="76200">
            <a:solidFill>
              <a:schemeClr val="dk1"/>
            </a:solidFill>
            <a:prstDash val="solid"/>
            <a:round/>
            <a:headEnd len="med" w="med" type="none"/>
            <a:tailEnd len="med" w="med" type="none"/>
          </a:ln>
        </p:spPr>
      </p:pic>
      <p:sp>
        <p:nvSpPr>
          <p:cNvPr id="137" name="Shape 137"/>
          <p:cNvSpPr/>
          <p:nvPr/>
        </p:nvSpPr>
        <p:spPr>
          <a:xfrm>
            <a:off x="4268528" y="598000"/>
            <a:ext cx="477299" cy="4433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3547653" y="3736950"/>
            <a:ext cx="477299" cy="443399"/>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39" name="Shape 139"/>
          <p:cNvGrpSpPr/>
          <p:nvPr/>
        </p:nvGrpSpPr>
        <p:grpSpPr>
          <a:xfrm>
            <a:off x="8564175" y="473525"/>
            <a:ext cx="506675" cy="4574401"/>
            <a:chOff x="3676300" y="467200"/>
            <a:chExt cx="506675" cy="4574401"/>
          </a:xfrm>
        </p:grpSpPr>
        <p:pic>
          <p:nvPicPr>
            <p:cNvPr id="140" name="Shape 140"/>
            <p:cNvPicPr preferRelativeResize="0"/>
            <p:nvPr/>
          </p:nvPicPr>
          <p:blipFill rotWithShape="1">
            <a:blip r:embed="rId7">
              <a:alphaModFix/>
            </a:blip>
            <a:srcRect b="2799" l="0" r="0" t="0"/>
            <a:stretch/>
          </p:blipFill>
          <p:spPr>
            <a:xfrm>
              <a:off x="3676300" y="467200"/>
              <a:ext cx="506675" cy="4091224"/>
            </a:xfrm>
            <a:prstGeom prst="rect">
              <a:avLst/>
            </a:prstGeom>
            <a:noFill/>
            <a:ln cap="flat" cmpd="sng" w="19050">
              <a:solidFill>
                <a:schemeClr val="dk1"/>
              </a:solidFill>
              <a:prstDash val="solid"/>
              <a:round/>
              <a:headEnd len="med" w="med" type="none"/>
              <a:tailEnd len="med" w="med" type="none"/>
            </a:ln>
          </p:spPr>
        </p:pic>
        <p:pic>
          <p:nvPicPr>
            <p:cNvPr id="141" name="Shape 141"/>
            <p:cNvPicPr preferRelativeResize="0"/>
            <p:nvPr/>
          </p:nvPicPr>
          <p:blipFill rotWithShape="1">
            <a:blip r:embed="rId8">
              <a:alphaModFix/>
            </a:blip>
            <a:srcRect b="80212" l="0" r="0" t="8308"/>
            <a:stretch/>
          </p:blipFill>
          <p:spPr>
            <a:xfrm>
              <a:off x="3676300" y="4558426"/>
              <a:ext cx="506675" cy="483174"/>
            </a:xfrm>
            <a:prstGeom prst="rect">
              <a:avLst/>
            </a:prstGeom>
            <a:noFill/>
            <a:ln cap="flat" cmpd="sng" w="19050">
              <a:solidFill>
                <a:schemeClr val="dk1"/>
              </a:solidFill>
              <a:prstDash val="solid"/>
              <a:round/>
              <a:headEnd len="med" w="med" type="none"/>
              <a:tailEnd len="med" w="med" type="none"/>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45F0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Add the scripts for PacMan</a:t>
            </a:r>
          </a:p>
        </p:txBody>
      </p:sp>
      <p:sp>
        <p:nvSpPr>
          <p:cNvPr id="147" name="Shape 147"/>
          <p:cNvSpPr txBox="1"/>
          <p:nvPr>
            <p:ph idx="1" type="body"/>
          </p:nvPr>
        </p:nvSpPr>
        <p:spPr>
          <a:xfrm>
            <a:off x="471900" y="1919075"/>
            <a:ext cx="2366099" cy="2710200"/>
          </a:xfrm>
          <a:prstGeom prst="rect">
            <a:avLst/>
          </a:prstGeom>
        </p:spPr>
        <p:txBody>
          <a:bodyPr anchorCtr="0" anchor="t" bIns="91425" lIns="91425" rIns="91425" tIns="91425">
            <a:noAutofit/>
          </a:bodyPr>
          <a:lstStyle/>
          <a:p>
            <a:pPr lvl="0">
              <a:spcBef>
                <a:spcPts val="0"/>
              </a:spcBef>
              <a:buNone/>
            </a:pPr>
            <a:r>
              <a:rPr lang="en"/>
              <a:t>We start with the “when flag clicked” block to begin our game (drag the block from the events menu into the workspace)</a:t>
            </a:r>
          </a:p>
        </p:txBody>
      </p:sp>
      <p:pic>
        <p:nvPicPr>
          <p:cNvPr id="148" name="Shape 148"/>
          <p:cNvPicPr preferRelativeResize="0"/>
          <p:nvPr/>
        </p:nvPicPr>
        <p:blipFill>
          <a:blip r:embed="rId3">
            <a:alphaModFix/>
          </a:blip>
          <a:stretch>
            <a:fillRect/>
          </a:stretch>
        </p:blipFill>
        <p:spPr>
          <a:xfrm>
            <a:off x="3037999" y="1506424"/>
            <a:ext cx="5554874" cy="3444474"/>
          </a:xfrm>
          <a:prstGeom prst="rect">
            <a:avLst/>
          </a:prstGeom>
          <a:noFill/>
          <a:ln cap="flat" cmpd="sng" w="76200">
            <a:solidFill>
              <a:srgbClr val="B45F06"/>
            </a:solidFill>
            <a:prstDash val="solid"/>
            <a:round/>
            <a:headEnd len="med" w="med" type="none"/>
            <a:tailEnd len="med" w="med"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Smooth Movement</a:t>
            </a:r>
          </a:p>
        </p:txBody>
      </p:sp>
      <p:sp>
        <p:nvSpPr>
          <p:cNvPr id="154" name="Shape 154"/>
          <p:cNvSpPr txBox="1"/>
          <p:nvPr>
            <p:ph idx="1" type="body"/>
          </p:nvPr>
        </p:nvSpPr>
        <p:spPr>
          <a:xfrm>
            <a:off x="471900" y="1919075"/>
            <a:ext cx="4449599" cy="2710200"/>
          </a:xfrm>
          <a:prstGeom prst="rect">
            <a:avLst/>
          </a:prstGeom>
        </p:spPr>
        <p:txBody>
          <a:bodyPr anchorCtr="0" anchor="t" bIns="91425" lIns="91425" rIns="91425" tIns="91425">
            <a:noAutofit/>
          </a:bodyPr>
          <a:lstStyle/>
          <a:p>
            <a:pPr lvl="0">
              <a:spcBef>
                <a:spcPts val="0"/>
              </a:spcBef>
              <a:buNone/>
            </a:pPr>
            <a:r>
              <a:rPr lang="en"/>
              <a:t>We can use some blocks from the Control menu to tell the computer to constantly check if the arrow keys are being pressed. If they are, then we will have PacMan respond appropriately by pointing in the correct direction, cycling through his costumes and moving however many steps we program.</a:t>
            </a:r>
          </a:p>
        </p:txBody>
      </p:sp>
      <p:pic>
        <p:nvPicPr>
          <p:cNvPr id="155" name="Shape 155"/>
          <p:cNvPicPr preferRelativeResize="0"/>
          <p:nvPr/>
        </p:nvPicPr>
        <p:blipFill>
          <a:blip r:embed="rId3">
            <a:alphaModFix/>
          </a:blip>
          <a:stretch>
            <a:fillRect/>
          </a:stretch>
        </p:blipFill>
        <p:spPr>
          <a:xfrm>
            <a:off x="5046425" y="222125"/>
            <a:ext cx="3647575" cy="2317099"/>
          </a:xfrm>
          <a:prstGeom prst="rect">
            <a:avLst/>
          </a:prstGeom>
          <a:noFill/>
          <a:ln cap="flat" cmpd="sng" w="76200">
            <a:solidFill>
              <a:schemeClr val="accent6"/>
            </a:solidFill>
            <a:prstDash val="solid"/>
            <a:round/>
            <a:headEnd len="med" w="med" type="none"/>
            <a:tailEnd len="med" w="med" type="none"/>
          </a:ln>
        </p:spPr>
      </p:pic>
      <p:pic>
        <p:nvPicPr>
          <p:cNvPr id="156" name="Shape 156"/>
          <p:cNvPicPr preferRelativeResize="0"/>
          <p:nvPr/>
        </p:nvPicPr>
        <p:blipFill>
          <a:blip r:embed="rId4">
            <a:alphaModFix/>
          </a:blip>
          <a:stretch>
            <a:fillRect/>
          </a:stretch>
        </p:blipFill>
        <p:spPr>
          <a:xfrm>
            <a:off x="5850050" y="2811900"/>
            <a:ext cx="2842825" cy="2226875"/>
          </a:xfrm>
          <a:prstGeom prst="rect">
            <a:avLst/>
          </a:prstGeom>
          <a:noFill/>
          <a:ln cap="flat" cmpd="sng" w="76200">
            <a:solidFill>
              <a:schemeClr val="accent6"/>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