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5" r:id="rId5"/>
    <p:sldId id="271" r:id="rId6"/>
    <p:sldId id="268" r:id="rId7"/>
    <p:sldId id="258" r:id="rId8"/>
    <p:sldId id="27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C8A32F-E92C-4B50-AC9E-85C2F5D7EFFB}">
          <p14:sldIdLst>
            <p14:sldId id="256"/>
            <p14:sldId id="260"/>
            <p14:sldId id="257"/>
            <p14:sldId id="265"/>
            <p14:sldId id="271"/>
            <p14:sldId id="268"/>
            <p14:sldId id="258"/>
            <p14:sldId id="270"/>
          </p14:sldIdLst>
        </p14:section>
        <p14:section name="Sondage et interview" id="{57ED781A-338A-433E-8D0F-D017CABCEFD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5B"/>
    <a:srgbClr val="FF9933"/>
    <a:srgbClr val="FFAE0D"/>
    <a:srgbClr val="FFB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60" d="100"/>
          <a:sy n="60" d="100"/>
        </p:scale>
        <p:origin x="832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DA22D-6C17-468D-BA63-AEDF5522227D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25BB6-AE27-47ED-A4F1-0E297994F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3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FF150-9075-4D03-AAC6-DBBA114A9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D9E8B4-94DB-4390-AE09-411639B2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3125F-9A0C-4DD3-BCB6-A94449B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002A-AB65-45D4-8434-0014C59D16FE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A861D-CCE8-463E-B910-DDBA4800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EB5F4-CF94-4928-9B6F-65357F52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0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8ABDB-9E70-4188-A2C2-B0BDE9BB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4B94C5-FEF7-4713-A6BD-6A7E8852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C5D7F-DE0B-4EA4-B8E2-5342C509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BD0-F12E-48FD-B231-767862F69317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2CA25A-37C2-47C1-A35F-CCD8176C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AC6C4-8F50-41CF-89D9-C0AA5A86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4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9C2A83-67E1-4AA2-AC47-F278B2AA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36C21C-EFBE-457B-A4AC-A59F77E3F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37B06-3961-47C9-8956-C27F16A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AB47-CF2E-4493-8D41-F1B541AD63B3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73252-EF11-4D48-8385-A7419F3F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0E1768-BB6A-4249-B095-BC1B363E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38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6B9F4-357C-43A8-9ED8-2E39B1C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AE3A3-0078-43E4-B50E-680C62CF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76560-B27F-44C6-B6C3-72D4026A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CDAA-51E5-4C91-9D78-8D2F4794D574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13E056-B54D-43D6-8F11-750AA05B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9D61E-8E8C-49C8-ACFB-B3BB3E2F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7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C45B7-C803-485C-924B-2C983379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BB04CE-02A3-4649-A1B5-8F81B04D3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CB8E0-7FB2-4A08-8825-B1632FCD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F82C-010B-4619-91FF-D53F4C301848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A91BD-55EC-45F6-8030-F77D977F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5D7C5-6657-4B9A-81A2-61F10D96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1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6744-10EB-4D3F-8C28-5503E627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45BB8-4EC8-4C49-BF10-B0B2E6F50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718C15-AA17-4834-9685-6B7CF768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F6CCF3-F9E8-4CF2-9A53-B97DB2EA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8B96-A7C3-4262-8B91-911BC41A3413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1A0916-382F-4735-A8D1-AD48FB20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99193A-9241-46BE-A972-D35604FC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0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F557C-7910-4ADD-B120-84FA0A9F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730131-44B5-427B-9806-E7ED1282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91F196-E3D3-48B2-9808-F19491730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2F0B89-B350-489C-A4DD-848D4F2B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C29BED-F121-4C4E-B8EF-9571F9C8E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DF927A-CF39-4CD5-9888-2E2AE134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427D-BB16-439B-8715-6E9BB1CFDFB8}" type="datetime1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39F9B5-C7A3-4892-9CF4-93A9F723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805543-35BF-48CE-8BC5-618D6847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4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9125A-8FD2-41D8-AA50-305561BA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A6ECBD-E19F-418E-87A9-92B4F82D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3A3-6A56-45F1-AF25-3BE6466E1CEA}" type="datetime1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614B73-BD05-447B-A7D5-57E8BE6B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02E42B-D7A6-422B-AA1B-C88F592B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8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AA44B-73BA-4E46-BC19-2731C154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CB28-3D91-43FA-98BB-E17305C928DE}" type="datetime1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CD5BF4-45CB-4D1A-B2DC-42E4B6F8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C46CF7-2176-49CE-BAF9-DB0865FF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90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8FAC5-522F-4E6A-BB34-CF76096E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5EBD7-837B-42ED-A665-21F681759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06DAC5-53A4-4A53-BB49-380823F80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DFDAF-F468-4E0D-A6C1-36389E65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F836-C5D7-4FC6-A181-1D360A11BF34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E2B1AC-20A2-4F7E-96D2-6BD6E401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69420E-01AC-4530-9831-7196BEE2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B8C56-8467-4ED2-8EFB-51C023F6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E0D5FC-490C-40EE-9184-D51E25C4D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34D794-D96E-4737-BBEC-DA8DD2E02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58E059-0884-4BB4-910C-9160528B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FD76-B4AF-49B1-A061-46574886BDB3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DEB860-AA70-4B90-AE3F-A15081A8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F9347F-F0C7-4E3A-907E-EFDEC1C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3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E4E9F7-2E71-4217-8F84-EFB3FF0F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47809-3658-4A6D-AA4E-44E5F77A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AAAD9-B909-4370-B10A-A0ED67D50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550F-78A2-4EAB-881F-50CB27C52394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31A82B-AB92-47DE-B56B-098CD96FC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C4B45-FABD-4078-B895-076410C7E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0EBF-6CCC-4D58-8A07-259C9145A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76" y="251545"/>
            <a:ext cx="1922615" cy="1875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9" y="250214"/>
            <a:ext cx="2101166" cy="2131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6B27BA-C181-4DBB-B326-AA778645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1691" y="5638800"/>
            <a:ext cx="1600200" cy="446343"/>
          </a:xfrm>
        </p:spPr>
        <p:txBody>
          <a:bodyPr>
            <a:noAutofit/>
          </a:bodyPr>
          <a:lstStyle/>
          <a:p>
            <a:r>
              <a:rPr lang="fr-FR" sz="2000" dirty="0">
                <a:solidFill>
                  <a:srgbClr val="C00000"/>
                </a:solidFill>
                <a:latin typeface="Bernard MT Condensed" panose="02050806060905020404" pitchFamily="18" charset="0"/>
              </a:rPr>
              <a:t>PSTE  N°225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866A12-40A9-4BC4-9BFA-EB2826374282}"/>
              </a:ext>
            </a:extLst>
          </p:cNvPr>
          <p:cNvSpPr txBox="1"/>
          <p:nvPr/>
        </p:nvSpPr>
        <p:spPr>
          <a:xfrm>
            <a:off x="2628900" y="2490281"/>
            <a:ext cx="6934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latin typeface="Arial Rounded MT Bold" panose="020F0704030504030204" pitchFamily="34" charset="0"/>
              </a:rPr>
              <a:t>PJAD </a:t>
            </a:r>
          </a:p>
          <a:p>
            <a:pPr algn="ctr"/>
            <a:r>
              <a:rPr lang="fr-FR" sz="3600" dirty="0">
                <a:latin typeface="Arial Rounded MT Bold" panose="020F0704030504030204" pitchFamily="34" charset="0"/>
              </a:rPr>
              <a:t>Plus Jamais A Découvert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F59F53-587C-43AB-ADE2-88A5CEAF788F}"/>
              </a:ext>
            </a:extLst>
          </p:cNvPr>
          <p:cNvSpPr txBox="1"/>
          <p:nvPr/>
        </p:nvSpPr>
        <p:spPr>
          <a:xfrm>
            <a:off x="480109" y="5734050"/>
            <a:ext cx="742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Sara </a:t>
            </a:r>
            <a:r>
              <a:rPr lang="es-ES" dirty="0" err="1"/>
              <a:t>Sandid</a:t>
            </a:r>
            <a:r>
              <a:rPr lang="es-ES" dirty="0"/>
              <a:t>, </a:t>
            </a:r>
            <a:r>
              <a:rPr lang="es-ES" dirty="0" err="1"/>
              <a:t>Nizar</a:t>
            </a:r>
            <a:r>
              <a:rPr lang="es-ES" dirty="0"/>
              <a:t> </a:t>
            </a:r>
            <a:r>
              <a:rPr lang="es-ES" dirty="0" err="1"/>
              <a:t>Bezri</a:t>
            </a:r>
            <a:r>
              <a:rPr lang="es-ES" dirty="0"/>
              <a:t>, Guillaume </a:t>
            </a:r>
            <a:r>
              <a:rPr lang="es-ES" dirty="0" err="1"/>
              <a:t>Carrabin</a:t>
            </a:r>
            <a:r>
              <a:rPr lang="es-ES" dirty="0"/>
              <a:t>, Ian de </a:t>
            </a:r>
            <a:r>
              <a:rPr lang="es-ES" dirty="0" err="1"/>
              <a:t>Laforcade</a:t>
            </a:r>
            <a:r>
              <a:rPr lang="es-ES" dirty="0"/>
              <a:t>, </a:t>
            </a:r>
            <a:endParaRPr lang="fr-FR" dirty="0"/>
          </a:p>
          <a:p>
            <a:r>
              <a:rPr lang="fr-FR" dirty="0"/>
              <a:t>Ruben </a:t>
            </a:r>
            <a:r>
              <a:rPr lang="fr-FR" dirty="0" err="1"/>
              <a:t>Falvert</a:t>
            </a:r>
            <a:r>
              <a:rPr lang="fr-FR" dirty="0"/>
              <a:t>, </a:t>
            </a:r>
            <a:r>
              <a:rPr lang="fr-FR" dirty="0" err="1"/>
              <a:t>Mattew</a:t>
            </a:r>
            <a:r>
              <a:rPr lang="fr-FR" dirty="0"/>
              <a:t> Philips, Jean-Baptiste Scelles</a:t>
            </a:r>
          </a:p>
          <a:p>
            <a:r>
              <a:rPr lang="fr-FR" dirty="0"/>
              <a:t>TD 02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E94841-7C1F-46A4-9DD0-4A130DC8A54C}"/>
              </a:ext>
            </a:extLst>
          </p:cNvPr>
          <p:cNvSpPr txBox="1"/>
          <p:nvPr/>
        </p:nvSpPr>
        <p:spPr>
          <a:xfrm>
            <a:off x="9425891" y="614954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Mentor :</a:t>
            </a:r>
            <a:r>
              <a:rPr lang="fr-FR" dirty="0"/>
              <a:t> Manolo </a:t>
            </a:r>
            <a:r>
              <a:rPr lang="fr-FR" dirty="0" err="1"/>
              <a:t>Hina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4F8D58-43DF-4BA2-8E44-5E086A89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0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452439"/>
            <a:ext cx="10515600" cy="1052512"/>
          </a:xfrm>
        </p:spPr>
        <p:txBody>
          <a:bodyPr/>
          <a:lstStyle/>
          <a:p>
            <a:pPr algn="ctr"/>
            <a:r>
              <a:rPr lang="fr-F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r>
              <a:rPr lang="fr-FR" dirty="0"/>
              <a:t>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831850" y="1971675"/>
            <a:ext cx="6035675" cy="43751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3000" b="1" dirty="0">
                <a:solidFill>
                  <a:schemeClr val="tx1"/>
                </a:solidFill>
              </a:rPr>
              <a:t>I/ Contexte et problématique</a:t>
            </a:r>
          </a:p>
          <a:p>
            <a:pPr>
              <a:lnSpc>
                <a:spcPct val="120000"/>
              </a:lnSpc>
            </a:pPr>
            <a:r>
              <a:rPr lang="fr-FR" sz="3000" b="1" dirty="0">
                <a:solidFill>
                  <a:schemeClr val="tx1"/>
                </a:solidFill>
              </a:rPr>
              <a:t>II/ Etat de l’Art – Tableau Comparatif</a:t>
            </a:r>
          </a:p>
          <a:p>
            <a:pPr>
              <a:lnSpc>
                <a:spcPct val="120000"/>
              </a:lnSpc>
            </a:pPr>
            <a:r>
              <a:rPr lang="fr-FR" sz="3000" b="1" dirty="0">
                <a:solidFill>
                  <a:schemeClr val="tx1"/>
                </a:solidFill>
              </a:rPr>
              <a:t>III/ Sondage et interviews</a:t>
            </a:r>
          </a:p>
          <a:p>
            <a:pPr>
              <a:lnSpc>
                <a:spcPct val="120000"/>
              </a:lnSpc>
            </a:pPr>
            <a:r>
              <a:rPr lang="fr-FR" sz="3000" b="1" dirty="0">
                <a:solidFill>
                  <a:schemeClr val="tx1"/>
                </a:solidFill>
              </a:rPr>
              <a:t>IV/ Planning prévisionnel</a:t>
            </a:r>
          </a:p>
          <a:p>
            <a:pPr>
              <a:lnSpc>
                <a:spcPct val="120000"/>
              </a:lnSpc>
            </a:pPr>
            <a:r>
              <a:rPr lang="fr-FR" sz="3000" b="1" dirty="0">
                <a:solidFill>
                  <a:schemeClr val="tx1"/>
                </a:solidFill>
              </a:rPr>
              <a:t>V/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E82CA0-29AA-4380-8B77-26F0E25D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87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C1B4E-C469-4387-86FC-222E04F8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637" y="5911577"/>
            <a:ext cx="5554363" cy="673646"/>
          </a:xfrm>
        </p:spPr>
        <p:txBody>
          <a:bodyPr>
            <a:noAutofit/>
          </a:bodyPr>
          <a:lstStyle/>
          <a:p>
            <a:pPr algn="ctr"/>
            <a:r>
              <a:rPr lang="fr-FR" sz="3400" b="1" dirty="0">
                <a:latin typeface="Arial Rounded MT Bold" panose="020F0704030504030204" pitchFamily="34" charset="0"/>
              </a:rPr>
              <a:t>Plus Jamais À Découvert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49EEFB-EF93-44B6-AAE7-2F4D54D7C11B}"/>
              </a:ext>
            </a:extLst>
          </p:cNvPr>
          <p:cNvSpPr txBox="1"/>
          <p:nvPr/>
        </p:nvSpPr>
        <p:spPr>
          <a:xfrm>
            <a:off x="323851" y="1708696"/>
            <a:ext cx="514864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fr-F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Contexte :</a:t>
            </a:r>
          </a:p>
          <a:p>
            <a:pPr marL="342900" indent="-342900">
              <a:buFontTx/>
              <a:buChar char="-"/>
            </a:pPr>
            <a:endParaRPr lang="fr-F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Nombreuses dépenses (logement, sorties, etc.)</a:t>
            </a:r>
          </a:p>
          <a:p>
            <a:endParaRPr lang="fr-F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Paiement Lydia/</a:t>
            </a:r>
            <a:r>
              <a:rPr lang="fr-FR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Pumpkin</a:t>
            </a:r>
            <a:r>
              <a:rPr lang="fr-F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: Pas de visibilité</a:t>
            </a:r>
          </a:p>
          <a:p>
            <a:endParaRPr lang="fr-FR" dirty="0"/>
          </a:p>
          <a:p>
            <a:endParaRPr lang="fr-F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Problématique :</a:t>
            </a:r>
          </a:p>
          <a:p>
            <a:endParaRPr lang="fr-FR" dirty="0"/>
          </a:p>
          <a:p>
            <a:r>
              <a:rPr lang="fr-FR" sz="2500" b="1" dirty="0">
                <a:latin typeface="+mj-lt"/>
                <a:cs typeface="Arial" panose="020B0604020202020204" pitchFamily="34" charset="0"/>
              </a:rPr>
              <a:t>Comment permettre aux étudiants de mieux gérer leur budget ?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386899" y="1466850"/>
            <a:ext cx="0" cy="5159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0" y="1476373"/>
            <a:ext cx="4216159" cy="427800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323850" y="219670"/>
            <a:ext cx="100584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7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I/ Contexte et problématique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F9BB69-929E-4D10-BEAB-E1A33DAE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3932247-2492-4E58-8BCB-CC17E85DA035}"/>
              </a:ext>
            </a:extLst>
          </p:cNvPr>
          <p:cNvSpPr txBox="1"/>
          <p:nvPr/>
        </p:nvSpPr>
        <p:spPr>
          <a:xfrm>
            <a:off x="1428748" y="-19051"/>
            <a:ext cx="9772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II/ Tableau comparatif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F231B4-20FC-40CA-944F-29873008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4</a:t>
            </a:fld>
            <a:endParaRPr lang="fr-FR"/>
          </a:p>
        </p:txBody>
      </p:sp>
      <p:pic>
        <p:nvPicPr>
          <p:cNvPr id="5" name="Shape 137">
            <a:extLst>
              <a:ext uri="{FF2B5EF4-FFF2-40B4-BE49-F238E27FC236}">
                <a16:creationId xmlns:a16="http://schemas.microsoft.com/office/drawing/2014/main" id="{6E4DDA36-7398-45CD-8A3C-36AE5BF4B6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57" y="1154147"/>
            <a:ext cx="10861085" cy="527844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3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4D0BE8-DDD7-4B23-84FA-483EAC4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5</a:t>
            </a:fld>
            <a:endParaRPr lang="fr-FR"/>
          </a:p>
        </p:txBody>
      </p:sp>
      <p:pic>
        <p:nvPicPr>
          <p:cNvPr id="5" name="Shape 153" descr="Tableau des réponses au formulaire Forms. Titre de la question : Vous arrive-t-il de finir vos mois en négatif ?. Nombre de réponses : 109&amp;nbsp;réponses.">
            <a:extLst>
              <a:ext uri="{FF2B5EF4-FFF2-40B4-BE49-F238E27FC236}">
                <a16:creationId xmlns:a16="http://schemas.microsoft.com/office/drawing/2014/main" id="{9193423C-6F8C-411E-9054-314B19B601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21267" y="1844332"/>
            <a:ext cx="7349465" cy="27044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7E6A4B3-BF14-4942-A13F-476C9A013527}"/>
              </a:ext>
            </a:extLst>
          </p:cNvPr>
          <p:cNvSpPr txBox="1"/>
          <p:nvPr/>
        </p:nvSpPr>
        <p:spPr>
          <a:xfrm>
            <a:off x="1240155" y="398145"/>
            <a:ext cx="971169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7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III/ Sondage et interviews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C2976D-BF03-4FB5-984F-8D9042AAF5BE}"/>
              </a:ext>
            </a:extLst>
          </p:cNvPr>
          <p:cNvSpPr txBox="1"/>
          <p:nvPr/>
        </p:nvSpPr>
        <p:spPr>
          <a:xfrm>
            <a:off x="8181975" y="524268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1/10 : tous les mois à découvert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E8F1B26-C380-4360-9AAD-5772789231DA}"/>
              </a:ext>
            </a:extLst>
          </p:cNvPr>
          <p:cNvSpPr txBox="1"/>
          <p:nvPr/>
        </p:nvSpPr>
        <p:spPr>
          <a:xfrm>
            <a:off x="4619624" y="5242684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5% régulièrement  en négatif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6C0B35-51F7-4FCD-8BAC-E6D52EA5F7B7}"/>
              </a:ext>
            </a:extLst>
          </p:cNvPr>
          <p:cNvSpPr txBox="1"/>
          <p:nvPr/>
        </p:nvSpPr>
        <p:spPr>
          <a:xfrm>
            <a:off x="475508" y="5242684"/>
            <a:ext cx="3891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Echantillon: 100 personnes de l’ECE</a:t>
            </a:r>
          </a:p>
          <a:p>
            <a:pPr lvl="0"/>
            <a:r>
              <a:rPr lang="fr-FR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(5% des étudiants)</a:t>
            </a:r>
          </a:p>
          <a:p>
            <a:pPr marL="285750" lvl="0" indent="-285750">
              <a:buClr>
                <a:schemeClr val="dk1"/>
              </a:buClr>
              <a:buSzPts val="1800"/>
            </a:pPr>
            <a:endParaRPr lang="fr-FR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85750" lvl="0" indent="-285750">
              <a:buClr>
                <a:schemeClr val="dk1"/>
              </a:buClr>
              <a:buSzPts val="1800"/>
            </a:pPr>
            <a:endParaRPr lang="fr-FR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lvl="0"/>
            <a:endParaRPr lang="fr-FR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7816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7">
            <a:extLst>
              <a:ext uri="{FF2B5EF4-FFF2-40B4-BE49-F238E27FC236}">
                <a16:creationId xmlns:a16="http://schemas.microsoft.com/office/drawing/2014/main" id="{6F12EC0E-ED14-4720-A904-C91D2A405703}"/>
              </a:ext>
            </a:extLst>
          </p:cNvPr>
          <p:cNvSpPr txBox="1"/>
          <p:nvPr/>
        </p:nvSpPr>
        <p:spPr>
          <a:xfrm>
            <a:off x="573077" y="1886467"/>
            <a:ext cx="3010314" cy="3355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+ de 50% des élèves utiliseraient cette application</a:t>
            </a:r>
            <a:endParaRPr lang="fr-FR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endParaRPr lang="fr-FR" sz="180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60% ne connaissent pas les applications présentées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endParaRPr lang="fr-FR" sz="180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Applications ne correspondent pas complètement aux attentes</a:t>
            </a:r>
          </a:p>
        </p:txBody>
      </p:sp>
      <p:pic>
        <p:nvPicPr>
          <p:cNvPr id="8" name="Shape 155" descr="Tableau des réponses au formulaire Forms. Titre de la question : Utiliseriez-vous une application pour vous aider à gérer votre budget ?. Nombre de réponses : 109&amp;nbsp;réponses.">
            <a:extLst>
              <a:ext uri="{FF2B5EF4-FFF2-40B4-BE49-F238E27FC236}">
                <a16:creationId xmlns:a16="http://schemas.microsoft.com/office/drawing/2014/main" id="{7350EF50-5813-4E18-9EDE-3D690B90877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4393" y="840104"/>
            <a:ext cx="7034530" cy="258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56" descr="Tableau des réponses au formulaire Forms. Titre de la question : Quelle(s) application(s) connaissez-vous ?. Nombre de réponses : 109&amp;nbsp;réponses.">
            <a:extLst>
              <a:ext uri="{FF2B5EF4-FFF2-40B4-BE49-F238E27FC236}">
                <a16:creationId xmlns:a16="http://schemas.microsoft.com/office/drawing/2014/main" id="{B21F8317-2892-4D5E-8E74-5E230FB129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393" y="3744376"/>
            <a:ext cx="7034529" cy="2414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6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BD4BAD-62C8-44B7-B08A-DE9C6F5678E9}"/>
              </a:ext>
            </a:extLst>
          </p:cNvPr>
          <p:cNvSpPr txBox="1"/>
          <p:nvPr/>
        </p:nvSpPr>
        <p:spPr>
          <a:xfrm>
            <a:off x="552449" y="67988"/>
            <a:ext cx="10912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IV/ Planning prévisionnel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9D5530-33D1-45A7-820F-1E6A5EEC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DF6FA3-6BB4-4A30-A7FC-727A83B59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6" y="1727719"/>
            <a:ext cx="11401347" cy="44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14450" y="527207"/>
            <a:ext cx="9563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V/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F9A361-6F03-4F95-98B0-8839ABA6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EBF-6CCC-4D58-8A07-259C9145A053}" type="slidenum">
              <a:rPr lang="fr-FR" smtClean="0"/>
              <a:t>8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4881AA-B4D2-4FE9-B15D-F5BE358BE935}"/>
              </a:ext>
            </a:extLst>
          </p:cNvPr>
          <p:cNvSpPr txBox="1"/>
          <p:nvPr/>
        </p:nvSpPr>
        <p:spPr>
          <a:xfrm>
            <a:off x="1314450" y="2459504"/>
            <a:ext cx="8516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Equipe soudée et motivée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Division des tâches: Programmation en Android Studio, fin des interviews.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Difficulté :  L’apprentissage complet de 2 langages (Le Java et l’Android Studio)</a:t>
            </a:r>
          </a:p>
        </p:txBody>
      </p:sp>
    </p:spTree>
    <p:extLst>
      <p:ext uri="{BB962C8B-B14F-4D97-AF65-F5344CB8AC3E}">
        <p14:creationId xmlns:p14="http://schemas.microsoft.com/office/powerpoint/2010/main" val="181225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206</Words>
  <Application>Microsoft Office PowerPoint</Application>
  <PresentationFormat>Grand écran</PresentationFormat>
  <Paragraphs>50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Rounded MT Bold</vt:lpstr>
      <vt:lpstr>Bernard MT Condensed</vt:lpstr>
      <vt:lpstr>Calibri</vt:lpstr>
      <vt:lpstr>Calibri Light</vt:lpstr>
      <vt:lpstr>Rockwell</vt:lpstr>
      <vt:lpstr>Wingdings</vt:lpstr>
      <vt:lpstr>Thème Office</vt:lpstr>
      <vt:lpstr>PSTE  N°225</vt:lpstr>
      <vt:lpstr>SOMMAIRE </vt:lpstr>
      <vt:lpstr>Plus Jamais À Découvert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PSTE</dc:title>
  <dc:creator>Ruben FALVERT</dc:creator>
  <cp:lastModifiedBy>Jean-Baptiste SCELLES</cp:lastModifiedBy>
  <cp:revision>46</cp:revision>
  <dcterms:created xsi:type="dcterms:W3CDTF">2017-12-13T13:59:42Z</dcterms:created>
  <dcterms:modified xsi:type="dcterms:W3CDTF">2017-12-15T11:59:55Z</dcterms:modified>
</cp:coreProperties>
</file>