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7" r:id="rId1"/>
  </p:sldMasterIdLst>
  <p:notesMasterIdLst>
    <p:notesMasterId r:id="rId11"/>
  </p:notesMasterIdLst>
  <p:handoutMasterIdLst>
    <p:handoutMasterId r:id="rId12"/>
  </p:handoutMasterIdLst>
  <p:sldIdLst>
    <p:sldId id="336" r:id="rId2"/>
    <p:sldId id="335" r:id="rId3"/>
    <p:sldId id="326" r:id="rId4"/>
    <p:sldId id="337" r:id="rId5"/>
    <p:sldId id="343" r:id="rId6"/>
    <p:sldId id="344" r:id="rId7"/>
    <p:sldId id="339" r:id="rId8"/>
    <p:sldId id="340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7" autoAdjust="0"/>
  </p:normalViewPr>
  <p:slideViewPr>
    <p:cSldViewPr snapToGrid="0">
      <p:cViewPr varScale="1">
        <p:scale>
          <a:sx n="45" d="100"/>
          <a:sy n="45" d="100"/>
        </p:scale>
        <p:origin x="15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7B36E9-299A-79A1-747A-5246E4860B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EA3A5C-3703-2ADE-2575-FA81DD2A4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4AFD-D2EB-4C6F-89D5-DE2290222758}" type="datetimeFigureOut">
              <a:rPr lang="fr-FR" smtClean="0"/>
              <a:t>10/06/2025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9E738-411C-A748-B6F2-9E2B772AB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7D8EB-F614-CDDF-60DB-64E3F81C14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2F6C-EABB-4861-BEB0-07B126072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9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A053-1CA2-4A3D-BC1A-6104261EB38F}" type="datetimeFigureOut">
              <a:rPr lang="fr-FR" smtClean="0"/>
              <a:t>10/06/2025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A1A38-0932-4F8E-A1A8-BD831C74D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110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7F4CE-C719-1CF2-28A7-B0BFD2003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8C1A89-C3C2-C1E4-0029-9C227E0FC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59EF80-135F-D1D1-4DCD-EF664B48E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F7CEF-3F7D-EB03-BFD4-B2032DBF4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E2C9-B1DB-C48B-9087-CCA1B2EC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B0D58B-B718-3CE9-F28D-8154C6029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52E22C-CEB4-E3F7-14EA-FC272B50D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73C1D0-6CEC-3F62-D5EB-3CAC29599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71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F0AEB-4203-2197-8EB3-54FD43A9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8776DD-112A-3B8B-A2DF-64A470EC5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AC3B98-BC91-446D-B6F7-D36B6BE34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0401DC-69DD-C4B5-6211-A41D41E51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82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613A-996C-EA46-D7E5-D44B56A5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EC2359-49E7-1ACE-B424-AB4FA7B8B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C39B43-4C55-D62A-054F-20EC6595D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074022-3FE0-BFCE-F547-265810EA4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03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EEC7C-D1A4-B384-28E1-2F592A41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5A959F-2443-70B4-6EAA-586A90592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08B116-4FE2-BC5D-D86F-19974BB1A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023C71-62E4-20C0-A191-938F99779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52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0173-6E55-2331-1C02-6C4D1133F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BAED5D-055C-7E69-3561-42FFF820D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FD1B98-8BD1-0F5C-955A-441436302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0785CB-AAA5-8B0C-A90E-CC8F0FA07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47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34262-B4F5-F9F4-EB02-812247AC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C05A6F-F5C7-3FEF-B91A-DB43E5CB2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0FEFC5-B75D-D0A2-51EB-5E2D7397A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05978-4AE8-E424-ECB5-C7F4D97D6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05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5183F-D6A2-98DA-6328-83F0C268D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11FAA8-4D21-811F-CDFF-84FC4233A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01C496-E4F5-C789-F473-5889B72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4E98CA-66A0-F94D-03EA-53782778C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189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524FE-365E-7529-3A7A-91972D6C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81285B-0178-033F-2031-9830F3521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39BF0C-9653-2E58-5CB2-B35664092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9CC8CB-E0AF-DEDC-349B-69646C7D8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22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C7A974-B009-4B61-9243-AFF5D392C68A}" type="datetime1">
              <a:rPr lang="fr-FR" smtClean="0"/>
              <a:t>10/06/2025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0C3B-DB80-4EE9-86DE-263A64B1A556}" type="datetime1">
              <a:rPr lang="fr-FR" smtClean="0"/>
              <a:t>10/06/2025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B33DEE-EC3F-4A7D-99DF-9DA60E42636B}" type="datetime1">
              <a:rPr lang="fr-FR" smtClean="0"/>
              <a:t>10/06/2025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94901-380A-4AB9-9800-0C4C68574E47}" type="datetime1">
              <a:rPr lang="fr-FR" smtClean="0"/>
              <a:t>10/06/2025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1FE6A-F669-423B-8ED6-31AE407E88E6}" type="datetime1">
              <a:rPr lang="fr-FR" smtClean="0"/>
              <a:t>10/06/2025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F42D-09E7-400E-BE8C-14D8DEB25C5D}" type="datetime1">
              <a:rPr lang="fr-FR" smtClean="0"/>
              <a:t>10/06/2025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ED4C-841E-436E-9464-B06C89E8957E}" type="datetime1">
              <a:rPr lang="fr-FR" smtClean="0"/>
              <a:t>10/06/2025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D271-A0AA-44E9-8C0B-48BE49D8C4FC}" type="datetime1">
              <a:rPr lang="fr-FR" smtClean="0"/>
              <a:t>10/06/2025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CD6D-D3C0-4697-92E9-F6C446604025}" type="datetime1">
              <a:rPr lang="fr-FR" smtClean="0"/>
              <a:t>10/06/2025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82E282-5890-48B5-9738-B8020770123F}" type="datetime1">
              <a:rPr lang="fr-FR" smtClean="0"/>
              <a:t>10/06/2025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7D3D-3122-48C7-99AC-308CADD37194}" type="datetime1">
              <a:rPr lang="fr-FR" smtClean="0"/>
              <a:t>10/06/2025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29947FD-EE58-4069-A8C1-D40A72774940}" type="datetime1">
              <a:rPr lang="fr-FR" smtClean="0"/>
              <a:t>10/06/2025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Oral Spé Info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9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F2CD7-9852-8D66-EB6E-14CEF0F9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AAAA3D-E6C9-07D7-33B7-E672BDA2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1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D8F044A-85A1-83B8-C3AD-D0CC8028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Parcours R2.07 : </a:t>
            </a:r>
            <a:r>
              <a:rPr lang="fr-FR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Informatique Embarquée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607060-482C-50E0-4132-8017F2D0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6D389C-85C9-562C-026C-CBF6EE40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69" y="1817190"/>
            <a:ext cx="10915650" cy="42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6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C9473-908E-0923-EA41-10FA2E11D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16D7F4-33FF-B0D8-C979-62848867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2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E513322-305B-A6CB-B072-4638D0D0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Les Thèmes recommandés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C012EF-10FE-8DB1-37B4-F2DF86EF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03C3AA-43FC-CACC-A391-72260485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805156"/>
            <a:ext cx="10312400" cy="47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6FE173-E98B-9963-C19C-BDF2A294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13D1C4-1318-42BB-BAC9-353B3966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6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3</a:t>
            </a:fld>
            <a:endParaRPr lang="en-US" sz="16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F8173480-E7A2-7EF0-0EE6-0504B5E6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Volume horaire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8CB342-E222-2651-9FCB-54ACC110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BAF230-710F-F888-B9C1-D0BE1CEE3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69" y="1869007"/>
            <a:ext cx="11207750" cy="41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FB5DC-7E3C-841F-FA24-A02106F6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5E861F-72FD-4BC1-A33D-D634C16F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4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8F6DE97-10C0-E31E-CAA6-F7079763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Organisation de la séquence R2-07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61B488-B629-57BB-6889-833DCD9E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4511467-8642-D4C2-C470-7E6257E6A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4851"/>
              </p:ext>
            </p:extLst>
          </p:nvPr>
        </p:nvGraphicFramePr>
        <p:xfrm>
          <a:off x="946299" y="2176941"/>
          <a:ext cx="10758020" cy="288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27">
                  <a:extLst>
                    <a:ext uri="{9D8B030D-6E8A-4147-A177-3AD203B41FA5}">
                      <a16:colId xmlns:a16="http://schemas.microsoft.com/office/drawing/2014/main" val="2861986525"/>
                    </a:ext>
                  </a:extLst>
                </a:gridCol>
                <a:gridCol w="7837375">
                  <a:extLst>
                    <a:ext uri="{9D8B030D-6E8A-4147-A177-3AD203B41FA5}">
                      <a16:colId xmlns:a16="http://schemas.microsoft.com/office/drawing/2014/main" val="2797334147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503759106"/>
                    </a:ext>
                  </a:extLst>
                </a:gridCol>
              </a:tblGrid>
              <a:tr h="4859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Séances 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Activité débranchée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1553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Etude de la carte µC et gestion d’un afficheur 7 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72982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Gestion en scrutation et 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33390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Temporisation, base de temps, comptage (TIMER)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74086"/>
                  </a:ext>
                </a:extLst>
              </a:tr>
              <a:tr h="433800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Liaison série (EUSART)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98108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5</a:t>
                      </a:r>
                      <a:endParaRPr lang="fr-FR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0" i="0" dirty="0">
                          <a:solidFill>
                            <a:srgbClr val="7030A0"/>
                          </a:solidFill>
                        </a:rPr>
                        <a:t>Convertisseur Analogique Numérique (ADC)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1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5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320C0-7380-70FD-6514-797E3E27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664C61-F7BF-E776-83DC-1D2266F2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5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CEC3AF7-1524-C8E0-9A67-E376DA1C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Organisation de la séquence R2-07 1/2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4B0F9B-870C-DD54-A5CF-53A8B57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EBDED19-FCDD-2C68-157C-E6B9123B7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8045"/>
              </p:ext>
            </p:extLst>
          </p:nvPr>
        </p:nvGraphicFramePr>
        <p:xfrm>
          <a:off x="852788" y="1843713"/>
          <a:ext cx="10758020" cy="338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27">
                  <a:extLst>
                    <a:ext uri="{9D8B030D-6E8A-4147-A177-3AD203B41FA5}">
                      <a16:colId xmlns:a16="http://schemas.microsoft.com/office/drawing/2014/main" val="2861986525"/>
                    </a:ext>
                  </a:extLst>
                </a:gridCol>
                <a:gridCol w="7837375">
                  <a:extLst>
                    <a:ext uri="{9D8B030D-6E8A-4147-A177-3AD203B41FA5}">
                      <a16:colId xmlns:a16="http://schemas.microsoft.com/office/drawing/2014/main" val="2797334147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503759106"/>
                    </a:ext>
                  </a:extLst>
                </a:gridCol>
              </a:tblGrid>
              <a:tr h="4859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Séances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1553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Architecture des µcontrôleurs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2*2H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74086"/>
                  </a:ext>
                </a:extLst>
              </a:tr>
              <a:tr h="465698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Etude de la carte µC et gestion d’un afficheur 7 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98108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Gestion en scrutation et interruption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10783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Temporisation, base de temps, comptage (TIMER)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78212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Liaison série (EUSART)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96961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TD 5</a:t>
                      </a:r>
                      <a:endParaRPr lang="fr-FR" sz="24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0" i="0" dirty="0">
                          <a:solidFill>
                            <a:srgbClr val="7030A0"/>
                          </a:solidFill>
                        </a:rPr>
                        <a:t>Convertisseur Analogique Numérique (ADC)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2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83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42965-74A9-713F-FF44-B9BA79479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E84A9B-AC7E-565C-4DCC-2D48B6AE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6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7BF609F-66BF-79D8-27DF-5413FAFC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Organisation de la séquence 2/2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893A24-9A34-EB9C-A378-581A1B77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21CD0E0-3881-66CF-2D94-B75574D19E7A}"/>
              </a:ext>
            </a:extLst>
          </p:cNvPr>
          <p:cNvGraphicFramePr>
            <a:graphicFrameLocks noGrp="1"/>
          </p:cNvGraphicFramePr>
          <p:nvPr/>
        </p:nvGraphicFramePr>
        <p:xfrm>
          <a:off x="852788" y="1843713"/>
          <a:ext cx="10758020" cy="435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27">
                  <a:extLst>
                    <a:ext uri="{9D8B030D-6E8A-4147-A177-3AD203B41FA5}">
                      <a16:colId xmlns:a16="http://schemas.microsoft.com/office/drawing/2014/main" val="2861986525"/>
                    </a:ext>
                  </a:extLst>
                </a:gridCol>
                <a:gridCol w="7837375">
                  <a:extLst>
                    <a:ext uri="{9D8B030D-6E8A-4147-A177-3AD203B41FA5}">
                      <a16:colId xmlns:a16="http://schemas.microsoft.com/office/drawing/2014/main" val="2797334147"/>
                    </a:ext>
                  </a:extLst>
                </a:gridCol>
                <a:gridCol w="1017418">
                  <a:extLst>
                    <a:ext uri="{9D8B030D-6E8A-4147-A177-3AD203B41FA5}">
                      <a16:colId xmlns:a16="http://schemas.microsoft.com/office/drawing/2014/main" val="503759106"/>
                    </a:ext>
                  </a:extLst>
                </a:gridCol>
              </a:tblGrid>
              <a:tr h="48590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Séances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1553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Environnement et gestion de l’afficheur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172982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Entrées en scrutation : niveau et drapeau (Flag)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33390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Entrées en interruption IRQ : sans et avec priorité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74086"/>
                  </a:ext>
                </a:extLst>
              </a:tr>
              <a:tr h="465698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 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TP test individuel sur cible (afficheur, bouton poussoir, IRQ)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98108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b="0" i="0" dirty="0">
                          <a:solidFill>
                            <a:srgbClr val="7030A0"/>
                          </a:solidFill>
                        </a:rPr>
                        <a:t>Gestion matérielle du temps : Les </a:t>
                      </a:r>
                      <a:r>
                        <a:rPr lang="fr-FR" sz="2400" b="0" i="0" dirty="0" err="1">
                          <a:solidFill>
                            <a:srgbClr val="7030A0"/>
                          </a:solidFill>
                        </a:rPr>
                        <a:t>timers</a:t>
                      </a:r>
                      <a:endParaRPr lang="fr-FR" sz="2400" b="0" i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10783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Liaison série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78212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Convertisseur Analogique Numérique (ADC)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96961"/>
                  </a:ext>
                </a:extLst>
              </a:tr>
              <a:tr h="485903">
                <a:tc>
                  <a:txBody>
                    <a:bodyPr/>
                    <a:lstStyle/>
                    <a:p>
                      <a:r>
                        <a:rPr lang="fr-FR" sz="2400" b="1" dirty="0">
                          <a:solidFill>
                            <a:srgbClr val="7030A0"/>
                          </a:solidFill>
                        </a:rPr>
                        <a:t>TP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Evaluation finale sur tout ce qui a été abordé auparavant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rgbClr val="7030A0"/>
                          </a:solidFill>
                        </a:rPr>
                        <a:t>4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2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96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7B0F3-F128-6F56-5340-A4E49E495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3C133E-9008-909A-5279-6C693E32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7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27BEDE8B-B88D-1E23-C87B-7E84A31D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Séance du TP4 : Calcul de la valeur efficace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B94575-9F91-E6EB-BA4F-A5FE715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FC254B7-DD37-5D65-F221-0139B525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317015"/>
              </p:ext>
            </p:extLst>
          </p:nvPr>
        </p:nvGraphicFramePr>
        <p:xfrm>
          <a:off x="1895014" y="1799258"/>
          <a:ext cx="9809305" cy="4867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2226">
                  <a:extLst>
                    <a:ext uri="{9D8B030D-6E8A-4147-A177-3AD203B41FA5}">
                      <a16:colId xmlns:a16="http://schemas.microsoft.com/office/drawing/2014/main" val="2185007495"/>
                    </a:ext>
                  </a:extLst>
                </a:gridCol>
                <a:gridCol w="4012226">
                  <a:extLst>
                    <a:ext uri="{9D8B030D-6E8A-4147-A177-3AD203B41FA5}">
                      <a16:colId xmlns:a16="http://schemas.microsoft.com/office/drawing/2014/main" val="3370796143"/>
                    </a:ext>
                  </a:extLst>
                </a:gridCol>
                <a:gridCol w="1784853">
                  <a:extLst>
                    <a:ext uri="{9D8B030D-6E8A-4147-A177-3AD203B41FA5}">
                      <a16:colId xmlns:a16="http://schemas.microsoft.com/office/drawing/2014/main" val="3000259585"/>
                    </a:ext>
                  </a:extLst>
                </a:gridCol>
              </a:tblGrid>
              <a:tr h="555485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  <a:buNone/>
                      </a:pPr>
                      <a:r>
                        <a:rPr lang="fr-FR" sz="2000" kern="100" dirty="0">
                          <a:solidFill>
                            <a:srgbClr val="7030A0"/>
                          </a:solidFill>
                          <a:effectLst/>
                        </a:rPr>
                        <a:t>BUT GEII S3</a:t>
                      </a:r>
                      <a:endParaRPr lang="fr-FR" sz="11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000" kern="100" dirty="0">
                          <a:solidFill>
                            <a:srgbClr val="7030A0"/>
                          </a:solidFill>
                          <a:effectLst/>
                        </a:rPr>
                        <a:t>Séance de TP</a:t>
                      </a:r>
                      <a:endParaRPr lang="fr-FR" sz="20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000" kern="100" dirty="0">
                          <a:solidFill>
                            <a:srgbClr val="7030A0"/>
                          </a:solidFill>
                          <a:effectLst/>
                        </a:rPr>
                        <a:t>Durée : 3H</a:t>
                      </a:r>
                      <a:endParaRPr lang="fr-FR" sz="20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146951"/>
                  </a:ext>
                </a:extLst>
              </a:tr>
              <a:tr h="841583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000" kern="100" dirty="0">
                          <a:solidFill>
                            <a:srgbClr val="7030A0"/>
                          </a:solidFill>
                          <a:effectLst/>
                        </a:rPr>
                        <a:t>R3.07</a:t>
                      </a:r>
                      <a:endParaRPr lang="fr-FR" sz="20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000" b="1" i="0" kern="100" dirty="0">
                          <a:solidFill>
                            <a:srgbClr val="7030A0"/>
                          </a:solidFill>
                          <a:effectLst/>
                        </a:rPr>
                        <a:t>Calcul de la valeur moyenne et efficace d'un signal périodique</a:t>
                      </a:r>
                      <a:endParaRPr lang="fr-FR" sz="2000" b="1" i="0" dirty="0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12720724"/>
                  </a:ext>
                </a:extLst>
              </a:tr>
              <a:tr h="3470288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But de la séquence : 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Caractériser une chaine d'acquisition et modéliser sa fonction de transfert.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Vérifier par simulation la pertinence de la fonction de transfert.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Coder le calcul de la valeur moyenne 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Coder le calcul de la valeur efficace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Vérifier les calculs affichés pour différentes amplitudes du signal.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Vérifier l'influence de la fréquence sur les calculs.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Expliquer les écarts entre l'attendu et les valeurs calculées.</a:t>
                      </a:r>
                    </a:p>
                    <a:p>
                      <a:pPr marL="342900" lvl="0" indent="-342900">
                        <a:spcBef>
                          <a:spcPts val="600"/>
                        </a:spcBef>
                        <a:buFont typeface="Symbol" panose="05050102010706020507" pitchFamily="18" charset="2"/>
                        <a:buChar char=""/>
                      </a:pPr>
                      <a:r>
                        <a:rPr lang="fr-FR" sz="1800" kern="100" dirty="0">
                          <a:solidFill>
                            <a:srgbClr val="7030A0"/>
                          </a:solidFill>
                          <a:effectLst/>
                        </a:rPr>
                        <a:t>Proposer des solutions pour améliorer la précision des calculs.</a:t>
                      </a:r>
                      <a:endParaRPr lang="fr-FR" sz="1800" kern="100" dirty="0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3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2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7F585-2816-3362-29DC-A62FD0E8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909297-EA31-D523-9007-BFD7D7B7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8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41089429-050B-3B6F-A617-9D2F09A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5286"/>
            <a:ext cx="11029616" cy="8822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2</a:t>
            </a:r>
            <a:r>
              <a:rPr lang="fr-FR" sz="2800" baseline="30000" dirty="0">
                <a:solidFill>
                  <a:srgbClr val="FFFFFF"/>
                </a:solidFill>
              </a:rPr>
              <a:t>ème</a:t>
            </a:r>
            <a:r>
              <a:rPr lang="fr-FR" sz="2800" dirty="0">
                <a:solidFill>
                  <a:srgbClr val="FFFFFF"/>
                </a:solidFill>
              </a:rPr>
              <a:t> année BUT GEII</a:t>
            </a:r>
            <a:br>
              <a:rPr lang="fr-FR" sz="2800" dirty="0">
                <a:solidFill>
                  <a:srgbClr val="FFFFFF"/>
                </a:solidFill>
              </a:rPr>
            </a:br>
            <a:r>
              <a:rPr lang="fr-FR" sz="2800" dirty="0">
                <a:solidFill>
                  <a:srgbClr val="FFFFFF"/>
                </a:solidFill>
              </a:rPr>
              <a:t>Séance du TP4 : Calcul de la valeur efficace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C4FF9E-5220-45EF-FB5B-C9D00017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726B27B-BB80-2F0B-A7AE-55C16A394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31441"/>
              </p:ext>
            </p:extLst>
          </p:nvPr>
        </p:nvGraphicFramePr>
        <p:xfrm>
          <a:off x="804419" y="1850065"/>
          <a:ext cx="11263533" cy="4605598"/>
        </p:xfrm>
        <a:graphic>
          <a:graphicData uri="http://schemas.openxmlformats.org/drawingml/2006/table">
            <a:tbl>
              <a:tblPr firstRow="1" firstCol="1" bandRow="1"/>
              <a:tblGrid>
                <a:gridCol w="2024904">
                  <a:extLst>
                    <a:ext uri="{9D8B030D-6E8A-4147-A177-3AD203B41FA5}">
                      <a16:colId xmlns:a16="http://schemas.microsoft.com/office/drawing/2014/main" val="1306447376"/>
                    </a:ext>
                  </a:extLst>
                </a:gridCol>
                <a:gridCol w="7454183">
                  <a:extLst>
                    <a:ext uri="{9D8B030D-6E8A-4147-A177-3AD203B41FA5}">
                      <a16:colId xmlns:a16="http://schemas.microsoft.com/office/drawing/2014/main" val="1228476500"/>
                    </a:ext>
                  </a:extLst>
                </a:gridCol>
                <a:gridCol w="1784446">
                  <a:extLst>
                    <a:ext uri="{9D8B030D-6E8A-4147-A177-3AD203B41FA5}">
                      <a16:colId xmlns:a16="http://schemas.microsoft.com/office/drawing/2014/main" val="2641223244"/>
                    </a:ext>
                  </a:extLst>
                </a:gridCol>
              </a:tblGrid>
              <a:tr h="578843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BUT GEII S2</a:t>
                      </a:r>
                    </a:p>
                  </a:txBody>
                  <a:tcPr marL="43965" marR="43965" marT="43965" marB="4396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000" b="1" i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Séance de TP</a:t>
                      </a:r>
                    </a:p>
                  </a:txBody>
                  <a:tcPr marL="43965" marR="43965" marT="43965" marB="4396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  <a:buNone/>
                      </a:pPr>
                      <a:r>
                        <a:rPr lang="fr-FR" sz="2000" kern="1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Times New Roman" panose="02020603050405020304" pitchFamily="18" charset="0"/>
                        </a:rPr>
                        <a:t>Durée : 4H</a:t>
                      </a:r>
                      <a:endParaRPr lang="fr-F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965" marR="43965" marT="43965" marB="4396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098891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algn="ctr"/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R2.07</a:t>
                      </a:r>
                      <a:endParaRPr lang="fr-FR" dirty="0"/>
                    </a:p>
                  </a:txBody>
                  <a:tcPr marL="43965" marR="43965" marT="43965" marB="4396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Entrées interruption : sans et avec priorité</a:t>
                      </a:r>
                    </a:p>
                  </a:txBody>
                  <a:tcPr marL="43965" marR="43965" marT="43965" marB="4396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20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3965" marR="43965" marT="43965" marB="4396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113308"/>
                  </a:ext>
                </a:extLst>
              </a:tr>
              <a:tr h="398971">
                <a:tc gridSpan="3">
                  <a:txBody>
                    <a:bodyPr/>
                    <a:lstStyle/>
                    <a:p>
                      <a:pPr marL="661670" indent="-661670">
                        <a:buNone/>
                      </a:pPr>
                      <a:r>
                        <a:rPr lang="fr-FR" sz="16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Pré requis</a:t>
                      </a: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: Programmation en C R1-08, algorigrammes, bases de l'électricité, cours R2.07, TD R2.07</a:t>
                      </a:r>
                    </a:p>
                  </a:txBody>
                  <a:tcPr marL="35172" marR="35172" marT="35172" marB="351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50378"/>
                  </a:ext>
                </a:extLst>
              </a:tr>
              <a:tr h="381658">
                <a:tc gridSpan="3">
                  <a:txBody>
                    <a:bodyPr/>
                    <a:lstStyle/>
                    <a:p>
                      <a:pPr marL="571500" indent="-571500">
                        <a:buNone/>
                      </a:pPr>
                      <a:r>
                        <a:rPr lang="fr-FR" sz="16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Matériel </a:t>
                      </a: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IDE MPLAB sur cible PIC18F4520 + périphériques, poste informatique, Documentation MPLAB et PIC 18F4520.</a:t>
                      </a:r>
                    </a:p>
                  </a:txBody>
                  <a:tcPr marL="35172" marR="35172" marT="35172" marB="351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74917"/>
                  </a:ext>
                </a:extLst>
              </a:tr>
              <a:tr h="2811313"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Déroulement de l'activité : TP 4</a:t>
                      </a:r>
                      <a:r>
                        <a:rPr lang="fr-FR" sz="180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Installation des étudiants sur leur paillasse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Distribution des sujets aux binômes d'étudiants, et lecture des sujets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Activité 1: Configurer la gestion de 2 boutons poussoirs en front descendant. BP1 fait clignoter les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leds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BP2</a:t>
                      </a:r>
                    </a:p>
                    <a:p>
                      <a:pPr marL="0" lvl="0" indent="0">
                        <a:buFont typeface="Times New Roman" panose="02020603050405020304" pitchFamily="18" charset="0"/>
                        <a:buNone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       interrompt le clignotement.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Activité 2: Configurer la gestion de 2 boutons poussoirs en interruption BP1 sur front montant et BP2 sur front </a:t>
                      </a:r>
                    </a:p>
                    <a:p>
                      <a:pPr marL="0" lvl="0" indent="0">
                        <a:buFont typeface="Times New Roman" panose="02020603050405020304" pitchFamily="18" charset="0"/>
                        <a:buNone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       descendant. BP1 fait clignoter les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leds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BP2 interrompt le clignotement.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Activité 2 : Modifier le programme de manière que BP1 soit en priorité basse et BP2 en priorité haute.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Activité 3 : Créer un chenillard sur les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Leds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à disposition. Le relâché de BP1 fait changer le sens de rotation des </a:t>
                      </a:r>
                      <a:r>
                        <a:rPr lang="fr-FR" sz="18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leds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35172" marR="35172" marT="35172" marB="351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22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00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B0C3B-36AE-A0F2-916F-15AB61F2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E2F7B8-A1FD-76C4-A690-414C6844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9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A739CF2-3353-C322-A41C-C5F48752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6892"/>
            <a:ext cx="11029616" cy="846008"/>
          </a:xfrm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rgbClr val="FFFFFF"/>
                </a:solidFill>
              </a:rPr>
              <a:t>ANNEXES</a:t>
            </a:r>
            <a:endParaRPr lang="fr-FR" sz="6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7214B7-6E74-5A20-7DB6-88DD6432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Spé Info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9F6C8D-7C5D-EC7D-8B3B-AE6739C1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655863" y="-1076682"/>
            <a:ext cx="6406745" cy="946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886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3933</TotalTime>
  <Words>673</Words>
  <Application>Microsoft Office PowerPoint</Application>
  <PresentationFormat>Grand écran</PresentationFormat>
  <Paragraphs>132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Aptos</vt:lpstr>
      <vt:lpstr>Calibri</vt:lpstr>
      <vt:lpstr>Comic Sans MS</vt:lpstr>
      <vt:lpstr>Gill Sans MT</vt:lpstr>
      <vt:lpstr>Symbol</vt:lpstr>
      <vt:lpstr>Times New Roman</vt:lpstr>
      <vt:lpstr>Wingdings 2</vt:lpstr>
      <vt:lpstr>Dividende</vt:lpstr>
      <vt:lpstr>Exploitation pédagogique 2ème année BUT GEII Parcours R2.07 : Informatique Embarquée</vt:lpstr>
      <vt:lpstr>Exploitation pédagogique 2ème année BUT GEII Les Thèmes recommandés</vt:lpstr>
      <vt:lpstr>Exploitation pédagogique 2ème année BUT GEII Volume horaire</vt:lpstr>
      <vt:lpstr>Exploitation pédagogique 2ème année BUT GEII Organisation de la séquence R2-07</vt:lpstr>
      <vt:lpstr>Exploitation pédagogique 2ème année BUT GEII Organisation de la séquence R2-07 1/2</vt:lpstr>
      <vt:lpstr>Exploitation pédagogique 2ème année BUT GEII Organisation de la séquence 2/2</vt:lpstr>
      <vt:lpstr>Exploitation pédagogique 2ème année BUT GEII Séance du TP4 : Calcul de la valeur efficace</vt:lpstr>
      <vt:lpstr>Exploitation pédagogique 2ème année BUT GEII Séance du TP4 : Calcul de la valeur efficace</vt:lpstr>
      <vt:lpstr>ANNEXES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BOLIN MATTHIEU</dc:creator>
  <cp:lastModifiedBy>BOLIN MATTHIEU</cp:lastModifiedBy>
  <cp:revision>98</cp:revision>
  <dcterms:created xsi:type="dcterms:W3CDTF">2024-06-07T18:02:45Z</dcterms:created>
  <dcterms:modified xsi:type="dcterms:W3CDTF">2025-06-10T21:47:10Z</dcterms:modified>
</cp:coreProperties>
</file>