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27" r:id="rId1"/>
  </p:sldMasterIdLst>
  <p:notesMasterIdLst>
    <p:notesMasterId r:id="rId5"/>
  </p:notesMasterIdLst>
  <p:handoutMasterIdLst>
    <p:handoutMasterId r:id="rId6"/>
  </p:handoutMasterIdLst>
  <p:sldIdLst>
    <p:sldId id="323" r:id="rId2"/>
    <p:sldId id="325" r:id="rId3"/>
    <p:sldId id="32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767" autoAdjust="0"/>
  </p:normalViewPr>
  <p:slideViewPr>
    <p:cSldViewPr snapToGrid="0">
      <p:cViewPr varScale="1">
        <p:scale>
          <a:sx n="75" d="100"/>
          <a:sy n="75" d="100"/>
        </p:scale>
        <p:origin x="73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27B36E9-299A-79A1-747A-5246E4860B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EA3A5C-3703-2ADE-2575-FA81DD2A4B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44AFD-D2EB-4C6F-89D5-DE2290222758}" type="datetimeFigureOut">
              <a:rPr lang="fr-FR" smtClean="0"/>
              <a:t>08/06/2025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89E738-411C-A748-B6F2-9E2B772AB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77D8EB-F614-CDDF-60DB-64E3F81C14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32F6C-EABB-4861-BEB0-07B1260723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70194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BA053-1CA2-4A3D-BC1A-6104261EB38F}" type="datetimeFigureOut">
              <a:rPr lang="fr-FR" smtClean="0"/>
              <a:t>08/06/2025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A1A38-0932-4F8E-A1A8-BD831C74DB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3110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6EAF1-46E0-04BD-E116-870DEDF41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7C11EFD-3874-0C6D-10D8-B52A3084E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95BD5BD-F84E-80CD-441F-4684D142F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68022A-0DD7-773D-8CB4-5FE6A0CD0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A1A38-0932-4F8E-A1A8-BD831C74DBD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921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60FF4-D3EF-0E22-525B-2144699DB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8B64D53-B563-3333-EE53-2A29C4D0A8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0DEBD0-5870-298E-0C08-BA88C7D19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D42D2A-14FD-CDB8-1426-253CEDF644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A1A38-0932-4F8E-A1A8-BD831C74DBD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49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C7CE3-1CF7-7A31-14F1-681B5EAD1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54EDE7E-3ED6-D6EC-5307-668F97812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B51F42C-03DA-B07E-A36C-33A87997C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294DBF2-2920-AF0A-3DB2-BE9F376F6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1A1A38-0932-4F8E-A1A8-BD831C74DBD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43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5CB995B-C4D0-4E0A-904B-D7C99D9DA5A1}" type="datetime1">
              <a:rPr lang="fr-FR" smtClean="0"/>
              <a:t>08/06/2025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223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033F-EFF3-471B-B799-AAB4DE072EC5}" type="datetime1">
              <a:rPr lang="fr-FR" smtClean="0"/>
              <a:t>08/06/2025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65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9D5B92D-A766-44F4-9567-5506D0BC46AE}" type="datetime1">
              <a:rPr lang="fr-FR" smtClean="0"/>
              <a:t>08/06/2025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31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B075-45AB-4A0B-BD69-61B7CDD994CB}" type="datetime1">
              <a:rPr lang="fr-FR" smtClean="0"/>
              <a:t>08/06/2025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59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4F524E-ABA4-405F-BD06-E8262B7A059D}" type="datetime1">
              <a:rPr lang="fr-FR" smtClean="0"/>
              <a:t>08/06/2025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69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A9A0-4A85-4CE0-B783-735F8BC25A85}" type="datetime1">
              <a:rPr lang="fr-FR" smtClean="0"/>
              <a:t>08/06/2025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64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83EEB-655E-4FD6-B276-BB1507786380}" type="datetime1">
              <a:rPr lang="fr-FR" smtClean="0"/>
              <a:t>08/06/2025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33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BE8E-C457-4375-9881-4A01BA2B29B4}" type="datetime1">
              <a:rPr lang="fr-FR" smtClean="0"/>
              <a:t>08/06/2025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7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1A3B1-F915-4C59-944C-79989BE3CF59}" type="datetime1">
              <a:rPr lang="fr-FR" smtClean="0"/>
              <a:t>08/06/2025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3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5EA1CA9-FA66-4C4E-BFBB-6266BEF4BC51}" type="datetime1">
              <a:rPr lang="fr-FR" smtClean="0"/>
              <a:t>08/06/2025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19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E3A0-EF18-4649-BE44-7C6BDBD8BE1F}" type="datetime1">
              <a:rPr lang="fr-FR" smtClean="0"/>
              <a:t>08/06/2025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6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C1A342-50CA-4868-9839-94AAC67F7FB1}" type="datetime1">
              <a:rPr lang="fr-FR" smtClean="0"/>
              <a:t>08/06/2025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pt-BR"/>
              <a:t>Oral dossier Agreg 2025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BF18B5-44F6-468D-A97D-715768E4C16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959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E34830-EEC2-06C5-D912-F813400CE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83A1B0A-10A8-E9B7-C587-A1FADC50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fld id="{F2BF18B5-44F6-468D-A97D-715768E4C16B}" type="slidenum">
              <a:rPr lang="en-US" sz="1400">
                <a:solidFill>
                  <a:srgbClr val="7030A0"/>
                </a:solidFill>
                <a:latin typeface="Calibri" panose="020F0502020204030204"/>
              </a:rPr>
              <a:pPr algn="l" defTabSz="914400">
                <a:spcAft>
                  <a:spcPts val="600"/>
                </a:spcAft>
                <a:defRPr/>
              </a:pPr>
              <a:t>1</a:t>
            </a:fld>
            <a:endParaRPr lang="en-US" sz="1400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7BEA56D0-5CC9-EB6F-4F3B-3B4B48B6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6892"/>
            <a:ext cx="11029616" cy="577845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rgbClr val="FFFFFF"/>
                </a:solidFill>
              </a:rPr>
              <a:t>Exploitation pédagogique en STI2D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BFFD72-BD6F-F8A7-E025-B6B0DAD35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56" y="6455663"/>
            <a:ext cx="20165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pt-BR" sz="1100" kern="12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Oral dossier Agreg 2025</a:t>
            </a:r>
            <a:endParaRPr lang="en-US" sz="1100" kern="1200" dirty="0">
              <a:solidFill>
                <a:srgbClr val="7030A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3" name="Image 265778998" descr="Une image contenant texte, Police, logo, blanc&#10;&#10;Le contenu généré par l’IA peut être incorrect.">
            <a:extLst>
              <a:ext uri="{FF2B5EF4-FFF2-40B4-BE49-F238E27FC236}">
                <a16:creationId xmlns:a16="http://schemas.microsoft.com/office/drawing/2014/main" id="{07109CAE-67AB-CCF0-0C6D-29E63A4C8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Une image contenant texte, Police, logo, blanc&#10;&#10;Le contenu généré par l’IA peut être incorrect.">
            <a:extLst>
              <a:ext uri="{FF2B5EF4-FFF2-40B4-BE49-F238E27FC236}">
                <a16:creationId xmlns:a16="http://schemas.microsoft.com/office/drawing/2014/main" id="{3667A895-66DA-241D-2241-63070E3CD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Une image contenant texte, Police, logo, blanc&#10;&#10;Le contenu généré par l’IA peut être incorrect.">
            <a:extLst>
              <a:ext uri="{FF2B5EF4-FFF2-40B4-BE49-F238E27FC236}">
                <a16:creationId xmlns:a16="http://schemas.microsoft.com/office/drawing/2014/main" id="{2AA68681-01BA-5273-2C25-2A61A8CF4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144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9CC0EE70-3EF4-F0FE-6185-082759448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016292"/>
              </p:ext>
            </p:extLst>
          </p:nvPr>
        </p:nvGraphicFramePr>
        <p:xfrm>
          <a:off x="581192" y="1822451"/>
          <a:ext cx="11286958" cy="4561080"/>
        </p:xfrm>
        <a:graphic>
          <a:graphicData uri="http://schemas.openxmlformats.org/drawingml/2006/table">
            <a:tbl>
              <a:tblPr/>
              <a:tblGrid>
                <a:gridCol w="2694694">
                  <a:extLst>
                    <a:ext uri="{9D8B030D-6E8A-4147-A177-3AD203B41FA5}">
                      <a16:colId xmlns:a16="http://schemas.microsoft.com/office/drawing/2014/main" val="1850708058"/>
                    </a:ext>
                  </a:extLst>
                </a:gridCol>
                <a:gridCol w="6817556">
                  <a:extLst>
                    <a:ext uri="{9D8B030D-6E8A-4147-A177-3AD203B41FA5}">
                      <a16:colId xmlns:a16="http://schemas.microsoft.com/office/drawing/2014/main" val="4125220704"/>
                    </a:ext>
                  </a:extLst>
                </a:gridCol>
                <a:gridCol w="1616375">
                  <a:extLst>
                    <a:ext uri="{9D8B030D-6E8A-4147-A177-3AD203B41FA5}">
                      <a16:colId xmlns:a16="http://schemas.microsoft.com/office/drawing/2014/main" val="329296594"/>
                    </a:ext>
                  </a:extLst>
                </a:gridCol>
                <a:gridCol w="158333">
                  <a:extLst>
                    <a:ext uri="{9D8B030D-6E8A-4147-A177-3AD203B41FA5}">
                      <a16:colId xmlns:a16="http://schemas.microsoft.com/office/drawing/2014/main" val="849212493"/>
                    </a:ext>
                  </a:extLst>
                </a:gridCol>
              </a:tblGrid>
              <a:tr h="1542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kern="100">
                          <a:effectLst/>
                          <a:latin typeface="Comic Sans MS" panose="030F0702030302020204" pitchFamily="66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83" marR="21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kern="10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Travaux pratiques</a:t>
                      </a:r>
                      <a:endParaRPr lang="fr-F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83" marR="21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kern="100">
                          <a:effectLst/>
                          <a:latin typeface="Comic Sans MS" panose="030F0702030302020204" pitchFamily="66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Durée : xxH</a:t>
                      </a:r>
                      <a:endParaRPr lang="fr-F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83" marR="21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702023"/>
                  </a:ext>
                </a:extLst>
              </a:tr>
              <a:tr h="3085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kern="100">
                          <a:effectLst/>
                          <a:latin typeface="Comic Sans MS" panose="030F0702030302020204" pitchFamily="66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 -STI2D : SIN</a:t>
                      </a:r>
                      <a:endParaRPr lang="fr-F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83" marR="21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kern="100" dirty="0">
                          <a:effectLst/>
                          <a:latin typeface="Comic Sans MS" panose="030F0702030302020204" pitchFamily="66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Le condensateur</a:t>
                      </a:r>
                      <a:endParaRPr lang="fr-F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b="1" kern="100" dirty="0">
                          <a:effectLst/>
                          <a:latin typeface="Comic Sans MS" panose="030F0702030302020204" pitchFamily="66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Filtrage passif 1</a:t>
                      </a:r>
                      <a:r>
                        <a:rPr lang="fr-FR" sz="1200" b="1" kern="100" baseline="30000" dirty="0">
                          <a:effectLst/>
                          <a:latin typeface="Comic Sans MS" panose="030F0702030302020204" pitchFamily="66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er</a:t>
                      </a:r>
                      <a:r>
                        <a:rPr lang="fr-FR" sz="1200" b="1" kern="100" dirty="0">
                          <a:effectLst/>
                          <a:latin typeface="Comic Sans MS" panose="030F0702030302020204" pitchFamily="66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ordre</a:t>
                      </a:r>
                      <a:endParaRPr lang="fr-F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83" marR="21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kern="100">
                          <a:effectLst/>
                          <a:latin typeface="Comic Sans MS" panose="030F0702030302020204" pitchFamily="66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83" marR="21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357602"/>
                  </a:ext>
                </a:extLst>
              </a:tr>
              <a:tr h="339728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i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Centre d'intérêt</a:t>
                      </a: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: </a:t>
                      </a:r>
                      <a:r>
                        <a:rPr lang="fr-FR" sz="16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CI 2 : </a:t>
                      </a:r>
                      <a:r>
                        <a:rPr lang="fr-FR" sz="1600" kern="100" dirty="0">
                          <a:effectLst/>
                          <a:latin typeface="ArialMT"/>
                          <a:ea typeface="Aptos" panose="020B0004020202020204" pitchFamily="34" charset="0"/>
                          <a:cs typeface="ArialMT"/>
                        </a:rPr>
                        <a:t>Instrumentation/ Acquisition et restitution de grandeurs physiques : </a:t>
                      </a:r>
                      <a:endParaRPr lang="fr-F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1207135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kern="100" dirty="0">
                          <a:effectLst/>
                          <a:latin typeface="ArialMT"/>
                          <a:ea typeface="Aptos" panose="020B0004020202020204" pitchFamily="34" charset="0"/>
                          <a:cs typeface="ArialMT"/>
                        </a:rPr>
                        <a:t>Acquisition, conditionnement et filtrage d’une information sous forme analogique</a:t>
                      </a:r>
                      <a:endParaRPr lang="fr-F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0" marR="18500" marT="18500" marB="185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94764"/>
                  </a:ext>
                </a:extLst>
              </a:tr>
              <a:tr h="956766">
                <a:tc gridSpan="4">
                  <a:txBody>
                    <a:bodyPr/>
                    <a:lstStyle/>
                    <a:p>
                      <a:pPr marL="342900" lvl="0" indent="-34290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But de la séquence : Comprendre le fonctionnement d'un condensateur et les caractéristiques de son comportement.</a:t>
                      </a:r>
                    </a:p>
                    <a:p>
                      <a:pPr marL="342900" lvl="0" indent="-34290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Analyser, simuler, comprendre le comportement du condensateur.</a:t>
                      </a:r>
                    </a:p>
                    <a:p>
                      <a:pPr marL="342900" lvl="0" indent="-34290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Comprendre l'utilité du condensateur en régime transitoire et harmonique.</a:t>
                      </a:r>
                    </a:p>
                    <a:p>
                      <a:pPr marL="342900" lvl="0" indent="-34290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Aborder la notion de filtrage analogique du 1er ordre : Filtre passe bas</a:t>
                      </a:r>
                    </a:p>
                    <a:p>
                      <a:pPr marL="342900" lvl="0" indent="-34290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Comprendre la notion de bande passante, le Décibel, la fréquence de coupure</a:t>
                      </a:r>
                    </a:p>
                    <a:p>
                      <a:pPr marL="342900" lvl="0" indent="-34290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Savoir interpréter un diagramme de Bode</a:t>
                      </a:r>
                      <a:endParaRPr lang="fr-F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8500" marR="18500" marT="18500" marB="18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68127"/>
                  </a:ext>
                </a:extLst>
              </a:tr>
              <a:tr h="1952977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i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Objectif de formation </a:t>
                      </a: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: </a:t>
                      </a:r>
                    </a:p>
                    <a:p>
                      <a:pPr marL="342900" lvl="0" indent="-34290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O3 – Analyser l’organisation fonctionnelle et structurelle d’un produit</a:t>
                      </a:r>
                    </a:p>
                    <a:p>
                      <a:pPr marL="342900" lvl="0" indent="-34290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 i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O6 – </a:t>
                      </a: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Préparer une simulation et exploiter les résultats pour prédire un fonctionnement, valider une performance ou une solution.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i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Compétences développées</a:t>
                      </a: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: </a:t>
                      </a:r>
                    </a:p>
                    <a:p>
                      <a:pPr marL="342900" lvl="0" indent="-34290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 i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CO6.5. Interpréter les résultats d’une simulation et conclure sur la performance de la solution.</a:t>
                      </a:r>
                      <a:endParaRPr lang="fr-FR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CO3.1. Identifier et caractériser les fonctions et les constituants d’un produit ainsi que ses entrées/sorties</a:t>
                      </a:r>
                    </a:p>
                    <a:p>
                      <a:pPr marL="342900" lvl="0" indent="-34290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CO3.4. Identifier et caractériser le fonctionnement temporel d’un produit ou d’un processus.</a:t>
                      </a:r>
                    </a:p>
                  </a:txBody>
                  <a:tcPr marL="18500" marR="18500" marT="18500" marB="18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67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435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7870DD-A598-3CBB-1F5E-527A391C2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07B6FC-52F9-0024-CD98-B308F536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fld id="{F2BF18B5-44F6-468D-A97D-715768E4C16B}" type="slidenum">
              <a:rPr lang="en-US" sz="1400">
                <a:solidFill>
                  <a:srgbClr val="7030A0"/>
                </a:solidFill>
                <a:latin typeface="Calibri" panose="020F0502020204030204"/>
              </a:rPr>
              <a:pPr algn="l" defTabSz="914400">
                <a:spcAft>
                  <a:spcPts val="600"/>
                </a:spcAft>
                <a:defRPr/>
              </a:pPr>
              <a:t>2</a:t>
            </a:fld>
            <a:endParaRPr lang="en-US" sz="1400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19FD28-4073-0664-3034-040BA01E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56" y="6455663"/>
            <a:ext cx="20165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pt-BR" sz="1100" kern="12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Oral dossier Agreg 2025</a:t>
            </a:r>
            <a:endParaRPr lang="en-US" sz="1100" kern="1200" dirty="0">
              <a:solidFill>
                <a:srgbClr val="7030A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re 5">
            <a:extLst>
              <a:ext uri="{FF2B5EF4-FFF2-40B4-BE49-F238E27FC236}">
                <a16:creationId xmlns:a16="http://schemas.microsoft.com/office/drawing/2014/main" id="{77269FF4-2F4F-EEE8-01AA-B3A14835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06450"/>
            <a:ext cx="11029950" cy="731838"/>
          </a:xfrm>
        </p:spPr>
        <p:txBody>
          <a:bodyPr>
            <a:normAutofit/>
          </a:bodyPr>
          <a:lstStyle/>
          <a:p>
            <a:pPr algn="ctr"/>
            <a:r>
              <a:rPr lang="fr-FR" sz="2800" dirty="0">
                <a:solidFill>
                  <a:srgbClr val="FFFFFF"/>
                </a:solidFill>
              </a:rPr>
              <a:t>Exploitation pédagogique en STI2D</a:t>
            </a:r>
            <a:endParaRPr lang="fr-FR" dirty="0"/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47D103D5-81D0-43F4-B105-A3A235382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59650"/>
              </p:ext>
            </p:extLst>
          </p:nvPr>
        </p:nvGraphicFramePr>
        <p:xfrm>
          <a:off x="457201" y="1809751"/>
          <a:ext cx="11247118" cy="4521200"/>
        </p:xfrm>
        <a:graphic>
          <a:graphicData uri="http://schemas.openxmlformats.org/drawingml/2006/table">
            <a:tbl>
              <a:tblPr firstRow="1" firstCol="1" bandRow="1"/>
              <a:tblGrid>
                <a:gridCol w="11247118">
                  <a:extLst>
                    <a:ext uri="{9D8B030D-6E8A-4147-A177-3AD203B41FA5}">
                      <a16:colId xmlns:a16="http://schemas.microsoft.com/office/drawing/2014/main" val="1358180630"/>
                    </a:ext>
                  </a:extLst>
                </a:gridCol>
              </a:tblGrid>
              <a:tr h="3252584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i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Connaissances abordées : </a:t>
                      </a:r>
                    </a:p>
                    <a:p>
                      <a:pPr marL="0" lvl="0" indent="-34290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2.4.2. Acquisition et restitution de l’information : </a:t>
                      </a:r>
                    </a:p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737235" algn="l"/>
                        </a:tabLst>
                      </a:pP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	Conditionnement d’une grandeur électrique (mise en forme, amplification, filtrage).</a:t>
                      </a:r>
                    </a:p>
                    <a:p>
                      <a:pPr marL="0" lvl="0" indent="-34290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737235" algn="l"/>
                        </a:tabLst>
                      </a:pP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3.1.4. Post-traitement et analyse des résultats :</a:t>
                      </a:r>
                    </a:p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737235" algn="l"/>
                        </a:tabLst>
                      </a:pP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Interprétation des résultats d’une simulation : courbe, tableau, graphe, unités associées.</a:t>
                      </a:r>
                    </a:p>
                    <a:p>
                      <a:pPr marL="0" lvl="0" indent="-34290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737235" algn="l"/>
                        </a:tabLst>
                      </a:pP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3.4.1. Nature et représentation de l’information : </a:t>
                      </a:r>
                    </a:p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737235" algn="l"/>
                        </a:tabLst>
                      </a:pP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Représentation fréquentielle d’une information</a:t>
                      </a:r>
                    </a:p>
                    <a:p>
                      <a:pPr marL="0" lvl="0" indent="-342900" fontAlgn="base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737235" algn="l"/>
                        </a:tabLst>
                      </a:pP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5.3.1. Capteurs, conditionneur :  Filtres passe-bas.</a:t>
                      </a:r>
                    </a:p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i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Organisation de la séquence</a:t>
                      </a: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:</a:t>
                      </a:r>
                    </a:p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fr-FR" sz="1600" b="1" i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TP</a:t>
                      </a: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: 4 + 2H Groupe : - Dépôt Compte rendu TP jusqu'au soir du jour du TP.</a:t>
                      </a:r>
                    </a:p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fr-FR" sz="1600" b="1" i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Synthèse TP</a:t>
                      </a: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: 1 H classe entière : Synthèse du comportement du condensateur et usage pour le redressement, filtrage.</a:t>
                      </a:r>
                    </a:p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fr-FR" sz="1600" b="1" i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Exercices TD  + Synthèse séquence</a:t>
                      </a: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: 2 H groupe</a:t>
                      </a:r>
                    </a:p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fr-FR" sz="1600" b="1" i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Evaluation </a:t>
                      </a: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: Classe entière : 1H Devoir Surveillé + 1 H correction.</a:t>
                      </a:r>
                    </a:p>
                  </a:txBody>
                  <a:tcPr marL="27128" marR="27128" marT="27128" marB="271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345398"/>
                  </a:ext>
                </a:extLst>
              </a:tr>
              <a:tr h="325296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i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Pré requis</a:t>
                      </a:r>
                      <a:r>
                        <a:rPr lang="fr-FR" sz="16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: </a:t>
                      </a:r>
                      <a:r>
                        <a:rPr lang="fr-FR" sz="1600" i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Bases de l'électricité, description des signaux électriques, utilisation de Multi-sim.</a:t>
                      </a:r>
                      <a:endParaRPr lang="fr-FR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28" marR="27128" marT="27128" marB="271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179423"/>
                  </a:ext>
                </a:extLst>
              </a:tr>
              <a:tr h="471660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i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Matériel nécessaire</a:t>
                      </a:r>
                      <a:r>
                        <a:rPr lang="fr-FR" sz="16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: Document ressource, ordinateur, logiciel de simulation Multi-sim 14.1, imprimante </a:t>
                      </a:r>
                    </a:p>
                  </a:txBody>
                  <a:tcPr marL="27128" marR="27128" marT="27128" marB="271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453891"/>
                  </a:ext>
                </a:extLst>
              </a:tr>
              <a:tr h="471660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600" b="1" i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Critères d'évaluation</a:t>
                      </a:r>
                      <a:r>
                        <a:rPr lang="fr-FR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: Réalisation compte rendu, pertinence résultats et conclusions, Evaluation écrite après synthèse.</a:t>
                      </a:r>
                    </a:p>
                  </a:txBody>
                  <a:tcPr marL="27128" marR="27128" marT="27128" marB="2712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531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32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78BD7C-E96E-1BC4-A0D4-BADF4BD25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F15519-C56C-5BBC-DC04-B8F8BA30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fld id="{F2BF18B5-44F6-468D-A97D-715768E4C16B}" type="slidenum">
              <a:rPr lang="en-US" sz="1400">
                <a:solidFill>
                  <a:srgbClr val="7030A0"/>
                </a:solidFill>
                <a:latin typeface="Calibri" panose="020F0502020204030204"/>
              </a:rPr>
              <a:pPr algn="l" defTabSz="914400">
                <a:spcAft>
                  <a:spcPts val="600"/>
                </a:spcAft>
                <a:defRPr/>
              </a:pPr>
              <a:t>3</a:t>
            </a:fld>
            <a:endParaRPr lang="en-US" sz="1400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0BD113C-523F-32C6-384E-C127FB58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246" y="685080"/>
            <a:ext cx="8408269" cy="92212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800" dirty="0"/>
              <a:t>Exploitation pédagogique en STI2D : </a:t>
            </a:r>
            <a:br>
              <a:rPr lang="fr-FR" sz="2800" dirty="0"/>
            </a:b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3EEB07-0C6C-3F00-345C-8D583477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356" y="6455663"/>
            <a:ext cx="201657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  <a:defRPr/>
            </a:pPr>
            <a:r>
              <a:rPr lang="pt-BR" sz="1100" kern="1200" dirty="0">
                <a:solidFill>
                  <a:srgbClr val="7030A0"/>
                </a:solidFill>
                <a:latin typeface="Calibri" panose="020F0502020204030204"/>
                <a:ea typeface="+mn-ea"/>
                <a:cs typeface="+mn-cs"/>
              </a:rPr>
              <a:t>Oral dossier Agreg 2025</a:t>
            </a:r>
            <a:endParaRPr lang="en-US" sz="1100" kern="1200" dirty="0">
              <a:solidFill>
                <a:srgbClr val="7030A0"/>
              </a:solidFill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7E3813BC-DD36-30E6-368D-D0BA59319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152504"/>
              </p:ext>
            </p:extLst>
          </p:nvPr>
        </p:nvGraphicFramePr>
        <p:xfrm>
          <a:off x="417575" y="1796330"/>
          <a:ext cx="11734800" cy="4304957"/>
        </p:xfrm>
        <a:graphic>
          <a:graphicData uri="http://schemas.openxmlformats.org/drawingml/2006/table">
            <a:tbl>
              <a:tblPr firstRow="1" firstCol="1" bandRow="1"/>
              <a:tblGrid>
                <a:gridCol w="11734800">
                  <a:extLst>
                    <a:ext uri="{9D8B030D-6E8A-4147-A177-3AD203B41FA5}">
                      <a16:colId xmlns:a16="http://schemas.microsoft.com/office/drawing/2014/main" val="3791489286"/>
                    </a:ext>
                  </a:extLst>
                </a:gridCol>
              </a:tblGrid>
              <a:tr h="656444">
                <a:tc>
                  <a:txBody>
                    <a:bodyPr/>
                    <a:lstStyle/>
                    <a:p>
                      <a:pPr marL="661670" indent="-661670">
                        <a:buNone/>
                      </a:pPr>
                      <a:endParaRPr lang="fr-FR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395" marR="20395" marT="20395" marB="203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398244"/>
                  </a:ext>
                </a:extLst>
              </a:tr>
              <a:tr h="7848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Organisation de la séquence par groupe :</a:t>
                      </a:r>
                      <a:r>
                        <a:rPr lang="fr-FR" sz="2000" b="0" i="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H</a:t>
                      </a: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ypothèse de 8H de cours hebdomadaire.</a:t>
                      </a:r>
                    </a:p>
                    <a:p>
                      <a:pPr>
                        <a:buNone/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Les séances hebdomadaires sont réparties en : 2H + 2H + 4H</a:t>
                      </a:r>
                    </a:p>
                    <a:p>
                      <a:pPr>
                        <a:buNone/>
                      </a:pPr>
                      <a:r>
                        <a:rPr lang="fr-FR" sz="20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Besoin en séances : Séance 1 = 2H TP + Séance 2 = 3H TP + 1H Bilan/Synthèse/Démonstration maquette</a:t>
                      </a:r>
                    </a:p>
                  </a:txBody>
                  <a:tcPr marL="20395" marR="20395" marT="20395" marB="203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880018"/>
                  </a:ext>
                </a:extLst>
              </a:tr>
              <a:tr h="26933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20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- </a:t>
                      </a:r>
                      <a:r>
                        <a:rPr lang="fr-FR" sz="18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Séance  : 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TP (1H 45) </a:t>
                      </a:r>
                      <a:r>
                        <a:rPr lang="fr-FR" sz="1800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 </a:t>
                      </a:r>
                      <a:endParaRPr lang="fr-FR" sz="1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min</a:t>
                      </a:r>
                      <a:r>
                        <a:rPr lang="fr-FR" sz="18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 Installation et appel</a:t>
                      </a: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15 min</a:t>
                      </a:r>
                      <a:r>
                        <a:rPr lang="fr-FR" sz="1800" b="1" i="1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: Présentation du contexte, Visualisation de la vidéo ASI, présentation problématique séquence.</a:t>
                      </a: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 min : Explication sur le déroulement de la séquence, les attendus. Les élèves vont chercher leur kit Arduino.</a:t>
                      </a: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50 min : Réalisation de la 1</a:t>
                      </a:r>
                      <a:r>
                        <a:rPr lang="fr-FR" sz="1800" kern="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ère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partie : Câblage de la maquette et téléchargement du programme</a:t>
                      </a: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 min : Essais à partir de la maquette + réponses aux questions</a:t>
                      </a: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 min : Rangement des maquettes dans l'armoire sécurisée de la salle en l'état pour la prochaine séance.</a:t>
                      </a:r>
                    </a:p>
                    <a:p>
                      <a:pPr marL="342900" lvl="0" indent="-342900">
                        <a:buFont typeface="Times New Roman" panose="02020603050405020304" pitchFamily="18" charset="0"/>
                        <a:buChar char="-"/>
                      </a:pP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Fin de la 1</a:t>
                      </a:r>
                      <a:r>
                        <a:rPr lang="fr-FR" sz="1800" kern="100" baseline="30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ère</a:t>
                      </a:r>
                      <a:r>
                        <a:rPr lang="fr-FR" sz="18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séance.</a:t>
                      </a:r>
                    </a:p>
                  </a:txBody>
                  <a:tcPr marL="20395" marR="20395" marT="20395" marB="2039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14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1720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3485</TotalTime>
  <Words>579</Words>
  <Application>Microsoft Office PowerPoint</Application>
  <PresentationFormat>Grand écran</PresentationFormat>
  <Paragraphs>63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2" baseType="lpstr">
      <vt:lpstr>Aptos</vt:lpstr>
      <vt:lpstr>ArialMT</vt:lpstr>
      <vt:lpstr>Calibri</vt:lpstr>
      <vt:lpstr>Comic Sans MS</vt:lpstr>
      <vt:lpstr>Gill Sans MT</vt:lpstr>
      <vt:lpstr>Symbol</vt:lpstr>
      <vt:lpstr>Times New Roman</vt:lpstr>
      <vt:lpstr>Wingdings 2</vt:lpstr>
      <vt:lpstr>Dividende</vt:lpstr>
      <vt:lpstr>Exploitation pédagogique en STI2D</vt:lpstr>
      <vt:lpstr>Exploitation pédagogique en STI2D</vt:lpstr>
      <vt:lpstr>Exploitation pédagogique en STI2D 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BOLIN MATTHIEU</dc:creator>
  <cp:lastModifiedBy>BOLIN MATTHIEU</cp:lastModifiedBy>
  <cp:revision>75</cp:revision>
  <dcterms:created xsi:type="dcterms:W3CDTF">2024-06-07T18:02:45Z</dcterms:created>
  <dcterms:modified xsi:type="dcterms:W3CDTF">2025-06-08T22:04:28Z</dcterms:modified>
</cp:coreProperties>
</file>