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7" r:id="rId1"/>
  </p:sldMasterIdLst>
  <p:notesMasterIdLst>
    <p:notesMasterId r:id="rId6"/>
  </p:notesMasterIdLst>
  <p:handoutMasterIdLst>
    <p:handoutMasterId r:id="rId7"/>
  </p:handoutMasterIdLst>
  <p:sldIdLst>
    <p:sldId id="323" r:id="rId2"/>
    <p:sldId id="325" r:id="rId3"/>
    <p:sldId id="324" r:id="rId4"/>
    <p:sldId id="32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767" autoAdjust="0"/>
  </p:normalViewPr>
  <p:slideViewPr>
    <p:cSldViewPr snapToGrid="0">
      <p:cViewPr varScale="1">
        <p:scale>
          <a:sx n="75" d="100"/>
          <a:sy n="75" d="100"/>
        </p:scale>
        <p:origin x="73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27B36E9-299A-79A1-747A-5246E4860B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EA3A5C-3703-2ADE-2575-FA81DD2A4B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44AFD-D2EB-4C6F-89D5-DE2290222758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89E738-411C-A748-B6F2-9E2B772AB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7D8EB-F614-CDDF-60DB-64E3F81C14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32F6C-EABB-4861-BEB0-07B126072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0194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BA053-1CA2-4A3D-BC1A-6104261EB38F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A1A38-0932-4F8E-A1A8-BD831C74DB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3110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6EAF1-46E0-04BD-E116-870DEDF41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7C11EFD-3874-0C6D-10D8-B52A3084E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95BD5BD-F84E-80CD-441F-4684D142F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68022A-0DD7-773D-8CB4-5FE6A0CD0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A1A38-0932-4F8E-A1A8-BD831C74DBD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921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60FF4-D3EF-0E22-525B-2144699DB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8B64D53-B563-3333-EE53-2A29C4D0A8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0DEBD0-5870-298E-0C08-BA88C7D19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D42D2A-14FD-CDB8-1426-253CEDF644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A1A38-0932-4F8E-A1A8-BD831C74DBD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49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C7CE3-1CF7-7A31-14F1-681B5EAD1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54EDE7E-3ED6-D6EC-5307-668F97812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B51F42C-03DA-B07E-A36C-33A87997C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94DBF2-2920-AF0A-3DB2-BE9F376F6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A1A38-0932-4F8E-A1A8-BD831C74DB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430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EBECD-4542-925B-6528-661366660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14F81A2-3014-1577-B2AC-B61418932B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738162-6CE3-9E1D-32E3-66E4448F8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F1E66A-B410-8493-8653-C17729F6C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A1A38-0932-4F8E-A1A8-BD831C74DB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99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CB995B-C4D0-4E0A-904B-D7C99D9DA5A1}" type="datetime1">
              <a:rPr lang="fr-FR" smtClean="0"/>
              <a:t>09/06/2025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23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33F-EFF3-471B-B799-AAB4DE072EC5}" type="datetime1">
              <a:rPr lang="fr-FR" smtClean="0"/>
              <a:t>09/06/2025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65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D5B92D-A766-44F4-9567-5506D0BC46AE}" type="datetime1">
              <a:rPr lang="fr-FR" smtClean="0"/>
              <a:t>09/06/2025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31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B075-45AB-4A0B-BD69-61B7CDD994CB}" type="datetime1">
              <a:rPr lang="fr-FR" smtClean="0"/>
              <a:t>09/06/2025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59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4F524E-ABA4-405F-BD06-E8262B7A059D}" type="datetime1">
              <a:rPr lang="fr-FR" smtClean="0"/>
              <a:t>09/06/2025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69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A9A0-4A85-4CE0-B783-735F8BC25A85}" type="datetime1">
              <a:rPr lang="fr-FR" smtClean="0"/>
              <a:t>09/06/2025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64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3EEB-655E-4FD6-B276-BB1507786380}" type="datetime1">
              <a:rPr lang="fr-FR" smtClean="0"/>
              <a:t>09/06/2025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3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BE8E-C457-4375-9881-4A01BA2B29B4}" type="datetime1">
              <a:rPr lang="fr-FR" smtClean="0"/>
              <a:t>09/06/2025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7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3B1-F915-4C59-944C-79989BE3CF59}" type="datetime1">
              <a:rPr lang="fr-FR" smtClean="0"/>
              <a:t>09/06/2025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3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5EA1CA9-FA66-4C4E-BFBB-6266BEF4BC51}" type="datetime1">
              <a:rPr lang="fr-FR" smtClean="0"/>
              <a:t>09/06/2025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9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E3A0-EF18-4649-BE44-7C6BDBD8BE1F}" type="datetime1">
              <a:rPr lang="fr-FR" smtClean="0"/>
              <a:t>09/06/2025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6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C1A342-50CA-4868-9839-94AAC67F7FB1}" type="datetime1">
              <a:rPr lang="fr-FR" smtClean="0"/>
              <a:t>09/06/2025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959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E34830-EEC2-06C5-D912-F813400CE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3A1B0A-10A8-E9B7-C587-A1FADC50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fld id="{F2BF18B5-44F6-468D-A97D-715768E4C16B}" type="slidenum">
              <a:rPr lang="en-US" sz="1400">
                <a:solidFill>
                  <a:srgbClr val="7030A0"/>
                </a:solidFill>
                <a:latin typeface="Calibri" panose="020F0502020204030204"/>
              </a:rPr>
              <a:pPr algn="l" defTabSz="914400">
                <a:spcAft>
                  <a:spcPts val="600"/>
                </a:spcAft>
                <a:defRPr/>
              </a:pPr>
              <a:t>1</a:t>
            </a:fld>
            <a:endParaRPr lang="en-US" sz="1400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7BEA56D0-5CC9-EB6F-4F3B-3B4B48B6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6892"/>
            <a:ext cx="11029616" cy="577845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rgbClr val="FFFFFF"/>
                </a:solidFill>
              </a:rPr>
              <a:t>Exploitation pédagogique en STI2D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BFFD72-BD6F-F8A7-E025-B6B0DAD3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56" y="6455663"/>
            <a:ext cx="20165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pt-BR" sz="1100" kern="12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Oral dossier Agreg 2025</a:t>
            </a:r>
            <a:endParaRPr lang="en-US" sz="1100" kern="1200" dirty="0">
              <a:solidFill>
                <a:srgbClr val="7030A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3" name="Image 265778998" descr="Une image contenant texte, Police, logo, blanc&#10;&#10;Le contenu généré par l’IA peut être incorrect.">
            <a:extLst>
              <a:ext uri="{FF2B5EF4-FFF2-40B4-BE49-F238E27FC236}">
                <a16:creationId xmlns:a16="http://schemas.microsoft.com/office/drawing/2014/main" id="{07109CAE-67AB-CCF0-0C6D-29E63A4C8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ne image contenant texte, Police, logo, blanc&#10;&#10;Le contenu généré par l’IA peut être incorrect.">
            <a:extLst>
              <a:ext uri="{FF2B5EF4-FFF2-40B4-BE49-F238E27FC236}">
                <a16:creationId xmlns:a16="http://schemas.microsoft.com/office/drawing/2014/main" id="{3667A895-66DA-241D-2241-63070E3CD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Une image contenant texte, Police, logo, blanc&#10;&#10;Le contenu généré par l’IA peut être incorrect.">
            <a:extLst>
              <a:ext uri="{FF2B5EF4-FFF2-40B4-BE49-F238E27FC236}">
                <a16:creationId xmlns:a16="http://schemas.microsoft.com/office/drawing/2014/main" id="{2AA68681-01BA-5273-2C25-2A61A8CF4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E3A7DA9-B161-8547-B8A7-C67665042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54653"/>
              </p:ext>
            </p:extLst>
          </p:nvPr>
        </p:nvGraphicFramePr>
        <p:xfrm>
          <a:off x="435935" y="1871329"/>
          <a:ext cx="11268384" cy="4465674"/>
        </p:xfrm>
        <a:graphic>
          <a:graphicData uri="http://schemas.openxmlformats.org/drawingml/2006/table">
            <a:tbl>
              <a:tblPr firstRow="1" firstCol="1" bandRow="1"/>
              <a:tblGrid>
                <a:gridCol w="3359888">
                  <a:extLst>
                    <a:ext uri="{9D8B030D-6E8A-4147-A177-3AD203B41FA5}">
                      <a16:colId xmlns:a16="http://schemas.microsoft.com/office/drawing/2014/main" val="1767180085"/>
                    </a:ext>
                  </a:extLst>
                </a:gridCol>
                <a:gridCol w="5858156">
                  <a:extLst>
                    <a:ext uri="{9D8B030D-6E8A-4147-A177-3AD203B41FA5}">
                      <a16:colId xmlns:a16="http://schemas.microsoft.com/office/drawing/2014/main" val="107363911"/>
                    </a:ext>
                  </a:extLst>
                </a:gridCol>
                <a:gridCol w="2050340">
                  <a:extLst>
                    <a:ext uri="{9D8B030D-6E8A-4147-A177-3AD203B41FA5}">
                      <a16:colId xmlns:a16="http://schemas.microsoft.com/office/drawing/2014/main" val="2275195081"/>
                    </a:ext>
                  </a:extLst>
                </a:gridCol>
              </a:tblGrid>
              <a:tr h="495489">
                <a:tc rowSpan="2">
                  <a:txBody>
                    <a:bodyPr/>
                    <a:lstStyle/>
                    <a:p>
                      <a:endParaRPr lang="fr-FR" sz="24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  <a:buNone/>
                      </a:pPr>
                      <a:r>
                        <a:rPr lang="fr-FR" sz="24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Séquence</a:t>
                      </a:r>
                      <a:endParaRPr lang="fr-FR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  <a:buNone/>
                      </a:pPr>
                      <a:r>
                        <a:rPr lang="fr-FR" sz="2400" kern="1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</a:rPr>
                        <a:t>Durée : 6H</a:t>
                      </a:r>
                      <a:endParaRPr lang="fr-FR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630327"/>
                  </a:ext>
                </a:extLst>
              </a:tr>
              <a:tr h="12021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Comment ordonnancer les tâches</a:t>
                      </a:r>
                    </a:p>
                    <a:p>
                      <a:pPr algn="ctr">
                        <a:buNone/>
                      </a:pPr>
                      <a:r>
                        <a:rPr lang="fr-FR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dans un programme ?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595"/>
                        </a:spcAft>
                        <a:buNone/>
                      </a:pPr>
                      <a:r>
                        <a:rPr lang="fr-FR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TP essentiellement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881125"/>
                  </a:ext>
                </a:extLst>
              </a:tr>
              <a:tr h="1240814"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  <a:buNone/>
                      </a:pPr>
                      <a:r>
                        <a:rPr lang="fr-FR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 -SIN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425230"/>
                  </a:ext>
                </a:extLst>
              </a:tr>
              <a:tr h="2609158"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8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But de la séquence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: 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But de la séquence :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Apprendre à organiser temporellement les tâches dans un programme.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Comprendre les contraintes liées à la fonction "</a:t>
                      </a:r>
                      <a:r>
                        <a:rPr lang="fr-FR" sz="20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delay</a:t>
                      </a: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()" proposée dans l'environnement Arduino.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Mettre en œuvre l’acquisition d’une entrée par scrutation.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Comprendre les avantages du "</a:t>
                      </a:r>
                      <a:r>
                        <a:rPr lang="fr-FR" sz="20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scheduling</a:t>
                      </a: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" lors de la réalisation d'un projet à plusieurs, sur un même µC.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Coder un programme en C, à partir d'un algorigramme fourni.</a:t>
                      </a:r>
                    </a:p>
                    <a:p>
                      <a:pPr marL="342900" lvl="0" indent="-342900">
                        <a:buFont typeface="Symbol" panose="05050102010706020507" pitchFamily="18" charset="2"/>
                        <a:buChar char=""/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Découvrir une pratique à mettre en œuvre dans la phase des projets.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5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43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7870DD-A598-3CBB-1F5E-527A391C2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07B6FC-52F9-0024-CD98-B308F536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fld id="{F2BF18B5-44F6-468D-A97D-715768E4C16B}" type="slidenum">
              <a:rPr lang="en-US" sz="1400">
                <a:solidFill>
                  <a:srgbClr val="7030A0"/>
                </a:solidFill>
                <a:latin typeface="Calibri" panose="020F0502020204030204"/>
              </a:rPr>
              <a:pPr algn="l" defTabSz="914400">
                <a:spcAft>
                  <a:spcPts val="600"/>
                </a:spcAft>
                <a:defRPr/>
              </a:pPr>
              <a:t>2</a:t>
            </a:fld>
            <a:endParaRPr lang="en-US" sz="1400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72A97EB-D7EC-6243-4771-339BE3E3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97" y="1808549"/>
            <a:ext cx="1015692" cy="4647114"/>
          </a:xfrm>
        </p:spPr>
        <p:txBody>
          <a:bodyPr vert="vert270">
            <a:normAutofit/>
          </a:bodyPr>
          <a:lstStyle/>
          <a:p>
            <a:pPr algn="ctr"/>
            <a:r>
              <a:rPr lang="fr-FR" sz="2400" dirty="0">
                <a:solidFill>
                  <a:srgbClr val="7030A0"/>
                </a:solidFill>
              </a:rPr>
              <a:t>Exploitation pédagogique en STI2D SIN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19FD28-4073-0664-3034-040BA01E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56" y="6455663"/>
            <a:ext cx="20165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pt-BR" sz="1100" kern="12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Oral dossier Agreg 2025</a:t>
            </a:r>
            <a:endParaRPr lang="en-US" sz="1100" kern="1200" dirty="0">
              <a:solidFill>
                <a:srgbClr val="7030A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8E3F51-2E9B-113B-C49E-BBEFD479FEDE}"/>
              </a:ext>
            </a:extLst>
          </p:cNvPr>
          <p:cNvSpPr/>
          <p:nvPr/>
        </p:nvSpPr>
        <p:spPr>
          <a:xfrm>
            <a:off x="1734458" y="404937"/>
            <a:ext cx="10043886" cy="1734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1375764-88F4-6020-8BCA-D8F64A467A22}"/>
              </a:ext>
            </a:extLst>
          </p:cNvPr>
          <p:cNvSpPr txBox="1"/>
          <p:nvPr/>
        </p:nvSpPr>
        <p:spPr>
          <a:xfrm>
            <a:off x="1975396" y="404937"/>
            <a:ext cx="10176979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Objectifs </a:t>
            </a:r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O3 – Analyser l’organisation fonctionnelle et structurelle d’un produit</a:t>
            </a:r>
            <a:endParaRPr lang="fr-F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699135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O5 – Imaginer une solution, répondre à un besoin.</a:t>
            </a:r>
            <a:endParaRPr lang="fr-F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699135">
              <a:buNone/>
            </a:pPr>
            <a:r>
              <a:rPr lang="fr-F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O7 – Expérimenter et réaliser des prototypes ou des maquettes.</a:t>
            </a:r>
            <a:endParaRPr lang="fr-F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fr-FR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Compétences abordées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CO3.1. Identifier et caractériser les fonctions et les constituants d’un produit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CO3.4. Identifier et caractériser des solutions techniques.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CO3.3. Identifier et caractériser le fonctionnement temporel d’un produit.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CO5.5. Proposer des solutions à un problème technique identifié, choisir et justifier la solution retenue.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CO7.4. Réaliser et valider un prototype ou une maquette obtenu.</a:t>
            </a:r>
            <a:endParaRPr lang="fr-F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CO7.6. Expérimenter : Des architectures matérielles et logicielles en réponse à une problématique posée.</a:t>
            </a:r>
            <a:endParaRPr lang="fr-F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fr-FR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Connaissances abordées</a:t>
            </a:r>
            <a:r>
              <a: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2.4.1. Typologie des chaînes d’information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2.4.2. Acquisition et restitution de l’information : Acquisition d’une grandeur physique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2.4.3. Codage et traitement de l'information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2.4.5. Structure d’une application logicielle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3.4.1. Nature et représentation de l’information : Nature d’une information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4.3.5. Conception informationnelle des produits : Codage dans un langage spécifique, Règles d'écriture.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5.3.2. Constituants d’IHM : Constituants visuels, tactiles.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5.3.3. Composants programmables : Cartes électroniques à microcontrôleur.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432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78BD7C-E96E-1BC4-A0D4-BADF4BD25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F15519-C56C-5BBC-DC04-B8F8BA30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fld id="{F2BF18B5-44F6-468D-A97D-715768E4C16B}" type="slidenum">
              <a:rPr lang="en-US" sz="1400">
                <a:solidFill>
                  <a:srgbClr val="7030A0"/>
                </a:solidFill>
                <a:latin typeface="Calibri" panose="020F0502020204030204"/>
              </a:rPr>
              <a:pPr algn="l" defTabSz="914400">
                <a:spcAft>
                  <a:spcPts val="600"/>
                </a:spcAft>
                <a:defRPr/>
              </a:pPr>
              <a:t>3</a:t>
            </a:fld>
            <a:endParaRPr lang="en-US" sz="1400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0BD113C-523F-32C6-384E-C127FB58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246" y="685080"/>
            <a:ext cx="8408269" cy="92212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dirty="0"/>
              <a:t>Exploitation pédagogique en STI2D SIN : 3/</a:t>
            </a:r>
            <a:r>
              <a:rPr lang="fr-FR" dirty="0"/>
              <a:t>5</a:t>
            </a:r>
            <a:br>
              <a:rPr lang="fr-FR" sz="2800" dirty="0"/>
            </a:br>
            <a:r>
              <a:rPr lang="fr-FR" sz="2800" dirty="0"/>
              <a:t>1</a:t>
            </a:r>
            <a:r>
              <a:rPr lang="fr-FR" sz="2800" baseline="30000" dirty="0"/>
              <a:t>ère</a:t>
            </a:r>
            <a:r>
              <a:rPr lang="fr-FR" sz="2800" dirty="0"/>
              <a:t> séance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3EEB07-0C6C-3F00-345C-8D583477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56" y="6455663"/>
            <a:ext cx="20165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pt-BR" sz="1100" kern="12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Oral dossier Agreg 2025</a:t>
            </a:r>
            <a:endParaRPr lang="en-US" sz="1100" kern="1200" dirty="0">
              <a:solidFill>
                <a:srgbClr val="7030A0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E3813BC-DD36-30E6-368D-D0BA59319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03932"/>
              </p:ext>
            </p:extLst>
          </p:nvPr>
        </p:nvGraphicFramePr>
        <p:xfrm>
          <a:off x="285750" y="1778000"/>
          <a:ext cx="11734800" cy="8079291"/>
        </p:xfrm>
        <a:graphic>
          <a:graphicData uri="http://schemas.openxmlformats.org/drawingml/2006/table">
            <a:tbl>
              <a:tblPr firstRow="1" firstCol="1" bandRow="1"/>
              <a:tblGrid>
                <a:gridCol w="11734800">
                  <a:extLst>
                    <a:ext uri="{9D8B030D-6E8A-4147-A177-3AD203B41FA5}">
                      <a16:colId xmlns:a16="http://schemas.microsoft.com/office/drawing/2014/main" val="3791489286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marL="661670" indent="-661670">
                        <a:buNone/>
                      </a:pPr>
                      <a:r>
                        <a:rPr lang="fr-FR" sz="20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Pré requis</a:t>
                      </a: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: Fonctionnement des systèmes à microprocesseurs, codage en C/C++, algorigrammes, numération, bases de l'électricité, IDE Arduino</a:t>
                      </a:r>
                      <a:r>
                        <a:rPr lang="fr-FR" sz="2000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fr-FR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395" marR="20395" marT="20395" marB="203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398244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571500" indent="-571500">
                        <a:buNone/>
                      </a:pPr>
                      <a:r>
                        <a:rPr lang="fr-FR" sz="20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Matériel </a:t>
                      </a: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 IDE Arduino, poste informatique ou PC personnel, kit Arduino </a:t>
                      </a:r>
                      <a:r>
                        <a:rPr lang="fr-FR" sz="20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Uno</a:t>
                      </a: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individuel, Générateur Basse Fréquence, oscilloscope numérique portable </a:t>
                      </a:r>
                      <a:r>
                        <a:rPr lang="fr-FR" sz="20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Picosope</a:t>
                      </a: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ENT Moodle.</a:t>
                      </a:r>
                    </a:p>
                  </a:txBody>
                  <a:tcPr marL="20395" marR="20395" marT="20395" marB="203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090545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Organisation de la séquence par groupe :</a:t>
                      </a:r>
                      <a:r>
                        <a:rPr lang="fr-FR" sz="2000" b="0" i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H</a:t>
                      </a: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ypothèse de 8H de cours hebdomadaire.</a:t>
                      </a:r>
                    </a:p>
                    <a:p>
                      <a:pPr>
                        <a:buNone/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Les séances hebdomadaires sont réparties en : 2H + 2H + 4H</a:t>
                      </a:r>
                    </a:p>
                    <a:p>
                      <a:pPr>
                        <a:buNone/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Besoin en séances : Séance 1 = 2H TP + Séance 2 = 3H TP + 1H Bilan/Synthèse/Démonstration maquette</a:t>
                      </a:r>
                    </a:p>
                  </a:txBody>
                  <a:tcPr marL="20395" marR="20395" marT="20395" marB="203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880018"/>
                  </a:ext>
                </a:extLst>
              </a:tr>
              <a:tr h="56535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 </a:t>
                      </a:r>
                      <a:r>
                        <a:rPr lang="fr-FR" sz="18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Séance 1 : 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TP (1H 45) </a:t>
                      </a:r>
                      <a:r>
                        <a:rPr lang="fr-FR" sz="1800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 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min</a:t>
                      </a:r>
                      <a:r>
                        <a:rPr lang="fr-FR" sz="18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 Installation et appel</a:t>
                      </a: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 min</a:t>
                      </a:r>
                      <a:r>
                        <a:rPr lang="fr-FR" sz="18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 Présentation du contexte, Visualisation de la vidéo ASI, présentation problématique séquence.</a:t>
                      </a: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min : Explication sur le déroulement de la séquence, les attendus. Les élèves vont chercher leur kit Arduino.</a:t>
                      </a: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50 min : Réalisation de la 1</a:t>
                      </a:r>
                      <a:r>
                        <a:rPr lang="fr-FR" sz="1800" kern="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ère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partie : Câblage de la maquette et téléchargement du programme</a:t>
                      </a: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 min : Essais à partir de la maquette + réponses aux questions</a:t>
                      </a: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 min : Rangement des maquettes dans l'armoire sécurisée de la salle en l'état pour la prochaine séance.</a:t>
                      </a: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Fin de la 1</a:t>
                      </a:r>
                      <a:r>
                        <a:rPr lang="fr-FR" sz="1800" kern="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ère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séance.</a:t>
                      </a:r>
                    </a:p>
                  </a:txBody>
                  <a:tcPr marL="20395" marR="20395" marT="20395" marB="203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14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17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99422A-7D18-1A41-9E8A-A11E79C6B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2EF544-DF71-4525-3C72-DA3ADA24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fld id="{F2BF18B5-44F6-468D-A97D-715768E4C16B}" type="slidenum">
              <a:rPr lang="en-US" sz="1400">
                <a:solidFill>
                  <a:srgbClr val="7030A0"/>
                </a:solidFill>
                <a:latin typeface="Calibri" panose="020F0502020204030204"/>
              </a:rPr>
              <a:pPr algn="l" defTabSz="914400">
                <a:spcAft>
                  <a:spcPts val="600"/>
                </a:spcAft>
                <a:defRPr/>
              </a:pPr>
              <a:t>4</a:t>
            </a:fld>
            <a:endParaRPr lang="en-US" sz="1400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A1B8EA-3F22-406E-62F3-67611242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56" y="6455663"/>
            <a:ext cx="20165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pt-BR" sz="1100" kern="12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Oral dossier Agreg 2025</a:t>
            </a:r>
            <a:endParaRPr lang="en-US" sz="1100" kern="1200" dirty="0">
              <a:solidFill>
                <a:srgbClr val="7030A0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4AB9EFFD-D9B0-D5FE-A6DE-BDA1D5F68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93613"/>
              </p:ext>
            </p:extLst>
          </p:nvPr>
        </p:nvGraphicFramePr>
        <p:xfrm>
          <a:off x="520700" y="1772666"/>
          <a:ext cx="11029615" cy="4814592"/>
        </p:xfrm>
        <a:graphic>
          <a:graphicData uri="http://schemas.openxmlformats.org/drawingml/2006/table">
            <a:tbl>
              <a:tblPr firstRow="1" firstCol="1" bandRow="1"/>
              <a:tblGrid>
                <a:gridCol w="11029615">
                  <a:extLst>
                    <a:ext uri="{9D8B030D-6E8A-4147-A177-3AD203B41FA5}">
                      <a16:colId xmlns:a16="http://schemas.microsoft.com/office/drawing/2014/main" val="4241492312"/>
                    </a:ext>
                  </a:extLst>
                </a:gridCol>
              </a:tblGrid>
              <a:tr h="44237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fr-FR" sz="16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 </a:t>
                      </a:r>
                      <a:r>
                        <a:rPr lang="fr-FR" sz="18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Séance 2 : 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Suite TP</a:t>
                      </a:r>
                      <a:r>
                        <a:rPr lang="fr-FR" sz="18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(2H 45) :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min</a:t>
                      </a:r>
                      <a:r>
                        <a:rPr lang="fr-FR" sz="18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 Installation et appel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 min</a:t>
                      </a:r>
                      <a:r>
                        <a:rPr lang="fr-FR" sz="18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 Bilan de la séance précédente, problèmes rencontrés. Rappel du contexte, et objectifs et attendus.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 min : Reprise des maquettes et installation des élèves.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 min : 2</a:t>
                      </a:r>
                      <a:r>
                        <a:rPr lang="fr-FR" sz="1800" kern="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ème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partie : La gestion du temps : Découverte des </a:t>
                      </a:r>
                      <a:r>
                        <a:rPr lang="fr-FR" sz="18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timers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disponibles sur la carte </a:t>
                      </a:r>
                      <a:r>
                        <a:rPr lang="fr-FR" sz="18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Uno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60 (90) min : 2</a:t>
                      </a:r>
                      <a:r>
                        <a:rPr lang="fr-FR" sz="1800" kern="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ème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partie : La gestion du temps : Implémentation du </a:t>
                      </a:r>
                      <a:r>
                        <a:rPr lang="fr-FR" sz="18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scheduler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 min : 3ème partie : Vérification de l'ordonnancement des tâches (Bonus)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 min : Finalisation de la séance : Collecte des comptes-rendus de TP individuels + dépôt sur Moodle.</a:t>
                      </a:r>
                    </a:p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fr-FR" sz="18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 Séance 2 : 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(0H45) Bilan/Synthèse/Démonstration pratique sur maquette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 min : bilan/échange sur la problématique. Avantages et inconvénients. Présentation d'une solution de codage.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min : Comment prouver que l'ordonnancement de l'appel des fonctions est bien réparti ? Propositions ?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 min : Explication / démonstration sur maquette + chronogrammes visualisés à l'oscilloscope numérique.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min : Synthèse + conclusion. Bonnes pratiques à utiliser dans les projets.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 min : Rangement des maquettes. Possibilité de déposer sur Moodle, une 2</a:t>
                      </a:r>
                      <a:r>
                        <a:rPr lang="fr-FR" sz="1800" kern="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ème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version de leur programme, le soir.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775730"/>
                  </a:ext>
                </a:extLst>
              </a:tr>
              <a:tr h="347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fr-FR" sz="16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Critères d'évaluation</a:t>
                      </a:r>
                      <a:r>
                        <a:rPr lang="fr-FR" sz="16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: Qualité compte-rendu de TP papier individuel et programme déposé sur Moodle.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048329"/>
                  </a:ext>
                </a:extLst>
              </a:tr>
            </a:tbl>
          </a:graphicData>
        </a:graphic>
      </p:graphicFrame>
      <p:sp>
        <p:nvSpPr>
          <p:cNvPr id="11" name="Titre 5">
            <a:extLst>
              <a:ext uri="{FF2B5EF4-FFF2-40B4-BE49-F238E27FC236}">
                <a16:creationId xmlns:a16="http://schemas.microsoft.com/office/drawing/2014/main" id="{B2F705A6-A0D1-C201-11E7-ED68E517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>
            <a:normAutofit/>
          </a:bodyPr>
          <a:lstStyle/>
          <a:p>
            <a:pPr algn="ctr"/>
            <a:r>
              <a:rPr lang="fr-FR" sz="2800" dirty="0"/>
              <a:t>Exploitation pédagogique en STI2D SIN : </a:t>
            </a:r>
            <a:r>
              <a:rPr lang="fr-FR" dirty="0"/>
              <a:t>4</a:t>
            </a:r>
            <a:r>
              <a:rPr lang="fr-FR" sz="2800" dirty="0"/>
              <a:t>/</a:t>
            </a:r>
            <a:r>
              <a:rPr lang="fr-FR" dirty="0"/>
              <a:t>5</a:t>
            </a:r>
            <a:br>
              <a:rPr lang="fr-FR" sz="2800" dirty="0"/>
            </a:br>
            <a:r>
              <a:rPr lang="fr-FR" dirty="0"/>
              <a:t>2</a:t>
            </a:r>
            <a:r>
              <a:rPr lang="fr-FR" sz="2800" baseline="30000" dirty="0"/>
              <a:t>ème</a:t>
            </a:r>
            <a:r>
              <a:rPr lang="fr-FR" sz="2800" dirty="0"/>
              <a:t> séance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8224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3469</TotalTime>
  <Words>808</Words>
  <Application>Microsoft Office PowerPoint</Application>
  <PresentationFormat>Grand écran</PresentationFormat>
  <Paragraphs>77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3" baseType="lpstr">
      <vt:lpstr>Aptos</vt:lpstr>
      <vt:lpstr>Arial</vt:lpstr>
      <vt:lpstr>Calibri</vt:lpstr>
      <vt:lpstr>Comic Sans MS</vt:lpstr>
      <vt:lpstr>Gill Sans MT</vt:lpstr>
      <vt:lpstr>Symbol</vt:lpstr>
      <vt:lpstr>Times New Roman</vt:lpstr>
      <vt:lpstr>Wingdings 2</vt:lpstr>
      <vt:lpstr>Dividende</vt:lpstr>
      <vt:lpstr>Exploitation pédagogique en STI2D</vt:lpstr>
      <vt:lpstr>Exploitation pédagogique en STI2D SIN</vt:lpstr>
      <vt:lpstr>Exploitation pédagogique en STI2D SIN : 3/5 1ère séance</vt:lpstr>
      <vt:lpstr>Exploitation pédagogique en STI2D SIN : 4/5 2ème séance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BOLIN MATTHIEU</dc:creator>
  <cp:lastModifiedBy>BOLIN MATTHIEU</cp:lastModifiedBy>
  <cp:revision>75</cp:revision>
  <dcterms:created xsi:type="dcterms:W3CDTF">2024-06-07T18:02:45Z</dcterms:created>
  <dcterms:modified xsi:type="dcterms:W3CDTF">2025-06-08T22:33:19Z</dcterms:modified>
</cp:coreProperties>
</file>