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323" r:id="rId2"/>
    <p:sldId id="328" r:id="rId3"/>
    <p:sldId id="325" r:id="rId4"/>
    <p:sldId id="324" r:id="rId5"/>
    <p:sldId id="32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>
      <p:cViewPr varScale="1">
        <p:scale>
          <a:sx n="75" d="100"/>
          <a:sy n="75" d="100"/>
        </p:scale>
        <p:origin x="73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7B36E9-299A-79A1-747A-5246E4860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EA3A5C-3703-2ADE-2575-FA81DD2A4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4AFD-D2EB-4C6F-89D5-DE2290222758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E738-411C-A748-B6F2-9E2B772AB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7D8EB-F614-CDDF-60DB-64E3F81C1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2F6C-EABB-4861-BEB0-07B126072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9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A053-1CA2-4A3D-BC1A-6104261EB38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1A38-0932-4F8E-A1A8-BD831C74D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11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EAF1-46E0-04BD-E116-870DEDF4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C11EFD-3874-0C6D-10D8-B52A3084E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5BD5BD-F84E-80CD-441F-4684D142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68022A-0DD7-773D-8CB4-5FE6A0CD0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9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855F1-3065-3918-5D68-AD5869AF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65D5E8-E0D2-C5D9-2848-9A43D47D7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478C53-9D33-2CAA-5B7C-DBBCF6011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C5818-2B36-9324-D4B4-4279A71C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72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0FF4-D3EF-0E22-525B-2144699D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B64D53-B563-3333-EE53-2A29C4D0A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DEBD0-5870-298E-0C08-BA88C7D1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42D2A-14FD-CDB8-1426-253CEDF64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9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7CE3-1CF7-7A31-14F1-681B5EAD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4EDE7E-3ED6-D6EC-5307-668F97812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51F42C-03DA-B07E-A36C-33A87997C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4DBF2-2920-AF0A-3DB2-BE9F376F6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BECD-4542-925B-6528-66136666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4F81A2-3014-1577-B2AC-B61418932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738162-6CE3-9E1D-32E3-66E4448F8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F1E66A-B410-8493-8653-C17729F6C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99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CB995B-C4D0-4E0A-904B-D7C99D9DA5A1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33F-EFF3-471B-B799-AAB4DE072EC5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5B92D-A766-44F4-9567-5506D0BC46AE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075-45AB-4A0B-BD69-61B7CDD994CB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4F524E-ABA4-405F-BD06-E8262B7A059D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9A0-4A85-4CE0-B783-735F8BC25A85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3EEB-655E-4FD6-B276-BB1507786380}" type="datetime1">
              <a:rPr lang="fr-FR" smtClean="0"/>
              <a:t>09/06/2025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BE8E-C457-4375-9881-4A01BA2B29B4}" type="datetime1">
              <a:rPr lang="fr-FR" smtClean="0"/>
              <a:t>09/06/2025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3B1-F915-4C59-944C-79989BE3CF59}" type="datetime1">
              <a:rPr lang="fr-FR" smtClean="0"/>
              <a:t>09/06/2025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EA1CA9-FA66-4C4E-BFBB-6266BEF4BC51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E3A0-EF18-4649-BE44-7C6BDBD8BE1F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1A342-50CA-4868-9839-94AAC67F7FB1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9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34830-EEC2-06C5-D912-F813400C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3A1B0A-10A8-E9B7-C587-A1FADC50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1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BEA56D0-5CC9-EB6F-4F3B-3B4B48B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892"/>
            <a:ext cx="11029616" cy="577845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en STI2D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FFD72-BD6F-F8A7-E025-B6B0DAD3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3" name="Image 265778998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07109CAE-67AB-CCF0-0C6D-29E63A4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3667A895-66DA-241D-2241-63070E3C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2AA68681-01BA-5273-2C25-2A61A8CF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3A7DA9-B161-8547-B8A7-C6766504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0281"/>
              </p:ext>
            </p:extLst>
          </p:nvPr>
        </p:nvGraphicFramePr>
        <p:xfrm>
          <a:off x="461808" y="1454404"/>
          <a:ext cx="11268384" cy="4432951"/>
        </p:xfrm>
        <a:graphic>
          <a:graphicData uri="http://schemas.openxmlformats.org/drawingml/2006/table">
            <a:tbl>
              <a:tblPr firstRow="1" firstCol="1" bandRow="1"/>
              <a:tblGrid>
                <a:gridCol w="3359888">
                  <a:extLst>
                    <a:ext uri="{9D8B030D-6E8A-4147-A177-3AD203B41FA5}">
                      <a16:colId xmlns:a16="http://schemas.microsoft.com/office/drawing/2014/main" val="1767180085"/>
                    </a:ext>
                  </a:extLst>
                </a:gridCol>
                <a:gridCol w="5858156">
                  <a:extLst>
                    <a:ext uri="{9D8B030D-6E8A-4147-A177-3AD203B41FA5}">
                      <a16:colId xmlns:a16="http://schemas.microsoft.com/office/drawing/2014/main" val="107363911"/>
                    </a:ext>
                  </a:extLst>
                </a:gridCol>
                <a:gridCol w="2050340">
                  <a:extLst>
                    <a:ext uri="{9D8B030D-6E8A-4147-A177-3AD203B41FA5}">
                      <a16:colId xmlns:a16="http://schemas.microsoft.com/office/drawing/2014/main" val="2275195081"/>
                    </a:ext>
                  </a:extLst>
                </a:gridCol>
              </a:tblGrid>
              <a:tr h="495489">
                <a:tc rowSpan="2">
                  <a:txBody>
                    <a:bodyPr/>
                    <a:lstStyle/>
                    <a:p>
                      <a:endParaRPr lang="fr-FR" sz="2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Séquence</a:t>
                      </a:r>
                      <a:endParaRPr lang="fr-FR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Durée : 6H</a:t>
                      </a:r>
                      <a:endParaRPr lang="fr-FR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30327"/>
                  </a:ext>
                </a:extLst>
              </a:tr>
              <a:tr h="12021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ordonnancer les tâches</a:t>
                      </a:r>
                    </a:p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dans un programme ?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essentiellement</a:t>
                      </a:r>
                      <a:endParaRPr lang="fr-FR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81125"/>
                  </a:ext>
                </a:extLst>
              </a:tr>
              <a:tr h="814969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 -SIN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5230"/>
                  </a:ext>
                </a:extLst>
              </a:tr>
              <a:tr h="2609158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de la séquence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Regarder fichier progression didactique: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Quand faire la séquence et sa durée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se déroule la semaine.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Proposer un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edt</a:t>
                      </a:r>
                      <a:endParaRPr lang="fr-F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Prévoir l’orga de la séquence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ds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la semaine : Cours, TD, TP, Eval, Synthèse.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Contextualiser la séquence. + expliquer les connaissances abordées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Prévoirs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le cours 1H 2I2D + 3H TP + 8Hspé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Justifier les savoirs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travailler en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ilôts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: 1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=3-4 élèves avec des rôles diff + alterner phase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 quoi les systèmes sont choisis pour valider une compétence / connaissance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Situer la séance de TP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ds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la séquence + expliquer le but du TP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Détailler le </a:t>
                      </a:r>
                      <a:r>
                        <a:rPr lang="fr-FR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</a:t>
                      </a: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: Docs, orga TP simu/mesures, objectifs comptes rendus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Utiliser les mesures du TP pour montrer les attendus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Préciser analyse résultats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 évals ?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7F94C-2C58-82A6-4069-EC7CE4D6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B70B8-C90D-B59A-6EEC-C1DB3A1A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2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0BB59B-E470-79EB-4F4D-E5749534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892"/>
            <a:ext cx="11029616" cy="577845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en STI2D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129B88-7AC7-06A6-F716-070AEB14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3" name="Image 265778998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99FFFF9E-06B7-7DDF-CE3C-6279FF8B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3A2659D2-D6C0-EC1E-7AF3-949CF38B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398E3189-69C0-5E14-C214-46EF36A8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4D5E0CA-FE83-95C5-8C50-7B4C203179A8}"/>
              </a:ext>
            </a:extLst>
          </p:cNvPr>
          <p:cNvGraphicFramePr>
            <a:graphicFrameLocks noGrp="1"/>
          </p:cNvGraphicFramePr>
          <p:nvPr/>
        </p:nvGraphicFramePr>
        <p:xfrm>
          <a:off x="435935" y="1871329"/>
          <a:ext cx="11268384" cy="4465674"/>
        </p:xfrm>
        <a:graphic>
          <a:graphicData uri="http://schemas.openxmlformats.org/drawingml/2006/table">
            <a:tbl>
              <a:tblPr firstRow="1" firstCol="1" bandRow="1"/>
              <a:tblGrid>
                <a:gridCol w="3359888">
                  <a:extLst>
                    <a:ext uri="{9D8B030D-6E8A-4147-A177-3AD203B41FA5}">
                      <a16:colId xmlns:a16="http://schemas.microsoft.com/office/drawing/2014/main" val="1767180085"/>
                    </a:ext>
                  </a:extLst>
                </a:gridCol>
                <a:gridCol w="5858156">
                  <a:extLst>
                    <a:ext uri="{9D8B030D-6E8A-4147-A177-3AD203B41FA5}">
                      <a16:colId xmlns:a16="http://schemas.microsoft.com/office/drawing/2014/main" val="107363911"/>
                    </a:ext>
                  </a:extLst>
                </a:gridCol>
                <a:gridCol w="2050340">
                  <a:extLst>
                    <a:ext uri="{9D8B030D-6E8A-4147-A177-3AD203B41FA5}">
                      <a16:colId xmlns:a16="http://schemas.microsoft.com/office/drawing/2014/main" val="2275195081"/>
                    </a:ext>
                  </a:extLst>
                </a:gridCol>
              </a:tblGrid>
              <a:tr h="495489">
                <a:tc rowSpan="2">
                  <a:txBody>
                    <a:bodyPr/>
                    <a:lstStyle/>
                    <a:p>
                      <a:endParaRPr lang="fr-FR" sz="2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Séquence</a:t>
                      </a:r>
                      <a:endParaRPr lang="fr-FR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Durée : 6H</a:t>
                      </a:r>
                      <a:endParaRPr lang="fr-FR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30327"/>
                  </a:ext>
                </a:extLst>
              </a:tr>
              <a:tr h="12021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ordonnancer les tâches</a:t>
                      </a:r>
                    </a:p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dans un programme ?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essentiellement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81125"/>
                  </a:ext>
                </a:extLst>
              </a:tr>
              <a:tr h="1240814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 -SIN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5230"/>
                  </a:ext>
                </a:extLst>
              </a:tr>
              <a:tr h="2609158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de la séquence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de la séquence :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Apprendre à organiser temporellement les tâches dans un programme.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Comprendre les contraintes liées à la fonction "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delay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()" proposée dans l'environnement Arduino.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Mettre en œuvre l’acquisition d’une entrée par scrutation.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Comprendre les avantages du "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scheduling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 lors de la réalisation d'un projet à plusieurs, sur un même µC.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Coder un programme en C, à partir d'un algorigramme fourni.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Découvrir une pratique à mettre en œuvre dans la phase des projets.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9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870DD-A598-3CBB-1F5E-527A391C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7B6FC-52F9-0024-CD98-B308F536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3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72A97EB-D7EC-6243-4771-339BE3E3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97" y="1808549"/>
            <a:ext cx="1015692" cy="4647114"/>
          </a:xfrm>
        </p:spPr>
        <p:txBody>
          <a:bodyPr vert="vert270">
            <a:normAutofit/>
          </a:bodyPr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Exploitation pédagogique en STI2D SIN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19FD28-4073-0664-3034-040BA01E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E3F51-2E9B-113B-C49E-BBEFD479FEDE}"/>
              </a:ext>
            </a:extLst>
          </p:cNvPr>
          <p:cNvSpPr/>
          <p:nvPr/>
        </p:nvSpPr>
        <p:spPr>
          <a:xfrm>
            <a:off x="1734458" y="404937"/>
            <a:ext cx="10043886" cy="173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375764-88F4-6020-8BCA-D8F64A467A22}"/>
              </a:ext>
            </a:extLst>
          </p:cNvPr>
          <p:cNvSpPr txBox="1"/>
          <p:nvPr/>
        </p:nvSpPr>
        <p:spPr>
          <a:xfrm>
            <a:off x="1975396" y="404937"/>
            <a:ext cx="1017697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Objectifs 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O3 – Analyser l’organisation fonctionnelle et structurelle d’un produit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9135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O5 – Imaginer une solution, répondre à un besoin.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9135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O7 – Expérimenter et réaliser des prototypes ou des maquettes.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Compétences abordées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CO3.1. Identifier et caractériser les fonctions et les constituants d’un produit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CO3.4. Identifier et caractériser des solutions techniques.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CO3.3. Identifier et caractériser le fonctionnement temporel d’un produit.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CO5.5. Proposer des solutions à un problème technique identifié, choisir et justifier la solution retenue.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CO7.4. Réaliser et valider un prototype ou une maquette obtenu.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CO7.6. Expérimenter : Des architectures matérielles et logicielles en réponse à une problématique posée.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Connaissances abordées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2.4.1. Typologie des chaînes d’information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2.4.2. Acquisition et restitution de l’information : Acquisition d’une grandeur physique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2.4.3. Codage et traitement de l'information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2.4.5. Structure d’une application logicielle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3.4.1. Nature et représentation de l’information : Nature d’une 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4.3.5. Conception informationnelle des produits : Codage dans un langage spécifique, Règles d'écriture.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5.3.2. Constituants d’IHM : Constituants visuels, tactiles.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5.3.3. Composants programmables : Cartes électroniques à microcontrôleur.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32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8BD7C-E96E-1BC4-A0D4-BADF4BD2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F15519-C56C-5BBC-DC04-B8F8BA30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4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BD113C-523F-32C6-384E-C127FB58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46" y="685080"/>
            <a:ext cx="8408269" cy="9221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/>
              <a:t>Exploitation pédagogique en STI2D SIN : 3/</a:t>
            </a:r>
            <a:r>
              <a:rPr lang="fr-FR" dirty="0"/>
              <a:t>5</a:t>
            </a:r>
            <a:br>
              <a:rPr lang="fr-FR" sz="2800" dirty="0"/>
            </a:br>
            <a:r>
              <a:rPr lang="fr-FR" sz="2800" dirty="0"/>
              <a:t>1</a:t>
            </a:r>
            <a:r>
              <a:rPr lang="fr-FR" sz="2800" baseline="30000" dirty="0"/>
              <a:t>ère</a:t>
            </a:r>
            <a:r>
              <a:rPr lang="fr-FR" sz="2800" dirty="0"/>
              <a:t> séance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3EEB07-0C6C-3F00-345C-8D583477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3813BC-DD36-30E6-368D-D0BA5931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03932"/>
              </p:ext>
            </p:extLst>
          </p:nvPr>
        </p:nvGraphicFramePr>
        <p:xfrm>
          <a:off x="285750" y="1778000"/>
          <a:ext cx="11734800" cy="8079291"/>
        </p:xfrm>
        <a:graphic>
          <a:graphicData uri="http://schemas.openxmlformats.org/drawingml/2006/table">
            <a:tbl>
              <a:tblPr firstRow="1" firstCol="1" bandRow="1"/>
              <a:tblGrid>
                <a:gridCol w="11734800">
                  <a:extLst>
                    <a:ext uri="{9D8B030D-6E8A-4147-A177-3AD203B41FA5}">
                      <a16:colId xmlns:a16="http://schemas.microsoft.com/office/drawing/2014/main" val="3791489286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661670" indent="-661670"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 requis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Fonctionnement des systèmes à microprocesseurs, codage en C/C++, algorigrammes, numération, bases de l'électricité, IDE Arduino</a:t>
                      </a:r>
                      <a:r>
                        <a:rPr lang="fr-FR" sz="20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fr-F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39824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571500" indent="-571500"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Matériel 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IDE Arduino, poste informatique ou PC personnel, kit Arduino 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Uno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individuel, Générateur Basse Fréquence, oscilloscope numérique portable 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Picosope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ENT Moodle.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090545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Organisation de la séquence par groupe :</a:t>
                      </a:r>
                      <a:r>
                        <a:rPr lang="fr-FR" sz="2000" b="0" i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H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ypothèse de 8H de cours hebdomadaire.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 séances hebdomadaires sont réparties en : 2H + 2H + 4H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Besoin en séances : Séance 1 = 2H TP + Séance 2 = 3H TP + 1H Bilan/Synthèse/Démonstration maquette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880018"/>
                  </a:ext>
                </a:extLst>
              </a:tr>
              <a:tr h="5653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1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(1H 45) </a:t>
                      </a:r>
                      <a:r>
                        <a:rPr lang="fr-FR" sz="18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Installation et appel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Présentation du contexte, Visualisation de la vidéo ASI, présentation problématique séquence.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Explication sur le déroulement de la séquence, les attendus. Les élèves vont chercher leur kit Arduino.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min : Réalisation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Câblage de la maquette et téléchargement du programme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 min : Essais à partir de la maquette + réponses aux questions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Rangement des maquettes dans l'armoire sécurisée de la salle en l'état pour la prochaine séance.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séance.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1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9422A-7D18-1A41-9E8A-A11E79C6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EF544-DF71-4525-3C72-DA3ADA2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5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A1B8EA-3F22-406E-62F3-67611242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AB9EFFD-D9B0-D5FE-A6DE-BDA1D5F6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93613"/>
              </p:ext>
            </p:extLst>
          </p:nvPr>
        </p:nvGraphicFramePr>
        <p:xfrm>
          <a:off x="520700" y="1772666"/>
          <a:ext cx="11029615" cy="4814592"/>
        </p:xfrm>
        <a:graphic>
          <a:graphicData uri="http://schemas.openxmlformats.org/drawingml/2006/table">
            <a:tbl>
              <a:tblPr firstRow="1" firstCol="1" bandRow="1"/>
              <a:tblGrid>
                <a:gridCol w="11029615">
                  <a:extLst>
                    <a:ext uri="{9D8B030D-6E8A-4147-A177-3AD203B41FA5}">
                      <a16:colId xmlns:a16="http://schemas.microsoft.com/office/drawing/2014/main" val="4241492312"/>
                    </a:ext>
                  </a:extLst>
                </a:gridCol>
              </a:tblGrid>
              <a:tr h="4423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2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Suite TP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(2H 45) :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Installation et appel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Bilan de la séance précédente, problèmes rencontrés. Rappel du contexte, et objectifs et attendus.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Reprise des maquettes et installation des élèves.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min :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La gestion du temps : Découverte des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timers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disponibles sur la carte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Uno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 (90) min :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La gestion du temps : Implémentation du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scheduler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min : 3ème partie : Vérification de l'ordonnancement des tâches (Bonus)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Finalisation de la séance : Collecte des comptes-rendus de TP individuels + dépôt sur Moodle.</a:t>
                      </a: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Séance 2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(0H45) Bilan/Synthèse/Démonstration pratique sur maquette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bilan/échange sur la problématique. Avantages et inconvénients. Présentation d'une solution de codage.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Comment prouver que l'ordonnancement de l'appel des fonctions est bien réparti ? Propositions 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Explication / démonstration sur maquette + chronogrammes visualisés à l'oscilloscope numérique.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Synthèse + conclusion. Bonnes pratiques à utiliser dans les projets.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Rangement des maquettes. Possibilité de déposer sur Moodle, une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version de leur programme, le soir.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75730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Critères d'évaluation</a:t>
                      </a: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Qualité compte-rendu de TP papier individuel et programme déposé sur Moodle.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048329"/>
                  </a:ext>
                </a:extLst>
              </a:tr>
            </a:tbl>
          </a:graphicData>
        </a:graphic>
      </p:graphicFrame>
      <p:sp>
        <p:nvSpPr>
          <p:cNvPr id="11" name="Titre 5">
            <a:extLst>
              <a:ext uri="{FF2B5EF4-FFF2-40B4-BE49-F238E27FC236}">
                <a16:creationId xmlns:a16="http://schemas.microsoft.com/office/drawing/2014/main" id="{B2F705A6-A0D1-C201-11E7-ED68E517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Exploitation pédagogique en STI2D SIN : </a:t>
            </a:r>
            <a:r>
              <a:rPr lang="fr-FR" dirty="0"/>
              <a:t>4</a:t>
            </a:r>
            <a:r>
              <a:rPr lang="fr-FR" sz="2800" dirty="0"/>
              <a:t>/</a:t>
            </a:r>
            <a:r>
              <a:rPr lang="fr-FR" dirty="0"/>
              <a:t>5</a:t>
            </a:r>
            <a:br>
              <a:rPr lang="fr-FR" sz="2800" dirty="0"/>
            </a:br>
            <a:r>
              <a:rPr lang="fr-FR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22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3482</TotalTime>
  <Words>976</Words>
  <Application>Microsoft Office PowerPoint</Application>
  <PresentationFormat>Grand écran</PresentationFormat>
  <Paragraphs>103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Aptos</vt:lpstr>
      <vt:lpstr>Arial</vt:lpstr>
      <vt:lpstr>Calibri</vt:lpstr>
      <vt:lpstr>Comic Sans MS</vt:lpstr>
      <vt:lpstr>Gill Sans MT</vt:lpstr>
      <vt:lpstr>Symbol</vt:lpstr>
      <vt:lpstr>Times New Roman</vt:lpstr>
      <vt:lpstr>Wingdings 2</vt:lpstr>
      <vt:lpstr>Dividende</vt:lpstr>
      <vt:lpstr>Exploitation pédagogique en STI2D</vt:lpstr>
      <vt:lpstr>Exploitation pédagogique en STI2D</vt:lpstr>
      <vt:lpstr>Exploitation pédagogique en STI2D SIN</vt:lpstr>
      <vt:lpstr>Exploitation pédagogique en STI2D SIN : 3/5 1ère séance</vt:lpstr>
      <vt:lpstr>Exploitation pédagogique en STI2D SIN : 4/5 2ème séance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BOLIN MATTHIEU</dc:creator>
  <cp:lastModifiedBy>BOLIN MATTHIEU</cp:lastModifiedBy>
  <cp:revision>76</cp:revision>
  <dcterms:created xsi:type="dcterms:W3CDTF">2024-06-07T18:02:45Z</dcterms:created>
  <dcterms:modified xsi:type="dcterms:W3CDTF">2025-06-08T22:47:48Z</dcterms:modified>
</cp:coreProperties>
</file>