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71785A2-F309-4442-A68B-F0FF5EC777F9}">
          <p14:sldIdLst>
            <p14:sldId id="257"/>
          </p14:sldIdLst>
        </p14:section>
        <p14:section name="게시판관리" id="{596F7EDF-F35A-4C91-81CA-86493F98C765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0BA"/>
    <a:srgbClr val="31849B"/>
    <a:srgbClr val="C00000"/>
    <a:srgbClr val="FFC000"/>
    <a:srgbClr val="D9D9D9"/>
    <a:srgbClr val="FFFFFF"/>
    <a:srgbClr val="D99694"/>
    <a:srgbClr val="C3D69B"/>
    <a:srgbClr val="93CDD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5" autoAdjust="0"/>
    <p:restoredTop sz="96257" autoAdjust="0"/>
  </p:normalViewPr>
  <p:slideViewPr>
    <p:cSldViewPr snapToGrid="0">
      <p:cViewPr varScale="1">
        <p:scale>
          <a:sx n="164" d="100"/>
          <a:sy n="164" d="100"/>
        </p:scale>
        <p:origin x="162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292"/>
    </p:cViewPr>
  </p:sorterViewPr>
  <p:notesViewPr>
    <p:cSldViewPr snapToGrid="0">
      <p:cViewPr varScale="1">
        <p:scale>
          <a:sx n="49" d="100"/>
          <a:sy n="49" d="100"/>
        </p:scale>
        <p:origin x="20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4C64C440-A522-406D-8BB3-A4724150D66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1814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1814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B1960542-851D-4F79-B072-5C56420E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39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AD2B6456-EB82-4449-9AAC-9512A274CBE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2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AC79AF90-096F-48A2-B4CB-7C315F070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5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589">
              <a:defRPr/>
            </a:pPr>
            <a:fld id="{1CB44F30-A5FA-4790-A13F-C02E57F2739C}" type="slidenum">
              <a:rPr lang="ko-KR" altLang="en-US" sz="13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defTabSz="915589">
                <a:defRPr/>
              </a:pPr>
              <a:t>1</a:t>
            </a:fld>
            <a:endParaRPr lang="ko-KR" altLang="en-US" sz="13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42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73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36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50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8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6948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0806" y="6581847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FOOTER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6948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96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75010" y="67866"/>
            <a:ext cx="8993981" cy="67222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90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AD9-76E1-4FE7-8F18-FB2662E17DB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0C16-BBCF-41C3-B932-9B832DAB1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8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53960" y="776631"/>
          <a:ext cx="1526852" cy="6028429"/>
        </p:xfrm>
        <a:graphic>
          <a:graphicData uri="http://schemas.openxmlformats.org/drawingml/2006/table">
            <a:tbl>
              <a:tblPr/>
              <a:tblGrid>
                <a:gridCol w="152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284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1242" y="770983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346436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200" y="2349000"/>
            <a:ext cx="9142800" cy="1994068"/>
          </a:xfrm>
          <a:prstGeom prst="rect">
            <a:avLst/>
          </a:prstGeom>
          <a:solidFill>
            <a:srgbClr val="31849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21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5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6948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187167" cy="599850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99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6948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6948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095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6948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6948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0806" y="6581847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FOOTER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791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53960" y="776631"/>
          <a:ext cx="1526852" cy="6028429"/>
        </p:xfrm>
        <a:graphic>
          <a:graphicData uri="http://schemas.openxmlformats.org/drawingml/2006/table">
            <a:tbl>
              <a:tblPr/>
              <a:tblGrid>
                <a:gridCol w="152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284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1242" y="77994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2971963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6948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011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6948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6948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02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6948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6948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501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6948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0806" y="6581847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FOOTER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6948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109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8E220-6CA5-4B8D-AD31-F8A062C4694F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2021-09-27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E8318-3977-44D5-AC71-3DD00BD55125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200" y="2349000"/>
            <a:ext cx="9142800" cy="1994068"/>
          </a:xfrm>
          <a:prstGeom prst="rect">
            <a:avLst/>
          </a:prstGeom>
          <a:solidFill>
            <a:srgbClr val="31849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423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44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187167" cy="599850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642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958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0806" y="6581847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FOOTER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719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94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187167" cy="599850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257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85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8741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489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8741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664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0806" y="6581847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FOOTER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8741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994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8E220-6CA5-4B8D-AD31-F8A062C4694F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2021-09-27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E8318-3977-44D5-AC71-3DD00BD55125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200" y="2349000"/>
            <a:ext cx="9142800" cy="1994068"/>
          </a:xfrm>
          <a:prstGeom prst="rect">
            <a:avLst/>
          </a:prstGeom>
          <a:solidFill>
            <a:srgbClr val="31849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849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53960" y="776631"/>
          <a:ext cx="1526852" cy="6028429"/>
        </p:xfrm>
        <a:graphic>
          <a:graphicData uri="http://schemas.openxmlformats.org/drawingml/2006/table">
            <a:tbl>
              <a:tblPr/>
              <a:tblGrid>
                <a:gridCol w="152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284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1242" y="77994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2143255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53960" y="776631"/>
          <a:ext cx="1526852" cy="6028429"/>
        </p:xfrm>
        <a:graphic>
          <a:graphicData uri="http://schemas.openxmlformats.org/drawingml/2006/table">
            <a:tbl>
              <a:tblPr/>
              <a:tblGrid>
                <a:gridCol w="152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284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1242" y="77994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2099920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0275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187167" cy="599850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315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91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920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0806" y="6581847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FOOTER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2460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023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803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8741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256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8741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1033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0806" y="6581847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FOOTER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8741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9776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8E220-6CA5-4B8D-AD31-F8A062C4694F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2021-09-27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E8318-3977-44D5-AC71-3DD00BD55125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200" y="2349000"/>
            <a:ext cx="9142800" cy="1994068"/>
          </a:xfrm>
          <a:prstGeom prst="rect">
            <a:avLst/>
          </a:prstGeom>
          <a:solidFill>
            <a:srgbClr val="31849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7647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B0F5C1-C516-433D-9298-54D0C8EAEEB4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7E8318-3977-44D5-AC71-3DD00BD551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200" y="2349000"/>
            <a:ext cx="9142800" cy="1994068"/>
          </a:xfrm>
          <a:prstGeom prst="rect">
            <a:avLst/>
          </a:prstGeom>
          <a:solidFill>
            <a:srgbClr val="31849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4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0806" y="6581847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FOOTER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0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60806" y="787418"/>
            <a:ext cx="749013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HEADER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영역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9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5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87418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8741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52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3"/>
          <p:cNvGraphicFramePr>
            <a:graphicFrameLocks noGrp="1"/>
          </p:cNvGraphicFramePr>
          <p:nvPr userDrawn="1"/>
        </p:nvGraphicFramePr>
        <p:xfrm>
          <a:off x="7543800" y="794562"/>
          <a:ext cx="1537012" cy="6006288"/>
        </p:xfrm>
        <a:graphic>
          <a:graphicData uri="http://schemas.openxmlformats.org/drawingml/2006/table">
            <a:tbl>
              <a:tblPr/>
              <a:tblGrid>
                <a:gridCol w="15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550944" y="778453"/>
            <a:ext cx="1529337" cy="1798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공통사항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807" y="6618709"/>
            <a:ext cx="7490138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다음 페이지에 계속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60807" y="769488"/>
            <a:ext cx="7490137" cy="1798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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이전 페이지에 이어서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83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9036595"/>
              </p:ext>
            </p:extLst>
          </p:nvPr>
        </p:nvGraphicFramePr>
        <p:xfrm>
          <a:off x="63742" y="48791"/>
          <a:ext cx="9016517" cy="6752059"/>
        </p:xfrm>
        <a:graphic>
          <a:graphicData uri="http://schemas.openxmlformats.org/drawingml/2006/table">
            <a:tbl>
              <a:tblPr/>
              <a:tblGrid>
                <a:gridCol w="75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블록체인 기반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의료기기 공정관리 플랫폼</a:t>
                      </a: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 이 지</a:t>
                      </a: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㈜이튜</a:t>
                      </a: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342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11781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2021-07-30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42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11781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0.1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224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2813" marR="8281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1781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ectangle 105"/>
          <p:cNvSpPr>
            <a:spLocks noChangeArrowheads="1"/>
          </p:cNvSpPr>
          <p:nvPr userDrawn="1"/>
        </p:nvSpPr>
        <p:spPr bwMode="auto">
          <a:xfrm>
            <a:off x="8294340" y="69904"/>
            <a:ext cx="849660" cy="12092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43638" rIns="87275" bIns="43638" anchor="ctr"/>
          <a:lstStyle/>
          <a:p>
            <a:pPr marL="0" marR="0" lvl="0" indent="0" algn="l" defTabSz="87312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BC3130-B1B8-446F-8125-38175A76AB08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87312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6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820" r:id="rId11"/>
    <p:sldLayoutId id="2147483864" r:id="rId12"/>
    <p:sldLayoutId id="2147483772" r:id="rId13"/>
    <p:sldLayoutId id="2147483771" r:id="rId14"/>
    <p:sldLayoutId id="2147483701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29" r:id="rId25"/>
    <p:sldLayoutId id="2147483731" r:id="rId26"/>
    <p:sldLayoutId id="2147483732" r:id="rId27"/>
    <p:sldLayoutId id="2147483733" r:id="rId28"/>
    <p:sldLayoutId id="2147483734" r:id="rId29"/>
    <p:sldLayoutId id="2147483735" r:id="rId30"/>
    <p:sldLayoutId id="2147483736" r:id="rId31"/>
    <p:sldLayoutId id="2147483737" r:id="rId32"/>
    <p:sldLayoutId id="2147483738" r:id="rId33"/>
    <p:sldLayoutId id="2147483739" r:id="rId34"/>
    <p:sldLayoutId id="2147483817" r:id="rId35"/>
    <p:sldLayoutId id="2147483818" r:id="rId36"/>
    <p:sldLayoutId id="2147483749" r:id="rId37"/>
    <p:sldLayoutId id="2147483751" r:id="rId38"/>
    <p:sldLayoutId id="2147483752" r:id="rId39"/>
    <p:sldLayoutId id="2147483753" r:id="rId40"/>
    <p:sldLayoutId id="2147483754" r:id="rId41"/>
    <p:sldLayoutId id="2147483755" r:id="rId42"/>
    <p:sldLayoutId id="2147483756" r:id="rId43"/>
    <p:sldLayoutId id="2147483757" r:id="rId44"/>
    <p:sldLayoutId id="2147483758" r:id="rId45"/>
    <p:sldLayoutId id="2147483759" r:id="rId46"/>
    <p:sldLayoutId id="2147483865" r:id="rId4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3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78400"/>
              </p:ext>
            </p:extLst>
          </p:nvPr>
        </p:nvGraphicFramePr>
        <p:xfrm>
          <a:off x="3351662" y="3852245"/>
          <a:ext cx="5436931" cy="1053840"/>
        </p:xfrm>
        <a:graphic>
          <a:graphicData uri="http://schemas.openxmlformats.org/drawingml/2006/table">
            <a:tbl>
              <a:tblPr/>
              <a:tblGrid>
                <a:gridCol w="52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개정자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개정사유 및 내용</a:t>
                      </a: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V0.1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2021.09.01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김태형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생성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V0.1.1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2021.09.27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허용수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게시판으로 과제 변경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970" marB="17970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298075" y="2254885"/>
            <a:ext cx="8647804" cy="53975"/>
            <a:chOff x="3126" y="3870"/>
            <a:chExt cx="12571" cy="85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4671" y="3870"/>
              <a:ext cx="1026" cy="85"/>
            </a:xfrm>
            <a:prstGeom prst="rect">
              <a:avLst/>
            </a:prstGeom>
            <a:solidFill>
              <a:srgbClr val="3184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12681" y="3870"/>
              <a:ext cx="1989" cy="8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126" y="3870"/>
              <a:ext cx="9604" cy="85"/>
            </a:xfrm>
            <a:prstGeom prst="rect">
              <a:avLst/>
            </a:prstGeom>
            <a:solidFill>
              <a:srgbClr val="BFBF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036320" y="1194373"/>
            <a:ext cx="8022590" cy="15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8000" algn="r"/>
                <a:tab pos="2700338" algn="ctr"/>
                <a:tab pos="5400675" algn="r"/>
              </a:tabLst>
              <a:defRPr/>
            </a:pPr>
            <a:r>
              <a:rPr lang="ko-KR" altLang="en-US" sz="2400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이튜</a:t>
            </a:r>
            <a:r>
              <a:rPr lang="ko-KR" altLang="en-US" sz="24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신입직원 스터디</a:t>
            </a:r>
            <a:endParaRPr lang="en-US" altLang="ko-KR" sz="24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8000" algn="r"/>
                <a:tab pos="2700338" algn="ctr"/>
                <a:tab pos="5400675" algn="r"/>
              </a:tabLst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UI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정의서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0" marR="0" lvl="0" indent="0" algn="r" defTabSz="914400" rtl="0" eaLnBrk="0" fontAlgn="auto" latinLnBrk="0" hangingPunct="0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8000" algn="r"/>
                <a:tab pos="2700338" algn="ctr"/>
                <a:tab pos="5400675" algn="r"/>
              </a:tabLst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0" marR="0" lvl="0" indent="0" algn="r" defTabSz="914400" rtl="0" eaLnBrk="0" fontAlgn="auto" latinLnBrk="0" hangingPunct="0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8000" algn="r"/>
                <a:tab pos="2700338" algn="ctr"/>
                <a:tab pos="5400675" algn="r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Version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0.1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E9296-F338-4D4C-B986-7DE037145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3" y="6275046"/>
            <a:ext cx="1515554" cy="4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6710" y="2838203"/>
            <a:ext cx="403187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000" b="1" dirty="0" err="1" smtClean="0">
                <a:solidFill>
                  <a:schemeClr val="bg1"/>
                </a:solidFill>
              </a:rPr>
              <a:t>게시판관리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071639" y="1052032"/>
            <a:ext cx="6408000" cy="5472000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9144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9pPr>
          </a:lstStyle>
          <a:p>
            <a:pPr lvl="0" algn="l">
              <a:spcAft>
                <a:spcPts val="0"/>
              </a:spcAft>
            </a:pPr>
            <a:endParaRPr lang="en-US" altLang="ko-KR" sz="2400" dirty="0">
              <a:ln>
                <a:solidFill>
                  <a:prstClr val="black">
                    <a:lumMod val="85000"/>
                    <a:lumOff val="15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2" name="Rectangle 105"/>
          <p:cNvSpPr>
            <a:spLocks noChangeArrowheads="1"/>
          </p:cNvSpPr>
          <p:nvPr/>
        </p:nvSpPr>
        <p:spPr bwMode="auto">
          <a:xfrm>
            <a:off x="815316" y="231053"/>
            <a:ext cx="2697504" cy="18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43638" rIns="87275" bIns="43638" anchor="ctr"/>
          <a:lstStyle/>
          <a:p>
            <a:pPr defTabSz="873125"/>
            <a:r>
              <a:rPr lang="ko-KR" altLang="en-US" sz="800" smtClean="0">
                <a:latin typeface="맑은 고딕" pitchFamily="50" charset="-127"/>
              </a:rPr>
              <a:t>게시판관리</a:t>
            </a:r>
            <a:endParaRPr lang="en-US" altLang="ko-KR" sz="800" dirty="0">
              <a:latin typeface="맑은 고딕" pitchFamily="50" charset="-127"/>
            </a:endParaRPr>
          </a:p>
        </p:txBody>
      </p:sp>
      <p:sp>
        <p:nvSpPr>
          <p:cNvPr id="3" name="Rectangle 105"/>
          <p:cNvSpPr>
            <a:spLocks noChangeArrowheads="1"/>
          </p:cNvSpPr>
          <p:nvPr/>
        </p:nvSpPr>
        <p:spPr bwMode="auto">
          <a:xfrm>
            <a:off x="61620" y="412936"/>
            <a:ext cx="3457550" cy="36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43638" rIns="87275" bIns="43638" anchor="ctr"/>
          <a:lstStyle/>
          <a:p>
            <a:pPr defTabSz="873125"/>
            <a:r>
              <a:rPr lang="ko-KR" altLang="en-US" sz="14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공지사항</a:t>
            </a:r>
            <a:endParaRPr lang="en-US" altLang="ko-KR" sz="1400" b="1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42" name="설명"/>
          <p:cNvSpPr/>
          <p:nvPr/>
        </p:nvSpPr>
        <p:spPr>
          <a:xfrm>
            <a:off x="7555434" y="959434"/>
            <a:ext cx="1512000" cy="252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Bef>
                <a:spcPts val="300"/>
              </a:spcBef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전자정부프레임워크 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3.10 </a:t>
            </a:r>
            <a:r>
              <a:rPr lang="ko-KR" altLang="en-US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200"/>
              </a:lnSpc>
              <a:spcBef>
                <a:spcPts val="300"/>
              </a:spcBef>
            </a:pP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관리용 로컬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ts val="1200"/>
              </a:lnSpc>
              <a:spcBef>
                <a:spcPts val="3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검색조건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내용 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中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845" y="990000"/>
            <a:ext cx="936000" cy="5580000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9144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9pPr>
          </a:lstStyle>
          <a:p>
            <a:pPr lvl="0" algn="l">
              <a:spcAft>
                <a:spcPts val="0"/>
              </a:spcAft>
            </a:pPr>
            <a:endParaRPr lang="en-US" altLang="ko-KR" sz="400" dirty="0" smtClean="0">
              <a:ln>
                <a:solidFill>
                  <a:prstClr val="black">
                    <a:lumMod val="85000"/>
                    <a:lumOff val="15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143640" y="1128474"/>
            <a:ext cx="1083163" cy="307777"/>
            <a:chOff x="1170100" y="2034325"/>
            <a:chExt cx="1083163" cy="307777"/>
          </a:xfrm>
        </p:grpSpPr>
        <p:sp>
          <p:nvSpPr>
            <p:cNvPr id="98" name="직사각형 97"/>
            <p:cNvSpPr/>
            <p:nvPr/>
          </p:nvSpPr>
          <p:spPr>
            <a:xfrm>
              <a:off x="1170100" y="2062213"/>
              <a:ext cx="54000" cy="252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70100" y="2034325"/>
              <a:ext cx="1083163" cy="307777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2000" spc="-150" dirty="0" smtClean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공지사항</a:t>
              </a:r>
              <a:endParaRPr lang="ko-KR" altLang="en-US" sz="2000" spc="-150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</p:grpSp>
      <p:cxnSp>
        <p:nvCxnSpPr>
          <p:cNvPr id="106" name="직선 연결선 105"/>
          <p:cNvCxnSpPr/>
          <p:nvPr/>
        </p:nvCxnSpPr>
        <p:spPr>
          <a:xfrm>
            <a:off x="1143639" y="1460965"/>
            <a:ext cx="626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143639" y="1597691"/>
            <a:ext cx="1044000" cy="180000"/>
            <a:chOff x="107999" y="1836000"/>
            <a:chExt cx="1044000" cy="180000"/>
          </a:xfrm>
        </p:grpSpPr>
        <p:sp>
          <p:nvSpPr>
            <p:cNvPr id="15" name="직사각형 14"/>
            <p:cNvSpPr/>
            <p:nvPr/>
          </p:nvSpPr>
          <p:spPr>
            <a:xfrm>
              <a:off x="107999" y="1836000"/>
              <a:ext cx="1044000" cy="180000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lvl="0"/>
              <a:r>
                <a:rPr lang="en-US" altLang="ko-KR" sz="8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Total : 100 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             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개씩 </a:t>
              </a:r>
              <a:r>
                <a:rPr lang="ko-KR" altLang="en-US" sz="8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보기</a:t>
              </a:r>
              <a:r>
                <a:rPr lang="en-US" altLang="ko-KR" sz="8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03221" y="1836000"/>
              <a:ext cx="432000" cy="180000"/>
              <a:chOff x="883581" y="1853809"/>
              <a:chExt cx="432000" cy="18000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883581" y="1853809"/>
                <a:ext cx="432000" cy="18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10</a:t>
                </a:r>
                <a:endParaRPr lang="ko-KR" altLang="en-US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178251" y="188980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/>
          <p:cNvSpPr/>
          <p:nvPr/>
        </p:nvSpPr>
        <p:spPr>
          <a:xfrm>
            <a:off x="4812452" y="1561691"/>
            <a:ext cx="612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latinLnBrk="0"/>
            <a:r>
              <a:rPr lang="ko-KR" altLang="en-US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       ▼</a:t>
            </a:r>
            <a:endParaRPr lang="ko-KR" altLang="en-US" sz="800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62313" y="1561691"/>
            <a:ext cx="1080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latinLnBrk="0"/>
            <a:r>
              <a:rPr lang="ko-KR" altLang="en-US" sz="8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검색어를</a:t>
            </a:r>
            <a:r>
              <a:rPr lang="ko-KR" altLang="en-US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입력하세요</a:t>
            </a:r>
            <a:r>
              <a:rPr lang="en-US" altLang="ko-KR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0174" y="1561691"/>
            <a:ext cx="396000" cy="252000"/>
          </a:xfrm>
          <a:prstGeom prst="rect">
            <a:avLst/>
          </a:prstGeom>
          <a:solidFill>
            <a:srgbClr val="3370BA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/>
            <a:r>
              <a:rPr lang="ko-KR" altLang="en-US" sz="8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ko-KR" altLang="en-US" sz="8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14034" y="1561691"/>
            <a:ext cx="396000" cy="252000"/>
          </a:xfrm>
          <a:prstGeom prst="rect">
            <a:avLst/>
          </a:prstGeom>
          <a:solidFill>
            <a:srgbClr val="3370BA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/>
            <a:r>
              <a:rPr lang="ko-KR" altLang="en-US" sz="8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endParaRPr lang="ko-KR" altLang="en-US" sz="8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146034" y="1942633"/>
          <a:ext cx="6259645" cy="35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69">
                  <a:extLst>
                    <a:ext uri="{9D8B030D-6E8A-4147-A177-3AD203B41FA5}">
                      <a16:colId xmlns:a16="http://schemas.microsoft.com/office/drawing/2014/main" val="2915506798"/>
                    </a:ext>
                  </a:extLst>
                </a:gridCol>
                <a:gridCol w="3732611">
                  <a:extLst>
                    <a:ext uri="{9D8B030D-6E8A-4147-A177-3AD203B41FA5}">
                      <a16:colId xmlns:a16="http://schemas.microsoft.com/office/drawing/2014/main" val="279280120"/>
                    </a:ext>
                  </a:extLst>
                </a:gridCol>
                <a:gridCol w="554794">
                  <a:extLst>
                    <a:ext uri="{9D8B030D-6E8A-4147-A177-3AD203B41FA5}">
                      <a16:colId xmlns:a16="http://schemas.microsoft.com/office/drawing/2014/main" val="2159617946"/>
                    </a:ext>
                  </a:extLst>
                </a:gridCol>
                <a:gridCol w="445062">
                  <a:extLst>
                    <a:ext uri="{9D8B030D-6E8A-4147-A177-3AD203B41FA5}">
                      <a16:colId xmlns:a16="http://schemas.microsoft.com/office/drawing/2014/main" val="2506972578"/>
                    </a:ext>
                  </a:extLst>
                </a:gridCol>
                <a:gridCol w="770600">
                  <a:extLst>
                    <a:ext uri="{9D8B030D-6E8A-4147-A177-3AD203B41FA5}">
                      <a16:colId xmlns:a16="http://schemas.microsoft.com/office/drawing/2014/main" val="1312875373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5429751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No.</a:t>
                      </a: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첨부파일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985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388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99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445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98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98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97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6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722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95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659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94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41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93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143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92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759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91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</a:t>
                      </a:r>
                      <a:r>
                        <a:rPr kumimoji="0" lang="ko-KR" altLang="en-US" sz="8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산업부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올해 ‘탄소중립 기술’ 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R&amp;D 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30059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3258324" y="6210611"/>
            <a:ext cx="2024335" cy="180000"/>
            <a:chOff x="993860" y="6120975"/>
            <a:chExt cx="2024335" cy="180000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1454944" y="6120975"/>
              <a:ext cx="180000" cy="180000"/>
            </a:xfrm>
            <a:prstGeom prst="rect">
              <a:avLst/>
            </a:prstGeom>
            <a:solidFill>
              <a:srgbClr val="7F7F7F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kumimoji="1" lang="en-US" altLang="ko-KR" sz="800" b="1" dirty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1685486" y="6120975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kumimoji="1" lang="en-US" altLang="ko-KR" sz="800" b="1" dirty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1916028" y="6120975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kumimoji="1" lang="en-US" altLang="ko-KR" sz="800" b="1" dirty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  <p:sp>
          <p:nvSpPr>
            <p:cNvPr id="29" name="직사각형 28"/>
            <p:cNvSpPr>
              <a:spLocks noChangeAspect="1"/>
            </p:cNvSpPr>
            <p:nvPr/>
          </p:nvSpPr>
          <p:spPr>
            <a:xfrm>
              <a:off x="2146570" y="6120975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kumimoji="1" lang="en-US" altLang="ko-KR" sz="800" b="1" dirty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  <p:sp>
          <p:nvSpPr>
            <p:cNvPr id="30" name="직사각형 29"/>
            <p:cNvSpPr>
              <a:spLocks noChangeAspect="1"/>
            </p:cNvSpPr>
            <p:nvPr/>
          </p:nvSpPr>
          <p:spPr>
            <a:xfrm>
              <a:off x="2377112" y="6120975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kumimoji="1" lang="en-US" altLang="ko-KR" sz="800" b="1" dirty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  <p:sp>
          <p:nvSpPr>
            <p:cNvPr id="31" name="직사각형 30"/>
            <p:cNvSpPr>
              <a:spLocks noChangeAspect="1"/>
            </p:cNvSpPr>
            <p:nvPr/>
          </p:nvSpPr>
          <p:spPr>
            <a:xfrm>
              <a:off x="993860" y="6120975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kumimoji="1" lang="en-US" altLang="ko-KR" sz="800" b="1" spc="-150" dirty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</a:t>
              </a:r>
            </a:p>
          </p:txBody>
        </p:sp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1224402" y="6120975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kumimoji="1" lang="en-US" altLang="ko-KR" sz="800" b="1" dirty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2607654" y="6120975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kumimoji="1" lang="en-US" altLang="ko-KR" sz="800" b="1" dirty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&gt;</a:t>
              </a:r>
            </a:p>
          </p:txBody>
        </p: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2838195" y="6120975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kumimoji="1" lang="en-US" altLang="ko-KR" sz="800" b="1" spc="-150" dirty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&gt;&gt;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685679" y="6156611"/>
            <a:ext cx="720000" cy="288000"/>
          </a:xfrm>
          <a:prstGeom prst="rect">
            <a:avLst/>
          </a:prstGeom>
          <a:solidFill>
            <a:srgbClr val="0E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록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2266633"/>
            <a:ext cx="324000" cy="324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2590633"/>
            <a:ext cx="324000" cy="324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2914633"/>
            <a:ext cx="324000" cy="324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3238633"/>
            <a:ext cx="324000" cy="324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3562633"/>
            <a:ext cx="324000" cy="324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3886633"/>
            <a:ext cx="324000" cy="324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4210633"/>
            <a:ext cx="324000" cy="324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4534633"/>
            <a:ext cx="324000" cy="324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4858633"/>
            <a:ext cx="324000" cy="324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72" y="5182633"/>
            <a:ext cx="324000" cy="324000"/>
          </a:xfrm>
          <a:prstGeom prst="rect">
            <a:avLst/>
          </a:prstGeom>
        </p:spPr>
      </p:pic>
      <p:sp>
        <p:nvSpPr>
          <p:cNvPr id="49" name="indicator"/>
          <p:cNvSpPr>
            <a:spLocks noChangeArrowheads="1"/>
          </p:cNvSpPr>
          <p:nvPr/>
        </p:nvSpPr>
        <p:spPr bwMode="auto">
          <a:xfrm>
            <a:off x="4812452" y="136089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52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071639" y="1048572"/>
            <a:ext cx="6408000" cy="5472000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9144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9pPr>
          </a:lstStyle>
          <a:p>
            <a:pPr lvl="0" algn="l">
              <a:spcAft>
                <a:spcPts val="0"/>
              </a:spcAft>
            </a:pPr>
            <a:endParaRPr lang="en-US" altLang="ko-KR" sz="2400" dirty="0">
              <a:ln>
                <a:solidFill>
                  <a:prstClr val="black">
                    <a:lumMod val="85000"/>
                    <a:lumOff val="15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46034" y="5796611"/>
          <a:ext cx="6264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1007900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0651671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6577988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40044060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07577447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6901633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다음글</a:t>
                      </a: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다음글이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없습니다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546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이전글</a:t>
                      </a: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002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99960"/>
                  </a:ext>
                </a:extLst>
              </a:tr>
            </a:tbl>
          </a:graphicData>
        </a:graphic>
      </p:graphicFrame>
      <p:sp>
        <p:nvSpPr>
          <p:cNvPr id="2" name="Rectangle 105"/>
          <p:cNvSpPr>
            <a:spLocks noChangeArrowheads="1"/>
          </p:cNvSpPr>
          <p:nvPr/>
        </p:nvSpPr>
        <p:spPr bwMode="auto">
          <a:xfrm>
            <a:off x="815316" y="231053"/>
            <a:ext cx="2697504" cy="18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43638" rIns="87275" bIns="43638" anchor="ctr"/>
          <a:lstStyle/>
          <a:p>
            <a:pPr defTabSz="873125"/>
            <a:r>
              <a:rPr lang="ko-KR" altLang="en-US" sz="800" smtClean="0">
                <a:latin typeface="맑은 고딕" pitchFamily="50" charset="-127"/>
              </a:rPr>
              <a:t>게시판관리</a:t>
            </a:r>
            <a:endParaRPr lang="en-US" altLang="ko-KR" sz="800" dirty="0">
              <a:latin typeface="맑은 고딕" pitchFamily="50" charset="-127"/>
            </a:endParaRPr>
          </a:p>
        </p:txBody>
      </p:sp>
      <p:sp>
        <p:nvSpPr>
          <p:cNvPr id="3" name="Rectangle 105"/>
          <p:cNvSpPr>
            <a:spLocks noChangeArrowheads="1"/>
          </p:cNvSpPr>
          <p:nvPr/>
        </p:nvSpPr>
        <p:spPr bwMode="auto">
          <a:xfrm>
            <a:off x="61620" y="412936"/>
            <a:ext cx="3457550" cy="36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43638" rIns="87275" bIns="43638" anchor="ctr"/>
          <a:lstStyle/>
          <a:p>
            <a:pPr defTabSz="873125"/>
            <a:r>
              <a:rPr lang="ko-KR" altLang="en-US" sz="14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공지사항</a:t>
            </a:r>
            <a:r>
              <a:rPr lang="en-US" altLang="ko-KR" sz="14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(</a:t>
            </a:r>
            <a:r>
              <a:rPr lang="ko-KR" altLang="en-US" sz="14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상세</a:t>
            </a:r>
            <a:r>
              <a:rPr lang="en-US" altLang="ko-KR" sz="14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)</a:t>
            </a:r>
            <a:endParaRPr lang="en-US" altLang="ko-KR" sz="1400" b="1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42" name="설명"/>
          <p:cNvSpPr/>
          <p:nvPr/>
        </p:nvSpPr>
        <p:spPr>
          <a:xfrm>
            <a:off x="7555434" y="959434"/>
            <a:ext cx="1512000" cy="252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Bef>
                <a:spcPts val="300"/>
              </a:spcBef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9845" y="990000"/>
            <a:ext cx="936000" cy="5580000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9144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9pPr>
          </a:lstStyle>
          <a:p>
            <a:pPr lvl="0" algn="l">
              <a:spcAft>
                <a:spcPts val="0"/>
              </a:spcAft>
            </a:pPr>
            <a:endParaRPr lang="en-US" altLang="ko-KR" sz="400" dirty="0" smtClean="0">
              <a:ln>
                <a:solidFill>
                  <a:prstClr val="black">
                    <a:lumMod val="85000"/>
                    <a:lumOff val="15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143640" y="1128474"/>
            <a:ext cx="1083163" cy="307777"/>
            <a:chOff x="1170100" y="2034325"/>
            <a:chExt cx="1083163" cy="307777"/>
          </a:xfrm>
        </p:grpSpPr>
        <p:sp>
          <p:nvSpPr>
            <p:cNvPr id="98" name="직사각형 97"/>
            <p:cNvSpPr/>
            <p:nvPr/>
          </p:nvSpPr>
          <p:spPr>
            <a:xfrm>
              <a:off x="1170100" y="2062213"/>
              <a:ext cx="54000" cy="252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70100" y="2034325"/>
              <a:ext cx="1083163" cy="307777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2000" spc="-150" dirty="0" smtClean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공지사항</a:t>
              </a:r>
              <a:endParaRPr lang="ko-KR" altLang="en-US" sz="2000" spc="-150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</p:grpSp>
      <p:cxnSp>
        <p:nvCxnSpPr>
          <p:cNvPr id="106" name="직선 연결선 105"/>
          <p:cNvCxnSpPr/>
          <p:nvPr/>
        </p:nvCxnSpPr>
        <p:spPr>
          <a:xfrm>
            <a:off x="1143639" y="1460965"/>
            <a:ext cx="626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85679" y="5432096"/>
            <a:ext cx="720000" cy="288000"/>
          </a:xfrm>
          <a:prstGeom prst="rect">
            <a:avLst/>
          </a:prstGeom>
          <a:solidFill>
            <a:srgbClr val="0E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</a:t>
            </a:r>
            <a:r>
              <a:rPr lang="en-US" altLang="ko-KR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146034" y="1942633"/>
          <a:ext cx="6264000" cy="230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9155067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7928012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27679194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1287537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6808172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5429751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제목 </a:t>
                      </a:r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(*)</a:t>
                      </a: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 제목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985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0000-00-00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388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상단고정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고정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445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내용 </a:t>
                      </a:r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(*)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구미전자정보기술원 공고 </a:t>
                      </a:r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2021-54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호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『5G 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기반 </a:t>
                      </a:r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VR· AR 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디바이스 개발지원센터 구축</a:t>
                      </a:r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』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으로 도입된 </a:t>
                      </a:r>
                      <a:r>
                        <a:rPr lang="ko-KR" altLang="en-US" sz="800" b="0" kern="1200" noProof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신규장비에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대해 아래와 같이 장비사용료를 </a:t>
                      </a:r>
                      <a:r>
                        <a:rPr lang="ko-KR" altLang="en-US" sz="800" b="0" kern="1200" noProof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안내드립니다</a:t>
                      </a:r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관련 문의 </a:t>
                      </a:r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구미전자정보기술원 시험분석연구센터 </a:t>
                      </a:r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OOO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선임연구원 </a:t>
                      </a:r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054-000-0000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98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6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41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첨부파일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1.hwp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2.hwp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4194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3.hwp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1435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667931" y="1769301"/>
            <a:ext cx="742191" cy="159462"/>
          </a:xfrm>
          <a:prstGeom prst="rect">
            <a:avLst/>
          </a:prstGeom>
        </p:spPr>
        <p:txBody>
          <a:bodyPr wrap="none" lIns="0" tIns="0" rIns="0" bIns="36000">
            <a:spAutoFit/>
          </a:bodyPr>
          <a:lstStyle/>
          <a:p>
            <a:pPr lvl="0" algn="r"/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(*) </a:t>
            </a:r>
            <a:r>
              <a:rPr lang="ko-KR" altLang="en-US" sz="800" b="1" dirty="0" smtClean="0">
                <a:solidFill>
                  <a:schemeClr val="accent6">
                    <a:lumMod val="7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필수입력항목</a:t>
            </a:r>
            <a:endParaRPr lang="ko-KR" altLang="en-US" sz="800" b="1" dirty="0">
              <a:solidFill>
                <a:schemeClr val="accent6">
                  <a:lumMod val="7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13730" y="5432096"/>
            <a:ext cx="720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 제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46122" y="5432096"/>
            <a:ext cx="720000" cy="288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록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071639" y="1052032"/>
            <a:ext cx="6408000" cy="5472000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9144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9pPr>
          </a:lstStyle>
          <a:p>
            <a:pPr lvl="0" algn="l">
              <a:spcAft>
                <a:spcPts val="0"/>
              </a:spcAft>
            </a:pPr>
            <a:endParaRPr lang="en-US" altLang="ko-KR" sz="2400" dirty="0">
              <a:ln>
                <a:solidFill>
                  <a:prstClr val="black">
                    <a:lumMod val="85000"/>
                    <a:lumOff val="15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3" name="Rectangle 105"/>
          <p:cNvSpPr>
            <a:spLocks noChangeArrowheads="1"/>
          </p:cNvSpPr>
          <p:nvPr/>
        </p:nvSpPr>
        <p:spPr bwMode="auto">
          <a:xfrm>
            <a:off x="61620" y="412936"/>
            <a:ext cx="3457550" cy="36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43638" rIns="87275" bIns="43638" anchor="ctr"/>
          <a:lstStyle/>
          <a:p>
            <a:pPr defTabSz="873125"/>
            <a:r>
              <a:rPr lang="ko-KR" altLang="en-US" sz="14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공지사항</a:t>
            </a:r>
            <a:r>
              <a:rPr lang="en-US" altLang="ko-KR" sz="14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(</a:t>
            </a:r>
            <a:r>
              <a:rPr lang="ko-KR" altLang="en-US" sz="14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등록</a:t>
            </a:r>
            <a:r>
              <a:rPr lang="en-US" altLang="ko-KR" sz="1400" b="1" dirty="0" smtClean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)</a:t>
            </a:r>
            <a:endParaRPr lang="en-US" altLang="ko-KR" sz="1400" b="1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42" name="설명"/>
          <p:cNvSpPr/>
          <p:nvPr/>
        </p:nvSpPr>
        <p:spPr>
          <a:xfrm>
            <a:off x="7555434" y="959434"/>
            <a:ext cx="1512000" cy="252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Bef>
                <a:spcPts val="300"/>
              </a:spcBef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등록화면과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수정화면은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동일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200"/>
              </a:lnSpc>
              <a:spcBef>
                <a:spcPts val="300"/>
              </a:spcBef>
            </a:pPr>
            <a:r>
              <a:rPr lang="en-US" altLang="ko-KR" sz="8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8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첨부파일 </a:t>
            </a:r>
            <a:r>
              <a:rPr lang="en-US" altLang="ko-KR" sz="8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등록 제한 </a:t>
            </a:r>
            <a:endParaRPr lang="en-US" altLang="ko-KR" sz="800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845" y="990000"/>
            <a:ext cx="936000" cy="5580000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9144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Rix모던고딕 M" pitchFamily="18" charset="-127"/>
                <a:ea typeface="굴림" pitchFamily="50" charset="-127"/>
                <a:cs typeface="+mn-cs"/>
              </a:defRPr>
            </a:lvl9pPr>
          </a:lstStyle>
          <a:p>
            <a:pPr lvl="0" algn="l">
              <a:spcAft>
                <a:spcPts val="0"/>
              </a:spcAft>
            </a:pPr>
            <a:endParaRPr lang="en-US" altLang="ko-KR" sz="400" dirty="0" smtClean="0">
              <a:ln>
                <a:solidFill>
                  <a:prstClr val="black">
                    <a:lumMod val="85000"/>
                    <a:lumOff val="15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143640" y="1128474"/>
            <a:ext cx="1083163" cy="307777"/>
            <a:chOff x="1170100" y="2034325"/>
            <a:chExt cx="1083163" cy="307777"/>
          </a:xfrm>
        </p:grpSpPr>
        <p:sp>
          <p:nvSpPr>
            <p:cNvPr id="98" name="직사각형 97"/>
            <p:cNvSpPr/>
            <p:nvPr/>
          </p:nvSpPr>
          <p:spPr>
            <a:xfrm>
              <a:off x="1170100" y="2062213"/>
              <a:ext cx="54000" cy="2520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70100" y="2034325"/>
              <a:ext cx="1083163" cy="307777"/>
            </a:xfrm>
            <a:prstGeom prst="rect">
              <a:avLst/>
            </a:prstGeom>
            <a:noFill/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2000" spc="-150" dirty="0" smtClean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공지사항</a:t>
              </a:r>
              <a:endParaRPr lang="ko-KR" altLang="en-US" sz="2000" spc="-150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</p:grpSp>
      <p:cxnSp>
        <p:nvCxnSpPr>
          <p:cNvPr id="106" name="직선 연결선 105"/>
          <p:cNvCxnSpPr/>
          <p:nvPr/>
        </p:nvCxnSpPr>
        <p:spPr>
          <a:xfrm>
            <a:off x="1143639" y="1460965"/>
            <a:ext cx="626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146034" y="1942633"/>
          <a:ext cx="6264000" cy="33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9155067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7928012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27679194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1287537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6808172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5429751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제목 </a:t>
                      </a:r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(*)</a:t>
                      </a: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985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388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상단고정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445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내용 </a:t>
                      </a:r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(*)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98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6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722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659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194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41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첨부파일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               </a:t>
                      </a:r>
                      <a:r>
                        <a:rPr lang="en-US" altLang="ko-KR" sz="800" b="0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첨부파일 당 최대 </a:t>
                      </a:r>
                      <a:r>
                        <a:rPr lang="en-US" altLang="ko-KR" sz="800" b="0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5MB</a:t>
                      </a:r>
                      <a:r>
                        <a:rPr lang="ko-KR" altLang="en-US" sz="800" b="0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까지 업로드 가능하며</a:t>
                      </a:r>
                      <a:r>
                        <a:rPr lang="en-US" altLang="ko-KR" sz="800" b="0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개까지 등록할 수 있습니다</a:t>
                      </a:r>
                      <a:r>
                        <a:rPr lang="en-US" altLang="ko-KR" sz="800" b="0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6800" marR="46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6800" marR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6800" marR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6800" marR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6800" marR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143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spc="0" dirty="0" smtClean="0"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첨부파일</a:t>
                      </a:r>
                      <a:r>
                        <a:rPr lang="en-US" altLang="ko-KR" sz="800" b="0" u="sng" kern="1200" spc="0" dirty="0" smtClean="0"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1.hwp</a:t>
                      </a:r>
                      <a:r>
                        <a:rPr lang="en-US" altLang="ko-KR" sz="800" b="0" u="none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en-US" altLang="ko-KR" sz="800" b="1" kern="120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X</a:t>
                      </a:r>
                      <a:r>
                        <a:rPr lang="en-US" altLang="ko-KR" sz="800" b="0" kern="1200" spc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spc="0" dirty="0" smtClean="0"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첨부파일</a:t>
                      </a:r>
                      <a:r>
                        <a:rPr lang="en-US" altLang="ko-KR" sz="800" b="0" u="sng" kern="1200" spc="0" dirty="0" smtClean="0"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2.jpg</a:t>
                      </a:r>
                      <a:r>
                        <a:rPr lang="en-US" altLang="ko-KR" sz="800" b="0" u="none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en-US" altLang="ko-KR" sz="800" b="1" kern="120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X</a:t>
                      </a:r>
                      <a:r>
                        <a:rPr lang="en-US" altLang="ko-KR" sz="800" b="0" kern="1200" spc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spc="0" dirty="0" smtClean="0"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첨부파일</a:t>
                      </a:r>
                      <a:r>
                        <a:rPr lang="en-US" altLang="ko-KR" sz="800" b="0" u="sng" kern="1200" spc="0" dirty="0" smtClean="0"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3.pdf</a:t>
                      </a:r>
                      <a:r>
                        <a:rPr lang="en-US" altLang="ko-KR" sz="800" b="0" u="none" kern="1200" spc="0" dirty="0" smtClean="0">
                          <a:solidFill>
                            <a:schemeClr val="accent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en-US" altLang="ko-KR" sz="800" b="1" kern="1200" spc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X</a:t>
                      </a:r>
                      <a:r>
                        <a:rPr lang="en-US" altLang="ko-KR" sz="800" b="0" kern="1200" spc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</a:txBody>
                  <a:tcPr marL="46800" marR="468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6800" marR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6800" marR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spc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6800" marR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80432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685679" y="6156611"/>
            <a:ext cx="720000" cy="288000"/>
          </a:xfrm>
          <a:prstGeom prst="rect">
            <a:avLst/>
          </a:prstGeom>
          <a:solidFill>
            <a:srgbClr val="0E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록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Rectangle 105"/>
          <p:cNvSpPr>
            <a:spLocks noChangeArrowheads="1"/>
          </p:cNvSpPr>
          <p:nvPr/>
        </p:nvSpPr>
        <p:spPr bwMode="auto">
          <a:xfrm>
            <a:off x="815316" y="231053"/>
            <a:ext cx="2697504" cy="18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87275" tIns="43638" rIns="87275" bIns="43638" anchor="ctr"/>
          <a:lstStyle/>
          <a:p>
            <a:pPr defTabSz="873125"/>
            <a:r>
              <a:rPr lang="ko-KR" altLang="en-US" sz="800" smtClean="0">
                <a:latin typeface="맑은 고딕" pitchFamily="50" charset="-127"/>
              </a:rPr>
              <a:t>게시판관리</a:t>
            </a:r>
            <a:endParaRPr lang="en-US" altLang="ko-KR" sz="800" dirty="0">
              <a:latin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51515" y="2969963"/>
            <a:ext cx="5091332" cy="1524697"/>
            <a:chOff x="2251515" y="2969963"/>
            <a:chExt cx="5091332" cy="152469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b="56862"/>
            <a:stretch/>
          </p:blipFill>
          <p:spPr>
            <a:xfrm>
              <a:off x="2251515" y="2969963"/>
              <a:ext cx="5091332" cy="1099529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/>
            <a:srcRect t="65543"/>
            <a:stretch/>
          </p:blipFill>
          <p:spPr>
            <a:xfrm>
              <a:off x="2251515" y="3616410"/>
              <a:ext cx="5091332" cy="878250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6667931" y="1769301"/>
            <a:ext cx="742191" cy="159462"/>
          </a:xfrm>
          <a:prstGeom prst="rect">
            <a:avLst/>
          </a:prstGeom>
        </p:spPr>
        <p:txBody>
          <a:bodyPr wrap="none" lIns="0" tIns="0" rIns="0" bIns="36000">
            <a:spAutoFit/>
          </a:bodyPr>
          <a:lstStyle/>
          <a:p>
            <a:pPr lvl="0" algn="r"/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(*) </a:t>
            </a:r>
            <a:r>
              <a:rPr lang="ko-KR" altLang="en-US" sz="800" b="1" dirty="0" smtClean="0">
                <a:solidFill>
                  <a:schemeClr val="accent6">
                    <a:lumMod val="75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필수입력항목</a:t>
            </a:r>
            <a:endParaRPr lang="ko-KR" altLang="en-US" sz="800" b="1" dirty="0">
              <a:solidFill>
                <a:schemeClr val="accent6">
                  <a:lumMod val="75000"/>
                </a:scheme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51515" y="2310194"/>
            <a:ext cx="1800000" cy="21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just" latinLnBrk="0"/>
            <a:endParaRPr lang="ko-KR" altLang="en-US" sz="800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354313" y="2310194"/>
            <a:ext cx="1188000" cy="216000"/>
            <a:chOff x="2270151" y="2829780"/>
            <a:chExt cx="1188000" cy="216000"/>
          </a:xfrm>
        </p:grpSpPr>
        <p:sp>
          <p:nvSpPr>
            <p:cNvPr id="55" name="직사각형 54"/>
            <p:cNvSpPr/>
            <p:nvPr/>
          </p:nvSpPr>
          <p:spPr>
            <a:xfrm>
              <a:off x="2270151" y="2829780"/>
              <a:ext cx="1188000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latinLnBrk="0"/>
              <a:r>
                <a:rPr lang="en-US" altLang="ko-KR" sz="8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8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현재날짜표시</a:t>
              </a:r>
              <a:r>
                <a:rPr lang="en-US" altLang="ko-KR" sz="8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212" y="2847780"/>
              <a:ext cx="180000" cy="180000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2251515" y="1995247"/>
            <a:ext cx="5040000" cy="21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r" latinLnBrk="0"/>
            <a:endParaRPr lang="ko-KR" altLang="en-US" sz="800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51515" y="2655136"/>
            <a:ext cx="468000" cy="180000"/>
            <a:chOff x="2251515" y="2655136"/>
            <a:chExt cx="468000" cy="18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515" y="2655136"/>
              <a:ext cx="180000" cy="180000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2431515" y="2655136"/>
              <a:ext cx="288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latinLnBrk="0"/>
              <a:r>
                <a:rPr lang="ko-KR" altLang="en-US" sz="8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고정</a:t>
              </a:r>
              <a:endPara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251515" y="4587335"/>
            <a:ext cx="540000" cy="216000"/>
          </a:xfrm>
          <a:prstGeom prst="rect">
            <a:avLst/>
          </a:prstGeom>
          <a:solidFill>
            <a:srgbClr val="3370BA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latinLnBrk="0"/>
            <a:r>
              <a:rPr lang="ko-KR" altLang="en-US" sz="800" b="1" kern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파일선택</a:t>
            </a:r>
            <a:endParaRPr lang="ko-KR" altLang="en-US" sz="8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indicator"/>
          <p:cNvSpPr>
            <a:spLocks noChangeArrowheads="1"/>
          </p:cNvSpPr>
          <p:nvPr/>
        </p:nvSpPr>
        <p:spPr bwMode="auto">
          <a:xfrm>
            <a:off x="1947519" y="459619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46034" y="6156611"/>
            <a:ext cx="720000" cy="288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 소</a:t>
            </a:r>
            <a:endParaRPr lang="ko-KR" altLang="en-US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ap="flat" cmpd="sng" algn="ctr">
          <a:solidFill>
            <a:srgbClr val="FF0000"/>
          </a:solidFill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맑은 고딕"/>
            <a:ea typeface="맑은 고딕" panose="020B0503020000020004" pitchFamily="50" charset="-127"/>
            <a:cs typeface="+mn-cs"/>
          </a:defRPr>
        </a:defPPr>
      </a:lstStyle>
    </a:spDef>
    <a:lnDef>
      <a:spPr>
        <a:ln>
          <a:solidFill>
            <a:schemeClr val="tx1">
              <a:lumMod val="65000"/>
              <a:lumOff val="35000"/>
            </a:schemeClr>
          </a:solidFill>
          <a:prstDash val="solid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27341</TotalTime>
  <Words>385</Words>
  <Application>Microsoft Office PowerPoint</Application>
  <PresentationFormat>화면 슬라이드 쇼(4:3)</PresentationFormat>
  <Paragraphs>149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나눔고딕</vt:lpstr>
      <vt:lpstr>나눔고딕 Bold</vt:lpstr>
      <vt:lpstr>나눔고딕 ExtraBold</vt:lpstr>
      <vt:lpstr>맑은 고딕</vt:lpstr>
      <vt:lpstr>-윤고딕330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jslee2162@gmail.com</dc:creator>
  <cp:lastModifiedBy>yshur</cp:lastModifiedBy>
  <cp:revision>1435</cp:revision>
  <cp:lastPrinted>2021-07-30T06:58:34Z</cp:lastPrinted>
  <dcterms:created xsi:type="dcterms:W3CDTF">2020-10-20T06:34:02Z</dcterms:created>
  <dcterms:modified xsi:type="dcterms:W3CDTF">2021-09-27T00:25:42Z</dcterms:modified>
</cp:coreProperties>
</file>