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2" r:id="rId6"/>
    <p:sldId id="294" r:id="rId7"/>
    <p:sldId id="295" r:id="rId8"/>
    <p:sldId id="296" r:id="rId9"/>
    <p:sldId id="260" r:id="rId10"/>
    <p:sldId id="269" r:id="rId11"/>
    <p:sldId id="285" r:id="rId12"/>
    <p:sldId id="284" r:id="rId13"/>
    <p:sldId id="261" r:id="rId14"/>
    <p:sldId id="286" r:id="rId15"/>
    <p:sldId id="297" r:id="rId16"/>
    <p:sldId id="287" r:id="rId17"/>
    <p:sldId id="289" r:id="rId18"/>
    <p:sldId id="268" r:id="rId19"/>
    <p:sldId id="272" r:id="rId20"/>
    <p:sldId id="264" r:id="rId21"/>
    <p:sldId id="265" r:id="rId22"/>
    <p:sldId id="273" r:id="rId23"/>
    <p:sldId id="274" r:id="rId24"/>
    <p:sldId id="275" r:id="rId25"/>
    <p:sldId id="276" r:id="rId26"/>
    <p:sldId id="305" r:id="rId27"/>
    <p:sldId id="277" r:id="rId28"/>
    <p:sldId id="278" r:id="rId29"/>
    <p:sldId id="298" r:id="rId30"/>
    <p:sldId id="279" r:id="rId31"/>
    <p:sldId id="299" r:id="rId32"/>
    <p:sldId id="300" r:id="rId33"/>
    <p:sldId id="280" r:id="rId34"/>
    <p:sldId id="301" r:id="rId35"/>
    <p:sldId id="306" r:id="rId36"/>
    <p:sldId id="304" r:id="rId37"/>
    <p:sldId id="28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49"/>
    <p:restoredTop sz="78644"/>
  </p:normalViewPr>
  <p:slideViewPr>
    <p:cSldViewPr snapToGrid="0" snapToObjects="1">
      <p:cViewPr varScale="1">
        <p:scale>
          <a:sx n="89" d="100"/>
          <a:sy n="89" d="100"/>
        </p:scale>
        <p:origin x="88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3158-8E72-0E42-89F5-3235DFB67472}" type="datetimeFigureOut">
              <a:rPr lang="en-US" smtClean="0"/>
              <a:t>5/23/19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9881D-BBD0-1D40-B497-35F2B2BB8DCA}" type="slidenum">
              <a:rPr lang="en-US" smtClean="0"/>
              <a:t>‹#›</a:t>
            </a:fld>
            <a:endParaRPr lang="en-US"/>
          </a:p>
        </p:txBody>
      </p:sp>
    </p:spTree>
    <p:extLst>
      <p:ext uri="{BB962C8B-B14F-4D97-AF65-F5344CB8AC3E}">
        <p14:creationId xmlns:p14="http://schemas.microsoft.com/office/powerpoint/2010/main" val="4039695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jestjs.io/docs/en/using-matcher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jestjs.io/docs/en/expect"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 test – similar to a unit test, but is a bit more than a simple input/output test.  It may be able to render HTML, or receive user inputs via DOM events, but is still tested in isolation (just the component itself is tested, and no calls to server API or databases.</a:t>
            </a:r>
          </a:p>
          <a:p>
            <a:endParaRPr lang="en-US" dirty="0"/>
          </a:p>
          <a:p>
            <a:r>
              <a:rPr lang="en-US" dirty="0"/>
              <a:t>E2E – tests multiple components, run in a virtual headless browser, Puppeteer or Cucumber</a:t>
            </a:r>
          </a:p>
          <a:p>
            <a:endParaRPr lang="en-US" dirty="0"/>
          </a:p>
          <a:p>
            <a:r>
              <a:rPr lang="en-US" dirty="0"/>
              <a:t>Snapshot – a subset of a component test, and are generated automatically by Jest (run a test, take a snapshot, run the test again and verify the results are the same)</a:t>
            </a:r>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3</a:t>
            </a:fld>
            <a:endParaRPr lang="en-US"/>
          </a:p>
        </p:txBody>
      </p:sp>
    </p:spTree>
    <p:extLst>
      <p:ext uri="{BB962C8B-B14F-4D97-AF65-F5344CB8AC3E}">
        <p14:creationId xmlns:p14="http://schemas.microsoft.com/office/powerpoint/2010/main" val="277123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16</a:t>
            </a:fld>
            <a:endParaRPr lang="en-US"/>
          </a:p>
        </p:txBody>
      </p:sp>
    </p:spTree>
    <p:extLst>
      <p:ext uri="{BB962C8B-B14F-4D97-AF65-F5344CB8AC3E}">
        <p14:creationId xmlns:p14="http://schemas.microsoft.com/office/powerpoint/2010/main" val="181574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17</a:t>
            </a:fld>
            <a:endParaRPr lang="en-US"/>
          </a:p>
        </p:txBody>
      </p:sp>
    </p:spTree>
    <p:extLst>
      <p:ext uri="{BB962C8B-B14F-4D97-AF65-F5344CB8AC3E}">
        <p14:creationId xmlns:p14="http://schemas.microsoft.com/office/powerpoint/2010/main" val="275310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 code</a:t>
            </a:r>
          </a:p>
          <a:p>
            <a:pPr marL="171450" indent="-171450">
              <a:buFontTx/>
              <a:buChar char="-"/>
            </a:pPr>
            <a:r>
              <a:rPr lang="en-US" dirty="0"/>
              <a:t>Run test, show result</a:t>
            </a:r>
          </a:p>
          <a:p>
            <a:pPr marL="171450" indent="-171450">
              <a:buFontTx/>
              <a:buChar char="-"/>
            </a:pPr>
            <a:r>
              <a:rPr lang="en-US" dirty="0"/>
              <a:t>Break code, run test</a:t>
            </a:r>
          </a:p>
          <a:p>
            <a:pPr marL="171450" indent="-171450">
              <a:buFontTx/>
              <a:buChar char="-"/>
            </a:pPr>
            <a:endParaRPr lang="en-US" dirty="0"/>
          </a:p>
          <a:p>
            <a:pPr marL="171450" indent="-171450">
              <a:buFontTx/>
              <a:buChar char="-"/>
            </a:pPr>
            <a:r>
              <a:rPr lang="en-US" dirty="0"/>
              <a:t>Mention that this example appears in many frameworks, and many tutorials</a:t>
            </a:r>
          </a:p>
          <a:p>
            <a:pPr marL="171450" indent="-171450">
              <a:buFontTx/>
              <a:buChar char="-"/>
            </a:pPr>
            <a:r>
              <a:rPr lang="en-US" dirty="0"/>
              <a:t>Too basic</a:t>
            </a:r>
          </a:p>
          <a:p>
            <a:pPr marL="171450" indent="-171450">
              <a:buFontTx/>
              <a:buChar char="-"/>
            </a:pPr>
            <a:r>
              <a:rPr lang="en-US" dirty="0"/>
              <a:t>sum() is well isolated, and doesn’t have any dependencies</a:t>
            </a:r>
          </a:p>
          <a:p>
            <a:pPr marL="171450" indent="-171450">
              <a:buFontTx/>
              <a:buChar char="-"/>
            </a:pPr>
            <a:r>
              <a:rPr lang="en-US" dirty="0"/>
              <a:t>Doesn’t demo real world code, with dependencies or mocks</a:t>
            </a:r>
          </a:p>
          <a:p>
            <a:pPr marL="171450" indent="-171450">
              <a:buFontTx/>
              <a:buChar char="-"/>
            </a:pPr>
            <a:r>
              <a:rPr lang="en-US" dirty="0"/>
              <a:t>No conditionals, and no branching</a:t>
            </a:r>
          </a:p>
          <a:p>
            <a:pPr marL="171450" indent="-171450">
              <a:buFontTx/>
              <a:buChar char="-"/>
            </a:pPr>
            <a:r>
              <a:rPr lang="en-US" dirty="0"/>
              <a:t>Jest examples seem to jump from the ultra basic, to React-only, but I’m getting ahead of myself…</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18</a:t>
            </a:fld>
            <a:endParaRPr lang="en-US"/>
          </a:p>
        </p:txBody>
      </p:sp>
    </p:spTree>
    <p:extLst>
      <p:ext uri="{BB962C8B-B14F-4D97-AF65-F5344CB8AC3E}">
        <p14:creationId xmlns:p14="http://schemas.microsoft.com/office/powerpoint/2010/main" val="2718997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20</a:t>
            </a:fld>
            <a:endParaRPr lang="en-US"/>
          </a:p>
        </p:txBody>
      </p:sp>
    </p:spTree>
    <p:extLst>
      <p:ext uri="{BB962C8B-B14F-4D97-AF65-F5344CB8AC3E}">
        <p14:creationId xmlns:p14="http://schemas.microsoft.com/office/powerpoint/2010/main" val="86047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21</a:t>
            </a:fld>
            <a:endParaRPr lang="en-US"/>
          </a:p>
        </p:txBody>
      </p:sp>
    </p:spTree>
    <p:extLst>
      <p:ext uri="{BB962C8B-B14F-4D97-AF65-F5344CB8AC3E}">
        <p14:creationId xmlns:p14="http://schemas.microsoft.com/office/powerpoint/2010/main" val="61151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22</a:t>
            </a:fld>
            <a:endParaRPr lang="en-US"/>
          </a:p>
        </p:txBody>
      </p:sp>
    </p:spTree>
    <p:extLst>
      <p:ext uri="{BB962C8B-B14F-4D97-AF65-F5344CB8AC3E}">
        <p14:creationId xmlns:p14="http://schemas.microsoft.com/office/powerpoint/2010/main" val="239020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this example appears in many frameworks, and many tutorials</a:t>
            </a:r>
          </a:p>
          <a:p>
            <a:pPr marL="171450" indent="-171450">
              <a:buFontTx/>
              <a:buChar char="-"/>
            </a:pPr>
            <a:r>
              <a:rPr lang="en-US" dirty="0"/>
              <a:t>Too basic</a:t>
            </a:r>
          </a:p>
          <a:p>
            <a:pPr marL="171450" indent="-171450">
              <a:buFontTx/>
              <a:buChar char="-"/>
            </a:pPr>
            <a:r>
              <a:rPr lang="en-US" dirty="0"/>
              <a:t>sum() is well isolated, and doesn’t have any dependencies</a:t>
            </a:r>
          </a:p>
          <a:p>
            <a:pPr marL="171450" indent="-171450">
              <a:buFontTx/>
              <a:buChar char="-"/>
            </a:pPr>
            <a:r>
              <a:rPr lang="en-US" dirty="0"/>
              <a:t>Doesn’t demo real world code, with dependencies or mocks</a:t>
            </a:r>
          </a:p>
          <a:p>
            <a:pPr marL="171450" indent="-171450">
              <a:buFontTx/>
              <a:buChar char="-"/>
            </a:pPr>
            <a:r>
              <a:rPr lang="en-US" dirty="0"/>
              <a:t>No conditionals, and no branching</a:t>
            </a:r>
          </a:p>
          <a:p>
            <a:pPr marL="171450" indent="-171450">
              <a:buFontTx/>
              <a:buChar char="-"/>
            </a:pPr>
            <a:r>
              <a:rPr lang="en-US" dirty="0"/>
              <a:t>Jest examples seem to jump from the ultra basic, to React-only, but I’m getting ahead of myself…</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23</a:t>
            </a:fld>
            <a:endParaRPr lang="en-US"/>
          </a:p>
        </p:txBody>
      </p:sp>
    </p:spTree>
    <p:extLst>
      <p:ext uri="{BB962C8B-B14F-4D97-AF65-F5344CB8AC3E}">
        <p14:creationId xmlns:p14="http://schemas.microsoft.com/office/powerpoint/2010/main" val="3134352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 about the </a:t>
            </a:r>
            <a:r>
              <a:rPr lang="en-US" dirty="0" err="1"/>
              <a:t>PaintStore</a:t>
            </a:r>
            <a:r>
              <a:rPr lang="en-US" dirty="0"/>
              <a:t> class, the </a:t>
            </a:r>
            <a:r>
              <a:rPr lang="en-US" dirty="0" err="1"/>
              <a:t>colorUtilities</a:t>
            </a:r>
            <a:r>
              <a:rPr lang="en-US" dirty="0"/>
              <a:t> “library”, and the “services” directory</a:t>
            </a:r>
          </a:p>
          <a:p>
            <a:pPr marL="0" indent="0">
              <a:buFontTx/>
              <a:buNone/>
            </a:pPr>
            <a:endParaRPr lang="en-US" dirty="0"/>
          </a:p>
          <a:p>
            <a:pPr marL="0" indent="0">
              <a:buFontTx/>
              <a:buNone/>
            </a:pPr>
            <a:r>
              <a:rPr lang="en-US" dirty="0"/>
              <a:t>View the code</a:t>
            </a:r>
          </a:p>
          <a:p>
            <a:pPr marL="0" indent="0">
              <a:buFontTx/>
              <a:buNone/>
            </a:pPr>
            <a:endParaRPr lang="en-US" dirty="0"/>
          </a:p>
          <a:p>
            <a:pPr marL="171450" indent="-171450">
              <a:buFontTx/>
              <a:buChar char="-"/>
            </a:pPr>
            <a:r>
              <a:rPr lang="en-US" dirty="0"/>
              <a:t>Not a real example</a:t>
            </a:r>
          </a:p>
          <a:p>
            <a:pPr marL="171450" indent="-171450">
              <a:buFontTx/>
              <a:buChar char="-"/>
            </a:pPr>
            <a:r>
              <a:rPr lang="en-US" dirty="0"/>
              <a:t>Lots of bad coding practices (copy-paste code, bad design, “fire and forget” calls that really should be </a:t>
            </a:r>
            <a:r>
              <a:rPr lang="en-US" dirty="0" err="1"/>
              <a:t>async</a:t>
            </a:r>
            <a:r>
              <a:rPr lang="en-US" dirty="0"/>
              <a:t>)… but it was intentionally coded this way to demonstrate certain concepts in writing unit tests</a:t>
            </a:r>
          </a:p>
          <a:p>
            <a:pPr marL="171450" indent="-171450">
              <a:buFontTx/>
              <a:buChar char="-"/>
            </a:pPr>
            <a:r>
              <a:rPr lang="en-US" dirty="0"/>
              <a:t>Talk about what it does (purchase paint, purchase more paint, </a:t>
            </a:r>
            <a:r>
              <a:rPr lang="en-US" dirty="0" err="1"/>
              <a:t>rgb</a:t>
            </a:r>
            <a:r>
              <a:rPr lang="en-US" dirty="0"/>
              <a:t> vs </a:t>
            </a:r>
            <a:r>
              <a:rPr lang="en-US" dirty="0" err="1"/>
              <a:t>cmyk</a:t>
            </a:r>
            <a:r>
              <a:rPr lang="en-US" dirty="0"/>
              <a:t>, and the services)</a:t>
            </a:r>
          </a:p>
          <a:p>
            <a:pPr marL="171450" indent="-171450">
              <a:buFontTx/>
              <a:buChar char="-"/>
            </a:pPr>
            <a:r>
              <a:rPr lang="en-US" dirty="0"/>
              <a:t>Don’t run the tests yet</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24</a:t>
            </a:fld>
            <a:endParaRPr lang="en-US"/>
          </a:p>
        </p:txBody>
      </p:sp>
    </p:spTree>
    <p:extLst>
      <p:ext uri="{BB962C8B-B14F-4D97-AF65-F5344CB8AC3E}">
        <p14:creationId xmlns:p14="http://schemas.microsoft.com/office/powerpoint/2010/main" val="1469745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tests in </a:t>
            </a:r>
            <a:r>
              <a:rPr lang="en-US" dirty="0" err="1"/>
              <a:t>colorUtilities.test.js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View the code</a:t>
            </a:r>
          </a:p>
          <a:p>
            <a:endParaRPr lang="en-US" dirty="0"/>
          </a:p>
          <a:p>
            <a:r>
              <a:rPr lang="en-US" dirty="0"/>
              <a:t>This is more of a ”real-world” example that sum()</a:t>
            </a:r>
          </a:p>
          <a:p>
            <a:endParaRPr lang="en-US" dirty="0"/>
          </a:p>
          <a:p>
            <a:r>
              <a:rPr lang="en-US" dirty="0"/>
              <a:t>Talk about .</a:t>
            </a:r>
            <a:r>
              <a:rPr lang="en-US" dirty="0" err="1"/>
              <a:t>toBe</a:t>
            </a:r>
            <a:r>
              <a:rPr lang="en-US" dirty="0"/>
              <a:t>() vs .</a:t>
            </a:r>
            <a:r>
              <a:rPr lang="en-US" dirty="0" err="1"/>
              <a:t>toEqual</a:t>
            </a:r>
            <a:r>
              <a:rPr lang="en-US" dirty="0"/>
              <a:t>()</a:t>
            </a:r>
          </a:p>
          <a:p>
            <a:r>
              <a:rPr lang="en-US" dirty="0"/>
              <a:t>Talk about matchers</a:t>
            </a:r>
          </a:p>
          <a:p>
            <a:r>
              <a:rPr lang="en-US" dirty="0"/>
              <a:t>	</a:t>
            </a:r>
            <a:r>
              <a:rPr lang="en-US" dirty="0">
                <a:hlinkClick r:id="rId3"/>
              </a:rPr>
              <a:t>https://jestjs.io/docs/en/using-matchers</a:t>
            </a:r>
            <a:endParaRPr lang="en-US" dirty="0"/>
          </a:p>
          <a:p>
            <a:r>
              <a:rPr lang="en-US" dirty="0"/>
              <a:t>	</a:t>
            </a:r>
            <a:r>
              <a:rPr lang="en-US" dirty="0">
                <a:hlinkClick r:id="rId4"/>
              </a:rPr>
              <a:t>https://jestjs.io/docs/en/expect</a:t>
            </a:r>
            <a:endParaRPr lang="en-US" dirty="0"/>
          </a:p>
          <a:p>
            <a:endParaRPr lang="en-US" dirty="0"/>
          </a:p>
          <a:p>
            <a:pPr marL="0" indent="0">
              <a:buFontTx/>
              <a:buNone/>
            </a:pPr>
            <a:r>
              <a:rPr lang="en-US" dirty="0"/>
              <a:t>Run jest, but with no exceptions in the services</a:t>
            </a:r>
          </a:p>
          <a:p>
            <a:pPr marL="171450" indent="-171450">
              <a:buFontTx/>
              <a:buChar char="-"/>
            </a:pPr>
            <a:r>
              <a:rPr lang="en-US" dirty="0"/>
              <a:t>Talk about the time/speed – not </a:t>
            </a:r>
            <a:r>
              <a:rPr lang="en-US" dirty="0" err="1"/>
              <a:t>truely</a:t>
            </a:r>
            <a:r>
              <a:rPr lang="en-US" dirty="0"/>
              <a:t> a real project (very few files, and very few tests), but they scale well, and even large projects it doesn’t take much time to run all tests.</a:t>
            </a:r>
          </a:p>
          <a:p>
            <a:pPr marL="171450" indent="-171450">
              <a:buFontTx/>
              <a:buChar char="-"/>
            </a:pPr>
            <a:r>
              <a:rPr lang="en-US" dirty="0"/>
              <a:t>Talk about skip() and only()</a:t>
            </a:r>
          </a:p>
          <a:p>
            <a:pPr marL="171450" indent="-171450">
              <a:buFontTx/>
              <a:buChar char="-"/>
            </a:pPr>
            <a:r>
              <a:rPr lang="en-US" dirty="0"/>
              <a:t>2 tests in </a:t>
            </a:r>
            <a:r>
              <a:rPr lang="en-US" dirty="0" err="1"/>
              <a:t>paintStore.test.js</a:t>
            </a:r>
            <a:r>
              <a:rPr lang="en-US" dirty="0"/>
              <a:t>, and 8 tests in </a:t>
            </a:r>
            <a:r>
              <a:rPr lang="en-US" dirty="0" err="1"/>
              <a:t>colorUtilities.test.js</a:t>
            </a:r>
            <a:endParaRPr lang="en-US" dirty="0"/>
          </a:p>
          <a:p>
            <a:pPr marL="171450" indent="-171450">
              <a:buFontTx/>
              <a:buChar char="-"/>
            </a:pPr>
            <a:r>
              <a:rPr lang="en-US" dirty="0" err="1"/>
              <a:t>It.skip</a:t>
            </a:r>
            <a:r>
              <a:rPr lang="en-US" dirty="0"/>
              <a:t>() and </a:t>
            </a:r>
            <a:r>
              <a:rPr lang="en-US" dirty="0" err="1"/>
              <a:t>it.only</a:t>
            </a:r>
            <a:r>
              <a:rPr lang="en-US" dirty="0"/>
              <a:t>(), and </a:t>
            </a:r>
            <a:r>
              <a:rPr lang="en-US" dirty="0" err="1"/>
              <a:t>describe.skip</a:t>
            </a:r>
            <a:r>
              <a:rPr lang="en-US" dirty="0"/>
              <a:t>(), but no </a:t>
            </a:r>
            <a:r>
              <a:rPr lang="en-US" dirty="0" err="1"/>
              <a:t>describe.only</a:t>
            </a:r>
            <a:r>
              <a:rPr lang="en-US" dirty="0"/>
              <a:t>() (run </a:t>
            </a:r>
            <a:r>
              <a:rPr lang="en-US" dirty="0" err="1"/>
              <a:t>describe.skip</a:t>
            </a:r>
            <a:r>
              <a:rPr lang="en-US" dirty="0"/>
              <a:t>() in </a:t>
            </a:r>
            <a:r>
              <a:rPr lang="en-US" dirty="0" err="1"/>
              <a:t>colorUtilities.test.js</a:t>
            </a:r>
            <a:r>
              <a:rPr lang="en-US" dirty="0"/>
              <a:t>, then run </a:t>
            </a:r>
            <a:r>
              <a:rPr lang="en-US" dirty="0" err="1"/>
              <a:t>describe.only</a:t>
            </a:r>
            <a:r>
              <a:rPr lang="en-US" dirty="0"/>
              <a:t>())</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25</a:t>
            </a:fld>
            <a:endParaRPr lang="en-US"/>
          </a:p>
        </p:txBody>
      </p:sp>
    </p:spTree>
    <p:extLst>
      <p:ext uri="{BB962C8B-B14F-4D97-AF65-F5344CB8AC3E}">
        <p14:creationId xmlns:p14="http://schemas.microsoft.com/office/powerpoint/2010/main" val="678303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real, actual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would normally be REST services</a:t>
            </a:r>
          </a:p>
          <a:p>
            <a:r>
              <a:rPr lang="en-US" dirty="0"/>
              <a:t>Just asynchronous functions that return pre-defined data.</a:t>
            </a:r>
          </a:p>
          <a:p>
            <a:endParaRPr lang="en-US" dirty="0"/>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26</a:t>
            </a:fld>
            <a:endParaRPr lang="en-US"/>
          </a:p>
        </p:txBody>
      </p:sp>
    </p:spTree>
    <p:extLst>
      <p:ext uri="{BB962C8B-B14F-4D97-AF65-F5344CB8AC3E}">
        <p14:creationId xmlns:p14="http://schemas.microsoft.com/office/powerpoint/2010/main" val="28533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Refactoring – not as much of an issue when working with a strongly-typed language, but is a big issue with weakly typed languages, like JavaScript.</a:t>
            </a:r>
          </a:p>
          <a:p>
            <a:r>
              <a:rPr lang="en-US" dirty="0"/>
              <a:t>Thinking about code as you write tests, can often uncover bugs even before the test is written or ran.</a:t>
            </a:r>
          </a:p>
          <a:p>
            <a:r>
              <a:rPr lang="en-US" dirty="0"/>
              <a:t>Talk about “sounding board” phenomenon</a:t>
            </a:r>
          </a:p>
          <a:p>
            <a:endParaRPr lang="en-US" dirty="0"/>
          </a:p>
          <a:p>
            <a:r>
              <a:rPr lang="en-US" dirty="0"/>
              <a:t>SOLID – </a:t>
            </a:r>
          </a:p>
          <a:p>
            <a:r>
              <a:rPr lang="en-US" dirty="0"/>
              <a:t>* Single responsibility - A class should have only a single responsibility</a:t>
            </a:r>
          </a:p>
          <a:p>
            <a:r>
              <a:rPr lang="en-US" dirty="0"/>
              <a:t>(only changes to one part of the software's specification should be able to affect the specification of the class)</a:t>
            </a:r>
          </a:p>
          <a:p>
            <a:endParaRPr lang="en-US" dirty="0"/>
          </a:p>
          <a:p>
            <a:r>
              <a:rPr lang="en-US" dirty="0"/>
              <a:t>* Open–closed - Software entities should be open for extension, but closed for modification.</a:t>
            </a:r>
          </a:p>
          <a:p>
            <a:endParaRPr lang="en-US" dirty="0"/>
          </a:p>
          <a:p>
            <a:r>
              <a:rPr lang="en-US" dirty="0"/>
              <a:t>* </a:t>
            </a:r>
            <a:r>
              <a:rPr lang="en-US" dirty="0" err="1"/>
              <a:t>Liskov</a:t>
            </a:r>
            <a:r>
              <a:rPr lang="en-US" dirty="0"/>
              <a:t> substitution - Objects in a program should be replaceable with instances of their subtypes without altering the correctness of that program.</a:t>
            </a:r>
          </a:p>
          <a:p>
            <a:endParaRPr lang="en-US" dirty="0"/>
          </a:p>
          <a:p>
            <a:r>
              <a:rPr lang="en-US" dirty="0"/>
              <a:t>* Interface segregation - Many client-specific interfaces are better than one general-purpose interface.</a:t>
            </a:r>
          </a:p>
          <a:p>
            <a:endParaRPr lang="en-US" dirty="0"/>
          </a:p>
          <a:p>
            <a:r>
              <a:rPr lang="en-US" dirty="0"/>
              <a:t>* Dependency inversion/dependency injection - One should "depend upon abstractions, not the concrete implementation.</a:t>
            </a:r>
          </a:p>
          <a:p>
            <a:endParaRPr lang="en-US" dirty="0"/>
          </a:p>
          <a:p>
            <a:r>
              <a:rPr lang="en-US" dirty="0"/>
              <a:t>Actually happened to me/Cowboy coder/didn’t have unit tests or wired into a CI server</a:t>
            </a:r>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4</a:t>
            </a:fld>
            <a:endParaRPr lang="en-US"/>
          </a:p>
        </p:txBody>
      </p:sp>
    </p:spTree>
    <p:extLst>
      <p:ext uri="{BB962C8B-B14F-4D97-AF65-F5344CB8AC3E}">
        <p14:creationId xmlns:p14="http://schemas.microsoft.com/office/powerpoint/2010/main" val="424399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would be a good time to talk about debugging</a:t>
            </a:r>
          </a:p>
          <a:p>
            <a:r>
              <a:rPr lang="en-US" dirty="0"/>
              <a:t>You can debug via VS Code extension, or from the command line</a:t>
            </a:r>
          </a:p>
          <a:p>
            <a:r>
              <a:rPr lang="en-US" dirty="0"/>
              <a:t>I typically debug using the command line</a:t>
            </a:r>
          </a:p>
          <a:p>
            <a:r>
              <a:rPr lang="en-US" dirty="0"/>
              <a:t>“debugger” is your friend</a:t>
            </a:r>
          </a:p>
          <a:p>
            <a:r>
              <a:rPr lang="en-US" dirty="0"/>
              <a:t>“skip” and “only” are also your friend</a:t>
            </a:r>
          </a:p>
          <a:p>
            <a:endParaRPr lang="en-US" dirty="0"/>
          </a:p>
          <a:p>
            <a:endParaRPr lang="en-US" dirty="0"/>
          </a:p>
          <a:p>
            <a:r>
              <a:rPr lang="en-US" dirty="0"/>
              <a:t>Talk about</a:t>
            </a:r>
          </a:p>
          <a:p>
            <a:r>
              <a:rPr lang="en-US" dirty="0"/>
              <a:t>	</a:t>
            </a:r>
            <a:r>
              <a:rPr lang="en-US" dirty="0" err="1"/>
              <a:t>npm</a:t>
            </a:r>
            <a:r>
              <a:rPr lang="en-US" dirty="0"/>
              <a:t> run jest</a:t>
            </a:r>
          </a:p>
          <a:p>
            <a:r>
              <a:rPr lang="en-US" dirty="0"/>
              <a:t>	</a:t>
            </a:r>
            <a:r>
              <a:rPr lang="en-US" dirty="0" err="1"/>
              <a:t>npm</a:t>
            </a:r>
            <a:r>
              <a:rPr lang="en-US" dirty="0"/>
              <a:t> run </a:t>
            </a:r>
            <a:r>
              <a:rPr lang="en-US" dirty="0" err="1"/>
              <a:t>jestdebug</a:t>
            </a:r>
            <a:endParaRPr lang="en-US" dirty="0"/>
          </a:p>
          <a:p>
            <a:r>
              <a:rPr lang="en-US" dirty="0"/>
              <a:t>	and </a:t>
            </a:r>
            <a:r>
              <a:rPr lang="en-US" dirty="0" err="1"/>
              <a:t>package.json</a:t>
            </a:r>
            <a:endParaRPr lang="en-US" dirty="0"/>
          </a:p>
          <a:p>
            <a:endParaRPr lang="en-US" dirty="0"/>
          </a:p>
          <a:p>
            <a:r>
              <a:rPr lang="en-US" dirty="0"/>
              <a:t>Need Chrome inspect open ( chrome://inspect )</a:t>
            </a:r>
          </a:p>
          <a:p>
            <a:endParaRPr lang="en-US" dirty="0"/>
          </a:p>
          <a:p>
            <a:endParaRPr lang="en-US" dirty="0"/>
          </a:p>
          <a:p>
            <a:r>
              <a:rPr lang="en-US" dirty="0"/>
              <a:t>Add skip to paint store describe()</a:t>
            </a:r>
          </a:p>
          <a:p>
            <a:r>
              <a:rPr lang="en-US" dirty="0"/>
              <a:t>Add only() to one of the tests</a:t>
            </a:r>
          </a:p>
          <a:p>
            <a:r>
              <a:rPr lang="en-US" dirty="0"/>
              <a:t>Change .</a:t>
            </a:r>
            <a:r>
              <a:rPr lang="en-US" dirty="0" err="1"/>
              <a:t>toEqual</a:t>
            </a:r>
            <a:r>
              <a:rPr lang="en-US" dirty="0"/>
              <a:t>() to .</a:t>
            </a:r>
            <a:r>
              <a:rPr lang="en-US" dirty="0" err="1"/>
              <a:t>toBe</a:t>
            </a:r>
            <a:r>
              <a:rPr lang="en-US" dirty="0"/>
              <a:t>()</a:t>
            </a:r>
          </a:p>
          <a:p>
            <a:r>
              <a:rPr lang="en-US" dirty="0"/>
              <a:t>debug…</a:t>
            </a:r>
          </a:p>
          <a:p>
            <a:r>
              <a:rPr lang="en-US" dirty="0"/>
              <a:t>Talk about the output in the console</a:t>
            </a:r>
          </a:p>
          <a:p>
            <a:r>
              <a:rPr lang="en-US" dirty="0"/>
              <a:t>Change to </a:t>
            </a:r>
            <a:r>
              <a:rPr lang="en-US" dirty="0" err="1"/>
              <a:t>toEqual</a:t>
            </a:r>
            <a:r>
              <a:rPr lang="en-US" dirty="0"/>
              <a:t>() and run</a:t>
            </a:r>
          </a:p>
          <a:p>
            <a:endParaRPr lang="en-US" dirty="0"/>
          </a:p>
          <a:p>
            <a:endParaRPr lang="en-US" dirty="0"/>
          </a:p>
          <a:p>
            <a:r>
              <a:rPr lang="en-US" dirty="0"/>
              <a:t>BTW, debugger, .skip(), and .only() are your friends here, but they aren’t necessary.  I’m only using them here to make demoing easier.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27</a:t>
            </a:fld>
            <a:endParaRPr lang="en-US"/>
          </a:p>
        </p:txBody>
      </p:sp>
    </p:spTree>
    <p:extLst>
      <p:ext uri="{BB962C8B-B14F-4D97-AF65-F5344CB8AC3E}">
        <p14:creationId xmlns:p14="http://schemas.microsoft.com/office/powerpoint/2010/main" val="3906313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Talk about jest watcher</a:t>
            </a:r>
          </a:p>
          <a:p>
            <a:endParaRPr lang="en-US" dirty="0"/>
          </a:p>
          <a:p>
            <a:r>
              <a:rPr lang="en-US" dirty="0"/>
              <a:t>Talk about Jest Runner extension</a:t>
            </a:r>
          </a:p>
          <a:p>
            <a:r>
              <a:rPr lang="en-US" dirty="0"/>
              <a:t>(turn off, CPU, also bug - only three)</a:t>
            </a:r>
          </a:p>
          <a:p>
            <a:endParaRPr lang="en-US" dirty="0"/>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28</a:t>
            </a:fld>
            <a:endParaRPr lang="en-US"/>
          </a:p>
        </p:txBody>
      </p:sp>
    </p:spTree>
    <p:extLst>
      <p:ext uri="{BB962C8B-B14F-4D97-AF65-F5344CB8AC3E}">
        <p14:creationId xmlns:p14="http://schemas.microsoft.com/office/powerpoint/2010/main" val="298520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the </a:t>
            </a:r>
            <a:r>
              <a:rPr lang="en-US" dirty="0" err="1"/>
              <a:t>purchasePaint</a:t>
            </a:r>
            <a:r>
              <a:rPr lang="en-US" dirty="0"/>
              <a:t>() function</a:t>
            </a:r>
          </a:p>
          <a:p>
            <a:r>
              <a:rPr lang="en-US" dirty="0"/>
              <a:t>Describe the flow</a:t>
            </a:r>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29</a:t>
            </a:fld>
            <a:endParaRPr lang="en-US"/>
          </a:p>
        </p:txBody>
      </p:sp>
    </p:spTree>
    <p:extLst>
      <p:ext uri="{BB962C8B-B14F-4D97-AF65-F5344CB8AC3E}">
        <p14:creationId xmlns:p14="http://schemas.microsoft.com/office/powerpoint/2010/main" val="1573242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the </a:t>
            </a:r>
            <a:r>
              <a:rPr lang="en-US" dirty="0" err="1"/>
              <a:t>purchasePaint</a:t>
            </a:r>
            <a:r>
              <a:rPr lang="en-US" dirty="0"/>
              <a:t>() function</a:t>
            </a:r>
          </a:p>
          <a:p>
            <a:r>
              <a:rPr lang="en-US" dirty="0"/>
              <a:t>Describe the flow</a:t>
            </a:r>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31</a:t>
            </a:fld>
            <a:endParaRPr lang="en-US"/>
          </a:p>
        </p:txBody>
      </p:sp>
    </p:spTree>
    <p:extLst>
      <p:ext uri="{BB962C8B-B14F-4D97-AF65-F5344CB8AC3E}">
        <p14:creationId xmlns:p14="http://schemas.microsoft.com/office/powerpoint/2010/main" val="2105388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33</a:t>
            </a:fld>
            <a:endParaRPr lang="en-US"/>
          </a:p>
        </p:txBody>
      </p:sp>
    </p:spTree>
    <p:extLst>
      <p:ext uri="{BB962C8B-B14F-4D97-AF65-F5344CB8AC3E}">
        <p14:creationId xmlns:p14="http://schemas.microsoft.com/office/powerpoint/2010/main" val="985207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34</a:t>
            </a:fld>
            <a:endParaRPr lang="en-US"/>
          </a:p>
        </p:txBody>
      </p:sp>
    </p:spTree>
    <p:extLst>
      <p:ext uri="{BB962C8B-B14F-4D97-AF65-F5344CB8AC3E}">
        <p14:creationId xmlns:p14="http://schemas.microsoft.com/office/powerpoint/2010/main" val="383344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tests you can think of – users have a bad habit of finding bugs you didn’t think of</a:t>
            </a:r>
          </a:p>
        </p:txBody>
      </p:sp>
      <p:sp>
        <p:nvSpPr>
          <p:cNvPr id="4" name="Slide Number Placeholder 3"/>
          <p:cNvSpPr>
            <a:spLocks noGrp="1"/>
          </p:cNvSpPr>
          <p:nvPr>
            <p:ph type="sldNum" sz="quarter" idx="5"/>
          </p:nvPr>
        </p:nvSpPr>
        <p:spPr/>
        <p:txBody>
          <a:bodyPr/>
          <a:lstStyle/>
          <a:p>
            <a:fld id="{7129881D-BBD0-1D40-B497-35F2B2BB8DCA}" type="slidenum">
              <a:rPr lang="en-US" smtClean="0"/>
              <a:t>5</a:t>
            </a:fld>
            <a:endParaRPr lang="en-US"/>
          </a:p>
        </p:txBody>
      </p:sp>
    </p:spTree>
    <p:extLst>
      <p:ext uri="{BB962C8B-B14F-4D97-AF65-F5344CB8AC3E}">
        <p14:creationId xmlns:p14="http://schemas.microsoft.com/office/powerpoint/2010/main" val="375643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6</a:t>
            </a:fld>
            <a:endParaRPr lang="en-US"/>
          </a:p>
        </p:txBody>
      </p:sp>
    </p:spTree>
    <p:extLst>
      <p:ext uri="{BB962C8B-B14F-4D97-AF65-F5344CB8AC3E}">
        <p14:creationId xmlns:p14="http://schemas.microsoft.com/office/powerpoint/2010/main" val="300556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7</a:t>
            </a:fld>
            <a:endParaRPr lang="en-US"/>
          </a:p>
        </p:txBody>
      </p:sp>
    </p:spTree>
    <p:extLst>
      <p:ext uri="{BB962C8B-B14F-4D97-AF65-F5344CB8AC3E}">
        <p14:creationId xmlns:p14="http://schemas.microsoft.com/office/powerpoint/2010/main" val="422173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11</a:t>
            </a:fld>
            <a:endParaRPr lang="en-US"/>
          </a:p>
        </p:txBody>
      </p:sp>
    </p:spTree>
    <p:extLst>
      <p:ext uri="{BB962C8B-B14F-4D97-AF65-F5344CB8AC3E}">
        <p14:creationId xmlns:p14="http://schemas.microsoft.com/office/powerpoint/2010/main" val="261311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Jasmine: was default UT library/library of choice for Angular, though I recently read that many Angular projects are using Jest instead.</a:t>
            </a:r>
          </a:p>
          <a:p>
            <a:endParaRPr lang="en-US" dirty="0"/>
          </a:p>
          <a:p>
            <a:r>
              <a:rPr lang="en-US" dirty="0"/>
              <a:t>Mocha Mocha is significantly more flexible than Jasmine, but you have to piece it together yourself. There is no spy framework built in to Mocha, so most people use </a:t>
            </a:r>
            <a:r>
              <a:rPr lang="en-US" dirty="0" err="1"/>
              <a:t>sinon.js</a:t>
            </a:r>
            <a:r>
              <a:rPr lang="en-US" dirty="0"/>
              <a:t>. There's no assertion framework built into Mocha, so you'll have to pick one</a:t>
            </a:r>
          </a:p>
        </p:txBody>
      </p:sp>
      <p:sp>
        <p:nvSpPr>
          <p:cNvPr id="4" name="Slide Number Placeholder 3"/>
          <p:cNvSpPr>
            <a:spLocks noGrp="1"/>
          </p:cNvSpPr>
          <p:nvPr>
            <p:ph type="sldNum" sz="quarter" idx="5"/>
          </p:nvPr>
        </p:nvSpPr>
        <p:spPr/>
        <p:txBody>
          <a:bodyPr/>
          <a:lstStyle/>
          <a:p>
            <a:fld id="{7129881D-BBD0-1D40-B497-35F2B2BB8DCA}" type="slidenum">
              <a:rPr lang="en-US" smtClean="0"/>
              <a:t>13</a:t>
            </a:fld>
            <a:endParaRPr lang="en-US"/>
          </a:p>
        </p:txBody>
      </p:sp>
    </p:spTree>
    <p:extLst>
      <p:ext uri="{BB962C8B-B14F-4D97-AF65-F5344CB8AC3E}">
        <p14:creationId xmlns:p14="http://schemas.microsoft.com/office/powerpoint/2010/main" val="216447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14</a:t>
            </a:fld>
            <a:endParaRPr lang="en-US"/>
          </a:p>
        </p:txBody>
      </p:sp>
    </p:spTree>
    <p:extLst>
      <p:ext uri="{BB962C8B-B14F-4D97-AF65-F5344CB8AC3E}">
        <p14:creationId xmlns:p14="http://schemas.microsoft.com/office/powerpoint/2010/main" val="223582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9881D-BBD0-1D40-B497-35F2B2BB8DCA}" type="slidenum">
              <a:rPr lang="en-US" smtClean="0"/>
              <a:t>15</a:t>
            </a:fld>
            <a:endParaRPr lang="en-US"/>
          </a:p>
        </p:txBody>
      </p:sp>
    </p:spTree>
    <p:extLst>
      <p:ext uri="{BB962C8B-B14F-4D97-AF65-F5344CB8AC3E}">
        <p14:creationId xmlns:p14="http://schemas.microsoft.com/office/powerpoint/2010/main" val="279017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1761-A6F5-F844-A70C-677040DAAD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63C808-08B6-E741-876A-4F49ED1A1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EE5B3B-6BBC-C642-AEAA-D13AF84559A4}"/>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5" name="Footer Placeholder 4">
            <a:extLst>
              <a:ext uri="{FF2B5EF4-FFF2-40B4-BE49-F238E27FC236}">
                <a16:creationId xmlns:a16="http://schemas.microsoft.com/office/drawing/2014/main" id="{9E8C34CF-8CA3-4643-A7B7-D9B75767C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84F08-EAF3-9A4D-8E8F-EDA9D15F8736}"/>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11959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F83E-99E5-FA42-BBF0-DFC3A04818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5D7E60-6C9B-D049-B063-ACC40979DA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5B40B-C190-1D47-A75A-9B3A22F790AB}"/>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5" name="Footer Placeholder 4">
            <a:extLst>
              <a:ext uri="{FF2B5EF4-FFF2-40B4-BE49-F238E27FC236}">
                <a16:creationId xmlns:a16="http://schemas.microsoft.com/office/drawing/2014/main" id="{0DCB2077-099F-C54F-A64C-6688FFC49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D4D2A-4B5F-3A42-8F5E-5C5B9EC49014}"/>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117900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D6980-78E6-A541-A049-B46B88889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2DED13-7E27-AA40-952D-4018F68FFE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D250D-C2BC-8849-9D0D-2D14FA02DC04}"/>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5" name="Footer Placeholder 4">
            <a:extLst>
              <a:ext uri="{FF2B5EF4-FFF2-40B4-BE49-F238E27FC236}">
                <a16:creationId xmlns:a16="http://schemas.microsoft.com/office/drawing/2014/main" id="{38215980-CBA8-B04F-B45F-FAFB01ED6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93CFE-A8C7-3C45-898E-FE07A6053F70}"/>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161366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DFA7-B437-5C40-8B8F-0E3CB2916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F8B31-5957-2141-96DF-F477E01BA9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91887-98EF-A04D-8D7C-5AD76928064A}"/>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5" name="Footer Placeholder 4">
            <a:extLst>
              <a:ext uri="{FF2B5EF4-FFF2-40B4-BE49-F238E27FC236}">
                <a16:creationId xmlns:a16="http://schemas.microsoft.com/office/drawing/2014/main" id="{AF612167-C997-7A4E-85AB-AEC3612B7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E86B5-7B41-174D-86EC-AE1EFC52E8FC}"/>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328142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A6BD-161A-5541-B912-C0F5A9813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E16567-8754-0E40-A821-CE7D03B2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A4B688-51DC-DF44-846B-04F1610A2A2F}"/>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5" name="Footer Placeholder 4">
            <a:extLst>
              <a:ext uri="{FF2B5EF4-FFF2-40B4-BE49-F238E27FC236}">
                <a16:creationId xmlns:a16="http://schemas.microsoft.com/office/drawing/2014/main" id="{EB22B72F-0AE2-324A-8FE9-15A211825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5939A-BB2E-9B47-A826-00E2420CEE82}"/>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211442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A664-19DA-E442-8EBF-69649D082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F8AC91-D699-AA4B-8F82-C45FF904D8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52F174-22C2-C147-A7A7-8DA76C8D2E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E0AE5-53D6-A54F-A36D-14892B3FD649}"/>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6" name="Footer Placeholder 5">
            <a:extLst>
              <a:ext uri="{FF2B5EF4-FFF2-40B4-BE49-F238E27FC236}">
                <a16:creationId xmlns:a16="http://schemas.microsoft.com/office/drawing/2014/main" id="{6FC4D67F-D179-5E4C-B070-97404E809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5FB00-2538-E344-8221-50C27C2CB980}"/>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340070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3D5-42CF-0D48-996F-34C5012BD8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6EE2E3-8C84-9E4B-9B97-61D1B827E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522B10-ECF6-3D4C-84B7-CD2F97BF5D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2BC73-1292-6440-BD09-589593AC6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28C745-C9AC-A142-B4AE-5CDF2BB420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4CDDCE-5207-8041-AEA2-B7EBD2BC39DF}"/>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8" name="Footer Placeholder 7">
            <a:extLst>
              <a:ext uri="{FF2B5EF4-FFF2-40B4-BE49-F238E27FC236}">
                <a16:creationId xmlns:a16="http://schemas.microsoft.com/office/drawing/2014/main" id="{62D33367-9681-BF40-BB61-22C8C123B4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55864-5CDA-EE46-B121-56DCCF718AEF}"/>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148061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8FF7-DCE1-8243-AA44-DC66FC9C8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642CD3-96C3-6242-89C2-0FBEBB99A5F2}"/>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4" name="Footer Placeholder 3">
            <a:extLst>
              <a:ext uri="{FF2B5EF4-FFF2-40B4-BE49-F238E27FC236}">
                <a16:creationId xmlns:a16="http://schemas.microsoft.com/office/drawing/2014/main" id="{A01A6560-A6D7-1544-9BA3-77AE7FBC0E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996BE-4510-CC4D-B8C0-16ABC795B2BB}"/>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43464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DC599-38EE-8B4E-A504-45379C005B39}"/>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3" name="Footer Placeholder 2">
            <a:extLst>
              <a:ext uri="{FF2B5EF4-FFF2-40B4-BE49-F238E27FC236}">
                <a16:creationId xmlns:a16="http://schemas.microsoft.com/office/drawing/2014/main" id="{260DDEFA-AD12-FB4D-B6F2-D7116F749B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43D48-87E2-8843-B499-B61F2E72992F}"/>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353217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4C79-AD9B-A047-AD40-4101BD5FA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8AA40B-E4D0-AB47-B783-CCD7ED410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E108F-D9D5-774A-BA06-8505EABC5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293D93-A38F-004C-B78A-A9DDE7043EAB}"/>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6" name="Footer Placeholder 5">
            <a:extLst>
              <a:ext uri="{FF2B5EF4-FFF2-40B4-BE49-F238E27FC236}">
                <a16:creationId xmlns:a16="http://schemas.microsoft.com/office/drawing/2014/main" id="{B5B20B79-B648-B243-A15A-08C775AE5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86DD1-432C-EE49-86F8-C51CFAD2627D}"/>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382409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BB38-7B7E-7940-BE21-8DD3F1C8B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EFF691-B12A-1041-8B4A-D815C93FFD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00AB4-C198-FB4F-8A58-C0B14FF18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719F0A-0546-4940-AF85-291CB9A72C64}"/>
              </a:ext>
            </a:extLst>
          </p:cNvPr>
          <p:cNvSpPr>
            <a:spLocks noGrp="1"/>
          </p:cNvSpPr>
          <p:nvPr>
            <p:ph type="dt" sz="half" idx="10"/>
          </p:nvPr>
        </p:nvSpPr>
        <p:spPr/>
        <p:txBody>
          <a:bodyPr/>
          <a:lstStyle/>
          <a:p>
            <a:fld id="{CA1DB8A6-F503-4343-8456-F16C343441B4}" type="datetimeFigureOut">
              <a:rPr lang="en-US" smtClean="0"/>
              <a:t>5/23/19</a:t>
            </a:fld>
            <a:endParaRPr lang="en-US"/>
          </a:p>
        </p:txBody>
      </p:sp>
      <p:sp>
        <p:nvSpPr>
          <p:cNvPr id="6" name="Footer Placeholder 5">
            <a:extLst>
              <a:ext uri="{FF2B5EF4-FFF2-40B4-BE49-F238E27FC236}">
                <a16:creationId xmlns:a16="http://schemas.microsoft.com/office/drawing/2014/main" id="{F51AEAA5-92A3-9C48-84BC-F81C10CD1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4E0CD-E6AB-C343-9F7F-E5027F62279E}"/>
              </a:ext>
            </a:extLst>
          </p:cNvPr>
          <p:cNvSpPr>
            <a:spLocks noGrp="1"/>
          </p:cNvSpPr>
          <p:nvPr>
            <p:ph type="sldNum" sz="quarter" idx="12"/>
          </p:nvPr>
        </p:nvSpPr>
        <p:spPr/>
        <p:txBody>
          <a:bodyPr/>
          <a:lstStyle/>
          <a:p>
            <a:fld id="{F99FAAC7-0677-7741-BCFC-532EFEEA34DE}" type="slidenum">
              <a:rPr lang="en-US" smtClean="0"/>
              <a:t>‹#›</a:t>
            </a:fld>
            <a:endParaRPr lang="en-US"/>
          </a:p>
        </p:txBody>
      </p:sp>
    </p:spTree>
    <p:extLst>
      <p:ext uri="{BB962C8B-B14F-4D97-AF65-F5344CB8AC3E}">
        <p14:creationId xmlns:p14="http://schemas.microsoft.com/office/powerpoint/2010/main" val="420391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956C8-D71D-BC44-B963-8E84FA9C5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66F51-A61F-BA4D-8788-3A58A5D7F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C8B94-BD71-1640-9AEA-E4D86005E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DB8A6-F503-4343-8456-F16C343441B4}" type="datetimeFigureOut">
              <a:rPr lang="en-US" smtClean="0"/>
              <a:t>5/23/19</a:t>
            </a:fld>
            <a:endParaRPr lang="en-US"/>
          </a:p>
        </p:txBody>
      </p:sp>
      <p:sp>
        <p:nvSpPr>
          <p:cNvPr id="5" name="Footer Placeholder 4">
            <a:extLst>
              <a:ext uri="{FF2B5EF4-FFF2-40B4-BE49-F238E27FC236}">
                <a16:creationId xmlns:a16="http://schemas.microsoft.com/office/drawing/2014/main" id="{9BA67A8E-9947-5842-BC85-0CA2A372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F3088-6451-E146-8CDA-0F9A75AF3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FAAC7-0677-7741-BCFC-532EFEEA34DE}" type="slidenum">
              <a:rPr lang="en-US" smtClean="0"/>
              <a:t>‹#›</a:t>
            </a:fld>
            <a:endParaRPr lang="en-US"/>
          </a:p>
        </p:txBody>
      </p:sp>
    </p:spTree>
    <p:extLst>
      <p:ext uri="{BB962C8B-B14F-4D97-AF65-F5344CB8AC3E}">
        <p14:creationId xmlns:p14="http://schemas.microsoft.com/office/powerpoint/2010/main" val="295245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bsfdc/BellevueJS-UnitTest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estjs.i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jestjs.io/docs/en/getting-started.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st.github.com/felipesabino/5066336"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jestjs.io/docs/en/expect" TargetMode="External"/><Relationship Id="rId5" Type="http://schemas.openxmlformats.org/officeDocument/2006/relationships/hyperlink" Target="https://jestjs.io/docs/en/using-matchers" TargetMode="External"/><Relationship Id="rId4" Type="http://schemas.openxmlformats.org/officeDocument/2006/relationships/hyperlink" Target="https://www.rapidtables.com/convert/color/rgb-to-cmyk.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127.0.0.1:8080/" TargetMode="External"/><Relationship Id="rId2" Type="http://schemas.openxmlformats.org/officeDocument/2006/relationships/hyperlink" Target="https://istanbul.js.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jbsfdc/BellevueJS-Unit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E762-BA24-1847-A9F4-759D31762F22}"/>
              </a:ext>
            </a:extLst>
          </p:cNvPr>
          <p:cNvSpPr>
            <a:spLocks noGrp="1"/>
          </p:cNvSpPr>
          <p:nvPr>
            <p:ph type="ctrTitle"/>
          </p:nvPr>
        </p:nvSpPr>
        <p:spPr/>
        <p:txBody>
          <a:bodyPr>
            <a:normAutofit/>
          </a:bodyPr>
          <a:lstStyle/>
          <a:p>
            <a:r>
              <a:rPr lang="en-US" sz="5400" dirty="0"/>
              <a:t>Unit Testing </a:t>
            </a:r>
            <a:r>
              <a:rPr lang="en-US" sz="5400"/>
              <a:t>with Jest</a:t>
            </a:r>
            <a:endParaRPr lang="en-US" sz="5400" dirty="0"/>
          </a:p>
        </p:txBody>
      </p:sp>
      <p:sp>
        <p:nvSpPr>
          <p:cNvPr id="3" name="Subtitle 2">
            <a:extLst>
              <a:ext uri="{FF2B5EF4-FFF2-40B4-BE49-F238E27FC236}">
                <a16:creationId xmlns:a16="http://schemas.microsoft.com/office/drawing/2014/main" id="{9B385EB6-7160-9747-94FA-F5E1FF899924}"/>
              </a:ext>
            </a:extLst>
          </p:cNvPr>
          <p:cNvSpPr>
            <a:spLocks noGrp="1"/>
          </p:cNvSpPr>
          <p:nvPr>
            <p:ph type="subTitle" idx="1"/>
          </p:nvPr>
        </p:nvSpPr>
        <p:spPr/>
        <p:txBody>
          <a:bodyPr/>
          <a:lstStyle/>
          <a:p>
            <a:r>
              <a:rPr lang="en-US" dirty="0"/>
              <a:t>Jeff Beeghly</a:t>
            </a:r>
          </a:p>
          <a:p>
            <a:r>
              <a:rPr lang="en-US" dirty="0"/>
              <a:t>GitHub: </a:t>
            </a:r>
            <a:r>
              <a:rPr lang="en-US" dirty="0">
                <a:hlinkClick r:id="rId2"/>
              </a:rPr>
              <a:t>https://github.com/jbsfdc/BellevueJS-UnitTesting</a:t>
            </a:r>
            <a:endParaRPr lang="en-US" dirty="0"/>
          </a:p>
          <a:p>
            <a:endParaRPr lang="en-US" dirty="0"/>
          </a:p>
        </p:txBody>
      </p:sp>
    </p:spTree>
    <p:extLst>
      <p:ext uri="{BB962C8B-B14F-4D97-AF65-F5344CB8AC3E}">
        <p14:creationId xmlns:p14="http://schemas.microsoft.com/office/powerpoint/2010/main" val="380908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D3BF-33B2-A34D-8403-E2D2FFCFF953}"/>
              </a:ext>
            </a:extLst>
          </p:cNvPr>
          <p:cNvSpPr>
            <a:spLocks noGrp="1"/>
          </p:cNvSpPr>
          <p:nvPr>
            <p:ph type="title"/>
          </p:nvPr>
        </p:nvSpPr>
        <p:spPr/>
        <p:txBody>
          <a:bodyPr/>
          <a:lstStyle/>
          <a:p>
            <a:r>
              <a:rPr lang="en-US" dirty="0"/>
              <a:t>Terminology - Mocks</a:t>
            </a:r>
          </a:p>
        </p:txBody>
      </p:sp>
      <p:sp>
        <p:nvSpPr>
          <p:cNvPr id="3" name="Content Placeholder 2">
            <a:extLst>
              <a:ext uri="{FF2B5EF4-FFF2-40B4-BE49-F238E27FC236}">
                <a16:creationId xmlns:a16="http://schemas.microsoft.com/office/drawing/2014/main" id="{62A02035-50F1-9C45-8ED3-58F58BB251BE}"/>
              </a:ext>
            </a:extLst>
          </p:cNvPr>
          <p:cNvSpPr>
            <a:spLocks noGrp="1"/>
          </p:cNvSpPr>
          <p:nvPr>
            <p:ph idx="1"/>
          </p:nvPr>
        </p:nvSpPr>
        <p:spPr/>
        <p:txBody>
          <a:bodyPr/>
          <a:lstStyle/>
          <a:p>
            <a:r>
              <a:rPr lang="en-US" dirty="0"/>
              <a:t>Dummy</a:t>
            </a:r>
          </a:p>
          <a:p>
            <a:r>
              <a:rPr lang="en-US" dirty="0"/>
              <a:t>Fake</a:t>
            </a:r>
          </a:p>
          <a:p>
            <a:r>
              <a:rPr lang="en-US" dirty="0"/>
              <a:t>Stub</a:t>
            </a:r>
          </a:p>
          <a:p>
            <a:r>
              <a:rPr lang="en-US" dirty="0"/>
              <a:t>Spy</a:t>
            </a:r>
          </a:p>
          <a:p>
            <a:r>
              <a:rPr lang="en-US" dirty="0"/>
              <a:t>Mock</a:t>
            </a:r>
          </a:p>
        </p:txBody>
      </p:sp>
    </p:spTree>
    <p:extLst>
      <p:ext uri="{BB962C8B-B14F-4D97-AF65-F5344CB8AC3E}">
        <p14:creationId xmlns:p14="http://schemas.microsoft.com/office/powerpoint/2010/main" val="112721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D3BF-33B2-A34D-8403-E2D2FFCFF953}"/>
              </a:ext>
            </a:extLst>
          </p:cNvPr>
          <p:cNvSpPr>
            <a:spLocks noGrp="1"/>
          </p:cNvSpPr>
          <p:nvPr>
            <p:ph type="title"/>
          </p:nvPr>
        </p:nvSpPr>
        <p:spPr/>
        <p:txBody>
          <a:bodyPr/>
          <a:lstStyle/>
          <a:p>
            <a:r>
              <a:rPr lang="en-US" dirty="0"/>
              <a:t>Terminology - Mocks</a:t>
            </a:r>
          </a:p>
        </p:txBody>
      </p:sp>
      <p:sp>
        <p:nvSpPr>
          <p:cNvPr id="3" name="Content Placeholder 2">
            <a:extLst>
              <a:ext uri="{FF2B5EF4-FFF2-40B4-BE49-F238E27FC236}">
                <a16:creationId xmlns:a16="http://schemas.microsoft.com/office/drawing/2014/main" id="{62A02035-50F1-9C45-8ED3-58F58BB251BE}"/>
              </a:ext>
            </a:extLst>
          </p:cNvPr>
          <p:cNvSpPr>
            <a:spLocks noGrp="1"/>
          </p:cNvSpPr>
          <p:nvPr>
            <p:ph idx="1"/>
          </p:nvPr>
        </p:nvSpPr>
        <p:spPr>
          <a:xfrm>
            <a:off x="838200" y="1415332"/>
            <a:ext cx="10515600" cy="4761631"/>
          </a:xfrm>
        </p:spPr>
        <p:txBody>
          <a:bodyPr>
            <a:noAutofit/>
          </a:bodyPr>
          <a:lstStyle/>
          <a:p>
            <a:pPr marL="0" indent="0">
              <a:spcBef>
                <a:spcPts val="0"/>
              </a:spcBef>
              <a:buNone/>
            </a:pPr>
            <a:r>
              <a:rPr lang="en-US" sz="1350" b="1" dirty="0"/>
              <a:t>Dummy</a:t>
            </a:r>
          </a:p>
          <a:p>
            <a:pPr marL="0" indent="0">
              <a:spcBef>
                <a:spcPts val="0"/>
              </a:spcBef>
              <a:buNone/>
            </a:pPr>
            <a:r>
              <a:rPr lang="en-US" sz="1350" dirty="0"/>
              <a:t>An object that is passed around but never actually used.  No properties or methods are ever called.</a:t>
            </a:r>
          </a:p>
          <a:p>
            <a:pPr marL="0" indent="0">
              <a:spcBef>
                <a:spcPts val="0"/>
              </a:spcBef>
              <a:buNone/>
            </a:pPr>
            <a:endParaRPr lang="en-US" sz="1350" dirty="0"/>
          </a:p>
          <a:p>
            <a:pPr marL="0" indent="0">
              <a:spcBef>
                <a:spcPts val="0"/>
              </a:spcBef>
              <a:buNone/>
            </a:pPr>
            <a:r>
              <a:rPr lang="en-US" sz="1350" b="1" dirty="0"/>
              <a:t>Fake</a:t>
            </a:r>
          </a:p>
          <a:p>
            <a:pPr marL="0" indent="0">
              <a:spcBef>
                <a:spcPts val="0"/>
              </a:spcBef>
              <a:buNone/>
            </a:pPr>
            <a:r>
              <a:rPr lang="en-US" sz="1350" dirty="0"/>
              <a:t>A fake object has a working implementation, but the implementation is a shortcut of some kind.</a:t>
            </a:r>
          </a:p>
          <a:p>
            <a:pPr marL="0" indent="0">
              <a:spcBef>
                <a:spcPts val="0"/>
              </a:spcBef>
              <a:buNone/>
            </a:pPr>
            <a:r>
              <a:rPr lang="en-US" sz="1350" dirty="0"/>
              <a:t>The fake actually does what it is supposed to do, but does it so simplified that it can't be used in production.</a:t>
            </a:r>
          </a:p>
          <a:p>
            <a:pPr marL="0" indent="0">
              <a:spcBef>
                <a:spcPts val="0"/>
              </a:spcBef>
              <a:buNone/>
            </a:pPr>
            <a:r>
              <a:rPr lang="en-US" sz="1350" dirty="0"/>
              <a:t>Fakes aren't frequently used.  Instead, most developers opt to use a stub.</a:t>
            </a:r>
          </a:p>
          <a:p>
            <a:pPr marL="0" indent="0">
              <a:spcBef>
                <a:spcPts val="0"/>
              </a:spcBef>
              <a:buNone/>
            </a:pPr>
            <a:endParaRPr lang="en-US" sz="1350" dirty="0"/>
          </a:p>
          <a:p>
            <a:pPr marL="0" indent="0">
              <a:spcBef>
                <a:spcPts val="0"/>
              </a:spcBef>
              <a:buNone/>
            </a:pPr>
            <a:r>
              <a:rPr lang="en-US" sz="1350" b="1" dirty="0"/>
              <a:t>Stub</a:t>
            </a:r>
          </a:p>
          <a:p>
            <a:pPr marL="0" indent="0">
              <a:spcBef>
                <a:spcPts val="0"/>
              </a:spcBef>
              <a:buNone/>
            </a:pPr>
            <a:r>
              <a:rPr lang="en-US" sz="1350" dirty="0"/>
              <a:t>Stubs provide canned answers to questions.</a:t>
            </a:r>
          </a:p>
          <a:p>
            <a:pPr marL="0" indent="0">
              <a:spcBef>
                <a:spcPts val="0"/>
              </a:spcBef>
              <a:buNone/>
            </a:pPr>
            <a:r>
              <a:rPr lang="en-US" sz="1350" dirty="0"/>
              <a:t>Example: every call to a given method returns the same answer, or perhaps it returns only a couple o different answers.</a:t>
            </a:r>
          </a:p>
          <a:p>
            <a:pPr marL="0" indent="0">
              <a:spcBef>
                <a:spcPts val="0"/>
              </a:spcBef>
              <a:buNone/>
            </a:pPr>
            <a:r>
              <a:rPr lang="en-US" sz="1350" dirty="0"/>
              <a:t>For example: If a method is supposed to return a large prime number, a stub might randomly return one of three large prime numbers.</a:t>
            </a:r>
          </a:p>
          <a:p>
            <a:pPr marL="0" indent="0">
              <a:spcBef>
                <a:spcPts val="0"/>
              </a:spcBef>
              <a:buNone/>
            </a:pPr>
            <a:r>
              <a:rPr lang="en-US" sz="1350" dirty="0"/>
              <a:t>Stubs are usually programmed to return specific answers to a test.</a:t>
            </a:r>
          </a:p>
          <a:p>
            <a:pPr marL="0" indent="0">
              <a:spcBef>
                <a:spcPts val="0"/>
              </a:spcBef>
              <a:buNone/>
            </a:pPr>
            <a:r>
              <a:rPr lang="en-US" sz="1350" dirty="0"/>
              <a:t>For this reason, stubs are frequently used to determine flow control and tests.</a:t>
            </a:r>
          </a:p>
          <a:p>
            <a:pPr marL="0" indent="0">
              <a:spcBef>
                <a:spcPts val="0"/>
              </a:spcBef>
              <a:buNone/>
            </a:pPr>
            <a:endParaRPr lang="en-US" sz="1350" dirty="0"/>
          </a:p>
          <a:p>
            <a:pPr marL="0" indent="0">
              <a:spcBef>
                <a:spcPts val="0"/>
              </a:spcBef>
              <a:buNone/>
            </a:pPr>
            <a:r>
              <a:rPr lang="en-US" sz="1350" b="1" dirty="0"/>
              <a:t>Spy</a:t>
            </a:r>
          </a:p>
          <a:p>
            <a:pPr marL="0" indent="0">
              <a:spcBef>
                <a:spcPts val="0"/>
              </a:spcBef>
              <a:buNone/>
            </a:pPr>
            <a:r>
              <a:rPr lang="en-US" sz="1350" dirty="0"/>
              <a:t>A spy is an enhanced stub.  A spy can not only return canned answers, it can also record and hold information about how methods are called.</a:t>
            </a:r>
          </a:p>
          <a:p>
            <a:pPr marL="0" indent="0">
              <a:spcBef>
                <a:spcPts val="0"/>
              </a:spcBef>
              <a:buNone/>
            </a:pPr>
            <a:r>
              <a:rPr lang="en-US" sz="1350" dirty="0"/>
              <a:t>For example, how many times a method was called, and what parameters it was called with.</a:t>
            </a:r>
          </a:p>
          <a:p>
            <a:pPr marL="0" indent="0">
              <a:spcBef>
                <a:spcPts val="0"/>
              </a:spcBef>
              <a:buNone/>
            </a:pPr>
            <a:r>
              <a:rPr lang="en-US" sz="1350" dirty="0"/>
              <a:t>Most mocking frameworks don't differentiate between stubs and spies.</a:t>
            </a:r>
          </a:p>
          <a:p>
            <a:pPr marL="0" indent="0">
              <a:spcBef>
                <a:spcPts val="0"/>
              </a:spcBef>
              <a:buNone/>
            </a:pPr>
            <a:endParaRPr lang="en-US" sz="1350" dirty="0"/>
          </a:p>
          <a:p>
            <a:pPr marL="0" indent="0">
              <a:spcBef>
                <a:spcPts val="0"/>
              </a:spcBef>
              <a:buNone/>
            </a:pPr>
            <a:r>
              <a:rPr lang="en-US" sz="1350" b="1" dirty="0"/>
              <a:t>Mock</a:t>
            </a:r>
          </a:p>
          <a:p>
            <a:pPr marL="0" indent="0">
              <a:spcBef>
                <a:spcPts val="0"/>
              </a:spcBef>
              <a:buNone/>
            </a:pPr>
            <a:r>
              <a:rPr lang="en-US" sz="1350" dirty="0"/>
              <a:t>A true mock is created with expectations on how it will be used, and what calls will be made... a mock asserts behavior.</a:t>
            </a:r>
          </a:p>
          <a:p>
            <a:pPr marL="0" indent="0">
              <a:spcBef>
                <a:spcPts val="0"/>
              </a:spcBef>
              <a:buNone/>
            </a:pPr>
            <a:r>
              <a:rPr lang="en-US" sz="1350" dirty="0"/>
              <a:t>A mock object is set up with specific expectations, say perhaps it expects that a certain method will be called, and if that doesn't happen during a test, the mock will actually fail the test because of a failed expectation.</a:t>
            </a:r>
          </a:p>
          <a:p>
            <a:pPr marL="0" indent="0">
              <a:spcBef>
                <a:spcPts val="0"/>
              </a:spcBef>
              <a:buNone/>
            </a:pPr>
            <a:r>
              <a:rPr lang="en-US" sz="1350" dirty="0"/>
              <a:t>One of the great uses for a mock is to make sure that a specific method was called on an object, and that no other methods.</a:t>
            </a:r>
          </a:p>
        </p:txBody>
      </p:sp>
    </p:spTree>
    <p:extLst>
      <p:ext uri="{BB962C8B-B14F-4D97-AF65-F5344CB8AC3E}">
        <p14:creationId xmlns:p14="http://schemas.microsoft.com/office/powerpoint/2010/main" val="263822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D3BF-33B2-A34D-8403-E2D2FFCFF953}"/>
              </a:ext>
            </a:extLst>
          </p:cNvPr>
          <p:cNvSpPr>
            <a:spLocks noGrp="1"/>
          </p:cNvSpPr>
          <p:nvPr>
            <p:ph type="title"/>
          </p:nvPr>
        </p:nvSpPr>
        <p:spPr/>
        <p:txBody>
          <a:bodyPr/>
          <a:lstStyle/>
          <a:p>
            <a:r>
              <a:rPr lang="en-US" dirty="0"/>
              <a:t>Terminology – Pieces of a Unit Testing Library</a:t>
            </a:r>
          </a:p>
        </p:txBody>
      </p:sp>
      <p:sp>
        <p:nvSpPr>
          <p:cNvPr id="3" name="Content Placeholder 2">
            <a:extLst>
              <a:ext uri="{FF2B5EF4-FFF2-40B4-BE49-F238E27FC236}">
                <a16:creationId xmlns:a16="http://schemas.microsoft.com/office/drawing/2014/main" id="{62A02035-50F1-9C45-8ED3-58F58BB251BE}"/>
              </a:ext>
            </a:extLst>
          </p:cNvPr>
          <p:cNvSpPr>
            <a:spLocks noGrp="1"/>
          </p:cNvSpPr>
          <p:nvPr>
            <p:ph idx="1"/>
          </p:nvPr>
        </p:nvSpPr>
        <p:spPr/>
        <p:txBody>
          <a:bodyPr/>
          <a:lstStyle/>
          <a:p>
            <a:r>
              <a:rPr lang="en-US" dirty="0"/>
              <a:t>Test runner</a:t>
            </a:r>
          </a:p>
          <a:p>
            <a:r>
              <a:rPr lang="en-US" dirty="0"/>
              <a:t>Assertion library</a:t>
            </a:r>
          </a:p>
          <a:p>
            <a:r>
              <a:rPr lang="en-US" dirty="0"/>
              <a:t>Mocking library</a:t>
            </a:r>
          </a:p>
        </p:txBody>
      </p:sp>
    </p:spTree>
    <p:extLst>
      <p:ext uri="{BB962C8B-B14F-4D97-AF65-F5344CB8AC3E}">
        <p14:creationId xmlns:p14="http://schemas.microsoft.com/office/powerpoint/2010/main" val="80520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2DB9-B8B9-1E4A-923D-7A1D75E1DD00}"/>
              </a:ext>
            </a:extLst>
          </p:cNvPr>
          <p:cNvSpPr>
            <a:spLocks noGrp="1"/>
          </p:cNvSpPr>
          <p:nvPr>
            <p:ph type="title"/>
          </p:nvPr>
        </p:nvSpPr>
        <p:spPr/>
        <p:txBody>
          <a:bodyPr/>
          <a:lstStyle/>
          <a:p>
            <a:r>
              <a:rPr lang="en-US" dirty="0"/>
              <a:t>JavaScript Unit Testing Frameworks</a:t>
            </a:r>
          </a:p>
        </p:txBody>
      </p:sp>
      <p:sp>
        <p:nvSpPr>
          <p:cNvPr id="3" name="Content Placeholder 2">
            <a:extLst>
              <a:ext uri="{FF2B5EF4-FFF2-40B4-BE49-F238E27FC236}">
                <a16:creationId xmlns:a16="http://schemas.microsoft.com/office/drawing/2014/main" id="{6627D73F-CA32-3242-9771-8E1AAAC00A1C}"/>
              </a:ext>
            </a:extLst>
          </p:cNvPr>
          <p:cNvSpPr>
            <a:spLocks noGrp="1"/>
          </p:cNvSpPr>
          <p:nvPr>
            <p:ph idx="1"/>
          </p:nvPr>
        </p:nvSpPr>
        <p:spPr/>
        <p:txBody>
          <a:bodyPr>
            <a:normAutofit/>
          </a:bodyPr>
          <a:lstStyle/>
          <a:p>
            <a:r>
              <a:rPr lang="en-US" sz="2000" dirty="0"/>
              <a:t>Jasmine</a:t>
            </a:r>
          </a:p>
          <a:p>
            <a:r>
              <a:rPr lang="en-US" sz="2000" dirty="0"/>
              <a:t>Mocha (does not include an assertion or mocking library)</a:t>
            </a:r>
          </a:p>
          <a:p>
            <a:r>
              <a:rPr lang="en-US" sz="2000" dirty="0"/>
              <a:t>Chai (assertion library)</a:t>
            </a:r>
          </a:p>
          <a:p>
            <a:r>
              <a:rPr lang="en-US" sz="2000" dirty="0"/>
              <a:t>Jest</a:t>
            </a:r>
          </a:p>
          <a:p>
            <a:r>
              <a:rPr lang="en-US" sz="2000" dirty="0" err="1"/>
              <a:t>Qunit</a:t>
            </a:r>
            <a:r>
              <a:rPr lang="en-US" sz="2000" dirty="0"/>
              <a:t> (used by jQuery and </a:t>
            </a:r>
            <a:r>
              <a:rPr lang="en-US" sz="2000" dirty="0" err="1"/>
              <a:t>jQueryUI</a:t>
            </a:r>
            <a:r>
              <a:rPr lang="en-US" sz="2000" dirty="0"/>
              <a:t>)</a:t>
            </a:r>
          </a:p>
          <a:p>
            <a:r>
              <a:rPr lang="en-US" sz="2000" dirty="0" err="1"/>
              <a:t>Sinon.js</a:t>
            </a:r>
            <a:r>
              <a:rPr lang="en-US" sz="2000" dirty="0"/>
              <a:t> (mocking library)</a:t>
            </a:r>
          </a:p>
          <a:p>
            <a:r>
              <a:rPr lang="en-US" sz="2000" dirty="0"/>
              <a:t>+Many more...</a:t>
            </a:r>
          </a:p>
          <a:p>
            <a:endParaRPr lang="en-US" sz="2000" dirty="0"/>
          </a:p>
          <a:p>
            <a:endParaRPr lang="en-US" sz="2000" dirty="0"/>
          </a:p>
        </p:txBody>
      </p:sp>
    </p:spTree>
    <p:extLst>
      <p:ext uri="{BB962C8B-B14F-4D97-AF65-F5344CB8AC3E}">
        <p14:creationId xmlns:p14="http://schemas.microsoft.com/office/powerpoint/2010/main" val="196496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8C22-4E6D-B241-AFD8-33D0539BDB57}"/>
              </a:ext>
            </a:extLst>
          </p:cNvPr>
          <p:cNvSpPr>
            <a:spLocks noGrp="1"/>
          </p:cNvSpPr>
          <p:nvPr>
            <p:ph type="title"/>
          </p:nvPr>
        </p:nvSpPr>
        <p:spPr/>
        <p:txBody>
          <a:bodyPr/>
          <a:lstStyle/>
          <a:p>
            <a:r>
              <a:rPr lang="en-US" dirty="0"/>
              <a:t>Style – describe() and it() </a:t>
            </a:r>
            <a:r>
              <a:rPr lang="en-US" dirty="0" err="1"/>
              <a:t>Verbage</a:t>
            </a:r>
            <a:endParaRPr lang="en-US" dirty="0"/>
          </a:p>
        </p:txBody>
      </p:sp>
      <p:sp>
        <p:nvSpPr>
          <p:cNvPr id="3" name="Content Placeholder 2">
            <a:extLst>
              <a:ext uri="{FF2B5EF4-FFF2-40B4-BE49-F238E27FC236}">
                <a16:creationId xmlns:a16="http://schemas.microsoft.com/office/drawing/2014/main" id="{B17775B8-4903-DA44-B14C-1E0B7B764766}"/>
              </a:ext>
            </a:extLst>
          </p:cNvPr>
          <p:cNvSpPr>
            <a:spLocks noGrp="1"/>
          </p:cNvSpPr>
          <p:nvPr>
            <p:ph idx="1"/>
          </p:nvPr>
        </p:nvSpPr>
        <p:spPr/>
        <p:txBody>
          <a:bodyPr>
            <a:normAutofit/>
          </a:bodyPr>
          <a:lstStyle/>
          <a:p>
            <a:r>
              <a:rPr lang="en-US" dirty="0"/>
              <a:t>Should read like a sentence</a:t>
            </a:r>
          </a:p>
          <a:p>
            <a:r>
              <a:rPr lang="en-US" dirty="0"/>
              <a:t>“it should add a message when </a:t>
            </a:r>
            <a:r>
              <a:rPr lang="en-US" dirty="0" err="1"/>
              <a:t>addMessage</a:t>
            </a:r>
            <a:r>
              <a:rPr lang="en-US" dirty="0"/>
              <a:t>() is called”</a:t>
            </a:r>
          </a:p>
          <a:p>
            <a:pPr marL="0" indent="0">
              <a:buNone/>
            </a:pPr>
            <a:endParaRPr lang="en-US" dirty="0"/>
          </a:p>
          <a:p>
            <a:pPr marL="0" indent="0">
              <a:lnSpc>
                <a:spcPct val="120000"/>
              </a:lnSpc>
              <a:spcBef>
                <a:spcPts val="0"/>
              </a:spcBef>
              <a:buNone/>
            </a:pPr>
            <a:r>
              <a:rPr lang="en-US" sz="1100" dirty="0">
                <a:latin typeface="Courier" pitchFamily="2" charset="0"/>
              </a:rPr>
              <a:t>import { </a:t>
            </a:r>
            <a:r>
              <a:rPr lang="en-US" sz="1100" dirty="0" err="1">
                <a:latin typeface="Courier" pitchFamily="2" charset="0"/>
              </a:rPr>
              <a:t>MessageService</a:t>
            </a:r>
            <a:r>
              <a:rPr lang="en-US" sz="1100" dirty="0">
                <a:latin typeface="Courier" pitchFamily="2" charset="0"/>
              </a:rPr>
              <a:t> } from "./</a:t>
            </a:r>
            <a:r>
              <a:rPr lang="en-US" sz="1100" dirty="0" err="1">
                <a:latin typeface="Courier" pitchFamily="2" charset="0"/>
              </a:rPr>
              <a:t>messageService</a:t>
            </a:r>
            <a:r>
              <a:rPr lang="en-US" sz="1100" dirty="0">
                <a:latin typeface="Courier" pitchFamily="2" charset="0"/>
              </a:rPr>
              <a:t>";</a:t>
            </a:r>
          </a:p>
          <a:p>
            <a:pPr marL="0" indent="0">
              <a:lnSpc>
                <a:spcPct val="120000"/>
              </a:lnSpc>
              <a:spcBef>
                <a:spcPts val="0"/>
              </a:spcBef>
              <a:buNone/>
            </a:pPr>
            <a:endParaRPr lang="en-US" sz="1100" dirty="0">
              <a:latin typeface="Courier" pitchFamily="2" charset="0"/>
            </a:endParaRPr>
          </a:p>
          <a:p>
            <a:pPr marL="0" indent="0">
              <a:lnSpc>
                <a:spcPct val="120000"/>
              </a:lnSpc>
              <a:spcBef>
                <a:spcPts val="0"/>
              </a:spcBef>
              <a:buNone/>
            </a:pPr>
            <a:r>
              <a:rPr lang="en-US" sz="1100" dirty="0">
                <a:latin typeface="Courier" pitchFamily="2" charset="0"/>
              </a:rPr>
              <a:t>describe("</a:t>
            </a:r>
            <a:r>
              <a:rPr lang="en-US" sz="1100" dirty="0" err="1">
                <a:latin typeface="Courier" pitchFamily="2" charset="0"/>
              </a:rPr>
              <a:t>MessageService</a:t>
            </a:r>
            <a:r>
              <a:rPr lang="en-US" sz="1100" dirty="0">
                <a:latin typeface="Courier" pitchFamily="2" charset="0"/>
              </a:rPr>
              <a:t>", () =&gt; {</a:t>
            </a:r>
          </a:p>
          <a:p>
            <a:pPr marL="0" indent="0">
              <a:lnSpc>
                <a:spcPct val="120000"/>
              </a:lnSpc>
              <a:spcBef>
                <a:spcPts val="0"/>
              </a:spcBef>
              <a:buNone/>
            </a:pPr>
            <a:r>
              <a:rPr lang="en-US" sz="1100" dirty="0">
                <a:latin typeface="Courier" pitchFamily="2" charset="0"/>
              </a:rPr>
              <a:t>    it('should add a message when </a:t>
            </a:r>
            <a:r>
              <a:rPr lang="en-US" sz="1100" dirty="0" err="1">
                <a:latin typeface="Courier" pitchFamily="2" charset="0"/>
              </a:rPr>
              <a:t>addMessage</a:t>
            </a:r>
            <a:r>
              <a:rPr lang="en-US" sz="1100" dirty="0">
                <a:latin typeface="Courier" pitchFamily="2" charset="0"/>
              </a:rPr>
              <a:t>() is called', () =&gt; {</a:t>
            </a:r>
          </a:p>
          <a:p>
            <a:pPr marL="0" indent="0">
              <a:lnSpc>
                <a:spcPct val="120000"/>
              </a:lnSpc>
              <a:spcBef>
                <a:spcPts val="0"/>
              </a:spcBef>
              <a:buNone/>
            </a:pPr>
            <a:r>
              <a:rPr lang="en-US" sz="1100" dirty="0">
                <a:latin typeface="Courier" pitchFamily="2" charset="0"/>
              </a:rPr>
              <a:t>        // Arrange</a:t>
            </a:r>
          </a:p>
          <a:p>
            <a:pPr marL="0" indent="0">
              <a:lnSpc>
                <a:spcPct val="120000"/>
              </a:lnSpc>
              <a:spcBef>
                <a:spcPts val="0"/>
              </a:spcBef>
              <a:buNone/>
            </a:pPr>
            <a:r>
              <a:rPr lang="en-US" sz="1100" dirty="0">
                <a:latin typeface="Courier" pitchFamily="2" charset="0"/>
              </a:rPr>
              <a:t>        let service = new </a:t>
            </a:r>
            <a:r>
              <a:rPr lang="en-US" sz="1100" dirty="0" err="1">
                <a:latin typeface="Courier" pitchFamily="2" charset="0"/>
              </a:rPr>
              <a:t>MessageService</a:t>
            </a:r>
            <a:r>
              <a:rPr lang="en-US" sz="1100" dirty="0">
                <a:latin typeface="Courier" pitchFamily="2" charset="0"/>
              </a:rPr>
              <a:t>();</a:t>
            </a:r>
          </a:p>
          <a:p>
            <a:pPr marL="0" indent="0">
              <a:lnSpc>
                <a:spcPct val="120000"/>
              </a:lnSpc>
              <a:spcBef>
                <a:spcPts val="0"/>
              </a:spcBef>
              <a:buNone/>
            </a:pPr>
            <a:endParaRPr lang="en-US" sz="1100" dirty="0">
              <a:latin typeface="Courier" pitchFamily="2" charset="0"/>
            </a:endParaRPr>
          </a:p>
          <a:p>
            <a:pPr marL="0" indent="0">
              <a:lnSpc>
                <a:spcPct val="120000"/>
              </a:lnSpc>
              <a:spcBef>
                <a:spcPts val="0"/>
              </a:spcBef>
              <a:buNone/>
            </a:pPr>
            <a:r>
              <a:rPr lang="en-US" sz="1100" dirty="0">
                <a:latin typeface="Courier" pitchFamily="2" charset="0"/>
              </a:rPr>
              <a:t>        // Act</a:t>
            </a:r>
          </a:p>
          <a:p>
            <a:pPr marL="0" indent="0">
              <a:lnSpc>
                <a:spcPct val="120000"/>
              </a:lnSpc>
              <a:spcBef>
                <a:spcPts val="0"/>
              </a:spcBef>
              <a:buNone/>
            </a:pPr>
            <a:r>
              <a:rPr lang="en-US" sz="1100" dirty="0">
                <a:latin typeface="Courier" pitchFamily="2" charset="0"/>
              </a:rPr>
              <a:t>        </a:t>
            </a:r>
            <a:r>
              <a:rPr lang="en-US" sz="1100" dirty="0" err="1">
                <a:latin typeface="Courier" pitchFamily="2" charset="0"/>
              </a:rPr>
              <a:t>service.addMessage</a:t>
            </a:r>
            <a:r>
              <a:rPr lang="en-US" sz="1100" dirty="0">
                <a:latin typeface="Courier" pitchFamily="2" charset="0"/>
              </a:rPr>
              <a:t>('message1');</a:t>
            </a:r>
          </a:p>
          <a:p>
            <a:pPr marL="0" indent="0">
              <a:lnSpc>
                <a:spcPct val="120000"/>
              </a:lnSpc>
              <a:spcBef>
                <a:spcPts val="0"/>
              </a:spcBef>
              <a:buNone/>
            </a:pPr>
            <a:endParaRPr lang="en-US" sz="1100" dirty="0">
              <a:latin typeface="Courier" pitchFamily="2" charset="0"/>
            </a:endParaRPr>
          </a:p>
          <a:p>
            <a:pPr marL="0" indent="0">
              <a:lnSpc>
                <a:spcPct val="120000"/>
              </a:lnSpc>
              <a:spcBef>
                <a:spcPts val="0"/>
              </a:spcBef>
              <a:buNone/>
            </a:pPr>
            <a:r>
              <a:rPr lang="en-US" sz="1100" dirty="0">
                <a:latin typeface="Courier" pitchFamily="2" charset="0"/>
              </a:rPr>
              <a:t>        // Assert</a:t>
            </a:r>
          </a:p>
          <a:p>
            <a:pPr marL="0" indent="0">
              <a:lnSpc>
                <a:spcPct val="120000"/>
              </a:lnSpc>
              <a:spcBef>
                <a:spcPts val="0"/>
              </a:spcBef>
              <a:buNone/>
            </a:pPr>
            <a:r>
              <a:rPr lang="en-US" sz="1100" dirty="0">
                <a:latin typeface="Courier" pitchFamily="2" charset="0"/>
              </a:rPr>
              <a:t>        expect(</a:t>
            </a:r>
            <a:r>
              <a:rPr lang="en-US" sz="1100" dirty="0" err="1">
                <a:latin typeface="Courier" pitchFamily="2" charset="0"/>
              </a:rPr>
              <a:t>service.messages.length</a:t>
            </a:r>
            <a:r>
              <a:rPr lang="en-US" sz="1100" dirty="0">
                <a:latin typeface="Courier" pitchFamily="2" charset="0"/>
              </a:rPr>
              <a:t>).</a:t>
            </a:r>
            <a:r>
              <a:rPr lang="en-US" sz="1100" dirty="0" err="1">
                <a:latin typeface="Courier" pitchFamily="2" charset="0"/>
              </a:rPr>
              <a:t>toBe</a:t>
            </a:r>
            <a:r>
              <a:rPr lang="en-US" sz="1100" dirty="0">
                <a:latin typeface="Courier" pitchFamily="2" charset="0"/>
              </a:rPr>
              <a:t>(1);</a:t>
            </a:r>
          </a:p>
          <a:p>
            <a:pPr marL="0" indent="0">
              <a:lnSpc>
                <a:spcPct val="120000"/>
              </a:lnSpc>
              <a:spcBef>
                <a:spcPts val="0"/>
              </a:spcBef>
              <a:buNone/>
            </a:pPr>
            <a:r>
              <a:rPr lang="en-US" sz="1100" dirty="0">
                <a:latin typeface="Courier" pitchFamily="2" charset="0"/>
              </a:rPr>
              <a:t>    });</a:t>
            </a:r>
          </a:p>
          <a:p>
            <a:pPr marL="0" indent="0">
              <a:lnSpc>
                <a:spcPct val="120000"/>
              </a:lnSpc>
              <a:spcBef>
                <a:spcPts val="0"/>
              </a:spcBef>
              <a:buNone/>
            </a:pPr>
            <a:r>
              <a:rPr lang="en-US" sz="1100" dirty="0">
                <a:latin typeface="Courier" pitchFamily="2" charset="0"/>
              </a:rPr>
              <a:t>});</a:t>
            </a:r>
          </a:p>
          <a:p>
            <a:pPr marL="0" indent="0">
              <a:lnSpc>
                <a:spcPct val="120000"/>
              </a:lnSpc>
              <a:spcBef>
                <a:spcPts val="0"/>
              </a:spcBef>
              <a:buNone/>
            </a:pPr>
            <a:endParaRPr lang="en-US" sz="1200" dirty="0">
              <a:latin typeface="Courier" pitchFamily="2" charset="0"/>
            </a:endParaRPr>
          </a:p>
          <a:p>
            <a:pPr marL="0" indent="0">
              <a:lnSpc>
                <a:spcPct val="120000"/>
              </a:lnSpc>
              <a:spcBef>
                <a:spcPts val="0"/>
              </a:spcBef>
              <a:buNone/>
            </a:pPr>
            <a:endParaRPr lang="en-US" sz="1500" dirty="0">
              <a:latin typeface="Courier" pitchFamily="2" charset="0"/>
            </a:endParaRPr>
          </a:p>
        </p:txBody>
      </p:sp>
    </p:spTree>
    <p:extLst>
      <p:ext uri="{BB962C8B-B14F-4D97-AF65-F5344CB8AC3E}">
        <p14:creationId xmlns:p14="http://schemas.microsoft.com/office/powerpoint/2010/main" val="69675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8C22-4E6D-B241-AFD8-33D0539BDB57}"/>
              </a:ext>
            </a:extLst>
          </p:cNvPr>
          <p:cNvSpPr>
            <a:spLocks noGrp="1"/>
          </p:cNvSpPr>
          <p:nvPr>
            <p:ph type="title"/>
          </p:nvPr>
        </p:nvSpPr>
        <p:spPr/>
        <p:txBody>
          <a:bodyPr/>
          <a:lstStyle/>
          <a:p>
            <a:r>
              <a:rPr lang="en-US" dirty="0"/>
              <a:t>Arrange, Act, Assert</a:t>
            </a:r>
          </a:p>
        </p:txBody>
      </p:sp>
      <p:sp>
        <p:nvSpPr>
          <p:cNvPr id="3" name="Content Placeholder 2">
            <a:extLst>
              <a:ext uri="{FF2B5EF4-FFF2-40B4-BE49-F238E27FC236}">
                <a16:creationId xmlns:a16="http://schemas.microsoft.com/office/drawing/2014/main" id="{B17775B8-4903-DA44-B14C-1E0B7B764766}"/>
              </a:ext>
            </a:extLst>
          </p:cNvPr>
          <p:cNvSpPr>
            <a:spLocks noGrp="1"/>
          </p:cNvSpPr>
          <p:nvPr>
            <p:ph idx="1"/>
          </p:nvPr>
        </p:nvSpPr>
        <p:spPr/>
        <p:txBody>
          <a:bodyPr>
            <a:normAutofit fontScale="62500" lnSpcReduction="20000"/>
          </a:bodyPr>
          <a:lstStyle/>
          <a:p>
            <a:pPr marL="0" indent="0">
              <a:buNone/>
            </a:pPr>
            <a:r>
              <a:rPr lang="en-US" dirty="0"/>
              <a:t>AAA, or </a:t>
            </a:r>
          </a:p>
          <a:p>
            <a:r>
              <a:rPr lang="en-US" dirty="0"/>
              <a:t>Arrange</a:t>
            </a:r>
          </a:p>
          <a:p>
            <a:r>
              <a:rPr lang="en-US" dirty="0"/>
              <a:t>Act</a:t>
            </a:r>
          </a:p>
          <a:p>
            <a:r>
              <a:rPr lang="en-US" dirty="0"/>
              <a:t>Assert</a:t>
            </a:r>
          </a:p>
          <a:p>
            <a:pPr marL="0" indent="0">
              <a:buNone/>
            </a:pPr>
            <a:endParaRPr lang="en-US" dirty="0"/>
          </a:p>
          <a:p>
            <a:pPr marL="0" indent="0">
              <a:buNone/>
            </a:pPr>
            <a:endParaRPr lang="en-US" dirty="0"/>
          </a:p>
          <a:p>
            <a:pPr marL="0" indent="0">
              <a:lnSpc>
                <a:spcPct val="120000"/>
              </a:lnSpc>
              <a:spcBef>
                <a:spcPts val="0"/>
              </a:spcBef>
              <a:buNone/>
            </a:pPr>
            <a:r>
              <a:rPr lang="en-US" sz="1600" dirty="0">
                <a:latin typeface="Courier" pitchFamily="2" charset="0"/>
              </a:rPr>
              <a:t>import { </a:t>
            </a:r>
            <a:r>
              <a:rPr lang="en-US" sz="1600" dirty="0" err="1">
                <a:latin typeface="Courier" pitchFamily="2" charset="0"/>
              </a:rPr>
              <a:t>MessageService</a:t>
            </a:r>
            <a:r>
              <a:rPr lang="en-US" sz="1600" dirty="0">
                <a:latin typeface="Courier" pitchFamily="2" charset="0"/>
              </a:rPr>
              <a:t> } from "./</a:t>
            </a:r>
            <a:r>
              <a:rPr lang="en-US" sz="1600" dirty="0" err="1">
                <a:latin typeface="Courier" pitchFamily="2" charset="0"/>
              </a:rPr>
              <a:t>messageService</a:t>
            </a:r>
            <a:r>
              <a:rPr lang="en-US" sz="1600" dirty="0">
                <a:latin typeface="Courier" pitchFamily="2" charset="0"/>
              </a:rPr>
              <a:t>";</a:t>
            </a:r>
          </a:p>
          <a:p>
            <a:pPr marL="0" indent="0">
              <a:lnSpc>
                <a:spcPct val="120000"/>
              </a:lnSpc>
              <a:spcBef>
                <a:spcPts val="0"/>
              </a:spcBef>
              <a:buNone/>
            </a:pPr>
            <a:endParaRPr lang="en-US" sz="1600" dirty="0">
              <a:latin typeface="Courier" pitchFamily="2" charset="0"/>
            </a:endParaRPr>
          </a:p>
          <a:p>
            <a:pPr marL="0" indent="0">
              <a:lnSpc>
                <a:spcPct val="120000"/>
              </a:lnSpc>
              <a:spcBef>
                <a:spcPts val="0"/>
              </a:spcBef>
              <a:buNone/>
            </a:pPr>
            <a:r>
              <a:rPr lang="en-US" sz="1600" dirty="0">
                <a:latin typeface="Courier" pitchFamily="2" charset="0"/>
              </a:rPr>
              <a:t>describe("</a:t>
            </a:r>
            <a:r>
              <a:rPr lang="en-US" sz="1600" dirty="0" err="1">
                <a:latin typeface="Courier" pitchFamily="2" charset="0"/>
              </a:rPr>
              <a:t>MessageService</a:t>
            </a:r>
            <a:r>
              <a:rPr lang="en-US" sz="1600" dirty="0">
                <a:latin typeface="Courier" pitchFamily="2" charset="0"/>
              </a:rPr>
              <a:t>", () =&gt; {</a:t>
            </a:r>
          </a:p>
          <a:p>
            <a:pPr marL="0" indent="0">
              <a:lnSpc>
                <a:spcPct val="120000"/>
              </a:lnSpc>
              <a:spcBef>
                <a:spcPts val="0"/>
              </a:spcBef>
              <a:buNone/>
            </a:pPr>
            <a:r>
              <a:rPr lang="en-US" sz="1600" dirty="0">
                <a:latin typeface="Courier" pitchFamily="2" charset="0"/>
              </a:rPr>
              <a:t>    it('should add a message when </a:t>
            </a:r>
            <a:r>
              <a:rPr lang="en-US" sz="1600" dirty="0" err="1">
                <a:latin typeface="Courier" pitchFamily="2" charset="0"/>
              </a:rPr>
              <a:t>addMessage</a:t>
            </a:r>
            <a:r>
              <a:rPr lang="en-US" sz="1600" dirty="0">
                <a:latin typeface="Courier" pitchFamily="2" charset="0"/>
              </a:rPr>
              <a:t>() is called', () =&gt; {</a:t>
            </a:r>
          </a:p>
          <a:p>
            <a:pPr marL="0" indent="0">
              <a:lnSpc>
                <a:spcPct val="120000"/>
              </a:lnSpc>
              <a:spcBef>
                <a:spcPts val="0"/>
              </a:spcBef>
              <a:buNone/>
            </a:pPr>
            <a:r>
              <a:rPr lang="en-US" sz="1600" dirty="0">
                <a:latin typeface="Courier" pitchFamily="2" charset="0"/>
              </a:rPr>
              <a:t>        // Arrange</a:t>
            </a:r>
          </a:p>
          <a:p>
            <a:pPr marL="0" indent="0">
              <a:lnSpc>
                <a:spcPct val="120000"/>
              </a:lnSpc>
              <a:spcBef>
                <a:spcPts val="0"/>
              </a:spcBef>
              <a:buNone/>
            </a:pPr>
            <a:r>
              <a:rPr lang="en-US" sz="1600" dirty="0">
                <a:latin typeface="Courier" pitchFamily="2" charset="0"/>
              </a:rPr>
              <a:t>        let service = new </a:t>
            </a:r>
            <a:r>
              <a:rPr lang="en-US" sz="1600" dirty="0" err="1">
                <a:latin typeface="Courier" pitchFamily="2" charset="0"/>
              </a:rPr>
              <a:t>MessageService</a:t>
            </a:r>
            <a:r>
              <a:rPr lang="en-US" sz="1600" dirty="0">
                <a:latin typeface="Courier" pitchFamily="2" charset="0"/>
              </a:rPr>
              <a:t>();</a:t>
            </a:r>
          </a:p>
          <a:p>
            <a:pPr marL="0" indent="0">
              <a:lnSpc>
                <a:spcPct val="120000"/>
              </a:lnSpc>
              <a:spcBef>
                <a:spcPts val="0"/>
              </a:spcBef>
              <a:buNone/>
            </a:pPr>
            <a:endParaRPr lang="en-US" sz="1600" dirty="0">
              <a:latin typeface="Courier" pitchFamily="2" charset="0"/>
            </a:endParaRPr>
          </a:p>
          <a:p>
            <a:pPr marL="0" indent="0">
              <a:lnSpc>
                <a:spcPct val="120000"/>
              </a:lnSpc>
              <a:spcBef>
                <a:spcPts val="0"/>
              </a:spcBef>
              <a:buNone/>
            </a:pPr>
            <a:r>
              <a:rPr lang="en-US" sz="1600" dirty="0">
                <a:latin typeface="Courier" pitchFamily="2" charset="0"/>
              </a:rPr>
              <a:t>        // Act</a:t>
            </a:r>
          </a:p>
          <a:p>
            <a:pPr marL="0" indent="0">
              <a:lnSpc>
                <a:spcPct val="120000"/>
              </a:lnSpc>
              <a:spcBef>
                <a:spcPts val="0"/>
              </a:spcBef>
              <a:buNone/>
            </a:pPr>
            <a:r>
              <a:rPr lang="en-US" sz="1600" dirty="0">
                <a:latin typeface="Courier" pitchFamily="2" charset="0"/>
              </a:rPr>
              <a:t>        </a:t>
            </a:r>
            <a:r>
              <a:rPr lang="en-US" sz="1600" dirty="0" err="1">
                <a:latin typeface="Courier" pitchFamily="2" charset="0"/>
              </a:rPr>
              <a:t>service.addMessage</a:t>
            </a:r>
            <a:r>
              <a:rPr lang="en-US" sz="1600" dirty="0">
                <a:latin typeface="Courier" pitchFamily="2" charset="0"/>
              </a:rPr>
              <a:t>('message1');</a:t>
            </a:r>
          </a:p>
          <a:p>
            <a:pPr marL="0" indent="0">
              <a:lnSpc>
                <a:spcPct val="120000"/>
              </a:lnSpc>
              <a:spcBef>
                <a:spcPts val="0"/>
              </a:spcBef>
              <a:buNone/>
            </a:pPr>
            <a:endParaRPr lang="en-US" sz="1600" dirty="0">
              <a:latin typeface="Courier" pitchFamily="2" charset="0"/>
            </a:endParaRPr>
          </a:p>
          <a:p>
            <a:pPr marL="0" indent="0">
              <a:lnSpc>
                <a:spcPct val="120000"/>
              </a:lnSpc>
              <a:spcBef>
                <a:spcPts val="0"/>
              </a:spcBef>
              <a:buNone/>
            </a:pPr>
            <a:r>
              <a:rPr lang="en-US" sz="1600" dirty="0">
                <a:latin typeface="Courier" pitchFamily="2" charset="0"/>
              </a:rPr>
              <a:t>        // Assert</a:t>
            </a:r>
          </a:p>
          <a:p>
            <a:pPr marL="0" indent="0">
              <a:lnSpc>
                <a:spcPct val="120000"/>
              </a:lnSpc>
              <a:spcBef>
                <a:spcPts val="0"/>
              </a:spcBef>
              <a:buNone/>
            </a:pPr>
            <a:r>
              <a:rPr lang="en-US" sz="1600" dirty="0">
                <a:latin typeface="Courier" pitchFamily="2" charset="0"/>
              </a:rPr>
              <a:t>        expect(</a:t>
            </a:r>
            <a:r>
              <a:rPr lang="en-US" sz="1600" dirty="0" err="1">
                <a:latin typeface="Courier" pitchFamily="2" charset="0"/>
              </a:rPr>
              <a:t>service.messages.length</a:t>
            </a:r>
            <a:r>
              <a:rPr lang="en-US" sz="1600" dirty="0">
                <a:latin typeface="Courier" pitchFamily="2" charset="0"/>
              </a:rPr>
              <a:t>).</a:t>
            </a:r>
            <a:r>
              <a:rPr lang="en-US" sz="1600" dirty="0" err="1">
                <a:latin typeface="Courier" pitchFamily="2" charset="0"/>
              </a:rPr>
              <a:t>toBe</a:t>
            </a:r>
            <a:r>
              <a:rPr lang="en-US" sz="1600" dirty="0">
                <a:latin typeface="Courier" pitchFamily="2" charset="0"/>
              </a:rPr>
              <a:t>(1);</a:t>
            </a:r>
          </a:p>
          <a:p>
            <a:pPr marL="0" indent="0">
              <a:lnSpc>
                <a:spcPct val="120000"/>
              </a:lnSpc>
              <a:spcBef>
                <a:spcPts val="0"/>
              </a:spcBef>
              <a:buNone/>
            </a:pPr>
            <a:r>
              <a:rPr lang="en-US" sz="1600" dirty="0">
                <a:latin typeface="Courier" pitchFamily="2" charset="0"/>
              </a:rPr>
              <a:t>    });</a:t>
            </a:r>
          </a:p>
          <a:p>
            <a:pPr marL="0" indent="0">
              <a:lnSpc>
                <a:spcPct val="120000"/>
              </a:lnSpc>
              <a:spcBef>
                <a:spcPts val="0"/>
              </a:spcBef>
              <a:buNone/>
            </a:pPr>
            <a:r>
              <a:rPr lang="en-US" sz="1600" dirty="0">
                <a:latin typeface="Courier" pitchFamily="2" charset="0"/>
              </a:rPr>
              <a:t>});</a:t>
            </a:r>
          </a:p>
          <a:p>
            <a:pPr marL="0" indent="0">
              <a:lnSpc>
                <a:spcPct val="120000"/>
              </a:lnSpc>
              <a:spcBef>
                <a:spcPts val="0"/>
              </a:spcBef>
              <a:buNone/>
            </a:pPr>
            <a:endParaRPr lang="en-US" sz="1200" dirty="0">
              <a:latin typeface="Courier" pitchFamily="2" charset="0"/>
            </a:endParaRPr>
          </a:p>
          <a:p>
            <a:pPr marL="0" indent="0">
              <a:lnSpc>
                <a:spcPct val="120000"/>
              </a:lnSpc>
              <a:spcBef>
                <a:spcPts val="0"/>
              </a:spcBef>
              <a:buNone/>
            </a:pPr>
            <a:endParaRPr lang="en-US" sz="1500" dirty="0">
              <a:latin typeface="Courier" pitchFamily="2" charset="0"/>
            </a:endParaRPr>
          </a:p>
        </p:txBody>
      </p:sp>
    </p:spTree>
    <p:extLst>
      <p:ext uri="{BB962C8B-B14F-4D97-AF65-F5344CB8AC3E}">
        <p14:creationId xmlns:p14="http://schemas.microsoft.com/office/powerpoint/2010/main" val="246100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8C22-4E6D-B241-AFD8-33D0539BDB57}"/>
              </a:ext>
            </a:extLst>
          </p:cNvPr>
          <p:cNvSpPr>
            <a:spLocks noGrp="1"/>
          </p:cNvSpPr>
          <p:nvPr>
            <p:ph type="title"/>
          </p:nvPr>
        </p:nvSpPr>
        <p:spPr/>
        <p:txBody>
          <a:bodyPr/>
          <a:lstStyle/>
          <a:p>
            <a:r>
              <a:rPr lang="en-US" dirty="0"/>
              <a:t>Style – AAA Comments</a:t>
            </a:r>
          </a:p>
        </p:txBody>
      </p:sp>
      <p:sp>
        <p:nvSpPr>
          <p:cNvPr id="3" name="Content Placeholder 2">
            <a:extLst>
              <a:ext uri="{FF2B5EF4-FFF2-40B4-BE49-F238E27FC236}">
                <a16:creationId xmlns:a16="http://schemas.microsoft.com/office/drawing/2014/main" id="{B17775B8-4903-DA44-B14C-1E0B7B764766}"/>
              </a:ext>
            </a:extLst>
          </p:cNvPr>
          <p:cNvSpPr>
            <a:spLocks noGrp="1"/>
          </p:cNvSpPr>
          <p:nvPr>
            <p:ph idx="1"/>
          </p:nvPr>
        </p:nvSpPr>
        <p:spPr>
          <a:xfrm>
            <a:off x="423531" y="1675638"/>
            <a:ext cx="5211726" cy="4351338"/>
          </a:xfrm>
        </p:spPr>
        <p:txBody>
          <a:bodyPr>
            <a:noAutofit/>
          </a:bodyPr>
          <a:lstStyle/>
          <a:p>
            <a:pPr marL="0" indent="0">
              <a:lnSpc>
                <a:spcPct val="120000"/>
              </a:lnSpc>
              <a:spcBef>
                <a:spcPts val="0"/>
              </a:spcBef>
              <a:buNone/>
            </a:pPr>
            <a:r>
              <a:rPr lang="en-US" sz="1000" dirty="0">
                <a:latin typeface="Courier" pitchFamily="2" charset="0"/>
              </a:rPr>
              <a:t>import { </a:t>
            </a:r>
            <a:r>
              <a:rPr lang="en-US" sz="1000" dirty="0" err="1">
                <a:latin typeface="Courier" pitchFamily="2" charset="0"/>
              </a:rPr>
              <a:t>MessageService</a:t>
            </a:r>
            <a:r>
              <a:rPr lang="en-US" sz="1000" dirty="0">
                <a:latin typeface="Courier" pitchFamily="2" charset="0"/>
              </a:rPr>
              <a:t> } from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None/>
            </a:pPr>
            <a:endParaRPr lang="en-US" sz="1000" dirty="0">
              <a:latin typeface="Courier" pitchFamily="2" charset="0"/>
            </a:endParaRPr>
          </a:p>
          <a:p>
            <a:pPr marL="0" indent="0">
              <a:lnSpc>
                <a:spcPct val="120000"/>
              </a:lnSpc>
              <a:spcBef>
                <a:spcPts val="0"/>
              </a:spcBef>
              <a:buNone/>
            </a:pPr>
            <a:r>
              <a:rPr lang="en-US" sz="1000" dirty="0">
                <a:latin typeface="Courier" pitchFamily="2" charset="0"/>
              </a:rPr>
              <a:t>describe("</a:t>
            </a:r>
            <a:r>
              <a:rPr lang="en-US" sz="1000" dirty="0" err="1">
                <a:latin typeface="Courier" pitchFamily="2" charset="0"/>
              </a:rPr>
              <a:t>MessageService</a:t>
            </a:r>
            <a:r>
              <a:rPr lang="en-US" sz="1000" dirty="0">
                <a:latin typeface="Courier" pitchFamily="2" charset="0"/>
              </a:rPr>
              <a:t>", () =&gt; {</a:t>
            </a:r>
          </a:p>
          <a:p>
            <a:pPr marL="0" indent="0">
              <a:lnSpc>
                <a:spcPct val="120000"/>
              </a:lnSpc>
              <a:spcBef>
                <a:spcPts val="0"/>
              </a:spcBef>
              <a:buNone/>
            </a:pPr>
            <a:r>
              <a:rPr lang="en-US" sz="1000" dirty="0">
                <a:latin typeface="Courier" pitchFamily="2" charset="0"/>
              </a:rPr>
              <a:t>    it('should add a message when </a:t>
            </a:r>
            <a:r>
              <a:rPr lang="en-US" sz="1000" dirty="0" err="1">
                <a:latin typeface="Courier" pitchFamily="2" charset="0"/>
              </a:rPr>
              <a:t>addMessage</a:t>
            </a:r>
            <a:r>
              <a:rPr lang="en-US" sz="1000" dirty="0">
                <a:latin typeface="Courier" pitchFamily="2" charset="0"/>
              </a:rPr>
              <a:t>() is called', () =&gt; {</a:t>
            </a:r>
          </a:p>
          <a:p>
            <a:pPr marL="0" indent="0">
              <a:lnSpc>
                <a:spcPct val="120000"/>
              </a:lnSpc>
              <a:spcBef>
                <a:spcPts val="0"/>
              </a:spcBef>
              <a:buNone/>
            </a:pPr>
            <a:r>
              <a:rPr lang="en-US" sz="1000" dirty="0">
                <a:latin typeface="Courier" pitchFamily="2" charset="0"/>
              </a:rPr>
              <a:t>        // Arrange</a:t>
            </a:r>
          </a:p>
          <a:p>
            <a:pPr marL="0" indent="0">
              <a:lnSpc>
                <a:spcPct val="120000"/>
              </a:lnSpc>
              <a:spcBef>
                <a:spcPts val="0"/>
              </a:spcBef>
              <a:buNone/>
            </a:pPr>
            <a:r>
              <a:rPr lang="en-US" sz="1000" dirty="0">
                <a:latin typeface="Courier" pitchFamily="2" charset="0"/>
              </a:rPr>
              <a:t>        let service = new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None/>
            </a:pPr>
            <a:endParaRPr lang="en-US" sz="1000" dirty="0">
              <a:latin typeface="Courier" pitchFamily="2" charset="0"/>
            </a:endParaRPr>
          </a:p>
          <a:p>
            <a:pPr marL="0" indent="0">
              <a:lnSpc>
                <a:spcPct val="120000"/>
              </a:lnSpc>
              <a:spcBef>
                <a:spcPts val="0"/>
              </a:spcBef>
              <a:buNone/>
            </a:pPr>
            <a:r>
              <a:rPr lang="en-US" sz="1000" dirty="0">
                <a:latin typeface="Courier" pitchFamily="2" charset="0"/>
              </a:rPr>
              <a:t>        // Act</a:t>
            </a:r>
          </a:p>
          <a:p>
            <a:pPr marL="0" indent="0">
              <a:lnSpc>
                <a:spcPct val="120000"/>
              </a:lnSpc>
              <a:spcBef>
                <a:spcPts val="0"/>
              </a:spcBef>
              <a:buNone/>
            </a:pPr>
            <a:r>
              <a:rPr lang="en-US" sz="1000" dirty="0">
                <a:latin typeface="Courier" pitchFamily="2" charset="0"/>
              </a:rPr>
              <a:t>        </a:t>
            </a:r>
            <a:r>
              <a:rPr lang="en-US" sz="1000" dirty="0" err="1">
                <a:latin typeface="Courier" pitchFamily="2" charset="0"/>
              </a:rPr>
              <a:t>service.addMessage</a:t>
            </a:r>
            <a:r>
              <a:rPr lang="en-US" sz="1000" dirty="0">
                <a:latin typeface="Courier" pitchFamily="2" charset="0"/>
              </a:rPr>
              <a:t>('message1');</a:t>
            </a:r>
          </a:p>
          <a:p>
            <a:pPr marL="0" indent="0">
              <a:lnSpc>
                <a:spcPct val="120000"/>
              </a:lnSpc>
              <a:spcBef>
                <a:spcPts val="0"/>
              </a:spcBef>
              <a:buNone/>
            </a:pPr>
            <a:endParaRPr lang="en-US" sz="1000" dirty="0">
              <a:latin typeface="Courier" pitchFamily="2" charset="0"/>
            </a:endParaRPr>
          </a:p>
          <a:p>
            <a:pPr marL="0" indent="0">
              <a:lnSpc>
                <a:spcPct val="120000"/>
              </a:lnSpc>
              <a:spcBef>
                <a:spcPts val="0"/>
              </a:spcBef>
              <a:buNone/>
            </a:pPr>
            <a:r>
              <a:rPr lang="en-US" sz="1000" dirty="0">
                <a:latin typeface="Courier" pitchFamily="2" charset="0"/>
              </a:rPr>
              <a:t>        // Assert</a:t>
            </a:r>
          </a:p>
          <a:p>
            <a:pPr marL="0" indent="0">
              <a:lnSpc>
                <a:spcPct val="120000"/>
              </a:lnSpc>
              <a:spcBef>
                <a:spcPts val="0"/>
              </a:spcBef>
              <a:buNone/>
            </a:pPr>
            <a:r>
              <a:rPr lang="en-US" sz="1000" dirty="0">
                <a:latin typeface="Courier" pitchFamily="2" charset="0"/>
              </a:rPr>
              <a:t>        expect(</a:t>
            </a:r>
            <a:r>
              <a:rPr lang="en-US" sz="1000" dirty="0" err="1">
                <a:latin typeface="Courier" pitchFamily="2" charset="0"/>
              </a:rPr>
              <a:t>service.messages.length</a:t>
            </a:r>
            <a:r>
              <a:rPr lang="en-US" sz="1000" dirty="0">
                <a:latin typeface="Courier" pitchFamily="2" charset="0"/>
              </a:rPr>
              <a:t>).</a:t>
            </a:r>
            <a:r>
              <a:rPr lang="en-US" sz="1000" dirty="0" err="1">
                <a:latin typeface="Courier" pitchFamily="2" charset="0"/>
              </a:rPr>
              <a:t>toBe</a:t>
            </a:r>
            <a:r>
              <a:rPr lang="en-US" sz="1000" dirty="0">
                <a:latin typeface="Courier" pitchFamily="2" charset="0"/>
              </a:rPr>
              <a:t>(1);</a:t>
            </a:r>
          </a:p>
          <a:p>
            <a:pPr marL="0" indent="0">
              <a:lnSpc>
                <a:spcPct val="120000"/>
              </a:lnSpc>
              <a:spcBef>
                <a:spcPts val="0"/>
              </a:spcBef>
              <a:buNone/>
            </a:pPr>
            <a:r>
              <a:rPr lang="en-US" sz="1000" dirty="0">
                <a:latin typeface="Courier" pitchFamily="2" charset="0"/>
              </a:rPr>
              <a:t>    });</a:t>
            </a:r>
          </a:p>
          <a:p>
            <a:pPr marL="0" indent="0">
              <a:lnSpc>
                <a:spcPct val="120000"/>
              </a:lnSpc>
              <a:spcBef>
                <a:spcPts val="0"/>
              </a:spcBef>
              <a:buNone/>
            </a:pPr>
            <a:endParaRPr lang="en-US" sz="1000" dirty="0">
              <a:latin typeface="Courier" pitchFamily="2" charset="0"/>
            </a:endParaRPr>
          </a:p>
          <a:p>
            <a:pPr marL="0" indent="0">
              <a:lnSpc>
                <a:spcPct val="120000"/>
              </a:lnSpc>
              <a:spcBef>
                <a:spcPts val="0"/>
              </a:spcBef>
              <a:buNone/>
            </a:pPr>
            <a:r>
              <a:rPr lang="en-US" sz="1000" dirty="0">
                <a:latin typeface="Courier" pitchFamily="2" charset="0"/>
              </a:rPr>
              <a:t>    it('should delete a message when </a:t>
            </a:r>
            <a:r>
              <a:rPr lang="en-US" sz="1000" dirty="0" err="1">
                <a:latin typeface="Courier" pitchFamily="2" charset="0"/>
              </a:rPr>
              <a:t>deleteMessage</a:t>
            </a:r>
            <a:r>
              <a:rPr lang="en-US" sz="1000" dirty="0">
                <a:latin typeface="Courier" pitchFamily="2" charset="0"/>
              </a:rPr>
              <a:t>() is called', () =&gt; {</a:t>
            </a:r>
          </a:p>
          <a:p>
            <a:pPr marL="0" indent="0">
              <a:lnSpc>
                <a:spcPct val="120000"/>
              </a:lnSpc>
              <a:spcBef>
                <a:spcPts val="0"/>
              </a:spcBef>
              <a:buNone/>
            </a:pPr>
            <a:r>
              <a:rPr lang="en-US" sz="1000" dirty="0">
                <a:latin typeface="Courier" pitchFamily="2" charset="0"/>
              </a:rPr>
              <a:t>        // Arrange</a:t>
            </a:r>
          </a:p>
          <a:p>
            <a:pPr marL="0" indent="0">
              <a:lnSpc>
                <a:spcPct val="120000"/>
              </a:lnSpc>
              <a:spcBef>
                <a:spcPts val="0"/>
              </a:spcBef>
              <a:buNone/>
            </a:pPr>
            <a:r>
              <a:rPr lang="en-US" sz="1000" dirty="0">
                <a:latin typeface="Courier" pitchFamily="2" charset="0"/>
              </a:rPr>
              <a:t>        let service = new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None/>
            </a:pPr>
            <a:r>
              <a:rPr lang="en-US" sz="1000" dirty="0">
                <a:latin typeface="Courier" pitchFamily="2" charset="0"/>
              </a:rPr>
              <a:t>        </a:t>
            </a:r>
            <a:r>
              <a:rPr lang="en-US" sz="1000" dirty="0" err="1">
                <a:latin typeface="Courier" pitchFamily="2" charset="0"/>
              </a:rPr>
              <a:t>service.messages</a:t>
            </a:r>
            <a:r>
              <a:rPr lang="en-US" sz="1000" dirty="0">
                <a:latin typeface="Courier" pitchFamily="2" charset="0"/>
              </a:rPr>
              <a:t> = ['message1', 'message2', 'message3');</a:t>
            </a:r>
          </a:p>
          <a:p>
            <a:pPr marL="0" indent="0">
              <a:lnSpc>
                <a:spcPct val="120000"/>
              </a:lnSpc>
              <a:spcBef>
                <a:spcPts val="0"/>
              </a:spcBef>
              <a:buNone/>
            </a:pPr>
            <a:endParaRPr lang="en-US" sz="1000" dirty="0">
              <a:latin typeface="Courier" pitchFamily="2" charset="0"/>
            </a:endParaRPr>
          </a:p>
          <a:p>
            <a:pPr marL="0" indent="0">
              <a:lnSpc>
                <a:spcPct val="120000"/>
              </a:lnSpc>
              <a:spcBef>
                <a:spcPts val="0"/>
              </a:spcBef>
              <a:buNone/>
            </a:pPr>
            <a:r>
              <a:rPr lang="en-US" sz="1000" dirty="0">
                <a:latin typeface="Courier" pitchFamily="2" charset="0"/>
              </a:rPr>
              <a:t>        // Act</a:t>
            </a:r>
          </a:p>
          <a:p>
            <a:pPr marL="0" indent="0">
              <a:lnSpc>
                <a:spcPct val="120000"/>
              </a:lnSpc>
              <a:spcBef>
                <a:spcPts val="0"/>
              </a:spcBef>
              <a:buNone/>
            </a:pPr>
            <a:r>
              <a:rPr lang="en-US" sz="1000" dirty="0">
                <a:latin typeface="Courier" pitchFamily="2" charset="0"/>
              </a:rPr>
              <a:t>        </a:t>
            </a:r>
            <a:r>
              <a:rPr lang="en-US" sz="1000" dirty="0" err="1">
                <a:latin typeface="Courier" pitchFamily="2" charset="0"/>
              </a:rPr>
              <a:t>service.deleteMessage</a:t>
            </a:r>
            <a:r>
              <a:rPr lang="en-US" sz="1000" dirty="0">
                <a:latin typeface="Courier" pitchFamily="2" charset="0"/>
              </a:rPr>
              <a:t>('message1');</a:t>
            </a:r>
          </a:p>
          <a:p>
            <a:pPr marL="0" indent="0">
              <a:lnSpc>
                <a:spcPct val="120000"/>
              </a:lnSpc>
              <a:spcBef>
                <a:spcPts val="0"/>
              </a:spcBef>
              <a:buNone/>
            </a:pPr>
            <a:endParaRPr lang="en-US" sz="1000" dirty="0">
              <a:latin typeface="Courier" pitchFamily="2" charset="0"/>
            </a:endParaRPr>
          </a:p>
          <a:p>
            <a:pPr marL="0" indent="0">
              <a:lnSpc>
                <a:spcPct val="120000"/>
              </a:lnSpc>
              <a:spcBef>
                <a:spcPts val="0"/>
              </a:spcBef>
              <a:buNone/>
            </a:pPr>
            <a:r>
              <a:rPr lang="en-US" sz="1000" dirty="0">
                <a:latin typeface="Courier" pitchFamily="2" charset="0"/>
              </a:rPr>
              <a:t>        // Assert</a:t>
            </a:r>
          </a:p>
          <a:p>
            <a:pPr marL="0" indent="0">
              <a:lnSpc>
                <a:spcPct val="120000"/>
              </a:lnSpc>
              <a:spcBef>
                <a:spcPts val="0"/>
              </a:spcBef>
              <a:buNone/>
            </a:pPr>
            <a:r>
              <a:rPr lang="en-US" sz="1000" dirty="0">
                <a:latin typeface="Courier" pitchFamily="2" charset="0"/>
              </a:rPr>
              <a:t>        expect(</a:t>
            </a:r>
            <a:r>
              <a:rPr lang="en-US" sz="1000" dirty="0" err="1">
                <a:latin typeface="Courier" pitchFamily="2" charset="0"/>
              </a:rPr>
              <a:t>service.messages.length</a:t>
            </a:r>
            <a:r>
              <a:rPr lang="en-US" sz="1000" dirty="0">
                <a:latin typeface="Courier" pitchFamily="2" charset="0"/>
              </a:rPr>
              <a:t>).</a:t>
            </a:r>
            <a:r>
              <a:rPr lang="en-US" sz="1000" dirty="0" err="1">
                <a:latin typeface="Courier" pitchFamily="2" charset="0"/>
              </a:rPr>
              <a:t>toBe</a:t>
            </a:r>
            <a:r>
              <a:rPr lang="en-US" sz="1000" dirty="0">
                <a:latin typeface="Courier" pitchFamily="2" charset="0"/>
              </a:rPr>
              <a:t>(2);</a:t>
            </a:r>
          </a:p>
          <a:p>
            <a:pPr marL="0" indent="0">
              <a:lnSpc>
                <a:spcPct val="120000"/>
              </a:lnSpc>
              <a:spcBef>
                <a:spcPts val="0"/>
              </a:spcBef>
              <a:buNone/>
            </a:pPr>
            <a:r>
              <a:rPr lang="en-US" sz="1000" dirty="0">
                <a:latin typeface="Courier" pitchFamily="2" charset="0"/>
              </a:rPr>
              <a:t>    });</a:t>
            </a:r>
          </a:p>
          <a:p>
            <a:pPr marL="0" indent="0">
              <a:lnSpc>
                <a:spcPct val="120000"/>
              </a:lnSpc>
              <a:spcBef>
                <a:spcPts val="0"/>
              </a:spcBef>
              <a:buNone/>
            </a:pPr>
            <a:r>
              <a:rPr lang="en-US" sz="1000" dirty="0">
                <a:latin typeface="Courier" pitchFamily="2" charset="0"/>
              </a:rPr>
              <a:t>});</a:t>
            </a:r>
          </a:p>
        </p:txBody>
      </p:sp>
      <p:sp>
        <p:nvSpPr>
          <p:cNvPr id="4" name="Content Placeholder 2">
            <a:extLst>
              <a:ext uri="{FF2B5EF4-FFF2-40B4-BE49-F238E27FC236}">
                <a16:creationId xmlns:a16="http://schemas.microsoft.com/office/drawing/2014/main" id="{C61A4115-D3DD-A240-84F2-03AE7E9CDD64}"/>
              </a:ext>
            </a:extLst>
          </p:cNvPr>
          <p:cNvSpPr txBox="1">
            <a:spLocks/>
          </p:cNvSpPr>
          <p:nvPr/>
        </p:nvSpPr>
        <p:spPr>
          <a:xfrm>
            <a:off x="6096001"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000" dirty="0">
                <a:latin typeface="Courier" pitchFamily="2" charset="0"/>
              </a:rPr>
              <a:t>import { </a:t>
            </a:r>
            <a:r>
              <a:rPr lang="en-US" sz="1000" dirty="0" err="1">
                <a:latin typeface="Courier" pitchFamily="2" charset="0"/>
              </a:rPr>
              <a:t>MessageService</a:t>
            </a:r>
            <a:r>
              <a:rPr lang="en-US" sz="1000" dirty="0">
                <a:latin typeface="Courier" pitchFamily="2" charset="0"/>
              </a:rPr>
              <a:t> } from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Font typeface="Arial" panose="020B0604020202020204" pitchFamily="34" charset="0"/>
              <a:buNone/>
            </a:pPr>
            <a:endParaRPr lang="en-US" sz="1000" dirty="0">
              <a:latin typeface="Courier" pitchFamily="2" charset="0"/>
            </a:endParaRPr>
          </a:p>
          <a:p>
            <a:pPr marL="0" indent="0">
              <a:lnSpc>
                <a:spcPct val="120000"/>
              </a:lnSpc>
              <a:spcBef>
                <a:spcPts val="0"/>
              </a:spcBef>
              <a:buFont typeface="Arial" panose="020B0604020202020204" pitchFamily="34" charset="0"/>
              <a:buNone/>
            </a:pPr>
            <a:r>
              <a:rPr lang="en-US" sz="1000" dirty="0">
                <a:latin typeface="Courier" pitchFamily="2" charset="0"/>
              </a:rPr>
              <a:t>describe("</a:t>
            </a:r>
            <a:r>
              <a:rPr lang="en-US" sz="1000" dirty="0" err="1">
                <a:latin typeface="Courier" pitchFamily="2" charset="0"/>
              </a:rPr>
              <a:t>MessageService</a:t>
            </a:r>
            <a:r>
              <a:rPr lang="en-US" sz="1000" dirty="0">
                <a:latin typeface="Courier" pitchFamily="2" charset="0"/>
              </a:rPr>
              <a:t>", () =&gt; {</a:t>
            </a:r>
          </a:p>
          <a:p>
            <a:pPr marL="0" indent="0">
              <a:lnSpc>
                <a:spcPct val="120000"/>
              </a:lnSpc>
              <a:spcBef>
                <a:spcPts val="0"/>
              </a:spcBef>
              <a:buFont typeface="Arial" panose="020B0604020202020204" pitchFamily="34" charset="0"/>
              <a:buNone/>
            </a:pPr>
            <a:r>
              <a:rPr lang="en-US" sz="1000" dirty="0">
                <a:latin typeface="Courier" pitchFamily="2" charset="0"/>
              </a:rPr>
              <a:t>    it('should add a message when </a:t>
            </a:r>
            <a:r>
              <a:rPr lang="en-US" sz="1000" dirty="0" err="1">
                <a:latin typeface="Courier" pitchFamily="2" charset="0"/>
              </a:rPr>
              <a:t>addMessage</a:t>
            </a:r>
            <a:r>
              <a:rPr lang="en-US" sz="1000" dirty="0">
                <a:latin typeface="Courier" pitchFamily="2" charset="0"/>
              </a:rPr>
              <a:t>() is called', () =&gt; {</a:t>
            </a:r>
          </a:p>
          <a:p>
            <a:pPr marL="0" indent="0">
              <a:lnSpc>
                <a:spcPct val="120000"/>
              </a:lnSpc>
              <a:spcBef>
                <a:spcPts val="0"/>
              </a:spcBef>
              <a:buFont typeface="Arial" panose="020B0604020202020204" pitchFamily="34" charset="0"/>
              <a:buNone/>
            </a:pPr>
            <a:r>
              <a:rPr lang="en-US" sz="1000" dirty="0">
                <a:latin typeface="Courier" pitchFamily="2" charset="0"/>
              </a:rPr>
              <a:t>        let service = new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Font typeface="Arial" panose="020B0604020202020204" pitchFamily="34" charset="0"/>
              <a:buNone/>
            </a:pPr>
            <a:endParaRPr lang="en-US" sz="1000" dirty="0">
              <a:latin typeface="Courier" pitchFamily="2" charset="0"/>
            </a:endParaRPr>
          </a:p>
          <a:p>
            <a:pPr marL="0" indent="0">
              <a:lnSpc>
                <a:spcPct val="120000"/>
              </a:lnSpc>
              <a:spcBef>
                <a:spcPts val="0"/>
              </a:spcBef>
              <a:buFont typeface="Arial" panose="020B0604020202020204" pitchFamily="34" charset="0"/>
              <a:buNone/>
            </a:pPr>
            <a:r>
              <a:rPr lang="en-US" sz="1000" dirty="0">
                <a:latin typeface="Courier" pitchFamily="2" charset="0"/>
              </a:rPr>
              <a:t>        </a:t>
            </a:r>
            <a:r>
              <a:rPr lang="en-US" sz="1000" dirty="0" err="1">
                <a:latin typeface="Courier" pitchFamily="2" charset="0"/>
              </a:rPr>
              <a:t>service.addMessage</a:t>
            </a:r>
            <a:r>
              <a:rPr lang="en-US" sz="1000" dirty="0">
                <a:latin typeface="Courier" pitchFamily="2" charset="0"/>
              </a:rPr>
              <a:t>('message1’);</a:t>
            </a:r>
          </a:p>
          <a:p>
            <a:pPr marL="0" indent="0">
              <a:lnSpc>
                <a:spcPct val="120000"/>
              </a:lnSpc>
              <a:spcBef>
                <a:spcPts val="0"/>
              </a:spcBef>
              <a:buFont typeface="Arial" panose="020B0604020202020204" pitchFamily="34" charset="0"/>
              <a:buNone/>
            </a:pPr>
            <a:endParaRPr lang="en-US" sz="1000" dirty="0">
              <a:latin typeface="Courier" pitchFamily="2" charset="0"/>
            </a:endParaRPr>
          </a:p>
          <a:p>
            <a:pPr marL="0" indent="0">
              <a:lnSpc>
                <a:spcPct val="120000"/>
              </a:lnSpc>
              <a:spcBef>
                <a:spcPts val="0"/>
              </a:spcBef>
              <a:buFont typeface="Arial" panose="020B0604020202020204" pitchFamily="34" charset="0"/>
              <a:buNone/>
            </a:pPr>
            <a:r>
              <a:rPr lang="en-US" sz="1000" dirty="0">
                <a:latin typeface="Courier" pitchFamily="2" charset="0"/>
              </a:rPr>
              <a:t>        expect(</a:t>
            </a:r>
            <a:r>
              <a:rPr lang="en-US" sz="1000" dirty="0" err="1">
                <a:latin typeface="Courier" pitchFamily="2" charset="0"/>
              </a:rPr>
              <a:t>service.messages.length</a:t>
            </a:r>
            <a:r>
              <a:rPr lang="en-US" sz="1000" dirty="0">
                <a:latin typeface="Courier" pitchFamily="2" charset="0"/>
              </a:rPr>
              <a:t>).</a:t>
            </a:r>
            <a:r>
              <a:rPr lang="en-US" sz="1000" dirty="0" err="1">
                <a:latin typeface="Courier" pitchFamily="2" charset="0"/>
              </a:rPr>
              <a:t>toBe</a:t>
            </a:r>
            <a:r>
              <a:rPr lang="en-US" sz="1000" dirty="0">
                <a:latin typeface="Courier" pitchFamily="2" charset="0"/>
              </a:rPr>
              <a:t>(1);</a:t>
            </a:r>
          </a:p>
          <a:p>
            <a:pPr marL="0" indent="0">
              <a:lnSpc>
                <a:spcPct val="120000"/>
              </a:lnSpc>
              <a:spcBef>
                <a:spcPts val="0"/>
              </a:spcBef>
              <a:buFont typeface="Arial" panose="020B0604020202020204" pitchFamily="34" charset="0"/>
              <a:buNone/>
            </a:pPr>
            <a:r>
              <a:rPr lang="en-US" sz="1000" dirty="0">
                <a:latin typeface="Courier" pitchFamily="2" charset="0"/>
              </a:rPr>
              <a:t>    });</a:t>
            </a:r>
          </a:p>
          <a:p>
            <a:pPr marL="0" indent="0">
              <a:lnSpc>
                <a:spcPct val="120000"/>
              </a:lnSpc>
              <a:spcBef>
                <a:spcPts val="0"/>
              </a:spcBef>
              <a:buFont typeface="Arial" panose="020B0604020202020204" pitchFamily="34" charset="0"/>
              <a:buNone/>
            </a:pPr>
            <a:endParaRPr lang="en-US" sz="1000" dirty="0">
              <a:latin typeface="Courier" pitchFamily="2" charset="0"/>
            </a:endParaRPr>
          </a:p>
          <a:p>
            <a:pPr marL="0" indent="0">
              <a:lnSpc>
                <a:spcPct val="120000"/>
              </a:lnSpc>
              <a:spcBef>
                <a:spcPts val="0"/>
              </a:spcBef>
              <a:buFont typeface="Arial" panose="020B0604020202020204" pitchFamily="34" charset="0"/>
              <a:buNone/>
            </a:pPr>
            <a:r>
              <a:rPr lang="en-US" sz="1000" dirty="0">
                <a:latin typeface="Courier" pitchFamily="2" charset="0"/>
              </a:rPr>
              <a:t>    it('should delete a message when </a:t>
            </a:r>
            <a:r>
              <a:rPr lang="en-US" sz="1000" dirty="0" err="1">
                <a:latin typeface="Courier" pitchFamily="2" charset="0"/>
              </a:rPr>
              <a:t>deleteMessage</a:t>
            </a:r>
            <a:r>
              <a:rPr lang="en-US" sz="1000" dirty="0">
                <a:latin typeface="Courier" pitchFamily="2" charset="0"/>
              </a:rPr>
              <a:t>() is called', () =&gt; {</a:t>
            </a:r>
          </a:p>
          <a:p>
            <a:pPr marL="0" indent="0">
              <a:lnSpc>
                <a:spcPct val="120000"/>
              </a:lnSpc>
              <a:spcBef>
                <a:spcPts val="0"/>
              </a:spcBef>
              <a:buFont typeface="Arial" panose="020B0604020202020204" pitchFamily="34" charset="0"/>
              <a:buNone/>
            </a:pPr>
            <a:r>
              <a:rPr lang="en-US" sz="1000" dirty="0">
                <a:latin typeface="Courier" pitchFamily="2" charset="0"/>
              </a:rPr>
              <a:t>        let service = new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Font typeface="Arial" panose="020B0604020202020204" pitchFamily="34" charset="0"/>
              <a:buNone/>
            </a:pPr>
            <a:r>
              <a:rPr lang="en-US" sz="1000" dirty="0">
                <a:latin typeface="Courier" pitchFamily="2" charset="0"/>
              </a:rPr>
              <a:t>        </a:t>
            </a:r>
            <a:r>
              <a:rPr lang="en-US" sz="1000" dirty="0" err="1">
                <a:latin typeface="Courier" pitchFamily="2" charset="0"/>
              </a:rPr>
              <a:t>service.messages</a:t>
            </a:r>
            <a:r>
              <a:rPr lang="en-US" sz="1000" dirty="0">
                <a:latin typeface="Courier" pitchFamily="2" charset="0"/>
              </a:rPr>
              <a:t> = ['message1', 'message2', 'message3');</a:t>
            </a:r>
          </a:p>
          <a:p>
            <a:pPr marL="0" indent="0">
              <a:lnSpc>
                <a:spcPct val="120000"/>
              </a:lnSpc>
              <a:spcBef>
                <a:spcPts val="0"/>
              </a:spcBef>
              <a:buFont typeface="Arial" panose="020B0604020202020204" pitchFamily="34" charset="0"/>
              <a:buNone/>
            </a:pPr>
            <a:endParaRPr lang="en-US" sz="1000" dirty="0">
              <a:latin typeface="Courier" pitchFamily="2" charset="0"/>
            </a:endParaRPr>
          </a:p>
          <a:p>
            <a:pPr marL="0" indent="0">
              <a:lnSpc>
                <a:spcPct val="120000"/>
              </a:lnSpc>
              <a:spcBef>
                <a:spcPts val="0"/>
              </a:spcBef>
              <a:buFont typeface="Arial" panose="020B0604020202020204" pitchFamily="34" charset="0"/>
              <a:buNone/>
            </a:pPr>
            <a:r>
              <a:rPr lang="en-US" sz="1000" dirty="0">
                <a:latin typeface="Courier" pitchFamily="2" charset="0"/>
              </a:rPr>
              <a:t>        </a:t>
            </a:r>
            <a:r>
              <a:rPr lang="en-US" sz="1000" dirty="0" err="1">
                <a:latin typeface="Courier" pitchFamily="2" charset="0"/>
              </a:rPr>
              <a:t>service.deleteMessage</a:t>
            </a:r>
            <a:r>
              <a:rPr lang="en-US" sz="1000" dirty="0">
                <a:latin typeface="Courier" pitchFamily="2" charset="0"/>
              </a:rPr>
              <a:t>('message1');</a:t>
            </a:r>
          </a:p>
          <a:p>
            <a:pPr marL="0" indent="0">
              <a:lnSpc>
                <a:spcPct val="120000"/>
              </a:lnSpc>
              <a:spcBef>
                <a:spcPts val="0"/>
              </a:spcBef>
              <a:buFont typeface="Arial" panose="020B0604020202020204" pitchFamily="34" charset="0"/>
              <a:buNone/>
            </a:pPr>
            <a:endParaRPr lang="en-US" sz="1000" dirty="0">
              <a:latin typeface="Courier" pitchFamily="2" charset="0"/>
            </a:endParaRPr>
          </a:p>
          <a:p>
            <a:pPr marL="0" indent="0">
              <a:lnSpc>
                <a:spcPct val="120000"/>
              </a:lnSpc>
              <a:spcBef>
                <a:spcPts val="0"/>
              </a:spcBef>
              <a:buFont typeface="Arial" panose="020B0604020202020204" pitchFamily="34" charset="0"/>
              <a:buNone/>
            </a:pPr>
            <a:r>
              <a:rPr lang="en-US" sz="1000" dirty="0">
                <a:latin typeface="Courier" pitchFamily="2" charset="0"/>
              </a:rPr>
              <a:t>        expect(</a:t>
            </a:r>
            <a:r>
              <a:rPr lang="en-US" sz="1000" dirty="0" err="1">
                <a:latin typeface="Courier" pitchFamily="2" charset="0"/>
              </a:rPr>
              <a:t>service.messages.length</a:t>
            </a:r>
            <a:r>
              <a:rPr lang="en-US" sz="1000" dirty="0">
                <a:latin typeface="Courier" pitchFamily="2" charset="0"/>
              </a:rPr>
              <a:t>).</a:t>
            </a:r>
            <a:r>
              <a:rPr lang="en-US" sz="1000" dirty="0" err="1">
                <a:latin typeface="Courier" pitchFamily="2" charset="0"/>
              </a:rPr>
              <a:t>toBe</a:t>
            </a:r>
            <a:r>
              <a:rPr lang="en-US" sz="1000" dirty="0">
                <a:latin typeface="Courier" pitchFamily="2" charset="0"/>
              </a:rPr>
              <a:t>(2);</a:t>
            </a:r>
          </a:p>
          <a:p>
            <a:pPr marL="0" indent="0">
              <a:lnSpc>
                <a:spcPct val="120000"/>
              </a:lnSpc>
              <a:spcBef>
                <a:spcPts val="0"/>
              </a:spcBef>
              <a:buFont typeface="Arial" panose="020B0604020202020204" pitchFamily="34" charset="0"/>
              <a:buNone/>
            </a:pPr>
            <a:r>
              <a:rPr lang="en-US" sz="1000" dirty="0">
                <a:latin typeface="Courier" pitchFamily="2" charset="0"/>
              </a:rPr>
              <a:t>    });</a:t>
            </a:r>
          </a:p>
          <a:p>
            <a:pPr marL="0" indent="0">
              <a:lnSpc>
                <a:spcPct val="120000"/>
              </a:lnSpc>
              <a:spcBef>
                <a:spcPts val="0"/>
              </a:spcBef>
              <a:buFont typeface="Arial" panose="020B0604020202020204" pitchFamily="34" charset="0"/>
              <a:buNone/>
            </a:pPr>
            <a:r>
              <a:rPr lang="en-US" sz="1000" dirty="0">
                <a:latin typeface="Courier" pitchFamily="2" charset="0"/>
              </a:rPr>
              <a:t>});</a:t>
            </a:r>
          </a:p>
        </p:txBody>
      </p:sp>
    </p:spTree>
    <p:extLst>
      <p:ext uri="{BB962C8B-B14F-4D97-AF65-F5344CB8AC3E}">
        <p14:creationId xmlns:p14="http://schemas.microsoft.com/office/powerpoint/2010/main" val="318502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8C22-4E6D-B241-AFD8-33D0539BDB57}"/>
              </a:ext>
            </a:extLst>
          </p:cNvPr>
          <p:cNvSpPr>
            <a:spLocks noGrp="1"/>
          </p:cNvSpPr>
          <p:nvPr>
            <p:ph type="title"/>
          </p:nvPr>
        </p:nvSpPr>
        <p:spPr/>
        <p:txBody>
          <a:bodyPr/>
          <a:lstStyle/>
          <a:p>
            <a:r>
              <a:rPr lang="en-US" dirty="0"/>
              <a:t>Style – One Assertion Per Test vs Many</a:t>
            </a:r>
          </a:p>
        </p:txBody>
      </p:sp>
      <p:sp>
        <p:nvSpPr>
          <p:cNvPr id="3" name="Content Placeholder 2">
            <a:extLst>
              <a:ext uri="{FF2B5EF4-FFF2-40B4-BE49-F238E27FC236}">
                <a16:creationId xmlns:a16="http://schemas.microsoft.com/office/drawing/2014/main" id="{B17775B8-4903-DA44-B14C-1E0B7B764766}"/>
              </a:ext>
            </a:extLst>
          </p:cNvPr>
          <p:cNvSpPr>
            <a:spLocks noGrp="1"/>
          </p:cNvSpPr>
          <p:nvPr>
            <p:ph idx="1"/>
          </p:nvPr>
        </p:nvSpPr>
        <p:spPr>
          <a:xfrm>
            <a:off x="466060" y="1432220"/>
            <a:ext cx="5966637" cy="4479482"/>
          </a:xfrm>
        </p:spPr>
        <p:txBody>
          <a:bodyPr>
            <a:noAutofit/>
          </a:bodyPr>
          <a:lstStyle/>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r>
              <a:rPr lang="en-US" sz="1000" dirty="0">
                <a:latin typeface="Courier" pitchFamily="2" charset="0"/>
              </a:rPr>
              <a:t>it('should validate message array length when </a:t>
            </a:r>
            <a:r>
              <a:rPr lang="en-US" sz="1000" dirty="0" err="1">
                <a:latin typeface="Courier" pitchFamily="2" charset="0"/>
              </a:rPr>
              <a:t>deleteMessage</a:t>
            </a:r>
            <a:r>
              <a:rPr lang="en-US" sz="1000" dirty="0">
                <a:latin typeface="Courier" pitchFamily="2" charset="0"/>
              </a:rPr>
              <a:t>() is called', () =&gt; {</a:t>
            </a:r>
          </a:p>
          <a:p>
            <a:pPr marL="0" indent="0">
              <a:lnSpc>
                <a:spcPct val="120000"/>
              </a:lnSpc>
              <a:spcBef>
                <a:spcPts val="0"/>
              </a:spcBef>
              <a:buNone/>
              <a:tabLst>
                <a:tab pos="1143000" algn="l"/>
                <a:tab pos="1309688" algn="l"/>
              </a:tabLst>
            </a:pPr>
            <a:r>
              <a:rPr lang="en-US" sz="1000" dirty="0">
                <a:latin typeface="Courier" pitchFamily="2" charset="0"/>
              </a:rPr>
              <a:t>    // Arrange</a:t>
            </a:r>
          </a:p>
          <a:p>
            <a:pPr marL="0" indent="0">
              <a:lnSpc>
                <a:spcPct val="120000"/>
              </a:lnSpc>
              <a:spcBef>
                <a:spcPts val="0"/>
              </a:spcBef>
              <a:buNone/>
              <a:tabLst>
                <a:tab pos="1143000" algn="l"/>
                <a:tab pos="1309688" algn="l"/>
              </a:tabLst>
            </a:pPr>
            <a:r>
              <a:rPr lang="en-US" sz="1000" dirty="0">
                <a:latin typeface="Courier" pitchFamily="2" charset="0"/>
              </a:rPr>
              <a:t>    let service = new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None/>
              <a:tabLst>
                <a:tab pos="1143000" algn="l"/>
                <a:tab pos="1309688" algn="l"/>
              </a:tabLst>
            </a:pPr>
            <a:r>
              <a:rPr lang="en-US" sz="1000" dirty="0">
                <a:latin typeface="Courier" pitchFamily="2" charset="0"/>
              </a:rPr>
              <a:t>    </a:t>
            </a:r>
            <a:r>
              <a:rPr lang="en-US" sz="1000" dirty="0" err="1">
                <a:latin typeface="Courier" pitchFamily="2" charset="0"/>
              </a:rPr>
              <a:t>service.messages</a:t>
            </a:r>
            <a:r>
              <a:rPr lang="en-US" sz="1000" dirty="0">
                <a:latin typeface="Courier" pitchFamily="2" charset="0"/>
              </a:rPr>
              <a:t> = ['message1', 'message2', 'message3');</a:t>
            </a:r>
          </a:p>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r>
              <a:rPr lang="en-US" sz="1000" dirty="0">
                <a:latin typeface="Courier" pitchFamily="2" charset="0"/>
              </a:rPr>
              <a:t>    // Act</a:t>
            </a:r>
          </a:p>
          <a:p>
            <a:pPr marL="0" indent="0">
              <a:lnSpc>
                <a:spcPct val="120000"/>
              </a:lnSpc>
              <a:spcBef>
                <a:spcPts val="0"/>
              </a:spcBef>
              <a:buNone/>
              <a:tabLst>
                <a:tab pos="1143000" algn="l"/>
                <a:tab pos="1309688" algn="l"/>
              </a:tabLst>
            </a:pPr>
            <a:r>
              <a:rPr lang="en-US" sz="1000" dirty="0">
                <a:latin typeface="Courier" pitchFamily="2" charset="0"/>
              </a:rPr>
              <a:t>    </a:t>
            </a:r>
            <a:r>
              <a:rPr lang="en-US" sz="1000" dirty="0" err="1">
                <a:latin typeface="Courier" pitchFamily="2" charset="0"/>
              </a:rPr>
              <a:t>service.deleteMessage</a:t>
            </a:r>
            <a:r>
              <a:rPr lang="en-US" sz="1000" dirty="0">
                <a:latin typeface="Courier" pitchFamily="2" charset="0"/>
              </a:rPr>
              <a:t>('message1');</a:t>
            </a:r>
          </a:p>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r>
              <a:rPr lang="en-US" sz="1000" dirty="0">
                <a:latin typeface="Courier" pitchFamily="2" charset="0"/>
              </a:rPr>
              <a:t>    // Assert</a:t>
            </a:r>
          </a:p>
          <a:p>
            <a:pPr marL="0" indent="0">
              <a:lnSpc>
                <a:spcPct val="120000"/>
              </a:lnSpc>
              <a:spcBef>
                <a:spcPts val="0"/>
              </a:spcBef>
              <a:buNone/>
              <a:tabLst>
                <a:tab pos="1143000" algn="l"/>
                <a:tab pos="1309688" algn="l"/>
              </a:tabLst>
            </a:pPr>
            <a:r>
              <a:rPr lang="en-US" sz="1000" b="1" dirty="0">
                <a:latin typeface="Courier" pitchFamily="2" charset="0"/>
              </a:rPr>
              <a:t>    expect(</a:t>
            </a:r>
            <a:r>
              <a:rPr lang="en-US" sz="1000" b="1" dirty="0" err="1">
                <a:latin typeface="Courier" pitchFamily="2" charset="0"/>
              </a:rPr>
              <a:t>service.messages.length</a:t>
            </a:r>
            <a:r>
              <a:rPr lang="en-US" sz="1000" b="1" dirty="0">
                <a:latin typeface="Courier" pitchFamily="2" charset="0"/>
              </a:rPr>
              <a:t>).</a:t>
            </a:r>
            <a:r>
              <a:rPr lang="en-US" sz="1000" b="1" dirty="0" err="1">
                <a:latin typeface="Courier" pitchFamily="2" charset="0"/>
              </a:rPr>
              <a:t>toBe</a:t>
            </a:r>
            <a:r>
              <a:rPr lang="en-US" sz="1000" b="1" dirty="0">
                <a:latin typeface="Courier" pitchFamily="2" charset="0"/>
              </a:rPr>
              <a:t>(2);</a:t>
            </a:r>
          </a:p>
          <a:p>
            <a:pPr marL="0" indent="0">
              <a:lnSpc>
                <a:spcPct val="120000"/>
              </a:lnSpc>
              <a:spcBef>
                <a:spcPts val="0"/>
              </a:spcBef>
              <a:buNone/>
              <a:tabLst>
                <a:tab pos="1143000" algn="l"/>
                <a:tab pos="1309688" algn="l"/>
              </a:tabLst>
            </a:pPr>
            <a:r>
              <a:rPr lang="en-US" sz="1000" dirty="0">
                <a:latin typeface="Courier" pitchFamily="2" charset="0"/>
              </a:rPr>
              <a:t>});</a:t>
            </a:r>
          </a:p>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r>
              <a:rPr lang="en-US" sz="1000" dirty="0">
                <a:latin typeface="Courier" pitchFamily="2" charset="0"/>
              </a:rPr>
              <a:t>it('should validate mesage1 is removed when </a:t>
            </a:r>
            <a:r>
              <a:rPr lang="en-US" sz="1000" dirty="0" err="1">
                <a:latin typeface="Courier" pitchFamily="2" charset="0"/>
              </a:rPr>
              <a:t>deleteMessage</a:t>
            </a:r>
            <a:r>
              <a:rPr lang="en-US" sz="1000" dirty="0">
                <a:latin typeface="Courier" pitchFamily="2" charset="0"/>
              </a:rPr>
              <a:t>() is called', () =&gt; {</a:t>
            </a:r>
          </a:p>
          <a:p>
            <a:pPr marL="0" indent="0">
              <a:lnSpc>
                <a:spcPct val="120000"/>
              </a:lnSpc>
              <a:spcBef>
                <a:spcPts val="0"/>
              </a:spcBef>
              <a:buNone/>
              <a:tabLst>
                <a:tab pos="1143000" algn="l"/>
                <a:tab pos="1309688" algn="l"/>
              </a:tabLst>
            </a:pPr>
            <a:r>
              <a:rPr lang="en-US" sz="1000" dirty="0">
                <a:latin typeface="Courier" pitchFamily="2" charset="0"/>
              </a:rPr>
              <a:t>    // Arrange</a:t>
            </a:r>
          </a:p>
          <a:p>
            <a:pPr marL="0" indent="0">
              <a:lnSpc>
                <a:spcPct val="120000"/>
              </a:lnSpc>
              <a:spcBef>
                <a:spcPts val="0"/>
              </a:spcBef>
              <a:buNone/>
              <a:tabLst>
                <a:tab pos="1143000" algn="l"/>
                <a:tab pos="1309688" algn="l"/>
              </a:tabLst>
            </a:pPr>
            <a:r>
              <a:rPr lang="en-US" sz="1000" dirty="0">
                <a:latin typeface="Courier" pitchFamily="2" charset="0"/>
              </a:rPr>
              <a:t>    let service = new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None/>
              <a:tabLst>
                <a:tab pos="1143000" algn="l"/>
                <a:tab pos="1309688" algn="l"/>
              </a:tabLst>
            </a:pPr>
            <a:r>
              <a:rPr lang="en-US" sz="1000" dirty="0">
                <a:latin typeface="Courier" pitchFamily="2" charset="0"/>
              </a:rPr>
              <a:t>    </a:t>
            </a:r>
            <a:r>
              <a:rPr lang="en-US" sz="1000" dirty="0" err="1">
                <a:latin typeface="Courier" pitchFamily="2" charset="0"/>
              </a:rPr>
              <a:t>service.messages</a:t>
            </a:r>
            <a:r>
              <a:rPr lang="en-US" sz="1000" dirty="0">
                <a:latin typeface="Courier" pitchFamily="2" charset="0"/>
              </a:rPr>
              <a:t> = ['message1', 'message2', 'message3');</a:t>
            </a:r>
          </a:p>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r>
              <a:rPr lang="en-US" sz="1000" dirty="0">
                <a:latin typeface="Courier" pitchFamily="2" charset="0"/>
              </a:rPr>
              <a:t>    // Act</a:t>
            </a:r>
          </a:p>
          <a:p>
            <a:pPr marL="0" indent="0">
              <a:lnSpc>
                <a:spcPct val="120000"/>
              </a:lnSpc>
              <a:spcBef>
                <a:spcPts val="0"/>
              </a:spcBef>
              <a:buNone/>
              <a:tabLst>
                <a:tab pos="1143000" algn="l"/>
                <a:tab pos="1309688" algn="l"/>
              </a:tabLst>
            </a:pPr>
            <a:r>
              <a:rPr lang="en-US" sz="1000" dirty="0">
                <a:latin typeface="Courier" pitchFamily="2" charset="0"/>
              </a:rPr>
              <a:t>    </a:t>
            </a:r>
            <a:r>
              <a:rPr lang="en-US" sz="1000" dirty="0" err="1">
                <a:latin typeface="Courier" pitchFamily="2" charset="0"/>
              </a:rPr>
              <a:t>service.deleteMessage</a:t>
            </a:r>
            <a:r>
              <a:rPr lang="en-US" sz="1000" dirty="0">
                <a:latin typeface="Courier" pitchFamily="2" charset="0"/>
              </a:rPr>
              <a:t>('message1');</a:t>
            </a:r>
          </a:p>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r>
              <a:rPr lang="en-US" sz="1000" dirty="0">
                <a:latin typeface="Courier" pitchFamily="2" charset="0"/>
              </a:rPr>
              <a:t>    // Assert</a:t>
            </a:r>
          </a:p>
          <a:p>
            <a:pPr marL="0" indent="0">
              <a:lnSpc>
                <a:spcPct val="120000"/>
              </a:lnSpc>
              <a:spcBef>
                <a:spcPts val="0"/>
              </a:spcBef>
              <a:buNone/>
              <a:tabLst>
                <a:tab pos="1143000" algn="l"/>
                <a:tab pos="1309688" algn="l"/>
              </a:tabLst>
            </a:pPr>
            <a:r>
              <a:rPr lang="en-US" sz="1000" b="1" dirty="0">
                <a:latin typeface="Courier" pitchFamily="2" charset="0"/>
              </a:rPr>
              <a:t>    expect(</a:t>
            </a:r>
            <a:r>
              <a:rPr lang="en-US" sz="1000" b="1" dirty="0" err="1">
                <a:latin typeface="Courier" pitchFamily="2" charset="0"/>
              </a:rPr>
              <a:t>service.messages</a:t>
            </a:r>
            <a:r>
              <a:rPr lang="en-US" sz="1000" b="1" dirty="0">
                <a:latin typeface="Courier" pitchFamily="2" charset="0"/>
              </a:rPr>
              <a:t>).</a:t>
            </a:r>
            <a:r>
              <a:rPr lang="en-US" sz="1000" b="1" dirty="0" err="1">
                <a:latin typeface="Courier" pitchFamily="2" charset="0"/>
              </a:rPr>
              <a:t>not.toContain</a:t>
            </a:r>
            <a:r>
              <a:rPr lang="en-US" sz="1000" b="1" dirty="0">
                <a:latin typeface="Courier" pitchFamily="2" charset="0"/>
              </a:rPr>
              <a:t>('message1’);</a:t>
            </a:r>
          </a:p>
          <a:p>
            <a:pPr marL="0" indent="0">
              <a:lnSpc>
                <a:spcPct val="120000"/>
              </a:lnSpc>
              <a:spcBef>
                <a:spcPts val="0"/>
              </a:spcBef>
              <a:buNone/>
              <a:tabLst>
                <a:tab pos="1143000" algn="l"/>
                <a:tab pos="1309688" algn="l"/>
              </a:tabLst>
            </a:pPr>
            <a:r>
              <a:rPr lang="en-US" sz="1000" dirty="0">
                <a:latin typeface="Courier" pitchFamily="2" charset="0"/>
              </a:rPr>
              <a:t>});</a:t>
            </a:r>
          </a:p>
          <a:p>
            <a:pPr marL="0" indent="0">
              <a:lnSpc>
                <a:spcPct val="120000"/>
              </a:lnSpc>
              <a:spcBef>
                <a:spcPts val="0"/>
              </a:spcBef>
              <a:buNone/>
              <a:tabLst>
                <a:tab pos="1143000" algn="l"/>
                <a:tab pos="1309688" algn="l"/>
              </a:tabLst>
            </a:pPr>
            <a:endParaRPr lang="en-US" sz="1000" dirty="0">
              <a:latin typeface="Courier" pitchFamily="2" charset="0"/>
            </a:endParaRPr>
          </a:p>
          <a:p>
            <a:pPr marL="0" indent="0">
              <a:lnSpc>
                <a:spcPct val="120000"/>
              </a:lnSpc>
              <a:spcBef>
                <a:spcPts val="0"/>
              </a:spcBef>
              <a:buNone/>
              <a:tabLst>
                <a:tab pos="1143000" algn="l"/>
                <a:tab pos="1309688" algn="l"/>
              </a:tabLst>
            </a:pPr>
            <a:endParaRPr lang="en-US" sz="1000" dirty="0">
              <a:latin typeface="Courier" pitchFamily="2" charset="0"/>
            </a:endParaRPr>
          </a:p>
        </p:txBody>
      </p:sp>
      <p:sp>
        <p:nvSpPr>
          <p:cNvPr id="4" name="Content Placeholder 2">
            <a:extLst>
              <a:ext uri="{FF2B5EF4-FFF2-40B4-BE49-F238E27FC236}">
                <a16:creationId xmlns:a16="http://schemas.microsoft.com/office/drawing/2014/main" id="{1F6B4746-B95F-DB41-A7C8-697E4D2345B4}"/>
              </a:ext>
            </a:extLst>
          </p:cNvPr>
          <p:cNvSpPr txBox="1">
            <a:spLocks/>
          </p:cNvSpPr>
          <p:nvPr/>
        </p:nvSpPr>
        <p:spPr>
          <a:xfrm>
            <a:off x="6645349" y="1432220"/>
            <a:ext cx="49441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tabLst>
                <a:tab pos="1143000" algn="l"/>
                <a:tab pos="1309688" algn="l"/>
              </a:tabLst>
            </a:pPr>
            <a:endParaRPr lang="en-US" sz="900" dirty="0">
              <a:latin typeface="Courier" pitchFamily="2" charset="0"/>
            </a:endParaRPr>
          </a:p>
          <a:p>
            <a:pPr marL="0" indent="0">
              <a:lnSpc>
                <a:spcPct val="120000"/>
              </a:lnSpc>
              <a:spcBef>
                <a:spcPts val="0"/>
              </a:spcBef>
              <a:buFont typeface="Arial" panose="020B0604020202020204" pitchFamily="34" charset="0"/>
              <a:buNone/>
              <a:tabLst>
                <a:tab pos="1143000" algn="l"/>
                <a:tab pos="1309688" algn="l"/>
              </a:tabLst>
            </a:pPr>
            <a:r>
              <a:rPr lang="en-US" sz="1400" b="1" dirty="0">
                <a:latin typeface="Courier" pitchFamily="2" charset="0"/>
              </a:rPr>
              <a:t>VS</a:t>
            </a:r>
          </a:p>
          <a:p>
            <a:pPr marL="0" indent="0">
              <a:lnSpc>
                <a:spcPct val="120000"/>
              </a:lnSpc>
              <a:spcBef>
                <a:spcPts val="0"/>
              </a:spcBef>
              <a:buFont typeface="Arial" panose="020B0604020202020204" pitchFamily="34" charset="0"/>
              <a:buNone/>
              <a:tabLst>
                <a:tab pos="1143000" algn="l"/>
                <a:tab pos="1309688" algn="l"/>
              </a:tabLst>
            </a:pPr>
            <a:endParaRPr lang="en-US" sz="1400" dirty="0">
              <a:latin typeface="Courier" pitchFamily="2" charset="0"/>
            </a:endParaRP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it('should delete a message when </a:t>
            </a:r>
            <a:r>
              <a:rPr lang="en-US" sz="1000" dirty="0" err="1">
                <a:latin typeface="Courier" pitchFamily="2" charset="0"/>
              </a:rPr>
              <a:t>deleteMessage</a:t>
            </a:r>
            <a:r>
              <a:rPr lang="en-US" sz="1000" dirty="0">
                <a:latin typeface="Courier" pitchFamily="2" charset="0"/>
              </a:rPr>
              <a:t>() is called', () =&gt; {</a:t>
            </a: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    // Arrange</a:t>
            </a: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    let service = new </a:t>
            </a:r>
            <a:r>
              <a:rPr lang="en-US" sz="1000" dirty="0" err="1">
                <a:latin typeface="Courier" pitchFamily="2" charset="0"/>
              </a:rPr>
              <a:t>MessageService</a:t>
            </a:r>
            <a:r>
              <a:rPr lang="en-US" sz="1000" dirty="0">
                <a:latin typeface="Courier" pitchFamily="2" charset="0"/>
              </a:rPr>
              <a:t>();</a:t>
            </a: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    </a:t>
            </a:r>
            <a:r>
              <a:rPr lang="en-US" sz="1000" dirty="0" err="1">
                <a:latin typeface="Courier" pitchFamily="2" charset="0"/>
              </a:rPr>
              <a:t>service.messages</a:t>
            </a:r>
            <a:r>
              <a:rPr lang="en-US" sz="1000" dirty="0">
                <a:latin typeface="Courier" pitchFamily="2" charset="0"/>
              </a:rPr>
              <a:t> = ['message1', 'message2', 'message3');</a:t>
            </a:r>
          </a:p>
          <a:p>
            <a:pPr marL="0" indent="0">
              <a:lnSpc>
                <a:spcPct val="120000"/>
              </a:lnSpc>
              <a:spcBef>
                <a:spcPts val="0"/>
              </a:spcBef>
              <a:buFont typeface="Arial" panose="020B0604020202020204" pitchFamily="34" charset="0"/>
              <a:buNone/>
              <a:tabLst>
                <a:tab pos="1143000" algn="l"/>
                <a:tab pos="1309688" algn="l"/>
              </a:tabLst>
            </a:pPr>
            <a:endParaRPr lang="en-US" sz="1000" dirty="0">
              <a:latin typeface="Courier" pitchFamily="2" charset="0"/>
            </a:endParaRP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    // Act</a:t>
            </a: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    </a:t>
            </a:r>
            <a:r>
              <a:rPr lang="en-US" sz="1000" dirty="0" err="1">
                <a:latin typeface="Courier" pitchFamily="2" charset="0"/>
              </a:rPr>
              <a:t>service.deleteMessage</a:t>
            </a:r>
            <a:r>
              <a:rPr lang="en-US" sz="1000" dirty="0">
                <a:latin typeface="Courier" pitchFamily="2" charset="0"/>
              </a:rPr>
              <a:t>('message1');</a:t>
            </a:r>
          </a:p>
          <a:p>
            <a:pPr marL="0" indent="0">
              <a:lnSpc>
                <a:spcPct val="120000"/>
              </a:lnSpc>
              <a:spcBef>
                <a:spcPts val="0"/>
              </a:spcBef>
              <a:buFont typeface="Arial" panose="020B0604020202020204" pitchFamily="34" charset="0"/>
              <a:buNone/>
              <a:tabLst>
                <a:tab pos="1143000" algn="l"/>
                <a:tab pos="1309688" algn="l"/>
              </a:tabLst>
            </a:pPr>
            <a:endParaRPr lang="en-US" sz="1000" dirty="0">
              <a:latin typeface="Courier" pitchFamily="2" charset="0"/>
            </a:endParaRP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    // Assert</a:t>
            </a:r>
          </a:p>
          <a:p>
            <a:pPr marL="0" indent="0">
              <a:lnSpc>
                <a:spcPct val="120000"/>
              </a:lnSpc>
              <a:spcBef>
                <a:spcPts val="0"/>
              </a:spcBef>
              <a:buFont typeface="Arial" panose="020B0604020202020204" pitchFamily="34" charset="0"/>
              <a:buNone/>
              <a:tabLst>
                <a:tab pos="1143000" algn="l"/>
                <a:tab pos="1309688" algn="l"/>
              </a:tabLst>
            </a:pPr>
            <a:r>
              <a:rPr lang="en-US" sz="1000" b="1" dirty="0">
                <a:latin typeface="Courier" pitchFamily="2" charset="0"/>
              </a:rPr>
              <a:t>    expect(</a:t>
            </a:r>
            <a:r>
              <a:rPr lang="en-US" sz="1000" b="1" dirty="0" err="1">
                <a:latin typeface="Courier" pitchFamily="2" charset="0"/>
              </a:rPr>
              <a:t>service.messages.length</a:t>
            </a:r>
            <a:r>
              <a:rPr lang="en-US" sz="1000" b="1" dirty="0">
                <a:latin typeface="Courier" pitchFamily="2" charset="0"/>
              </a:rPr>
              <a:t>).</a:t>
            </a:r>
            <a:r>
              <a:rPr lang="en-US" sz="1000" b="1" dirty="0" err="1">
                <a:latin typeface="Courier" pitchFamily="2" charset="0"/>
              </a:rPr>
              <a:t>toBe</a:t>
            </a:r>
            <a:r>
              <a:rPr lang="en-US" sz="1000" b="1" dirty="0">
                <a:latin typeface="Courier" pitchFamily="2" charset="0"/>
              </a:rPr>
              <a:t>(2);</a:t>
            </a:r>
          </a:p>
          <a:p>
            <a:pPr marL="0" indent="0">
              <a:lnSpc>
                <a:spcPct val="120000"/>
              </a:lnSpc>
              <a:spcBef>
                <a:spcPts val="0"/>
              </a:spcBef>
              <a:buFont typeface="Arial" panose="020B0604020202020204" pitchFamily="34" charset="0"/>
              <a:buNone/>
              <a:tabLst>
                <a:tab pos="1143000" algn="l"/>
                <a:tab pos="1309688" algn="l"/>
              </a:tabLst>
            </a:pPr>
            <a:r>
              <a:rPr lang="en-US" sz="1000" b="1" dirty="0">
                <a:latin typeface="Courier" pitchFamily="2" charset="0"/>
              </a:rPr>
              <a:t>    expect(</a:t>
            </a:r>
            <a:r>
              <a:rPr lang="en-US" sz="1000" b="1" dirty="0" err="1">
                <a:latin typeface="Courier" pitchFamily="2" charset="0"/>
              </a:rPr>
              <a:t>service.messages</a:t>
            </a:r>
            <a:r>
              <a:rPr lang="en-US" sz="1000" b="1" dirty="0">
                <a:latin typeface="Courier" pitchFamily="2" charset="0"/>
              </a:rPr>
              <a:t>).</a:t>
            </a:r>
            <a:r>
              <a:rPr lang="en-US" sz="1000" b="1" dirty="0" err="1">
                <a:latin typeface="Courier" pitchFamily="2" charset="0"/>
              </a:rPr>
              <a:t>not.toContain</a:t>
            </a:r>
            <a:r>
              <a:rPr lang="en-US" sz="1000" b="1" dirty="0">
                <a:latin typeface="Courier" pitchFamily="2" charset="0"/>
              </a:rPr>
              <a:t>('message1');</a:t>
            </a:r>
          </a:p>
          <a:p>
            <a:pPr marL="0" indent="0">
              <a:lnSpc>
                <a:spcPct val="120000"/>
              </a:lnSpc>
              <a:spcBef>
                <a:spcPts val="0"/>
              </a:spcBef>
              <a:buFont typeface="Arial" panose="020B0604020202020204" pitchFamily="34" charset="0"/>
              <a:buNone/>
              <a:tabLst>
                <a:tab pos="1143000" algn="l"/>
                <a:tab pos="1309688" algn="l"/>
              </a:tabLst>
            </a:pPr>
            <a:r>
              <a:rPr lang="en-US" sz="1000" dirty="0">
                <a:latin typeface="Courier" pitchFamily="2" charset="0"/>
              </a:rPr>
              <a:t>});</a:t>
            </a:r>
          </a:p>
          <a:p>
            <a:pPr marL="0" indent="0">
              <a:lnSpc>
                <a:spcPct val="120000"/>
              </a:lnSpc>
              <a:spcBef>
                <a:spcPts val="0"/>
              </a:spcBef>
              <a:buFont typeface="Arial" panose="020B0604020202020204" pitchFamily="34" charset="0"/>
              <a:buNone/>
              <a:tabLst>
                <a:tab pos="1143000" algn="l"/>
                <a:tab pos="1309688" algn="l"/>
              </a:tabLst>
            </a:pPr>
            <a:endParaRPr lang="en-US" sz="900" dirty="0">
              <a:latin typeface="Courier" pitchFamily="2" charset="0"/>
            </a:endParaRPr>
          </a:p>
        </p:txBody>
      </p:sp>
    </p:spTree>
    <p:extLst>
      <p:ext uri="{BB962C8B-B14F-4D97-AF65-F5344CB8AC3E}">
        <p14:creationId xmlns:p14="http://schemas.microsoft.com/office/powerpoint/2010/main" val="9184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E308-59D0-A746-9A42-9D4B53B72F97}"/>
              </a:ext>
            </a:extLst>
          </p:cNvPr>
          <p:cNvSpPr>
            <a:spLocks noGrp="1"/>
          </p:cNvSpPr>
          <p:nvPr>
            <p:ph type="title"/>
          </p:nvPr>
        </p:nvSpPr>
        <p:spPr/>
        <p:txBody>
          <a:bodyPr>
            <a:normAutofit/>
          </a:bodyPr>
          <a:lstStyle/>
          <a:p>
            <a:r>
              <a:rPr lang="en-US" sz="4000" dirty="0"/>
              <a:t>sum() - The “Hello World” of Unit Testing</a:t>
            </a:r>
          </a:p>
        </p:txBody>
      </p:sp>
      <p:sp>
        <p:nvSpPr>
          <p:cNvPr id="3" name="Content Placeholder 2">
            <a:extLst>
              <a:ext uri="{FF2B5EF4-FFF2-40B4-BE49-F238E27FC236}">
                <a16:creationId xmlns:a16="http://schemas.microsoft.com/office/drawing/2014/main" id="{C1944680-A535-F144-81C1-AA9D7270391E}"/>
              </a:ext>
            </a:extLst>
          </p:cNvPr>
          <p:cNvSpPr>
            <a:spLocks noGrp="1"/>
          </p:cNvSpPr>
          <p:nvPr>
            <p:ph idx="1"/>
          </p:nvPr>
        </p:nvSpPr>
        <p:spPr>
          <a:xfrm>
            <a:off x="838200" y="2054225"/>
            <a:ext cx="10515600" cy="3381375"/>
          </a:xfrm>
        </p:spPr>
        <p:txBody>
          <a:bodyPr>
            <a:normAutofit lnSpcReduction="10000"/>
          </a:bodyPr>
          <a:lstStyle/>
          <a:p>
            <a:pPr marL="0" indent="0">
              <a:spcBef>
                <a:spcPts val="0"/>
              </a:spcBef>
              <a:buNone/>
            </a:pPr>
            <a:r>
              <a:rPr lang="en-US" sz="1200" dirty="0">
                <a:latin typeface="Courier" pitchFamily="2" charset="0"/>
              </a:rPr>
              <a:t>// </a:t>
            </a:r>
            <a:r>
              <a:rPr lang="en-US" sz="1200" dirty="0" err="1">
                <a:latin typeface="Courier" pitchFamily="2" charset="0"/>
              </a:rPr>
              <a:t>sum.js</a:t>
            </a:r>
            <a:endParaRPr lang="en-US" sz="1200" dirty="0">
              <a:latin typeface="Courier" pitchFamily="2" charset="0"/>
            </a:endParaRPr>
          </a:p>
          <a:p>
            <a:pPr marL="0" indent="0">
              <a:spcBef>
                <a:spcPts val="0"/>
              </a:spcBef>
              <a:buNone/>
            </a:pPr>
            <a:r>
              <a:rPr lang="en-US" sz="1200" dirty="0">
                <a:latin typeface="Courier" pitchFamily="2" charset="0"/>
              </a:rPr>
              <a:t>function sum(a, b) {</a:t>
            </a:r>
          </a:p>
          <a:p>
            <a:pPr marL="0" indent="0">
              <a:spcBef>
                <a:spcPts val="0"/>
              </a:spcBef>
              <a:buNone/>
            </a:pPr>
            <a:r>
              <a:rPr lang="en-US" sz="1200" dirty="0">
                <a:latin typeface="Courier" pitchFamily="2" charset="0"/>
              </a:rPr>
              <a:t>    return a + b;</a:t>
            </a:r>
          </a:p>
          <a:p>
            <a:pPr marL="0" indent="0">
              <a:spcBef>
                <a:spcPts val="0"/>
              </a:spcBef>
              <a:buNone/>
            </a:pPr>
            <a:r>
              <a:rPr lang="en-US" sz="1200" dirty="0">
                <a:latin typeface="Courier" pitchFamily="2" charset="0"/>
              </a:rPr>
              <a:t>}</a:t>
            </a:r>
          </a:p>
          <a:p>
            <a:pPr marL="0" indent="0">
              <a:spcBef>
                <a:spcPts val="0"/>
              </a:spcBef>
              <a:buNone/>
            </a:pPr>
            <a:r>
              <a:rPr lang="en-US" sz="1200" dirty="0" err="1">
                <a:latin typeface="Courier" pitchFamily="2" charset="0"/>
              </a:rPr>
              <a:t>module.exports</a:t>
            </a:r>
            <a:r>
              <a:rPr lang="en-US" sz="1200" dirty="0">
                <a:latin typeface="Courier" pitchFamily="2" charset="0"/>
              </a:rPr>
              <a:t> = sum;</a:t>
            </a: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r>
              <a:rPr lang="en-US" sz="1200" dirty="0">
                <a:latin typeface="Courier" pitchFamily="2" charset="0"/>
              </a:rPr>
              <a:t>// </a:t>
            </a:r>
            <a:r>
              <a:rPr lang="en-US" sz="1200" dirty="0" err="1">
                <a:latin typeface="Courier" pitchFamily="2" charset="0"/>
              </a:rPr>
              <a:t>sum.test.js</a:t>
            </a:r>
            <a:endParaRPr lang="en-US" sz="1200" dirty="0">
              <a:latin typeface="Courier" pitchFamily="2" charset="0"/>
            </a:endParaRPr>
          </a:p>
          <a:p>
            <a:pPr marL="0" indent="0">
              <a:spcBef>
                <a:spcPts val="0"/>
              </a:spcBef>
              <a:buNone/>
            </a:pPr>
            <a:r>
              <a:rPr lang="en-US" sz="1200" dirty="0" err="1">
                <a:latin typeface="Courier" pitchFamily="2" charset="0"/>
              </a:rPr>
              <a:t>const</a:t>
            </a:r>
            <a:r>
              <a:rPr lang="en-US" sz="1200" dirty="0">
                <a:latin typeface="Courier" pitchFamily="2" charset="0"/>
              </a:rPr>
              <a:t> sum = require('./sum');</a:t>
            </a:r>
          </a:p>
          <a:p>
            <a:pPr marL="0" indent="0">
              <a:spcBef>
                <a:spcPts val="0"/>
              </a:spcBef>
              <a:buNone/>
            </a:pPr>
            <a:endParaRPr lang="en-US" sz="1200" dirty="0">
              <a:latin typeface="Courier" pitchFamily="2" charset="0"/>
            </a:endParaRPr>
          </a:p>
          <a:p>
            <a:pPr marL="0" indent="0">
              <a:spcBef>
                <a:spcPts val="0"/>
              </a:spcBef>
              <a:buNone/>
            </a:pPr>
            <a:r>
              <a:rPr lang="en-US" sz="1200" dirty="0">
                <a:latin typeface="Courier" pitchFamily="2" charset="0"/>
              </a:rPr>
              <a:t>describe('sum library', () =&gt; {</a:t>
            </a:r>
          </a:p>
          <a:p>
            <a:pPr marL="0" indent="0">
              <a:spcBef>
                <a:spcPts val="0"/>
              </a:spcBef>
              <a:buNone/>
            </a:pPr>
            <a:r>
              <a:rPr lang="en-US" sz="1200" dirty="0">
                <a:latin typeface="Courier" pitchFamily="2" charset="0"/>
              </a:rPr>
              <a:t>    it('verifies adds() returns the correct value', () =&gt; {</a:t>
            </a:r>
          </a:p>
          <a:p>
            <a:pPr marL="0" indent="0">
              <a:spcBef>
                <a:spcPts val="0"/>
              </a:spcBef>
              <a:buNone/>
            </a:pPr>
            <a:r>
              <a:rPr lang="en-US" sz="1200" dirty="0">
                <a:latin typeface="Courier" pitchFamily="2" charset="0"/>
              </a:rPr>
              <a:t>        expect(sum(1, 2)).</a:t>
            </a:r>
            <a:r>
              <a:rPr lang="en-US" sz="1200" dirty="0" err="1">
                <a:latin typeface="Courier" pitchFamily="2" charset="0"/>
              </a:rPr>
              <a:t>toBe</a:t>
            </a:r>
            <a:r>
              <a:rPr lang="en-US" sz="1200" dirty="0">
                <a:latin typeface="Courier" pitchFamily="2" charset="0"/>
              </a:rPr>
              <a:t>(3);</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a:t>
            </a:r>
          </a:p>
          <a:p>
            <a:pPr marL="0" indent="0">
              <a:spcBef>
                <a:spcPts val="0"/>
              </a:spcBef>
              <a:buNone/>
            </a:pPr>
            <a:endParaRPr lang="en-US" sz="900" dirty="0">
              <a:latin typeface="Courier" pitchFamily="2" charset="0"/>
            </a:endParaRPr>
          </a:p>
        </p:txBody>
      </p:sp>
    </p:spTree>
    <p:extLst>
      <p:ext uri="{BB962C8B-B14F-4D97-AF65-F5344CB8AC3E}">
        <p14:creationId xmlns:p14="http://schemas.microsoft.com/office/powerpoint/2010/main" val="113021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2B8E-2D0C-4E4D-AD1D-972688CB9BE2}"/>
              </a:ext>
            </a:extLst>
          </p:cNvPr>
          <p:cNvSpPr>
            <a:spLocks noGrp="1"/>
          </p:cNvSpPr>
          <p:nvPr>
            <p:ph type="title"/>
          </p:nvPr>
        </p:nvSpPr>
        <p:spPr/>
        <p:txBody>
          <a:bodyPr/>
          <a:lstStyle/>
          <a:p>
            <a:r>
              <a:rPr lang="en-US" dirty="0"/>
              <a:t>Jest</a:t>
            </a:r>
          </a:p>
        </p:txBody>
      </p:sp>
      <p:sp>
        <p:nvSpPr>
          <p:cNvPr id="3" name="Content Placeholder 2">
            <a:extLst>
              <a:ext uri="{FF2B5EF4-FFF2-40B4-BE49-F238E27FC236}">
                <a16:creationId xmlns:a16="http://schemas.microsoft.com/office/drawing/2014/main" id="{EFD87B9F-40FE-A948-9B61-356F1C362723}"/>
              </a:ext>
            </a:extLst>
          </p:cNvPr>
          <p:cNvSpPr>
            <a:spLocks noGrp="1"/>
          </p:cNvSpPr>
          <p:nvPr>
            <p:ph idx="1"/>
          </p:nvPr>
        </p:nvSpPr>
        <p:spPr/>
        <p:txBody>
          <a:bodyPr>
            <a:normAutofit fontScale="62500" lnSpcReduction="20000"/>
          </a:bodyPr>
          <a:lstStyle/>
          <a:p>
            <a:pPr marL="0" indent="0">
              <a:buNone/>
            </a:pPr>
            <a:r>
              <a:rPr lang="en-US" dirty="0"/>
              <a:t>Why use Jest?</a:t>
            </a:r>
          </a:p>
          <a:p>
            <a:r>
              <a:rPr lang="en-US" dirty="0"/>
              <a:t>It’s the “latest and greatest” UT framework</a:t>
            </a:r>
          </a:p>
          <a:p>
            <a:r>
              <a:rPr lang="en-US" dirty="0"/>
              <a:t>Is OpenSource (MIT) and free to use</a:t>
            </a:r>
          </a:p>
          <a:p>
            <a:r>
              <a:rPr lang="en-US" dirty="0"/>
              <a:t>Easy to Install</a:t>
            </a:r>
          </a:p>
          <a:p>
            <a:r>
              <a:rPr lang="en-US" dirty="0"/>
              <a:t>Easy to configure</a:t>
            </a:r>
          </a:p>
          <a:p>
            <a:r>
              <a:rPr lang="en-US" dirty="0"/>
              <a:t>Easy to run</a:t>
            </a:r>
          </a:p>
          <a:p>
            <a:r>
              <a:rPr lang="en-US" dirty="0"/>
              <a:t>Has assertion support built in</a:t>
            </a:r>
          </a:p>
          <a:p>
            <a:r>
              <a:rPr lang="en-US" dirty="0"/>
              <a:t>Has mocking support built in</a:t>
            </a:r>
          </a:p>
          <a:p>
            <a:r>
              <a:rPr lang="en-US" dirty="0"/>
              <a:t>Everything needed is included</a:t>
            </a:r>
          </a:p>
          <a:p>
            <a:r>
              <a:rPr lang="en-US" dirty="0"/>
              <a:t>Has a very “low barrier” entry, which leads to team adoption</a:t>
            </a:r>
          </a:p>
          <a:p>
            <a:r>
              <a:rPr lang="en-US" dirty="0"/>
              <a:t>Has the ability to run, debug, or watch</a:t>
            </a:r>
          </a:p>
          <a:p>
            <a:r>
              <a:rPr lang="en-US" dirty="0"/>
              <a:t>IDE and Editor (</a:t>
            </a:r>
            <a:r>
              <a:rPr lang="en-US" dirty="0" err="1"/>
              <a:t>eg</a:t>
            </a:r>
            <a:r>
              <a:rPr lang="en-US" dirty="0"/>
              <a:t> VS Code, etc..) support</a:t>
            </a:r>
          </a:p>
          <a:p>
            <a:r>
              <a:rPr lang="en-US" dirty="0"/>
              <a:t>Has code coverage and reporting</a:t>
            </a:r>
          </a:p>
          <a:p>
            <a:pPr marL="0" indent="0">
              <a:buNone/>
            </a:pPr>
            <a:endParaRPr lang="en-US" dirty="0"/>
          </a:p>
        </p:txBody>
      </p:sp>
    </p:spTree>
    <p:extLst>
      <p:ext uri="{BB962C8B-B14F-4D97-AF65-F5344CB8AC3E}">
        <p14:creationId xmlns:p14="http://schemas.microsoft.com/office/powerpoint/2010/main" val="15230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8DE3-CF4B-0248-8764-E9C9C3E55B7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6FE17C5-243E-9B4D-81E5-5C2BF61CB08D}"/>
              </a:ext>
            </a:extLst>
          </p:cNvPr>
          <p:cNvSpPr>
            <a:spLocks noGrp="1"/>
          </p:cNvSpPr>
          <p:nvPr>
            <p:ph idx="1"/>
          </p:nvPr>
        </p:nvSpPr>
        <p:spPr/>
        <p:txBody>
          <a:bodyPr/>
          <a:lstStyle/>
          <a:p>
            <a:r>
              <a:rPr lang="en-US" dirty="0"/>
              <a:t>Unit testing (in general)</a:t>
            </a:r>
          </a:p>
          <a:p>
            <a:r>
              <a:rPr lang="en-US" dirty="0"/>
              <a:t>Unit testing ES6+ code with Jest</a:t>
            </a:r>
          </a:p>
          <a:p>
            <a:r>
              <a:rPr lang="en-US" dirty="0"/>
              <a:t>Code coverage with --coverage and Istanbul</a:t>
            </a:r>
          </a:p>
          <a:p>
            <a:r>
              <a:rPr lang="en-US" dirty="0"/>
              <a:t>Unit testing ES5 code with Jest and rewire</a:t>
            </a:r>
          </a:p>
        </p:txBody>
      </p:sp>
    </p:spTree>
    <p:extLst>
      <p:ext uri="{BB962C8B-B14F-4D97-AF65-F5344CB8AC3E}">
        <p14:creationId xmlns:p14="http://schemas.microsoft.com/office/powerpoint/2010/main" val="315957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B65F-7DF6-2F41-86D0-8B3D7D22B1C5}"/>
              </a:ext>
            </a:extLst>
          </p:cNvPr>
          <p:cNvSpPr>
            <a:spLocks noGrp="1"/>
          </p:cNvSpPr>
          <p:nvPr>
            <p:ph type="title"/>
          </p:nvPr>
        </p:nvSpPr>
        <p:spPr/>
        <p:txBody>
          <a:bodyPr/>
          <a:lstStyle/>
          <a:p>
            <a:r>
              <a:rPr lang="en-US" dirty="0"/>
              <a:t>Jest History</a:t>
            </a:r>
          </a:p>
        </p:txBody>
      </p:sp>
      <p:sp>
        <p:nvSpPr>
          <p:cNvPr id="3" name="Content Placeholder 2">
            <a:extLst>
              <a:ext uri="{FF2B5EF4-FFF2-40B4-BE49-F238E27FC236}">
                <a16:creationId xmlns:a16="http://schemas.microsoft.com/office/drawing/2014/main" id="{DC6E08C7-EF6E-0145-8B42-C22A64013CAE}"/>
              </a:ext>
            </a:extLst>
          </p:cNvPr>
          <p:cNvSpPr>
            <a:spLocks noGrp="1"/>
          </p:cNvSpPr>
          <p:nvPr>
            <p:ph idx="1"/>
          </p:nvPr>
        </p:nvSpPr>
        <p:spPr/>
        <p:txBody>
          <a:bodyPr>
            <a:normAutofit fontScale="92500"/>
          </a:bodyPr>
          <a:lstStyle/>
          <a:p>
            <a:r>
              <a:rPr lang="en-US" dirty="0"/>
              <a:t>Jest is built on top of Jasmine and Mocha</a:t>
            </a:r>
          </a:p>
          <a:p>
            <a:pPr marL="0" indent="0">
              <a:buNone/>
            </a:pPr>
            <a:r>
              <a:rPr lang="en-US" dirty="0"/>
              <a:t>	- those familiar with Jasmine will be familiar with Jest</a:t>
            </a:r>
          </a:p>
          <a:p>
            <a:pPr marL="0" indent="0">
              <a:buNone/>
            </a:pPr>
            <a:r>
              <a:rPr lang="en-US" dirty="0"/>
              <a:t>	- has several more features, like mocking, snapshot testing,</a:t>
            </a:r>
          </a:p>
          <a:p>
            <a:pPr marL="0" indent="0">
              <a:buNone/>
            </a:pPr>
            <a:r>
              <a:rPr lang="en-US" dirty="0"/>
              <a:t>	   and code coverage reporting</a:t>
            </a:r>
          </a:p>
          <a:p>
            <a:r>
              <a:rPr lang="en-US" dirty="0"/>
              <a:t>Is built and maintained by the React team</a:t>
            </a:r>
          </a:p>
          <a:p>
            <a:pPr marL="0" indent="0">
              <a:buNone/>
            </a:pPr>
            <a:r>
              <a:rPr lang="en-US" dirty="0"/>
              <a:t>	- is the de-facto unit testing framework for React</a:t>
            </a:r>
          </a:p>
          <a:p>
            <a:pPr marL="0" indent="0">
              <a:buNone/>
            </a:pPr>
            <a:r>
              <a:rPr lang="en-US" dirty="0"/>
              <a:t>	- but is not limited to, or strongly coupled with React</a:t>
            </a:r>
          </a:p>
          <a:p>
            <a:pPr marL="0" indent="0">
              <a:buNone/>
            </a:pPr>
            <a:r>
              <a:rPr lang="en-US" dirty="0"/>
              <a:t>	- can be used to test React, Angular, </a:t>
            </a:r>
            <a:r>
              <a:rPr lang="en-US" dirty="0" err="1"/>
              <a:t>Vue</a:t>
            </a:r>
            <a:r>
              <a:rPr lang="en-US" dirty="0"/>
              <a:t>, Node, and ES6+</a:t>
            </a:r>
          </a:p>
          <a:p>
            <a:pPr marL="0" indent="0">
              <a:buNone/>
            </a:pPr>
            <a:r>
              <a:rPr lang="en-US" dirty="0"/>
              <a:t>	   (and with the rewire and babel-plugin-rewire libraries, ES5 as well)</a:t>
            </a:r>
          </a:p>
          <a:p>
            <a:pPr marL="0" indent="0">
              <a:buNone/>
            </a:pPr>
            <a:endParaRPr lang="en-US" dirty="0"/>
          </a:p>
          <a:p>
            <a:endParaRPr lang="en-US" dirty="0"/>
          </a:p>
        </p:txBody>
      </p:sp>
    </p:spTree>
    <p:extLst>
      <p:ext uri="{BB962C8B-B14F-4D97-AF65-F5344CB8AC3E}">
        <p14:creationId xmlns:p14="http://schemas.microsoft.com/office/powerpoint/2010/main" val="341626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FC6E-B9F8-D343-A33D-64AAF66776E5}"/>
              </a:ext>
            </a:extLst>
          </p:cNvPr>
          <p:cNvSpPr>
            <a:spLocks noGrp="1"/>
          </p:cNvSpPr>
          <p:nvPr>
            <p:ph type="title"/>
          </p:nvPr>
        </p:nvSpPr>
        <p:spPr/>
        <p:txBody>
          <a:bodyPr/>
          <a:lstStyle/>
          <a:p>
            <a:r>
              <a:rPr lang="en-US" dirty="0"/>
              <a:t>Jest</a:t>
            </a:r>
          </a:p>
        </p:txBody>
      </p:sp>
      <p:sp>
        <p:nvSpPr>
          <p:cNvPr id="3" name="Content Placeholder 2">
            <a:extLst>
              <a:ext uri="{FF2B5EF4-FFF2-40B4-BE49-F238E27FC236}">
                <a16:creationId xmlns:a16="http://schemas.microsoft.com/office/drawing/2014/main" id="{508F5151-C354-014C-A342-B6736948383C}"/>
              </a:ext>
            </a:extLst>
          </p:cNvPr>
          <p:cNvSpPr>
            <a:spLocks noGrp="1"/>
          </p:cNvSpPr>
          <p:nvPr>
            <p:ph idx="1"/>
          </p:nvPr>
        </p:nvSpPr>
        <p:spPr/>
        <p:txBody>
          <a:bodyPr>
            <a:normAutofit fontScale="85000" lnSpcReduction="20000"/>
          </a:bodyPr>
          <a:lstStyle/>
          <a:p>
            <a:r>
              <a:rPr lang="en-US" sz="2400" dirty="0"/>
              <a:t>Home page</a:t>
            </a:r>
          </a:p>
          <a:p>
            <a:pPr marL="0" indent="0">
              <a:buNone/>
            </a:pPr>
            <a:r>
              <a:rPr lang="en-US" sz="1900" dirty="0"/>
              <a:t>	</a:t>
            </a:r>
            <a:r>
              <a:rPr lang="en-US" sz="1900" dirty="0">
                <a:hlinkClick r:id="rId3"/>
              </a:rPr>
              <a:t>https://jestjs.io/</a:t>
            </a:r>
            <a:endParaRPr lang="en-US" sz="1900" dirty="0"/>
          </a:p>
          <a:p>
            <a:pPr marL="0" indent="0">
              <a:buNone/>
            </a:pPr>
            <a:r>
              <a:rPr lang="en-US" sz="1900" dirty="0"/>
              <a:t>	</a:t>
            </a:r>
            <a:r>
              <a:rPr lang="en-US" sz="1900" dirty="0">
                <a:hlinkClick r:id="rId4"/>
              </a:rPr>
              <a:t>https://jestjs.io/docs/en/getting-started.html</a:t>
            </a:r>
            <a:endParaRPr lang="en-US" sz="1900" dirty="0"/>
          </a:p>
          <a:p>
            <a:endParaRPr lang="en-US" sz="2400" dirty="0"/>
          </a:p>
          <a:p>
            <a:r>
              <a:rPr lang="en-US" sz="2400" dirty="0"/>
              <a:t>Install</a:t>
            </a:r>
          </a:p>
          <a:p>
            <a:pPr marL="0" indent="0">
              <a:spcBef>
                <a:spcPts val="0"/>
              </a:spcBef>
              <a:buNone/>
            </a:pPr>
            <a:r>
              <a:rPr lang="en-US" sz="1600" dirty="0">
                <a:latin typeface="Courier" pitchFamily="2" charset="0"/>
              </a:rPr>
              <a:t>	</a:t>
            </a:r>
            <a:r>
              <a:rPr lang="en-US" sz="1600" dirty="0" err="1">
                <a:latin typeface="Courier" pitchFamily="2" charset="0"/>
              </a:rPr>
              <a:t>mkdir</a:t>
            </a:r>
            <a:r>
              <a:rPr lang="en-US" sz="1600" dirty="0">
                <a:latin typeface="Courier" pitchFamily="2" charset="0"/>
              </a:rPr>
              <a:t> example</a:t>
            </a:r>
          </a:p>
          <a:p>
            <a:pPr marL="0" indent="0">
              <a:spcBef>
                <a:spcPts val="0"/>
              </a:spcBef>
              <a:buNone/>
            </a:pPr>
            <a:r>
              <a:rPr lang="en-US" sz="1600" dirty="0">
                <a:latin typeface="Courier" pitchFamily="2" charset="0"/>
              </a:rPr>
              <a:t>	cd example</a:t>
            </a:r>
          </a:p>
          <a:p>
            <a:pPr marL="0" indent="0">
              <a:spcBef>
                <a:spcPts val="0"/>
              </a:spcBef>
              <a:buNone/>
            </a:pPr>
            <a:r>
              <a:rPr lang="en-US" sz="1600" dirty="0">
                <a:latin typeface="Courier" pitchFamily="2" charset="0"/>
              </a:rPr>
              <a:t>	</a:t>
            </a:r>
            <a:r>
              <a:rPr lang="en-US" sz="1600" dirty="0" err="1">
                <a:latin typeface="Courier" pitchFamily="2" charset="0"/>
              </a:rPr>
              <a:t>mkdir</a:t>
            </a:r>
            <a:r>
              <a:rPr lang="en-US" sz="1600" dirty="0">
                <a:latin typeface="Courier" pitchFamily="2" charset="0"/>
              </a:rPr>
              <a:t> __tests__</a:t>
            </a:r>
          </a:p>
          <a:p>
            <a:pPr marL="0" indent="0">
              <a:spcBef>
                <a:spcPts val="0"/>
              </a:spcBef>
              <a:buNone/>
            </a:pPr>
            <a:r>
              <a:rPr lang="en-US" sz="1600" dirty="0">
                <a:latin typeface="Courier" pitchFamily="2" charset="0"/>
              </a:rPr>
              <a:t>	</a:t>
            </a:r>
            <a:r>
              <a:rPr lang="en-US" sz="1600" dirty="0" err="1">
                <a:latin typeface="Courier" pitchFamily="2" charset="0"/>
              </a:rPr>
              <a:t>npm</a:t>
            </a:r>
            <a:r>
              <a:rPr lang="en-US" sz="1600" dirty="0">
                <a:latin typeface="Courier" pitchFamily="2" charset="0"/>
              </a:rPr>
              <a:t> </a:t>
            </a:r>
            <a:r>
              <a:rPr lang="en-US" sz="1600" dirty="0" err="1">
                <a:latin typeface="Courier" pitchFamily="2" charset="0"/>
              </a:rPr>
              <a:t>init</a:t>
            </a:r>
            <a:endParaRPr lang="en-US" sz="1600" dirty="0">
              <a:latin typeface="Courier" pitchFamily="2" charset="0"/>
            </a:endParaRPr>
          </a:p>
          <a:p>
            <a:pPr marL="0" indent="0">
              <a:spcBef>
                <a:spcPts val="0"/>
              </a:spcBef>
              <a:buNone/>
            </a:pPr>
            <a:r>
              <a:rPr lang="en-US" sz="1600" dirty="0">
                <a:latin typeface="Courier" pitchFamily="2" charset="0"/>
              </a:rPr>
              <a:t>	</a:t>
            </a:r>
            <a:r>
              <a:rPr lang="en-US" sz="1600" dirty="0" err="1">
                <a:latin typeface="Courier" pitchFamily="2" charset="0"/>
              </a:rPr>
              <a:t>npm</a:t>
            </a:r>
            <a:r>
              <a:rPr lang="en-US" sz="1600" dirty="0">
                <a:latin typeface="Courier" pitchFamily="2" charset="0"/>
              </a:rPr>
              <a:t> install --save-dev jest</a:t>
            </a:r>
          </a:p>
          <a:p>
            <a:pPr marL="0" indent="0">
              <a:spcBef>
                <a:spcPts val="0"/>
              </a:spcBef>
              <a:buNone/>
            </a:pPr>
            <a:r>
              <a:rPr lang="en-US" sz="1600" dirty="0">
                <a:latin typeface="Courier" pitchFamily="2" charset="0"/>
              </a:rPr>
              <a:t>	</a:t>
            </a:r>
            <a:r>
              <a:rPr lang="en-US" sz="1600" dirty="0" err="1">
                <a:latin typeface="Courier" pitchFamily="2" charset="0"/>
              </a:rPr>
              <a:t>npm</a:t>
            </a:r>
            <a:r>
              <a:rPr lang="en-US" sz="1600" dirty="0">
                <a:latin typeface="Courier" pitchFamily="2" charset="0"/>
              </a:rPr>
              <a:t> install --save-dev babel-jest @babel/core @babel/preset-</a:t>
            </a:r>
            <a:r>
              <a:rPr lang="en-US" sz="1600" dirty="0" err="1">
                <a:latin typeface="Courier" pitchFamily="2" charset="0"/>
              </a:rPr>
              <a:t>env</a:t>
            </a:r>
            <a:endParaRPr lang="en-US" sz="1600" dirty="0">
              <a:latin typeface="Courier" pitchFamily="2" charset="0"/>
            </a:endParaRPr>
          </a:p>
          <a:p>
            <a:pPr marL="0" indent="0">
              <a:spcBef>
                <a:spcPts val="0"/>
              </a:spcBef>
              <a:buNone/>
            </a:pPr>
            <a:r>
              <a:rPr lang="en-US" sz="1600" dirty="0">
                <a:latin typeface="Courier" pitchFamily="2" charset="0"/>
              </a:rPr>
              <a:t>	touch </a:t>
            </a:r>
            <a:r>
              <a:rPr lang="en-US" sz="1600" dirty="0" err="1">
                <a:latin typeface="Courier" pitchFamily="2" charset="0"/>
              </a:rPr>
              <a:t>sum.js</a:t>
            </a:r>
            <a:endParaRPr lang="en-US" sz="1600" dirty="0">
              <a:latin typeface="Courier" pitchFamily="2" charset="0"/>
            </a:endParaRPr>
          </a:p>
          <a:p>
            <a:pPr marL="0" indent="0">
              <a:spcBef>
                <a:spcPts val="0"/>
              </a:spcBef>
              <a:buNone/>
            </a:pPr>
            <a:r>
              <a:rPr lang="en-US" sz="1600" dirty="0">
                <a:latin typeface="Courier" pitchFamily="2" charset="0"/>
              </a:rPr>
              <a:t>	touch __tests__/</a:t>
            </a:r>
            <a:r>
              <a:rPr lang="en-US" sz="1600" dirty="0" err="1">
                <a:latin typeface="Courier" pitchFamily="2" charset="0"/>
              </a:rPr>
              <a:t>sum.test.js</a:t>
            </a:r>
            <a:endParaRPr lang="en-US" sz="1600" dirty="0">
              <a:latin typeface="Courier" pitchFamily="2" charset="0"/>
            </a:endParaRPr>
          </a:p>
          <a:p>
            <a:pPr marL="0" indent="0">
              <a:spcBef>
                <a:spcPts val="0"/>
              </a:spcBef>
              <a:buNone/>
            </a:pPr>
            <a:r>
              <a:rPr lang="en-US" sz="1600" dirty="0">
                <a:latin typeface="Courier" pitchFamily="2" charset="0"/>
              </a:rPr>
              <a:t>	touch </a:t>
            </a:r>
            <a:r>
              <a:rPr lang="en-US" sz="1600" dirty="0" err="1">
                <a:latin typeface="Courier" pitchFamily="2" charset="0"/>
              </a:rPr>
              <a:t>babel.config.js</a:t>
            </a:r>
            <a:endParaRPr lang="en-US" sz="1600" dirty="0">
              <a:latin typeface="Courier" pitchFamily="2" charset="0"/>
            </a:endParaRPr>
          </a:p>
          <a:p>
            <a:pPr marL="0" indent="0">
              <a:spcBef>
                <a:spcPts val="0"/>
              </a:spcBef>
              <a:buNone/>
            </a:pPr>
            <a:r>
              <a:rPr lang="en-US" sz="1600" dirty="0">
                <a:latin typeface="Courier" pitchFamily="2" charset="0"/>
              </a:rPr>
              <a:t>	code .</a:t>
            </a:r>
          </a:p>
          <a:p>
            <a:pPr marL="0" indent="0">
              <a:buNone/>
            </a:pPr>
            <a:endParaRPr lang="en-US" sz="1100" dirty="0">
              <a:latin typeface="Courier" pitchFamily="2" charset="0"/>
            </a:endParaRPr>
          </a:p>
          <a:p>
            <a:pPr marL="0" indent="0">
              <a:buNone/>
            </a:pPr>
            <a:endParaRPr lang="en-US" sz="1100" dirty="0">
              <a:latin typeface="Courier" pitchFamily="2" charset="0"/>
            </a:endParaRPr>
          </a:p>
          <a:p>
            <a:pPr>
              <a:spcBef>
                <a:spcPts val="0"/>
              </a:spcBef>
            </a:pPr>
            <a:r>
              <a:rPr lang="en-US" sz="2400" dirty="0"/>
              <a:t>VS Code Extensions</a:t>
            </a:r>
          </a:p>
          <a:p>
            <a:pPr marL="0" indent="0">
              <a:spcBef>
                <a:spcPts val="0"/>
              </a:spcBef>
              <a:buNone/>
            </a:pPr>
            <a:r>
              <a:rPr lang="en-US" sz="1700" dirty="0"/>
              <a:t>	Jest (by </a:t>
            </a:r>
            <a:r>
              <a:rPr lang="en-US" sz="1700" dirty="0" err="1"/>
              <a:t>Orta</a:t>
            </a:r>
            <a:r>
              <a:rPr lang="en-US" sz="1700" dirty="0"/>
              <a:t>)</a:t>
            </a:r>
          </a:p>
          <a:p>
            <a:pPr marL="0" indent="0">
              <a:spcBef>
                <a:spcPts val="0"/>
              </a:spcBef>
              <a:buNone/>
            </a:pPr>
            <a:r>
              <a:rPr lang="en-US" sz="1700" dirty="0"/>
              <a:t>	Jest Snippets (by andys8)</a:t>
            </a:r>
          </a:p>
          <a:p>
            <a:pPr marL="0" indent="0">
              <a:spcBef>
                <a:spcPts val="0"/>
              </a:spcBef>
              <a:buNone/>
            </a:pPr>
            <a:r>
              <a:rPr lang="en-US" sz="1700" dirty="0"/>
              <a:t>	Jest Runner (by </a:t>
            </a:r>
            <a:r>
              <a:rPr lang="en-US" sz="1700" dirty="0" err="1"/>
              <a:t>firsttris</a:t>
            </a:r>
            <a:r>
              <a:rPr lang="en-US" sz="1700" dirty="0"/>
              <a:t>)</a:t>
            </a:r>
          </a:p>
          <a:p>
            <a:pPr marL="0" indent="0">
              <a:buNone/>
            </a:pPr>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3253468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E6F8-E89E-854B-94DE-92765B08E2A1}"/>
              </a:ext>
            </a:extLst>
          </p:cNvPr>
          <p:cNvSpPr>
            <a:spLocks noGrp="1"/>
          </p:cNvSpPr>
          <p:nvPr>
            <p:ph type="title"/>
          </p:nvPr>
        </p:nvSpPr>
        <p:spPr/>
        <p:txBody>
          <a:bodyPr/>
          <a:lstStyle/>
          <a:p>
            <a:r>
              <a:rPr lang="en-US" dirty="0"/>
              <a:t>Configs</a:t>
            </a:r>
          </a:p>
        </p:txBody>
      </p:sp>
      <p:sp>
        <p:nvSpPr>
          <p:cNvPr id="3" name="Content Placeholder 2">
            <a:extLst>
              <a:ext uri="{FF2B5EF4-FFF2-40B4-BE49-F238E27FC236}">
                <a16:creationId xmlns:a16="http://schemas.microsoft.com/office/drawing/2014/main" id="{0CC81FF2-3408-CC4D-978B-681DFC06FF75}"/>
              </a:ext>
            </a:extLst>
          </p:cNvPr>
          <p:cNvSpPr>
            <a:spLocks noGrp="1"/>
          </p:cNvSpPr>
          <p:nvPr>
            <p:ph idx="1"/>
          </p:nvPr>
        </p:nvSpPr>
        <p:spPr>
          <a:xfrm>
            <a:off x="838200" y="1825625"/>
            <a:ext cx="9783726" cy="4351338"/>
          </a:xfrm>
        </p:spPr>
        <p:txBody>
          <a:bodyPr>
            <a:normAutofit lnSpcReduction="10000"/>
          </a:bodyPr>
          <a:lstStyle/>
          <a:p>
            <a:pPr marL="0" indent="0">
              <a:spcBef>
                <a:spcPts val="0"/>
              </a:spcBef>
              <a:buNone/>
            </a:pPr>
            <a:r>
              <a:rPr lang="en-US" sz="1200" dirty="0">
                <a:latin typeface="Courier" pitchFamily="2" charset="0"/>
              </a:rPr>
              <a:t>// </a:t>
            </a:r>
            <a:r>
              <a:rPr lang="en-US" sz="1200" dirty="0" err="1">
                <a:latin typeface="Courier" pitchFamily="2" charset="0"/>
              </a:rPr>
              <a:t>babel.config.js</a:t>
            </a: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r>
              <a:rPr lang="en-US" sz="1200" dirty="0" err="1">
                <a:latin typeface="Courier" pitchFamily="2" charset="0"/>
              </a:rPr>
              <a:t>module.exports</a:t>
            </a:r>
            <a:r>
              <a:rPr lang="en-US" sz="1200" dirty="0">
                <a:latin typeface="Courier" pitchFamily="2" charset="0"/>
              </a:rPr>
              <a:t> = {</a:t>
            </a:r>
          </a:p>
          <a:p>
            <a:pPr marL="0" indent="0">
              <a:spcBef>
                <a:spcPts val="0"/>
              </a:spcBef>
              <a:buNone/>
            </a:pPr>
            <a:r>
              <a:rPr lang="en-US" sz="1200" dirty="0">
                <a:latin typeface="Courier" pitchFamily="2" charset="0"/>
              </a:rPr>
              <a:t>    presets: [</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            '@babel/preset-</a:t>
            </a:r>
            <a:r>
              <a:rPr lang="en-US" sz="1200" dirty="0" err="1">
                <a:latin typeface="Courier" pitchFamily="2" charset="0"/>
              </a:rPr>
              <a:t>env</a:t>
            </a:r>
            <a:r>
              <a:rPr lang="en-US" sz="1200" dirty="0">
                <a:latin typeface="Courier" pitchFamily="2" charset="0"/>
              </a:rPr>
              <a:t>',</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                targets: {</a:t>
            </a:r>
          </a:p>
          <a:p>
            <a:pPr marL="0" indent="0">
              <a:spcBef>
                <a:spcPts val="0"/>
              </a:spcBef>
              <a:buNone/>
            </a:pPr>
            <a:r>
              <a:rPr lang="en-US" sz="1200" dirty="0">
                <a:latin typeface="Courier" pitchFamily="2" charset="0"/>
              </a:rPr>
              <a:t>                    node: 'current',</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a:t>
            </a: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r>
              <a:rPr lang="en-US" sz="1200" dirty="0">
                <a:latin typeface="Courier" pitchFamily="2" charset="0"/>
              </a:rPr>
              <a:t>// </a:t>
            </a:r>
            <a:r>
              <a:rPr lang="en-US" sz="1200" dirty="0" err="1">
                <a:latin typeface="Courier" pitchFamily="2" charset="0"/>
              </a:rPr>
              <a:t>package.json</a:t>
            </a:r>
            <a:endParaRPr lang="en-US" sz="1200" dirty="0">
              <a:latin typeface="Courier" pitchFamily="2" charset="0"/>
            </a:endParaRPr>
          </a:p>
          <a:p>
            <a:pPr marL="0" indent="0">
              <a:spcBef>
                <a:spcPts val="0"/>
              </a:spcBef>
              <a:buNone/>
            </a:pPr>
            <a:endParaRPr lang="en-US" sz="1200" dirty="0">
              <a:latin typeface="Courier" pitchFamily="2" charset="0"/>
            </a:endParaRPr>
          </a:p>
          <a:p>
            <a:pPr marL="0" indent="0">
              <a:spcBef>
                <a:spcPts val="0"/>
              </a:spcBef>
              <a:buNone/>
            </a:pPr>
            <a:r>
              <a:rPr lang="en-US" sz="1200" dirty="0">
                <a:latin typeface="Courier" pitchFamily="2" charset="0"/>
              </a:rPr>
              <a:t>{</a:t>
            </a:r>
          </a:p>
          <a:p>
            <a:pPr marL="0" indent="0">
              <a:spcBef>
                <a:spcPts val="0"/>
              </a:spcBef>
              <a:buNone/>
            </a:pPr>
            <a:r>
              <a:rPr lang="en-US" sz="1200" dirty="0">
                <a:latin typeface="Courier" pitchFamily="2" charset="0"/>
              </a:rPr>
              <a:t>    "scripts": {</a:t>
            </a:r>
          </a:p>
          <a:p>
            <a:pPr marL="0" indent="0">
              <a:spcBef>
                <a:spcPts val="0"/>
              </a:spcBef>
              <a:buNone/>
            </a:pPr>
            <a:r>
              <a:rPr lang="en-US" sz="1200" dirty="0">
                <a:latin typeface="Courier" pitchFamily="2" charset="0"/>
              </a:rPr>
              <a:t>        "jest": "jest",</a:t>
            </a:r>
          </a:p>
          <a:p>
            <a:pPr marL="0" indent="0">
              <a:spcBef>
                <a:spcPts val="0"/>
              </a:spcBef>
              <a:buNone/>
            </a:pPr>
            <a:r>
              <a:rPr lang="en-US" sz="1200" dirty="0">
                <a:latin typeface="Courier" pitchFamily="2" charset="0"/>
              </a:rPr>
              <a:t>        "</a:t>
            </a:r>
            <a:r>
              <a:rPr lang="en-US" sz="1200" dirty="0" err="1">
                <a:latin typeface="Courier" pitchFamily="2" charset="0"/>
              </a:rPr>
              <a:t>jestdebug</a:t>
            </a:r>
            <a:r>
              <a:rPr lang="en-US" sz="1200" dirty="0">
                <a:latin typeface="Courier" pitchFamily="2" charset="0"/>
              </a:rPr>
              <a:t>": "node --inspect </a:t>
            </a:r>
            <a:r>
              <a:rPr lang="en-US" sz="1200" dirty="0" err="1">
                <a:latin typeface="Courier" pitchFamily="2" charset="0"/>
              </a:rPr>
              <a:t>node_modules</a:t>
            </a:r>
            <a:r>
              <a:rPr lang="en-US" sz="1200" dirty="0">
                <a:latin typeface="Courier" pitchFamily="2" charset="0"/>
              </a:rPr>
              <a:t>/.bin/jest --</a:t>
            </a:r>
            <a:r>
              <a:rPr lang="en-US" sz="1200" dirty="0" err="1">
                <a:latin typeface="Courier" pitchFamily="2" charset="0"/>
              </a:rPr>
              <a:t>runInBand</a:t>
            </a:r>
            <a:r>
              <a:rPr lang="en-US" sz="1200" dirty="0">
                <a:latin typeface="Courier" pitchFamily="2" charset="0"/>
              </a:rPr>
              <a:t>",</a:t>
            </a:r>
          </a:p>
          <a:p>
            <a:pPr marL="0" indent="0">
              <a:spcBef>
                <a:spcPts val="0"/>
              </a:spcBef>
              <a:buNone/>
            </a:pPr>
            <a:r>
              <a:rPr lang="en-US" sz="1200" dirty="0">
                <a:latin typeface="Courier" pitchFamily="2" charset="0"/>
              </a:rPr>
              <a:t>        "</a:t>
            </a:r>
            <a:r>
              <a:rPr lang="en-US" sz="1200" dirty="0" err="1">
                <a:latin typeface="Courier" pitchFamily="2" charset="0"/>
              </a:rPr>
              <a:t>jestwatch</a:t>
            </a:r>
            <a:r>
              <a:rPr lang="en-US" sz="1200" dirty="0">
                <a:latin typeface="Courier" pitchFamily="2" charset="0"/>
              </a:rPr>
              <a:t>": "jest --</a:t>
            </a:r>
            <a:r>
              <a:rPr lang="en-US" sz="1200" dirty="0" err="1">
                <a:latin typeface="Courier" pitchFamily="2" charset="0"/>
              </a:rPr>
              <a:t>watchAll</a:t>
            </a:r>
            <a:r>
              <a:rPr lang="en-US" sz="1200" dirty="0">
                <a:latin typeface="Courier" pitchFamily="2" charset="0"/>
              </a:rPr>
              <a:t>",</a:t>
            </a:r>
          </a:p>
          <a:p>
            <a:pPr marL="0" indent="0">
              <a:spcBef>
                <a:spcPts val="0"/>
              </a:spcBef>
              <a:buNone/>
            </a:pPr>
            <a:r>
              <a:rPr lang="en-US" sz="1200" dirty="0">
                <a:latin typeface="Courier" pitchFamily="2" charset="0"/>
              </a:rPr>
              <a:t>        "</a:t>
            </a:r>
            <a:r>
              <a:rPr lang="en-US" sz="1200" dirty="0" err="1">
                <a:latin typeface="Courier" pitchFamily="2" charset="0"/>
              </a:rPr>
              <a:t>jestcoverage</a:t>
            </a:r>
            <a:r>
              <a:rPr lang="en-US" sz="1200" dirty="0">
                <a:latin typeface="Courier" pitchFamily="2" charset="0"/>
              </a:rPr>
              <a:t>": "jest --coverage"</a:t>
            </a:r>
          </a:p>
          <a:p>
            <a:pPr marL="0" indent="0">
              <a:spcBef>
                <a:spcPts val="0"/>
              </a:spcBef>
              <a:buNone/>
            </a:pPr>
            <a:r>
              <a:rPr lang="en-US" sz="1200" dirty="0">
                <a:latin typeface="Courier" pitchFamily="2" charset="0"/>
              </a:rPr>
              <a:t>    }</a:t>
            </a:r>
          </a:p>
          <a:p>
            <a:pPr marL="0" indent="0">
              <a:spcBef>
                <a:spcPts val="0"/>
              </a:spcBef>
              <a:buNone/>
            </a:pPr>
            <a:r>
              <a:rPr lang="en-US" sz="1200" dirty="0">
                <a:latin typeface="Courier" pitchFamily="2" charset="0"/>
              </a:rPr>
              <a:t>}</a:t>
            </a:r>
          </a:p>
          <a:p>
            <a:pPr marL="0" indent="0">
              <a:spcBef>
                <a:spcPts val="0"/>
              </a:spcBef>
              <a:buNone/>
            </a:pPr>
            <a:endParaRPr lang="en-US" sz="900" dirty="0">
              <a:latin typeface="Courier" pitchFamily="2" charset="0"/>
            </a:endParaRPr>
          </a:p>
        </p:txBody>
      </p:sp>
    </p:spTree>
    <p:extLst>
      <p:ext uri="{BB962C8B-B14F-4D97-AF65-F5344CB8AC3E}">
        <p14:creationId xmlns:p14="http://schemas.microsoft.com/office/powerpoint/2010/main" val="1949949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F6A8-E0D8-8D4B-8904-DC39624016A5}"/>
              </a:ext>
            </a:extLst>
          </p:cNvPr>
          <p:cNvSpPr>
            <a:spLocks noGrp="1"/>
          </p:cNvSpPr>
          <p:nvPr>
            <p:ph type="title"/>
          </p:nvPr>
        </p:nvSpPr>
        <p:spPr/>
        <p:txBody>
          <a:bodyPr/>
          <a:lstStyle/>
          <a:p>
            <a:r>
              <a:rPr lang="en-US" dirty="0" err="1"/>
              <a:t>sum.js</a:t>
            </a:r>
            <a:r>
              <a:rPr lang="en-US" dirty="0"/>
              <a:t> and </a:t>
            </a:r>
            <a:r>
              <a:rPr lang="en-US" dirty="0" err="1"/>
              <a:t>sum.test.js</a:t>
            </a:r>
            <a:endParaRPr lang="en-US" dirty="0"/>
          </a:p>
        </p:txBody>
      </p:sp>
      <p:sp>
        <p:nvSpPr>
          <p:cNvPr id="3" name="Content Placeholder 2">
            <a:extLst>
              <a:ext uri="{FF2B5EF4-FFF2-40B4-BE49-F238E27FC236}">
                <a16:creationId xmlns:a16="http://schemas.microsoft.com/office/drawing/2014/main" id="{C4EFD42B-35D8-9E4B-8A58-42E48F516A82}"/>
              </a:ext>
            </a:extLst>
          </p:cNvPr>
          <p:cNvSpPr>
            <a:spLocks noGrp="1"/>
          </p:cNvSpPr>
          <p:nvPr>
            <p:ph idx="1"/>
          </p:nvPr>
        </p:nvSpPr>
        <p:spPr/>
        <p:txBody>
          <a:bodyPr>
            <a:normAutofit fontScale="25000" lnSpcReduction="20000"/>
          </a:bodyPr>
          <a:lstStyle/>
          <a:p>
            <a:pPr marL="0" indent="0">
              <a:spcBef>
                <a:spcPts val="0"/>
              </a:spcBef>
              <a:buNone/>
            </a:pPr>
            <a:r>
              <a:rPr lang="en-US" sz="4800" dirty="0">
                <a:latin typeface="Courier" pitchFamily="2" charset="0"/>
              </a:rPr>
              <a:t>// </a:t>
            </a:r>
            <a:r>
              <a:rPr lang="en-US" sz="4800" dirty="0" err="1">
                <a:latin typeface="Courier" pitchFamily="2" charset="0"/>
              </a:rPr>
              <a:t>sum.js</a:t>
            </a: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function sum(a, b) {</a:t>
            </a: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    return a + b;</a:t>
            </a: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a:t>
            </a:r>
          </a:p>
          <a:p>
            <a:pPr marL="0" indent="0">
              <a:spcBef>
                <a:spcPts val="0"/>
              </a:spcBef>
              <a:buNone/>
            </a:pPr>
            <a:endParaRPr lang="en-US" sz="4800" dirty="0">
              <a:latin typeface="Courier" pitchFamily="2" charset="0"/>
            </a:endParaRPr>
          </a:p>
          <a:p>
            <a:pPr marL="0" indent="0">
              <a:spcBef>
                <a:spcPts val="0"/>
              </a:spcBef>
              <a:buNone/>
            </a:pPr>
            <a:r>
              <a:rPr lang="en-US" sz="4800" dirty="0" err="1">
                <a:latin typeface="Courier" pitchFamily="2" charset="0"/>
              </a:rPr>
              <a:t>module.exports</a:t>
            </a:r>
            <a:r>
              <a:rPr lang="en-US" sz="4800" dirty="0">
                <a:latin typeface="Courier" pitchFamily="2" charset="0"/>
              </a:rPr>
              <a:t> = sum;</a:t>
            </a: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 __tests__/</a:t>
            </a:r>
            <a:r>
              <a:rPr lang="en-US" sz="4800" dirty="0" err="1">
                <a:latin typeface="Courier" pitchFamily="2" charset="0"/>
              </a:rPr>
              <a:t>sum.test.js</a:t>
            </a: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r>
              <a:rPr lang="en-US" sz="4800" dirty="0" err="1">
                <a:latin typeface="Courier" pitchFamily="2" charset="0"/>
              </a:rPr>
              <a:t>const</a:t>
            </a:r>
            <a:r>
              <a:rPr lang="en-US" sz="4800" dirty="0">
                <a:latin typeface="Courier" pitchFamily="2" charset="0"/>
              </a:rPr>
              <a:t> sum = require('./sum');</a:t>
            </a: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describe('sum library', () =&gt; {</a:t>
            </a: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    it('verifies adds() returns the correct value', () =&gt; {</a:t>
            </a: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        expect(sum(1, 2)).</a:t>
            </a:r>
            <a:r>
              <a:rPr lang="en-US" sz="4800" dirty="0" err="1">
                <a:latin typeface="Courier" pitchFamily="2" charset="0"/>
              </a:rPr>
              <a:t>toBe</a:t>
            </a:r>
            <a:r>
              <a:rPr lang="en-US" sz="4800" dirty="0">
                <a:latin typeface="Courier" pitchFamily="2" charset="0"/>
              </a:rPr>
              <a:t>(3);</a:t>
            </a: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    });</a:t>
            </a:r>
          </a:p>
          <a:p>
            <a:pPr marL="0" indent="0">
              <a:spcBef>
                <a:spcPts val="0"/>
              </a:spcBef>
              <a:buNone/>
            </a:pPr>
            <a:endParaRPr lang="en-US" sz="4800" dirty="0">
              <a:latin typeface="Courier" pitchFamily="2" charset="0"/>
            </a:endParaRPr>
          </a:p>
          <a:p>
            <a:pPr marL="0" indent="0">
              <a:spcBef>
                <a:spcPts val="0"/>
              </a:spcBef>
              <a:buNone/>
            </a:pPr>
            <a:r>
              <a:rPr lang="en-US" sz="4800" dirty="0">
                <a:latin typeface="Courier" pitchFamily="2" charset="0"/>
              </a:rPr>
              <a:t>})</a:t>
            </a:r>
          </a:p>
          <a:p>
            <a:pPr marL="0" indent="0">
              <a:spcBef>
                <a:spcPts val="0"/>
              </a:spcBef>
              <a:buNone/>
            </a:pPr>
            <a:endParaRPr lang="en-US" dirty="0">
              <a:latin typeface="Courier" pitchFamily="2" charset="0"/>
            </a:endParaRPr>
          </a:p>
          <a:p>
            <a:pPr marL="0" indent="0">
              <a:spcBef>
                <a:spcPts val="0"/>
              </a:spcBef>
              <a:buNone/>
            </a:pPr>
            <a:endParaRPr lang="en-US" dirty="0">
              <a:latin typeface="Courier" pitchFamily="2" charset="0"/>
            </a:endParaRPr>
          </a:p>
        </p:txBody>
      </p:sp>
    </p:spTree>
    <p:extLst>
      <p:ext uri="{BB962C8B-B14F-4D97-AF65-F5344CB8AC3E}">
        <p14:creationId xmlns:p14="http://schemas.microsoft.com/office/powerpoint/2010/main" val="1932350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F8E-5388-F645-BCEB-45034472B756}"/>
              </a:ext>
            </a:extLst>
          </p:cNvPr>
          <p:cNvSpPr>
            <a:spLocks noGrp="1"/>
          </p:cNvSpPr>
          <p:nvPr>
            <p:ph type="title"/>
          </p:nvPr>
        </p:nvSpPr>
        <p:spPr/>
        <p:txBody>
          <a:bodyPr/>
          <a:lstStyle/>
          <a:p>
            <a:r>
              <a:rPr lang="en-US" dirty="0"/>
              <a:t>Demo - </a:t>
            </a:r>
            <a:r>
              <a:rPr lang="en-US" dirty="0" err="1"/>
              <a:t>PaintStore</a:t>
            </a:r>
            <a:endParaRPr lang="en-US" dirty="0"/>
          </a:p>
        </p:txBody>
      </p:sp>
      <p:sp>
        <p:nvSpPr>
          <p:cNvPr id="3" name="Content Placeholder 2">
            <a:extLst>
              <a:ext uri="{FF2B5EF4-FFF2-40B4-BE49-F238E27FC236}">
                <a16:creationId xmlns:a16="http://schemas.microsoft.com/office/drawing/2014/main" id="{CBAFF3A1-5EA0-7446-8A38-E99AAD96AD82}"/>
              </a:ext>
            </a:extLst>
          </p:cNvPr>
          <p:cNvSpPr>
            <a:spLocks noGrp="1"/>
          </p:cNvSpPr>
          <p:nvPr>
            <p:ph idx="1"/>
          </p:nvPr>
        </p:nvSpPr>
        <p:spPr/>
        <p:txBody>
          <a:bodyPr/>
          <a:lstStyle/>
          <a:p>
            <a:r>
              <a:rPr lang="en-US" dirty="0" err="1"/>
              <a:t>PaintStore</a:t>
            </a:r>
            <a:r>
              <a:rPr lang="en-US" dirty="0"/>
              <a:t> is more of a real-world example</a:t>
            </a:r>
          </a:p>
          <a:p>
            <a:r>
              <a:rPr lang="en-US" dirty="0"/>
              <a:t>Is independent of React (not built on any library)</a:t>
            </a:r>
          </a:p>
          <a:p>
            <a:r>
              <a:rPr lang="en-US" dirty="0"/>
              <a:t>Showcases how to mock dependencies in the class being tested, libraries within the project, and external services/resources dependencies</a:t>
            </a:r>
          </a:p>
          <a:p>
            <a:r>
              <a:rPr lang="en-US" dirty="0"/>
              <a:t>Also cover synchronous and asynchronous functions</a:t>
            </a:r>
          </a:p>
          <a:p>
            <a:endParaRPr lang="en-US" dirty="0"/>
          </a:p>
          <a:p>
            <a:pPr marL="0" indent="0">
              <a:buNone/>
            </a:pPr>
            <a:r>
              <a:rPr lang="en-US" dirty="0"/>
              <a:t>The central class we will focus on is </a:t>
            </a:r>
            <a:r>
              <a:rPr lang="en-US" dirty="0" err="1"/>
              <a:t>PaintStore</a:t>
            </a:r>
            <a:r>
              <a:rPr lang="en-US" dirty="0"/>
              <a:t>, and the two “public” functions are </a:t>
            </a:r>
            <a:r>
              <a:rPr lang="en-US" dirty="0" err="1"/>
              <a:t>purchasePaint</a:t>
            </a:r>
            <a:r>
              <a:rPr lang="en-US" dirty="0"/>
              <a:t>() and </a:t>
            </a:r>
            <a:r>
              <a:rPr lang="en-US" dirty="0" err="1"/>
              <a:t>purchaseMorePaint</a:t>
            </a:r>
            <a:r>
              <a:rPr lang="en-US" dirty="0"/>
              <a:t>().</a:t>
            </a:r>
          </a:p>
        </p:txBody>
      </p:sp>
    </p:spTree>
    <p:extLst>
      <p:ext uri="{BB962C8B-B14F-4D97-AF65-F5344CB8AC3E}">
        <p14:creationId xmlns:p14="http://schemas.microsoft.com/office/powerpoint/2010/main" val="86136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FD1C-F795-E34E-B315-85F58D3D0CEF}"/>
              </a:ext>
            </a:extLst>
          </p:cNvPr>
          <p:cNvSpPr>
            <a:spLocks noGrp="1"/>
          </p:cNvSpPr>
          <p:nvPr>
            <p:ph type="title"/>
          </p:nvPr>
        </p:nvSpPr>
        <p:spPr/>
        <p:txBody>
          <a:bodyPr/>
          <a:lstStyle/>
          <a:p>
            <a:r>
              <a:rPr lang="en-US" dirty="0" err="1"/>
              <a:t>ColorUtilities</a:t>
            </a:r>
            <a:endParaRPr lang="en-US" dirty="0"/>
          </a:p>
        </p:txBody>
      </p:sp>
      <p:sp>
        <p:nvSpPr>
          <p:cNvPr id="3" name="Content Placeholder 2">
            <a:extLst>
              <a:ext uri="{FF2B5EF4-FFF2-40B4-BE49-F238E27FC236}">
                <a16:creationId xmlns:a16="http://schemas.microsoft.com/office/drawing/2014/main" id="{9F0438AA-EDC5-F542-AD77-B6CC0693540E}"/>
              </a:ext>
            </a:extLst>
          </p:cNvPr>
          <p:cNvSpPr>
            <a:spLocks noGrp="1"/>
          </p:cNvSpPr>
          <p:nvPr>
            <p:ph idx="1"/>
          </p:nvPr>
        </p:nvSpPr>
        <p:spPr/>
        <p:txBody>
          <a:bodyPr/>
          <a:lstStyle/>
          <a:p>
            <a:r>
              <a:rPr lang="en-US" dirty="0"/>
              <a:t>Converts RGB to CMYK</a:t>
            </a:r>
          </a:p>
          <a:p>
            <a:r>
              <a:rPr lang="en-US" dirty="0"/>
              <a:t>Based off of code from </a:t>
            </a:r>
            <a:r>
              <a:rPr lang="en-US" dirty="0">
                <a:hlinkClick r:id="rId3"/>
              </a:rPr>
              <a:t>https://gist.github.com/felipesabino/5066336</a:t>
            </a:r>
            <a:r>
              <a:rPr lang="en-US" dirty="0"/>
              <a:t> (though highly modified)</a:t>
            </a:r>
          </a:p>
          <a:p>
            <a:r>
              <a:rPr lang="en-US" dirty="0"/>
              <a:t>Good resource on RGB to CYMK, including interactive sandbox, is at </a:t>
            </a:r>
            <a:r>
              <a:rPr lang="en-US" dirty="0">
                <a:hlinkClick r:id="rId4"/>
              </a:rPr>
              <a:t>https://www.rapidtables.com/convert/color/rgb-to-cmyk.html</a:t>
            </a:r>
            <a:endParaRPr lang="en-US" dirty="0"/>
          </a:p>
          <a:p>
            <a:endParaRPr lang="en-US" dirty="0"/>
          </a:p>
          <a:p>
            <a:pPr marL="0" indent="0">
              <a:buNone/>
            </a:pPr>
            <a:r>
              <a:rPr lang="en-US" dirty="0"/>
              <a:t>Jest Matchers:</a:t>
            </a:r>
          </a:p>
          <a:p>
            <a:r>
              <a:rPr lang="en-US" dirty="0">
                <a:hlinkClick r:id="rId5"/>
              </a:rPr>
              <a:t>https://jestjs.io/docs/en/using-matchers</a:t>
            </a:r>
            <a:endParaRPr lang="en-US" dirty="0"/>
          </a:p>
          <a:p>
            <a:r>
              <a:rPr lang="en-US" dirty="0">
                <a:hlinkClick r:id="rId6"/>
              </a:rPr>
              <a:t>https://jestjs.io/docs/en/expect</a:t>
            </a:r>
            <a:endParaRPr lang="en-US" dirty="0"/>
          </a:p>
          <a:p>
            <a:endParaRPr lang="en-US" dirty="0"/>
          </a:p>
          <a:p>
            <a:endParaRPr lang="en-US" dirty="0"/>
          </a:p>
        </p:txBody>
      </p:sp>
    </p:spTree>
    <p:extLst>
      <p:ext uri="{BB962C8B-B14F-4D97-AF65-F5344CB8AC3E}">
        <p14:creationId xmlns:p14="http://schemas.microsoft.com/office/powerpoint/2010/main" val="82034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EA7E-74F3-6345-B33B-792E6603F9B1}"/>
              </a:ext>
            </a:extLst>
          </p:cNvPr>
          <p:cNvSpPr>
            <a:spLocks noGrp="1"/>
          </p:cNvSpPr>
          <p:nvPr>
            <p:ph type="title"/>
          </p:nvPr>
        </p:nvSpPr>
        <p:spPr/>
        <p:txBody>
          <a:bodyPr/>
          <a:lstStyle/>
          <a:p>
            <a:r>
              <a:rPr lang="en-US" dirty="0"/>
              <a:t>Example Services</a:t>
            </a:r>
          </a:p>
        </p:txBody>
      </p:sp>
      <p:sp>
        <p:nvSpPr>
          <p:cNvPr id="3" name="Content Placeholder 2">
            <a:extLst>
              <a:ext uri="{FF2B5EF4-FFF2-40B4-BE49-F238E27FC236}">
                <a16:creationId xmlns:a16="http://schemas.microsoft.com/office/drawing/2014/main" id="{3507726E-51BD-0C48-8C68-4A9DF197DBDD}"/>
              </a:ext>
            </a:extLst>
          </p:cNvPr>
          <p:cNvSpPr>
            <a:spLocks noGrp="1"/>
          </p:cNvSpPr>
          <p:nvPr>
            <p:ph idx="1"/>
          </p:nvPr>
        </p:nvSpPr>
        <p:spPr/>
        <p:txBody>
          <a:bodyPr/>
          <a:lstStyle/>
          <a:p>
            <a:r>
              <a:rPr lang="en-US" dirty="0" err="1"/>
              <a:t>CustomerService</a:t>
            </a:r>
            <a:endParaRPr lang="en-US" dirty="0"/>
          </a:p>
          <a:p>
            <a:r>
              <a:rPr lang="en-US" dirty="0" err="1"/>
              <a:t>InventoryService</a:t>
            </a:r>
            <a:endParaRPr lang="en-US" dirty="0"/>
          </a:p>
          <a:p>
            <a:r>
              <a:rPr lang="en-US" dirty="0" err="1"/>
              <a:t>OrderService</a:t>
            </a:r>
            <a:endParaRPr lang="en-US" dirty="0"/>
          </a:p>
          <a:p>
            <a:r>
              <a:rPr lang="en-US" dirty="0" err="1"/>
              <a:t>PaymentService</a:t>
            </a:r>
            <a:endParaRPr lang="en-US" dirty="0"/>
          </a:p>
          <a:p>
            <a:r>
              <a:rPr lang="en-US" dirty="0" err="1"/>
              <a:t>ShippingService</a:t>
            </a:r>
            <a:endParaRPr lang="en-US" dirty="0"/>
          </a:p>
          <a:p>
            <a:r>
              <a:rPr lang="en-US" dirty="0" err="1"/>
              <a:t>TaxService</a:t>
            </a:r>
            <a:endParaRPr lang="en-US" dirty="0"/>
          </a:p>
        </p:txBody>
      </p:sp>
    </p:spTree>
    <p:extLst>
      <p:ext uri="{BB962C8B-B14F-4D97-AF65-F5344CB8AC3E}">
        <p14:creationId xmlns:p14="http://schemas.microsoft.com/office/powerpoint/2010/main" val="416642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958F-CC93-2F41-B6C6-13E757343811}"/>
              </a:ext>
            </a:extLst>
          </p:cNvPr>
          <p:cNvSpPr>
            <a:spLocks noGrp="1"/>
          </p:cNvSpPr>
          <p:nvPr>
            <p:ph type="title"/>
          </p:nvPr>
        </p:nvSpPr>
        <p:spPr/>
        <p:txBody>
          <a:bodyPr/>
          <a:lstStyle/>
          <a:p>
            <a:r>
              <a:rPr lang="en-US" dirty="0"/>
              <a:t>Demo - Debugging</a:t>
            </a:r>
          </a:p>
        </p:txBody>
      </p:sp>
      <p:sp>
        <p:nvSpPr>
          <p:cNvPr id="3" name="Content Placeholder 2">
            <a:extLst>
              <a:ext uri="{FF2B5EF4-FFF2-40B4-BE49-F238E27FC236}">
                <a16:creationId xmlns:a16="http://schemas.microsoft.com/office/drawing/2014/main" id="{AC202304-7F63-AD43-9FD6-C0289FB8C6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4542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D169-848C-3142-96BF-0BCDA9DF82FB}"/>
              </a:ext>
            </a:extLst>
          </p:cNvPr>
          <p:cNvSpPr>
            <a:spLocks noGrp="1"/>
          </p:cNvSpPr>
          <p:nvPr>
            <p:ph type="title"/>
          </p:nvPr>
        </p:nvSpPr>
        <p:spPr/>
        <p:txBody>
          <a:bodyPr/>
          <a:lstStyle/>
          <a:p>
            <a:r>
              <a:rPr lang="en-US" dirty="0"/>
              <a:t>Demo - Watch</a:t>
            </a:r>
          </a:p>
        </p:txBody>
      </p:sp>
      <p:sp>
        <p:nvSpPr>
          <p:cNvPr id="3" name="Content Placeholder 2">
            <a:extLst>
              <a:ext uri="{FF2B5EF4-FFF2-40B4-BE49-F238E27FC236}">
                <a16:creationId xmlns:a16="http://schemas.microsoft.com/office/drawing/2014/main" id="{B2C7B4FD-BCD4-4840-994E-AA00AE8802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7204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D169-848C-3142-96BF-0BCDA9DF82FB}"/>
              </a:ext>
            </a:extLst>
          </p:cNvPr>
          <p:cNvSpPr>
            <a:spLocks noGrp="1"/>
          </p:cNvSpPr>
          <p:nvPr>
            <p:ph type="title"/>
          </p:nvPr>
        </p:nvSpPr>
        <p:spPr/>
        <p:txBody>
          <a:bodyPr/>
          <a:lstStyle/>
          <a:p>
            <a:r>
              <a:rPr lang="en-US" dirty="0" err="1"/>
              <a:t>purchasePaint</a:t>
            </a:r>
            <a:r>
              <a:rPr lang="en-US" dirty="0"/>
              <a:t>()</a:t>
            </a:r>
          </a:p>
        </p:txBody>
      </p:sp>
      <p:sp>
        <p:nvSpPr>
          <p:cNvPr id="3" name="Content Placeholder 2">
            <a:extLst>
              <a:ext uri="{FF2B5EF4-FFF2-40B4-BE49-F238E27FC236}">
                <a16:creationId xmlns:a16="http://schemas.microsoft.com/office/drawing/2014/main" id="{B2C7B4FD-BCD4-4840-994E-AA00AE8802EF}"/>
              </a:ext>
            </a:extLst>
          </p:cNvPr>
          <p:cNvSpPr>
            <a:spLocks noGrp="1"/>
          </p:cNvSpPr>
          <p:nvPr>
            <p:ph idx="1"/>
          </p:nvPr>
        </p:nvSpPr>
        <p:spPr>
          <a:solidFill>
            <a:srgbClr val="1E1E1E"/>
          </a:solidFill>
        </p:spPr>
        <p:txBody>
          <a:bodyPr>
            <a:normAutofit/>
          </a:bodyPr>
          <a:lstStyle/>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purchasePaint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return</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Promise</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resolve</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reject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if</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throw</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Error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a:solidFill>
                  <a:srgbClr val="CE9178"/>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cmyk</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sz="700"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rbgToCmyk</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sz="700"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this</a:t>
            </a:r>
            <a:r>
              <a:rPr lang="en-US" sz="700"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makePaint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cmyk</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this</a:t>
            </a:r>
            <a:r>
              <a:rPr lang="en-US" sz="700"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chargeCustomer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then</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sz="700"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initialOrderId</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sz="700"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null</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sz="700"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4EC9B0"/>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6A9955"/>
                </a:solidFill>
                <a:latin typeface="Menlo" panose="020B0609030804020204" pitchFamily="49" charset="0"/>
                <a:ea typeface="Times New Roman" panose="02020603050405020304" pitchFamily="18" charset="0"/>
                <a:cs typeface="Times New Roman" panose="02020603050405020304" pitchFamily="18" charset="0"/>
              </a:rPr>
              <a:t>// Fire and forget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sz="700"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shipOrder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resolve</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catch</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sz="700"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reject</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sz="700"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700"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1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2677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0C77-B44F-C343-AF22-092FB21B523A}"/>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5510636A-2A88-6048-96DF-A75507B03ABF}"/>
              </a:ext>
            </a:extLst>
          </p:cNvPr>
          <p:cNvSpPr>
            <a:spLocks noGrp="1"/>
          </p:cNvSpPr>
          <p:nvPr>
            <p:ph idx="1"/>
          </p:nvPr>
        </p:nvSpPr>
        <p:spPr/>
        <p:txBody>
          <a:bodyPr>
            <a:normAutofit fontScale="92500" lnSpcReduction="20000"/>
          </a:bodyPr>
          <a:lstStyle/>
          <a:p>
            <a:r>
              <a:rPr lang="en-US" dirty="0"/>
              <a:t>Manual test (AKA validation test or verification test)</a:t>
            </a:r>
          </a:p>
          <a:p>
            <a:r>
              <a:rPr lang="en-US" dirty="0"/>
              <a:t>Unit test (tests a single function)</a:t>
            </a:r>
          </a:p>
          <a:p>
            <a:r>
              <a:rPr lang="en-US" dirty="0"/>
              <a:t>Component (AKA  integration) test (tests a single component)</a:t>
            </a:r>
          </a:p>
          <a:p>
            <a:r>
              <a:rPr lang="en-US" dirty="0"/>
              <a:t>End-to-end (e2e, AKA integration) test (Cucumber, Puppeteer, Selenium)</a:t>
            </a:r>
          </a:p>
          <a:p>
            <a:r>
              <a:rPr lang="en-US" dirty="0"/>
              <a:t>Snapshot test</a:t>
            </a:r>
          </a:p>
          <a:p>
            <a:r>
              <a:rPr lang="en-US" dirty="0"/>
              <a:t>Performance test</a:t>
            </a:r>
          </a:p>
          <a:p>
            <a:r>
              <a:rPr lang="en-US" dirty="0"/>
              <a:t>Coverage test</a:t>
            </a:r>
          </a:p>
          <a:p>
            <a:r>
              <a:rPr lang="en-US" dirty="0"/>
              <a:t>Hammer test (Chaos Monkey)</a:t>
            </a:r>
          </a:p>
          <a:p>
            <a:r>
              <a:rPr lang="en-US" dirty="0"/>
              <a:t>Security/Vulnerability test</a:t>
            </a:r>
          </a:p>
          <a:p>
            <a:r>
              <a:rPr lang="en-US" dirty="0"/>
              <a:t>Accessibility (A11Y) test</a:t>
            </a:r>
          </a:p>
        </p:txBody>
      </p:sp>
    </p:spTree>
    <p:extLst>
      <p:ext uri="{BB962C8B-B14F-4D97-AF65-F5344CB8AC3E}">
        <p14:creationId xmlns:p14="http://schemas.microsoft.com/office/powerpoint/2010/main" val="767835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19F7-01AB-7648-8346-04C187C5D3A5}"/>
              </a:ext>
            </a:extLst>
          </p:cNvPr>
          <p:cNvSpPr>
            <a:spLocks noGrp="1"/>
          </p:cNvSpPr>
          <p:nvPr>
            <p:ph type="title"/>
          </p:nvPr>
        </p:nvSpPr>
        <p:spPr/>
        <p:txBody>
          <a:bodyPr/>
          <a:lstStyle/>
          <a:p>
            <a:r>
              <a:rPr lang="en-US" dirty="0" err="1"/>
              <a:t>purchaseMorePaint</a:t>
            </a:r>
            <a:r>
              <a:rPr lang="en-US" dirty="0"/>
              <a:t>()</a:t>
            </a:r>
          </a:p>
        </p:txBody>
      </p:sp>
      <p:sp>
        <p:nvSpPr>
          <p:cNvPr id="3" name="Content Placeholder 2">
            <a:extLst>
              <a:ext uri="{FF2B5EF4-FFF2-40B4-BE49-F238E27FC236}">
                <a16:creationId xmlns:a16="http://schemas.microsoft.com/office/drawing/2014/main" id="{BEDAC11B-CEF2-1843-B410-6412BF1BD8A3}"/>
              </a:ext>
            </a:extLst>
          </p:cNvPr>
          <p:cNvSpPr>
            <a:spLocks noGrp="1"/>
          </p:cNvSpPr>
          <p:nvPr>
            <p:ph idx="1"/>
          </p:nvPr>
        </p:nvSpPr>
        <p:spPr>
          <a:solidFill>
            <a:srgbClr val="1E1E1E"/>
          </a:solidFill>
        </p:spPr>
        <p:txBody>
          <a:bodyPr>
            <a:normAutofit fontScale="25000" lnSpcReduction="20000"/>
          </a:bodyPr>
          <a:lstStyle/>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purchaseMorePaint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return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Promise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resolve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reject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if</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throw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CE9178"/>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let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undefined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orderService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4EC9B0"/>
                </a:solidFill>
                <a:latin typeface="Menlo" panose="020B0609030804020204" pitchFamily="49" charset="0"/>
                <a:ea typeface="Times New Roman" panose="02020603050405020304" pitchFamily="18" charset="0"/>
                <a:cs typeface="Times New Roman" panose="02020603050405020304" pitchFamily="18" charset="0"/>
              </a:rPr>
              <a:t>OrderService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orderService</a:t>
            </a:r>
            <a:r>
              <a:rPr lang="en-US"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getOrder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then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a:t>
            </a:r>
            <a:r>
              <a:rPr lang="en-US"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cmyk</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rbgToCmyk</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this</a:t>
            </a:r>
            <a:r>
              <a:rPr lang="en-US"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makePaint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cmyk</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return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this</a:t>
            </a:r>
            <a:r>
              <a:rPr lang="en-US"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chargeCustomer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then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initialOrderId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4EC9B0"/>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6A9955"/>
                </a:solidFill>
                <a:latin typeface="Menlo" panose="020B0609030804020204" pitchFamily="49" charset="0"/>
                <a:ea typeface="Times New Roman" panose="02020603050405020304" pitchFamily="18" charset="0"/>
                <a:cs typeface="Times New Roman" panose="02020603050405020304" pitchFamily="18" charset="0"/>
              </a:rPr>
              <a:t>// Fire and forget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dirty="0" err="1">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shipOrder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resolve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catch</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reject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en-US" dirty="0"/>
          </a:p>
        </p:txBody>
      </p:sp>
    </p:spTree>
    <p:extLst>
      <p:ext uri="{BB962C8B-B14F-4D97-AF65-F5344CB8AC3E}">
        <p14:creationId xmlns:p14="http://schemas.microsoft.com/office/powerpoint/2010/main" val="4000444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D169-848C-3142-96BF-0BCDA9DF82FB}"/>
              </a:ext>
            </a:extLst>
          </p:cNvPr>
          <p:cNvSpPr>
            <a:spLocks noGrp="1"/>
          </p:cNvSpPr>
          <p:nvPr>
            <p:ph type="title"/>
          </p:nvPr>
        </p:nvSpPr>
        <p:spPr/>
        <p:txBody>
          <a:bodyPr/>
          <a:lstStyle/>
          <a:p>
            <a:r>
              <a:rPr lang="en-US" dirty="0" err="1"/>
              <a:t>purchasePaint</a:t>
            </a:r>
            <a:r>
              <a:rPr lang="en-US" dirty="0"/>
              <a:t>() - Dependencies</a:t>
            </a:r>
          </a:p>
        </p:txBody>
      </p:sp>
      <p:sp>
        <p:nvSpPr>
          <p:cNvPr id="3" name="Content Placeholder 2">
            <a:extLst>
              <a:ext uri="{FF2B5EF4-FFF2-40B4-BE49-F238E27FC236}">
                <a16:creationId xmlns:a16="http://schemas.microsoft.com/office/drawing/2014/main" id="{B2C7B4FD-BCD4-4840-994E-AA00AE8802EF}"/>
              </a:ext>
            </a:extLst>
          </p:cNvPr>
          <p:cNvSpPr>
            <a:spLocks noGrp="1"/>
          </p:cNvSpPr>
          <p:nvPr>
            <p:ph idx="1"/>
          </p:nvPr>
        </p:nvSpPr>
        <p:spPr>
          <a:solidFill>
            <a:srgbClr val="1E1E1E"/>
          </a:solidFill>
        </p:spPr>
        <p:txBody>
          <a:bodyPr>
            <a:normAutofit fontScale="32500" lnSpcReduction="20000"/>
          </a:bodyPr>
          <a:lstStyle/>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purchasePaint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return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Promise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resolve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reject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if</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throw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CE9178"/>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FF000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cmyk</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rbgToCmyk</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this.makePaint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cmyk</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quantity);</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this.chargeCustomer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quantity)</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then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FFFF0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FFFF00"/>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 = response;</a:t>
            </a:r>
            <a:endParaRPr lang="en-US" sz="4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FFFF00"/>
                </a:solidFill>
                <a:latin typeface="Menlo" panose="020B0609030804020204" pitchFamily="49" charset="0"/>
                <a:ea typeface="Times New Roman" panose="02020603050405020304" pitchFamily="18" charset="0"/>
                <a:cs typeface="Times New Roman" panose="02020603050405020304" pitchFamily="18" charset="0"/>
              </a:rPr>
              <a:t>newOrder.initialOrderId</a:t>
            </a: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 = null;</a:t>
            </a:r>
            <a:endParaRPr lang="en-US" sz="4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new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6A9955"/>
                </a:solidFill>
                <a:latin typeface="Menlo" panose="020B0609030804020204" pitchFamily="49" charset="0"/>
                <a:ea typeface="Times New Roman" panose="02020603050405020304" pitchFamily="18" charset="0"/>
                <a:cs typeface="Times New Roman" panose="02020603050405020304" pitchFamily="18" charset="0"/>
              </a:rPr>
              <a:t>// Fire and forget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shippingService.shipOrder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resolve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catch</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reject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44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92784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19F7-01AB-7648-8346-04C187C5D3A5}"/>
              </a:ext>
            </a:extLst>
          </p:cNvPr>
          <p:cNvSpPr>
            <a:spLocks noGrp="1"/>
          </p:cNvSpPr>
          <p:nvPr>
            <p:ph type="title"/>
          </p:nvPr>
        </p:nvSpPr>
        <p:spPr/>
        <p:txBody>
          <a:bodyPr/>
          <a:lstStyle/>
          <a:p>
            <a:r>
              <a:rPr lang="en-US" dirty="0" err="1"/>
              <a:t>purchaseMorePaint</a:t>
            </a:r>
            <a:r>
              <a:rPr lang="en-US" dirty="0"/>
              <a:t>()</a:t>
            </a:r>
          </a:p>
        </p:txBody>
      </p:sp>
      <p:sp>
        <p:nvSpPr>
          <p:cNvPr id="3" name="Content Placeholder 2">
            <a:extLst>
              <a:ext uri="{FF2B5EF4-FFF2-40B4-BE49-F238E27FC236}">
                <a16:creationId xmlns:a16="http://schemas.microsoft.com/office/drawing/2014/main" id="{BEDAC11B-CEF2-1843-B410-6412BF1BD8A3}"/>
              </a:ext>
            </a:extLst>
          </p:cNvPr>
          <p:cNvSpPr>
            <a:spLocks noGrp="1"/>
          </p:cNvSpPr>
          <p:nvPr>
            <p:ph idx="1"/>
          </p:nvPr>
        </p:nvSpPr>
        <p:spPr>
          <a:solidFill>
            <a:srgbClr val="1E1E1E"/>
          </a:solidFill>
        </p:spPr>
        <p:txBody>
          <a:bodyPr>
            <a:normAutofit fontScale="25000" lnSpcReduction="20000"/>
          </a:bodyPr>
          <a:lstStyle/>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DCDCAA"/>
                </a:solidFill>
                <a:latin typeface="Menlo" panose="020B0609030804020204" pitchFamily="49" charset="0"/>
                <a:ea typeface="Times New Roman" panose="02020603050405020304" pitchFamily="18" charset="0"/>
                <a:cs typeface="Times New Roman" panose="02020603050405020304" pitchFamily="18" charset="0"/>
              </a:rPr>
              <a:t>purchaseMorePaint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return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Promise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resolve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reject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if</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 !</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quantity</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C586C0"/>
                </a:solidFill>
                <a:latin typeface="Menlo" panose="020B0609030804020204" pitchFamily="49" charset="0"/>
                <a:ea typeface="Times New Roman" panose="02020603050405020304" pitchFamily="18" charset="0"/>
                <a:cs typeface="Times New Roman" panose="02020603050405020304" pitchFamily="18" charset="0"/>
              </a:rPr>
              <a:t>throw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new</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4EC9B0"/>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CE9178"/>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let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undefined;</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orderService</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new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OrderService</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orderService.getOrder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then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previousOrder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response;</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previousOrder.rgb</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cmyk</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rbgToCmyk</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this.makePaint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cmyk</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quantity);</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return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this.chargeCustomer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customerId</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rgb</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quantity);</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then</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response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FFFF0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FFFF00"/>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 = response;</a:t>
            </a:r>
            <a:endParaRPr lang="en-US" sz="4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FFFF00"/>
                </a:solidFill>
                <a:latin typeface="Menlo" panose="020B0609030804020204" pitchFamily="49" charset="0"/>
                <a:ea typeface="Times New Roman" panose="02020603050405020304" pitchFamily="18" charset="0"/>
                <a:cs typeface="Times New Roman" panose="02020603050405020304" pitchFamily="18" charset="0"/>
              </a:rPr>
              <a:t>newOrder.initialOrderId</a:t>
            </a: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 = </a:t>
            </a:r>
            <a:r>
              <a:rPr lang="en-US" dirty="0" err="1">
                <a:solidFill>
                  <a:srgbClr val="FFFF00"/>
                </a:solidFill>
                <a:latin typeface="Menlo" panose="020B0609030804020204" pitchFamily="49" charset="0"/>
                <a:ea typeface="Times New Roman" panose="02020603050405020304" pitchFamily="18" charset="0"/>
                <a:cs typeface="Times New Roman" panose="02020603050405020304" pitchFamily="18" charset="0"/>
              </a:rPr>
              <a:t>previousOrderId</a:t>
            </a:r>
            <a:r>
              <a:rPr lang="en-US" dirty="0">
                <a:solidFill>
                  <a:srgbClr val="FFFF0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const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 new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ShippingService</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6A9955"/>
                </a:solidFill>
                <a:latin typeface="Menlo" panose="020B0609030804020204" pitchFamily="49" charset="0"/>
                <a:ea typeface="Times New Roman" panose="02020603050405020304" pitchFamily="18" charset="0"/>
                <a:cs typeface="Times New Roman" panose="02020603050405020304" pitchFamily="18" charset="0"/>
              </a:rPr>
              <a:t>// Fire and forget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shippingService.shipOrder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 </a:t>
            </a:r>
            <a:r>
              <a:rPr lang="en-US" dirty="0" err="1">
                <a:solidFill>
                  <a:srgbClr val="00B050"/>
                </a:solidFill>
                <a:latin typeface="Menlo" panose="020B0609030804020204" pitchFamily="49" charset="0"/>
                <a:ea typeface="Times New Roman" panose="02020603050405020304" pitchFamily="18" charset="0"/>
                <a:cs typeface="Times New Roman" panose="02020603050405020304" pitchFamily="18" charset="0"/>
              </a:rPr>
              <a:t>cansOfPaint</a:t>
            </a:r>
            <a:r>
              <a:rPr lang="en-US" dirty="0">
                <a:solidFill>
                  <a:srgbClr val="00B050"/>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resolve</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Menlo" panose="020B0609030804020204" pitchFamily="49" charset="0"/>
                <a:ea typeface="Times New Roman" panose="02020603050405020304" pitchFamily="18" charset="0"/>
                <a:cs typeface="Times New Roman" panose="02020603050405020304" pitchFamily="18" charset="0"/>
              </a:rPr>
              <a:t>newOrder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catch</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569CD6"/>
                </a:solidFill>
                <a:latin typeface="Menlo" panose="020B0609030804020204" pitchFamily="49" charset="0"/>
                <a:ea typeface="Times New Roman" panose="02020603050405020304" pitchFamily="18" charset="0"/>
                <a:cs typeface="Times New Roman" panose="02020603050405020304" pitchFamily="18" charset="0"/>
              </a:rPr>
              <a:t>=&gt;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r>
              <a:rPr lang="en-US" dirty="0">
                <a:solidFill>
                  <a:srgbClr val="DCDCAA"/>
                </a:solidFill>
                <a:latin typeface="Menlo" panose="020B0609030804020204" pitchFamily="49" charset="0"/>
                <a:ea typeface="Times New Roman" panose="02020603050405020304" pitchFamily="18" charset="0"/>
                <a:cs typeface="Times New Roman" panose="02020603050405020304" pitchFamily="18" charset="0"/>
              </a:rPr>
              <a:t>reject</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r>
              <a:rPr lang="en-US" dirty="0">
                <a:solidFill>
                  <a:srgbClr val="9CDCFE"/>
                </a:solidFill>
                <a:latin typeface="Menlo" panose="020B0609030804020204" pitchFamily="49" charset="0"/>
                <a:ea typeface="Times New Roman" panose="02020603050405020304" pitchFamily="18" charset="0"/>
                <a:cs typeface="Times New Roman" panose="02020603050405020304" pitchFamily="18" charset="0"/>
              </a:rPr>
              <a:t>error</a:t>
            </a: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dirty="0">
                <a:solidFill>
                  <a:srgbClr val="D4D4D4"/>
                </a:solidFill>
                <a:latin typeface="Menlo" panose="020B060903080402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en-US" dirty="0"/>
          </a:p>
        </p:txBody>
      </p:sp>
    </p:spTree>
    <p:extLst>
      <p:ext uri="{BB962C8B-B14F-4D97-AF65-F5344CB8AC3E}">
        <p14:creationId xmlns:p14="http://schemas.microsoft.com/office/powerpoint/2010/main" val="3440304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EA7E-74F3-6345-B33B-792E6603F9B1}"/>
              </a:ext>
            </a:extLst>
          </p:cNvPr>
          <p:cNvSpPr>
            <a:spLocks noGrp="1"/>
          </p:cNvSpPr>
          <p:nvPr>
            <p:ph type="title"/>
          </p:nvPr>
        </p:nvSpPr>
        <p:spPr/>
        <p:txBody>
          <a:bodyPr/>
          <a:lstStyle/>
          <a:p>
            <a:r>
              <a:rPr lang="en-US" dirty="0"/>
              <a:t>Example Services</a:t>
            </a:r>
          </a:p>
        </p:txBody>
      </p:sp>
      <p:sp>
        <p:nvSpPr>
          <p:cNvPr id="3" name="Content Placeholder 2">
            <a:extLst>
              <a:ext uri="{FF2B5EF4-FFF2-40B4-BE49-F238E27FC236}">
                <a16:creationId xmlns:a16="http://schemas.microsoft.com/office/drawing/2014/main" id="{3507726E-51BD-0C48-8C68-4A9DF197DBDD}"/>
              </a:ext>
            </a:extLst>
          </p:cNvPr>
          <p:cNvSpPr>
            <a:spLocks noGrp="1"/>
          </p:cNvSpPr>
          <p:nvPr>
            <p:ph idx="1"/>
          </p:nvPr>
        </p:nvSpPr>
        <p:spPr/>
        <p:txBody>
          <a:bodyPr/>
          <a:lstStyle/>
          <a:p>
            <a:r>
              <a:rPr lang="en-US" dirty="0" err="1"/>
              <a:t>CustomerService</a:t>
            </a:r>
            <a:endParaRPr lang="en-US" dirty="0"/>
          </a:p>
          <a:p>
            <a:r>
              <a:rPr lang="en-US" dirty="0" err="1"/>
              <a:t>InventoryService</a:t>
            </a:r>
            <a:endParaRPr lang="en-US" dirty="0"/>
          </a:p>
          <a:p>
            <a:r>
              <a:rPr lang="en-US" dirty="0" err="1"/>
              <a:t>OrderService</a:t>
            </a:r>
            <a:endParaRPr lang="en-US" dirty="0"/>
          </a:p>
          <a:p>
            <a:r>
              <a:rPr lang="en-US" dirty="0" err="1"/>
              <a:t>PaymentService</a:t>
            </a:r>
            <a:endParaRPr lang="en-US" dirty="0"/>
          </a:p>
          <a:p>
            <a:r>
              <a:rPr lang="en-US" dirty="0" err="1"/>
              <a:t>ShippingService</a:t>
            </a:r>
            <a:endParaRPr lang="en-US" dirty="0"/>
          </a:p>
          <a:p>
            <a:r>
              <a:rPr lang="en-US" dirty="0" err="1"/>
              <a:t>TaxService</a:t>
            </a:r>
            <a:endParaRPr lang="en-US" dirty="0"/>
          </a:p>
        </p:txBody>
      </p:sp>
    </p:spTree>
    <p:extLst>
      <p:ext uri="{BB962C8B-B14F-4D97-AF65-F5344CB8AC3E}">
        <p14:creationId xmlns:p14="http://schemas.microsoft.com/office/powerpoint/2010/main" val="2928686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A1FD-E29E-DD48-87EF-37E21BD41BB2}"/>
              </a:ext>
            </a:extLst>
          </p:cNvPr>
          <p:cNvSpPr>
            <a:spLocks noGrp="1"/>
          </p:cNvSpPr>
          <p:nvPr>
            <p:ph type="title"/>
          </p:nvPr>
        </p:nvSpPr>
        <p:spPr/>
        <p:txBody>
          <a:bodyPr/>
          <a:lstStyle/>
          <a:p>
            <a:r>
              <a:rPr lang="en-US" dirty="0"/>
              <a:t>Code Coverage</a:t>
            </a:r>
          </a:p>
        </p:txBody>
      </p:sp>
      <p:pic>
        <p:nvPicPr>
          <p:cNvPr id="8" name="Picture 7">
            <a:extLst>
              <a:ext uri="{FF2B5EF4-FFF2-40B4-BE49-F238E27FC236}">
                <a16:creationId xmlns:a16="http://schemas.microsoft.com/office/drawing/2014/main" id="{40507883-DB7D-324A-8D44-37B00FDBAA8C}"/>
              </a:ext>
            </a:extLst>
          </p:cNvPr>
          <p:cNvPicPr>
            <a:picLocks noChangeAspect="1"/>
          </p:cNvPicPr>
          <p:nvPr/>
        </p:nvPicPr>
        <p:blipFill>
          <a:blip r:embed="rId3"/>
          <a:stretch>
            <a:fillRect/>
          </a:stretch>
        </p:blipFill>
        <p:spPr>
          <a:xfrm>
            <a:off x="838200" y="1690688"/>
            <a:ext cx="2497098" cy="4645025"/>
          </a:xfrm>
          <a:prstGeom prst="rect">
            <a:avLst/>
          </a:prstGeom>
        </p:spPr>
      </p:pic>
    </p:spTree>
    <p:extLst>
      <p:ext uri="{BB962C8B-B14F-4D97-AF65-F5344CB8AC3E}">
        <p14:creationId xmlns:p14="http://schemas.microsoft.com/office/powerpoint/2010/main" val="3093785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A1FD-E29E-DD48-87EF-37E21BD41BB2}"/>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C03889B9-74B2-1649-8458-FF73B34B405B}"/>
              </a:ext>
            </a:extLst>
          </p:cNvPr>
          <p:cNvSpPr>
            <a:spLocks noGrp="1"/>
          </p:cNvSpPr>
          <p:nvPr>
            <p:ph idx="1"/>
          </p:nvPr>
        </p:nvSpPr>
        <p:spPr/>
        <p:txBody>
          <a:bodyPr>
            <a:normAutofit lnSpcReduction="10000"/>
          </a:bodyPr>
          <a:lstStyle/>
          <a:p>
            <a:r>
              <a:rPr lang="en-US" dirty="0"/>
              <a:t>$ </a:t>
            </a:r>
            <a:r>
              <a:rPr lang="en-US" dirty="0" err="1"/>
              <a:t>npm</a:t>
            </a:r>
            <a:r>
              <a:rPr lang="en-US" dirty="0"/>
              <a:t> run </a:t>
            </a:r>
            <a:r>
              <a:rPr lang="en-US" dirty="0" err="1"/>
              <a:t>jestcoverage</a:t>
            </a:r>
            <a:endParaRPr lang="en-US" dirty="0"/>
          </a:p>
          <a:p>
            <a:pPr marL="0" indent="0">
              <a:buNone/>
            </a:pPr>
            <a:r>
              <a:rPr lang="en-US" dirty="0"/>
              <a:t>	(runs jest --coverage)</a:t>
            </a:r>
          </a:p>
          <a:p>
            <a:pPr marL="0" indent="0">
              <a:buNone/>
            </a:pPr>
            <a:endParaRPr lang="en-US" dirty="0"/>
          </a:p>
          <a:p>
            <a:r>
              <a:rPr lang="en-US" dirty="0"/>
              <a:t>Istanbul</a:t>
            </a:r>
          </a:p>
          <a:p>
            <a:pPr marL="0" indent="0">
              <a:buNone/>
            </a:pPr>
            <a:r>
              <a:rPr lang="en-US" sz="1400" dirty="0"/>
              <a:t>	</a:t>
            </a:r>
            <a:r>
              <a:rPr lang="en-US" sz="1400" dirty="0">
                <a:hlinkClick r:id="rId2"/>
              </a:rPr>
              <a:t>https://istanbul.js.org/</a:t>
            </a:r>
            <a:endParaRPr lang="en-US" sz="1400" dirty="0"/>
          </a:p>
          <a:p>
            <a:pPr marL="0" indent="0">
              <a:buNone/>
            </a:pPr>
            <a:r>
              <a:rPr lang="en-US" sz="1400" dirty="0">
                <a:latin typeface="Courier" pitchFamily="2" charset="0"/>
              </a:rPr>
              <a:t>	$ </a:t>
            </a:r>
            <a:r>
              <a:rPr lang="en-US" sz="1400" dirty="0" err="1">
                <a:latin typeface="Courier" pitchFamily="2" charset="0"/>
              </a:rPr>
              <a:t>npm</a:t>
            </a:r>
            <a:r>
              <a:rPr lang="en-US" sz="1400" dirty="0">
                <a:latin typeface="Courier" pitchFamily="2" charset="0"/>
              </a:rPr>
              <a:t> install --global Istanbul</a:t>
            </a:r>
          </a:p>
          <a:p>
            <a:pPr marL="0" indent="0">
              <a:buNone/>
            </a:pPr>
            <a:r>
              <a:rPr lang="en-US" sz="1400" dirty="0">
                <a:latin typeface="Courier" pitchFamily="2" charset="0"/>
              </a:rPr>
              <a:t>	$ </a:t>
            </a:r>
            <a:r>
              <a:rPr lang="en-US" sz="1400" dirty="0" err="1">
                <a:latin typeface="Courier" pitchFamily="2" charset="0"/>
              </a:rPr>
              <a:t>npm</a:t>
            </a:r>
            <a:r>
              <a:rPr lang="en-US" sz="1400" dirty="0">
                <a:latin typeface="Courier" pitchFamily="2" charset="0"/>
              </a:rPr>
              <a:t> run </a:t>
            </a:r>
            <a:r>
              <a:rPr lang="en-US" sz="1400">
                <a:latin typeface="Courier" pitchFamily="2" charset="0"/>
              </a:rPr>
              <a:t>jestcoverage</a:t>
            </a:r>
            <a:endParaRPr lang="en-US" sz="1400" dirty="0">
              <a:latin typeface="Courier" pitchFamily="2" charset="0"/>
            </a:endParaRPr>
          </a:p>
          <a:p>
            <a:pPr marL="0" indent="0">
              <a:buNone/>
            </a:pPr>
            <a:r>
              <a:rPr lang="en-US" sz="1400" dirty="0">
                <a:latin typeface="Courier" pitchFamily="2" charset="0"/>
              </a:rPr>
              <a:t>	$ cd coverage/</a:t>
            </a:r>
            <a:r>
              <a:rPr lang="en-US" sz="1400" dirty="0" err="1">
                <a:latin typeface="Courier" pitchFamily="2" charset="0"/>
              </a:rPr>
              <a:t>lcov</a:t>
            </a:r>
            <a:r>
              <a:rPr lang="en-US" sz="1400" dirty="0">
                <a:latin typeface="Courier" pitchFamily="2" charset="0"/>
              </a:rPr>
              <a:t>-report</a:t>
            </a:r>
          </a:p>
          <a:p>
            <a:pPr marL="0" indent="0">
              <a:buNone/>
            </a:pPr>
            <a:r>
              <a:rPr lang="en-US" sz="1400" dirty="0">
                <a:latin typeface="Courier" pitchFamily="2" charset="0"/>
              </a:rPr>
              <a:t>	$ http-server</a:t>
            </a:r>
          </a:p>
          <a:p>
            <a:pPr marL="0" indent="0">
              <a:buNone/>
            </a:pPr>
            <a:r>
              <a:rPr lang="en-US" sz="1400" dirty="0"/>
              <a:t>	</a:t>
            </a:r>
            <a:r>
              <a:rPr lang="en-US" sz="1400" dirty="0">
                <a:hlinkClick r:id="rId3"/>
              </a:rPr>
              <a:t>http://127.0.0.1:8080</a:t>
            </a:r>
            <a:endParaRPr lang="en-US" sz="1400" dirty="0"/>
          </a:p>
          <a:p>
            <a:pPr marL="0" indent="0">
              <a:buNone/>
            </a:pPr>
            <a:r>
              <a:rPr lang="en-US" dirty="0"/>
              <a:t>	</a:t>
            </a:r>
          </a:p>
        </p:txBody>
      </p:sp>
    </p:spTree>
    <p:extLst>
      <p:ext uri="{BB962C8B-B14F-4D97-AF65-F5344CB8AC3E}">
        <p14:creationId xmlns:p14="http://schemas.microsoft.com/office/powerpoint/2010/main" val="1900994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42AA-00A8-C14B-8654-F573F82BA9FB}"/>
              </a:ext>
            </a:extLst>
          </p:cNvPr>
          <p:cNvSpPr>
            <a:spLocks noGrp="1"/>
          </p:cNvSpPr>
          <p:nvPr>
            <p:ph type="title"/>
          </p:nvPr>
        </p:nvSpPr>
        <p:spPr/>
        <p:txBody>
          <a:bodyPr/>
          <a:lstStyle/>
          <a:p>
            <a:r>
              <a:rPr lang="en-US" dirty="0"/>
              <a:t>Unit Testing ES5</a:t>
            </a:r>
          </a:p>
        </p:txBody>
      </p:sp>
      <p:sp>
        <p:nvSpPr>
          <p:cNvPr id="3" name="Content Placeholder 2">
            <a:extLst>
              <a:ext uri="{FF2B5EF4-FFF2-40B4-BE49-F238E27FC236}">
                <a16:creationId xmlns:a16="http://schemas.microsoft.com/office/drawing/2014/main" id="{645E586B-1635-CF41-927C-890F102B8181}"/>
              </a:ext>
            </a:extLst>
          </p:cNvPr>
          <p:cNvSpPr>
            <a:spLocks noGrp="1"/>
          </p:cNvSpPr>
          <p:nvPr>
            <p:ph idx="1"/>
          </p:nvPr>
        </p:nvSpPr>
        <p:spPr/>
        <p:txBody>
          <a:bodyPr/>
          <a:lstStyle/>
          <a:p>
            <a:r>
              <a:rPr lang="en-US" dirty="0"/>
              <a:t>yarn add --dev babel-plugin-rewire</a:t>
            </a:r>
          </a:p>
          <a:p>
            <a:r>
              <a:rPr lang="en-US" dirty="0"/>
              <a:t>https://</a:t>
            </a:r>
            <a:r>
              <a:rPr lang="en-US" dirty="0" err="1"/>
              <a:t>www.grzegorowski.com</a:t>
            </a:r>
            <a:r>
              <a:rPr lang="en-US" dirty="0"/>
              <a:t>/jest-tests-with-rewire-plugin/</a:t>
            </a:r>
          </a:p>
        </p:txBody>
      </p:sp>
    </p:spTree>
    <p:extLst>
      <p:ext uri="{BB962C8B-B14F-4D97-AF65-F5344CB8AC3E}">
        <p14:creationId xmlns:p14="http://schemas.microsoft.com/office/powerpoint/2010/main" val="1533040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E0EA-0458-CF43-80D1-C0A717CB53EC}"/>
              </a:ext>
            </a:extLst>
          </p:cNvPr>
          <p:cNvSpPr>
            <a:spLocks noGrp="1"/>
          </p:cNvSpPr>
          <p:nvPr>
            <p:ph type="title"/>
          </p:nvPr>
        </p:nvSpPr>
        <p:spPr/>
        <p:txBody>
          <a:bodyPr/>
          <a:lstStyle/>
          <a:p>
            <a:r>
              <a:rPr lang="en-US" dirty="0"/>
              <a:t>Summary</a:t>
            </a:r>
          </a:p>
        </p:txBody>
      </p:sp>
      <p:sp>
        <p:nvSpPr>
          <p:cNvPr id="7" name="Subtitle 2">
            <a:extLst>
              <a:ext uri="{FF2B5EF4-FFF2-40B4-BE49-F238E27FC236}">
                <a16:creationId xmlns:a16="http://schemas.microsoft.com/office/drawing/2014/main" id="{E4FC5A9A-CD15-904B-8F5B-09A55CBF3BED}"/>
              </a:ext>
            </a:extLst>
          </p:cNvPr>
          <p:cNvSpPr txBox="1">
            <a:spLocks/>
          </p:cNvSpPr>
          <p:nvPr/>
        </p:nvSpPr>
        <p:spPr>
          <a:xfrm>
            <a:off x="838200" y="22304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Jeff Beeghly</a:t>
            </a:r>
          </a:p>
          <a:p>
            <a:pPr marL="0" indent="0" algn="ctr">
              <a:buNone/>
            </a:pPr>
            <a:r>
              <a:rPr lang="en-US"/>
              <a:t>GitHub</a:t>
            </a:r>
            <a:r>
              <a:rPr lang="en-US" dirty="0"/>
              <a:t>: </a:t>
            </a:r>
            <a:r>
              <a:rPr lang="en-US" dirty="0">
                <a:hlinkClick r:id="rId2"/>
              </a:rPr>
              <a:t>https://github.com/jbsfdc/BellevueJS-UnitTesting</a:t>
            </a:r>
            <a:endParaRPr lang="en-US" dirty="0"/>
          </a:p>
          <a:p>
            <a:pPr marL="0" indent="0" algn="ctr">
              <a:buNone/>
            </a:pPr>
            <a:endParaRPr lang="en-US" dirty="0"/>
          </a:p>
        </p:txBody>
      </p:sp>
    </p:spTree>
    <p:extLst>
      <p:ext uri="{BB962C8B-B14F-4D97-AF65-F5344CB8AC3E}">
        <p14:creationId xmlns:p14="http://schemas.microsoft.com/office/powerpoint/2010/main" val="74015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47C9-1213-A84B-B0AA-AC55118F751A}"/>
              </a:ext>
            </a:extLst>
          </p:cNvPr>
          <p:cNvSpPr>
            <a:spLocks noGrp="1"/>
          </p:cNvSpPr>
          <p:nvPr>
            <p:ph type="title"/>
          </p:nvPr>
        </p:nvSpPr>
        <p:spPr/>
        <p:txBody>
          <a:bodyPr/>
          <a:lstStyle/>
          <a:p>
            <a:r>
              <a:rPr lang="en-US" dirty="0"/>
              <a:t>Benefits of Unit Tests</a:t>
            </a:r>
          </a:p>
        </p:txBody>
      </p:sp>
      <p:sp>
        <p:nvSpPr>
          <p:cNvPr id="3" name="Content Placeholder 2">
            <a:extLst>
              <a:ext uri="{FF2B5EF4-FFF2-40B4-BE49-F238E27FC236}">
                <a16:creationId xmlns:a16="http://schemas.microsoft.com/office/drawing/2014/main" id="{DAF6CC97-4498-2E44-AAD4-9747ECE2F39D}"/>
              </a:ext>
            </a:extLst>
          </p:cNvPr>
          <p:cNvSpPr>
            <a:spLocks noGrp="1"/>
          </p:cNvSpPr>
          <p:nvPr>
            <p:ph idx="1"/>
          </p:nvPr>
        </p:nvSpPr>
        <p:spPr/>
        <p:txBody>
          <a:bodyPr>
            <a:normAutofit fontScale="77500" lnSpcReduction="20000"/>
          </a:bodyPr>
          <a:lstStyle/>
          <a:p>
            <a:r>
              <a:rPr lang="en-US" dirty="0"/>
              <a:t>Guards against introducing bugs in code that has already been tested (regression bugs)</a:t>
            </a:r>
          </a:p>
          <a:p>
            <a:r>
              <a:rPr lang="en-US" dirty="0"/>
              <a:t>Invaluable when refactoring</a:t>
            </a:r>
          </a:p>
          <a:p>
            <a:r>
              <a:rPr lang="en-US" dirty="0"/>
              <a:t>Makes you think about the code, and unearths bugs while writing the tests</a:t>
            </a:r>
          </a:p>
          <a:p>
            <a:r>
              <a:rPr lang="en-US" dirty="0"/>
              <a:t>Helps guards against introducing bugs into code you wrote a long time ago, as well as with code someone else wrote</a:t>
            </a:r>
          </a:p>
          <a:p>
            <a:r>
              <a:rPr lang="en-US" dirty="0"/>
              <a:t>Is essential when working in a team, but also has benefits when working solo as well</a:t>
            </a:r>
          </a:p>
          <a:p>
            <a:r>
              <a:rPr lang="en-US" dirty="0"/>
              <a:t>Encourages good coding habits (small, digestible functions)</a:t>
            </a:r>
          </a:p>
          <a:p>
            <a:pPr marL="457200" lvl="1" indent="0">
              <a:buNone/>
            </a:pPr>
            <a:r>
              <a:rPr lang="en-US" dirty="0"/>
              <a:t>- SOLID (</a:t>
            </a:r>
            <a:r>
              <a:rPr lang="en-US" dirty="0">
                <a:hlinkClick r:id="rId3"/>
              </a:rPr>
              <a:t>https://en.wikipedia.org/wiki/SOLID</a:t>
            </a:r>
            <a:r>
              <a:rPr lang="en-US" dirty="0"/>
              <a:t>)</a:t>
            </a:r>
          </a:p>
          <a:p>
            <a:r>
              <a:rPr lang="en-US" dirty="0"/>
              <a:t>Very fast to run (no dependencies, no server or database calls)</a:t>
            </a:r>
          </a:p>
          <a:p>
            <a:r>
              <a:rPr lang="en-US" dirty="0"/>
              <a:t>Reliable and very stable (opposed to e2e tests)</a:t>
            </a:r>
          </a:p>
          <a:p>
            <a:r>
              <a:rPr lang="en-US" dirty="0"/>
              <a:t>Can be integrated into push commits, to verify all tests are successful before checking in</a:t>
            </a:r>
          </a:p>
          <a:p>
            <a:r>
              <a:rPr lang="en-US" dirty="0"/>
              <a:t>Can be integrated into continuous integration servers (really useful when a developer is out sick or on vacation, and someone tries to check in breaking code #</a:t>
            </a:r>
            <a:r>
              <a:rPr lang="en-US" dirty="0" err="1"/>
              <a:t>truestory</a:t>
            </a:r>
            <a:r>
              <a:rPr lang="en-US" dirty="0"/>
              <a:t>)</a:t>
            </a:r>
          </a:p>
        </p:txBody>
      </p:sp>
    </p:spTree>
    <p:extLst>
      <p:ext uri="{BB962C8B-B14F-4D97-AF65-F5344CB8AC3E}">
        <p14:creationId xmlns:p14="http://schemas.microsoft.com/office/powerpoint/2010/main" val="84450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C8F0-8CC1-BE49-87B3-9493984F8FF8}"/>
              </a:ext>
            </a:extLst>
          </p:cNvPr>
          <p:cNvSpPr>
            <a:spLocks noGrp="1"/>
          </p:cNvSpPr>
          <p:nvPr>
            <p:ph type="title"/>
          </p:nvPr>
        </p:nvSpPr>
        <p:spPr/>
        <p:txBody>
          <a:bodyPr/>
          <a:lstStyle/>
          <a:p>
            <a:r>
              <a:rPr lang="en-US" dirty="0"/>
              <a:t>Downsides to Unit Tests</a:t>
            </a:r>
          </a:p>
        </p:txBody>
      </p:sp>
      <p:sp>
        <p:nvSpPr>
          <p:cNvPr id="3" name="Content Placeholder 2">
            <a:extLst>
              <a:ext uri="{FF2B5EF4-FFF2-40B4-BE49-F238E27FC236}">
                <a16:creationId xmlns:a16="http://schemas.microsoft.com/office/drawing/2014/main" id="{DE4E6743-6DD9-7647-9381-32F3AF7E128F}"/>
              </a:ext>
            </a:extLst>
          </p:cNvPr>
          <p:cNvSpPr>
            <a:spLocks noGrp="1"/>
          </p:cNvSpPr>
          <p:nvPr>
            <p:ph idx="1"/>
          </p:nvPr>
        </p:nvSpPr>
        <p:spPr/>
        <p:txBody>
          <a:bodyPr/>
          <a:lstStyle/>
          <a:p>
            <a:r>
              <a:rPr lang="en-US" dirty="0"/>
              <a:t>Requires more work</a:t>
            </a:r>
          </a:p>
          <a:p>
            <a:r>
              <a:rPr lang="en-US" dirty="0"/>
              <a:t>When code changes, unit tests need to be updated</a:t>
            </a:r>
          </a:p>
          <a:p>
            <a:r>
              <a:rPr lang="en-US" dirty="0"/>
              <a:t>Writing unit tests does not guarantee the system is bug free</a:t>
            </a:r>
          </a:p>
          <a:p>
            <a:r>
              <a:rPr lang="en-US" dirty="0"/>
              <a:t>Doesn’t test what the user will see or experience</a:t>
            </a:r>
          </a:p>
          <a:p>
            <a:r>
              <a:rPr lang="en-US" dirty="0"/>
              <a:t>You only write the tests you can think of</a:t>
            </a:r>
          </a:p>
          <a:p>
            <a:r>
              <a:rPr lang="en-US" dirty="0"/>
              <a:t>Not a substitute for manual e2e validation/verification testing</a:t>
            </a:r>
          </a:p>
        </p:txBody>
      </p:sp>
    </p:spTree>
    <p:extLst>
      <p:ext uri="{BB962C8B-B14F-4D97-AF65-F5344CB8AC3E}">
        <p14:creationId xmlns:p14="http://schemas.microsoft.com/office/powerpoint/2010/main" val="307580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E094-BEA2-EE4B-9545-D362B8A054D7}"/>
              </a:ext>
            </a:extLst>
          </p:cNvPr>
          <p:cNvSpPr>
            <a:spLocks noGrp="1"/>
          </p:cNvSpPr>
          <p:nvPr>
            <p:ph type="title"/>
          </p:nvPr>
        </p:nvSpPr>
        <p:spPr/>
        <p:txBody>
          <a:bodyPr/>
          <a:lstStyle/>
          <a:p>
            <a:r>
              <a:rPr lang="en-US" dirty="0"/>
              <a:t>Exercise: Save Document Example</a:t>
            </a:r>
          </a:p>
        </p:txBody>
      </p:sp>
      <p:pic>
        <p:nvPicPr>
          <p:cNvPr id="4" name="Content Placeholder 3">
            <a:extLst>
              <a:ext uri="{FF2B5EF4-FFF2-40B4-BE49-F238E27FC236}">
                <a16:creationId xmlns:a16="http://schemas.microsoft.com/office/drawing/2014/main" id="{FB8AB713-ED6D-5D43-8904-21BD67E9F7CE}"/>
              </a:ext>
            </a:extLst>
          </p:cNvPr>
          <p:cNvPicPr>
            <a:picLocks noGrp="1" noChangeAspect="1"/>
          </p:cNvPicPr>
          <p:nvPr>
            <p:ph idx="1"/>
          </p:nvPr>
        </p:nvPicPr>
        <p:blipFill>
          <a:blip r:embed="rId3"/>
          <a:stretch>
            <a:fillRect/>
          </a:stretch>
        </p:blipFill>
        <p:spPr>
          <a:xfrm>
            <a:off x="925033" y="1690688"/>
            <a:ext cx="4622800" cy="1930400"/>
          </a:xfrm>
          <a:prstGeom prst="rect">
            <a:avLst/>
          </a:prstGeom>
        </p:spPr>
      </p:pic>
    </p:spTree>
    <p:extLst>
      <p:ext uri="{BB962C8B-B14F-4D97-AF65-F5344CB8AC3E}">
        <p14:creationId xmlns:p14="http://schemas.microsoft.com/office/powerpoint/2010/main" val="167114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E094-BEA2-EE4B-9545-D362B8A054D7}"/>
              </a:ext>
            </a:extLst>
          </p:cNvPr>
          <p:cNvSpPr>
            <a:spLocks noGrp="1"/>
          </p:cNvSpPr>
          <p:nvPr>
            <p:ph type="title"/>
          </p:nvPr>
        </p:nvSpPr>
        <p:spPr/>
        <p:txBody>
          <a:bodyPr/>
          <a:lstStyle/>
          <a:p>
            <a:r>
              <a:rPr lang="en-US" dirty="0"/>
              <a:t>Exercise: Save Document Example</a:t>
            </a:r>
          </a:p>
        </p:txBody>
      </p:sp>
      <p:pic>
        <p:nvPicPr>
          <p:cNvPr id="4" name="Content Placeholder 3">
            <a:extLst>
              <a:ext uri="{FF2B5EF4-FFF2-40B4-BE49-F238E27FC236}">
                <a16:creationId xmlns:a16="http://schemas.microsoft.com/office/drawing/2014/main" id="{FB8AB713-ED6D-5D43-8904-21BD67E9F7CE}"/>
              </a:ext>
            </a:extLst>
          </p:cNvPr>
          <p:cNvPicPr>
            <a:picLocks noGrp="1" noChangeAspect="1"/>
          </p:cNvPicPr>
          <p:nvPr>
            <p:ph idx="1"/>
          </p:nvPr>
        </p:nvPicPr>
        <p:blipFill>
          <a:blip r:embed="rId3"/>
          <a:stretch>
            <a:fillRect/>
          </a:stretch>
        </p:blipFill>
        <p:spPr>
          <a:xfrm>
            <a:off x="925033" y="1690688"/>
            <a:ext cx="4622800" cy="1930400"/>
          </a:xfrm>
          <a:prstGeom prst="rect">
            <a:avLst/>
          </a:prstGeom>
        </p:spPr>
      </p:pic>
      <p:sp>
        <p:nvSpPr>
          <p:cNvPr id="5" name="TextBox 4">
            <a:extLst>
              <a:ext uri="{FF2B5EF4-FFF2-40B4-BE49-F238E27FC236}">
                <a16:creationId xmlns:a16="http://schemas.microsoft.com/office/drawing/2014/main" id="{C378E986-E9FC-A34D-88E0-98D775473DD7}"/>
              </a:ext>
            </a:extLst>
          </p:cNvPr>
          <p:cNvSpPr txBox="1"/>
          <p:nvPr/>
        </p:nvSpPr>
        <p:spPr>
          <a:xfrm>
            <a:off x="925033" y="4310400"/>
            <a:ext cx="6257739" cy="923330"/>
          </a:xfrm>
          <a:prstGeom prst="rect">
            <a:avLst/>
          </a:prstGeom>
          <a:noFill/>
        </p:spPr>
        <p:txBody>
          <a:bodyPr wrap="none" rtlCol="0">
            <a:spAutoFit/>
          </a:bodyPr>
          <a:lstStyle/>
          <a:p>
            <a:pPr marL="285750" indent="-285750">
              <a:buFont typeface="Arial" panose="020B0604020202020204" pitchFamily="34" charset="0"/>
              <a:buChar char="•"/>
            </a:pPr>
            <a:r>
              <a:rPr lang="en-US" dirty="0"/>
              <a:t>You only write the tests you can think of</a:t>
            </a:r>
          </a:p>
          <a:p>
            <a:pPr marL="285750" indent="-285750">
              <a:buFont typeface="Arial" panose="020B0604020202020204" pitchFamily="34" charset="0"/>
              <a:buChar char="•"/>
            </a:pPr>
            <a:r>
              <a:rPr lang="en-US" dirty="0"/>
              <a:t>As developers, we have the “curse of knowledge”</a:t>
            </a:r>
          </a:p>
          <a:p>
            <a:pPr marL="285750" indent="-285750">
              <a:buFont typeface="Arial" panose="020B0604020202020204" pitchFamily="34" charset="0"/>
              <a:buChar char="•"/>
            </a:pPr>
            <a:r>
              <a:rPr lang="en-US" dirty="0"/>
              <a:t>Not a substitute for manual e2e validation/verification testing</a:t>
            </a:r>
          </a:p>
        </p:txBody>
      </p:sp>
    </p:spTree>
    <p:extLst>
      <p:ext uri="{BB962C8B-B14F-4D97-AF65-F5344CB8AC3E}">
        <p14:creationId xmlns:p14="http://schemas.microsoft.com/office/powerpoint/2010/main" val="298876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BA43-3552-AB43-8005-A576EA887241}"/>
              </a:ext>
            </a:extLst>
          </p:cNvPr>
          <p:cNvSpPr>
            <a:spLocks noGrp="1"/>
          </p:cNvSpPr>
          <p:nvPr>
            <p:ph type="title"/>
          </p:nvPr>
        </p:nvSpPr>
        <p:spPr/>
        <p:txBody>
          <a:bodyPr/>
          <a:lstStyle/>
          <a:p>
            <a:r>
              <a:rPr lang="en-US" dirty="0"/>
              <a:t>Test Driven Development</a:t>
            </a:r>
          </a:p>
        </p:txBody>
      </p:sp>
      <p:sp>
        <p:nvSpPr>
          <p:cNvPr id="3" name="Content Placeholder 2">
            <a:extLst>
              <a:ext uri="{FF2B5EF4-FFF2-40B4-BE49-F238E27FC236}">
                <a16:creationId xmlns:a16="http://schemas.microsoft.com/office/drawing/2014/main" id="{47214868-6109-7546-988F-4019CEFC7D84}"/>
              </a:ext>
            </a:extLst>
          </p:cNvPr>
          <p:cNvSpPr>
            <a:spLocks noGrp="1"/>
          </p:cNvSpPr>
          <p:nvPr>
            <p:ph idx="1"/>
          </p:nvPr>
        </p:nvSpPr>
        <p:spPr/>
        <p:txBody>
          <a:bodyPr/>
          <a:lstStyle/>
          <a:p>
            <a:r>
              <a:rPr lang="en-US" dirty="0"/>
              <a:t>Test Driven Development (TDD)</a:t>
            </a:r>
          </a:p>
          <a:p>
            <a:pPr lvl="1"/>
            <a:r>
              <a:rPr lang="en-US" dirty="0"/>
              <a:t>Write unit tests before writing any feature code</a:t>
            </a:r>
          </a:p>
          <a:p>
            <a:pPr lvl="1"/>
            <a:r>
              <a:rPr lang="en-US" dirty="0"/>
              <a:t>Also referred to as “red/green tests”</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42545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BA43-3552-AB43-8005-A576EA887241}"/>
              </a:ext>
            </a:extLst>
          </p:cNvPr>
          <p:cNvSpPr>
            <a:spLocks noGrp="1"/>
          </p:cNvSpPr>
          <p:nvPr>
            <p:ph type="title"/>
          </p:nvPr>
        </p:nvSpPr>
        <p:spPr/>
        <p:txBody>
          <a:bodyPr/>
          <a:lstStyle/>
          <a:p>
            <a:r>
              <a:rPr lang="en-US" dirty="0"/>
              <a:t>Test Driven Development</a:t>
            </a:r>
          </a:p>
        </p:txBody>
      </p:sp>
      <p:sp>
        <p:nvSpPr>
          <p:cNvPr id="3" name="Content Placeholder 2">
            <a:extLst>
              <a:ext uri="{FF2B5EF4-FFF2-40B4-BE49-F238E27FC236}">
                <a16:creationId xmlns:a16="http://schemas.microsoft.com/office/drawing/2014/main" id="{47214868-6109-7546-988F-4019CEFC7D84}"/>
              </a:ext>
            </a:extLst>
          </p:cNvPr>
          <p:cNvSpPr>
            <a:spLocks noGrp="1"/>
          </p:cNvSpPr>
          <p:nvPr>
            <p:ph idx="1"/>
          </p:nvPr>
        </p:nvSpPr>
        <p:spPr/>
        <p:txBody>
          <a:bodyPr/>
          <a:lstStyle/>
          <a:p>
            <a:r>
              <a:rPr lang="en-US" dirty="0"/>
              <a:t>Test Driven Development (TDD)</a:t>
            </a:r>
          </a:p>
          <a:p>
            <a:pPr lvl="1"/>
            <a:r>
              <a:rPr lang="en-US" dirty="0"/>
              <a:t>Write unit tests before writing any feature code</a:t>
            </a:r>
          </a:p>
          <a:p>
            <a:pPr lvl="1"/>
            <a:r>
              <a:rPr lang="en-US" dirty="0"/>
              <a:t>Also referred to as “red/green tests”</a:t>
            </a:r>
          </a:p>
          <a:p>
            <a:r>
              <a:rPr lang="en-US" dirty="0"/>
              <a:t>Not universally accepted.  Some like TDD, many don’t. </a:t>
            </a:r>
          </a:p>
          <a:p>
            <a:endParaRPr lang="en-US" dirty="0"/>
          </a:p>
          <a:p>
            <a:pPr marL="0" indent="0">
              <a:buNone/>
            </a:pPr>
            <a:endParaRPr lang="en-US" dirty="0"/>
          </a:p>
        </p:txBody>
      </p:sp>
    </p:spTree>
    <p:extLst>
      <p:ext uri="{BB962C8B-B14F-4D97-AF65-F5344CB8AC3E}">
        <p14:creationId xmlns:p14="http://schemas.microsoft.com/office/powerpoint/2010/main" val="518373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18941</TotalTime>
  <Words>2866</Words>
  <Application>Microsoft Macintosh PowerPoint</Application>
  <PresentationFormat>Widescreen</PresentationFormat>
  <Paragraphs>672</Paragraphs>
  <Slides>37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vt:lpstr>
      <vt:lpstr>Menlo</vt:lpstr>
      <vt:lpstr>Times New Roman</vt:lpstr>
      <vt:lpstr>Office Theme</vt:lpstr>
      <vt:lpstr>Unit Testing with Jest</vt:lpstr>
      <vt:lpstr>Outline</vt:lpstr>
      <vt:lpstr>Types of Tests</vt:lpstr>
      <vt:lpstr>Benefits of Unit Tests</vt:lpstr>
      <vt:lpstr>Downsides to Unit Tests</vt:lpstr>
      <vt:lpstr>Exercise: Save Document Example</vt:lpstr>
      <vt:lpstr>Exercise: Save Document Example</vt:lpstr>
      <vt:lpstr>Test Driven Development</vt:lpstr>
      <vt:lpstr>Test Driven Development</vt:lpstr>
      <vt:lpstr>Terminology - Mocks</vt:lpstr>
      <vt:lpstr>Terminology - Mocks</vt:lpstr>
      <vt:lpstr>Terminology – Pieces of a Unit Testing Library</vt:lpstr>
      <vt:lpstr>JavaScript Unit Testing Frameworks</vt:lpstr>
      <vt:lpstr>Style – describe() and it() Verbage</vt:lpstr>
      <vt:lpstr>Arrange, Act, Assert</vt:lpstr>
      <vt:lpstr>Style – AAA Comments</vt:lpstr>
      <vt:lpstr>Style – One Assertion Per Test vs Many</vt:lpstr>
      <vt:lpstr>sum() - The “Hello World” of Unit Testing</vt:lpstr>
      <vt:lpstr>Jest</vt:lpstr>
      <vt:lpstr>Jest History</vt:lpstr>
      <vt:lpstr>Jest</vt:lpstr>
      <vt:lpstr>Configs</vt:lpstr>
      <vt:lpstr>sum.js and sum.test.js</vt:lpstr>
      <vt:lpstr>Demo - PaintStore</vt:lpstr>
      <vt:lpstr>ColorUtilities</vt:lpstr>
      <vt:lpstr>Example Services</vt:lpstr>
      <vt:lpstr>Demo - Debugging</vt:lpstr>
      <vt:lpstr>Demo - Watch</vt:lpstr>
      <vt:lpstr>purchasePaint()</vt:lpstr>
      <vt:lpstr>purchaseMorePaint()</vt:lpstr>
      <vt:lpstr>purchasePaint() - Dependencies</vt:lpstr>
      <vt:lpstr>purchaseMorePaint()</vt:lpstr>
      <vt:lpstr>Example Services</vt:lpstr>
      <vt:lpstr>Code Coverage</vt:lpstr>
      <vt:lpstr>Code Coverage</vt:lpstr>
      <vt:lpstr>Unit Testing ES5</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Microsoft Office User</cp:lastModifiedBy>
  <cp:revision>82</cp:revision>
  <dcterms:created xsi:type="dcterms:W3CDTF">2019-05-08T21:46:46Z</dcterms:created>
  <dcterms:modified xsi:type="dcterms:W3CDTF">2019-05-23T16:11:04Z</dcterms:modified>
</cp:coreProperties>
</file>