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08" r:id="rId53"/>
    <p:sldId id="310" r:id="rId54"/>
    <p:sldId id="314" r:id="rId55"/>
    <p:sldId id="315" r:id="rId56"/>
    <p:sldId id="316" r:id="rId57"/>
    <p:sldId id="311" r:id="rId58"/>
    <p:sldId id="317" r:id="rId59"/>
    <p:sldId id="3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37"/>
  </p:normalViewPr>
  <p:slideViewPr>
    <p:cSldViewPr snapToGrid="0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4821366" y="2974770"/>
            <a:ext cx="503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be written as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8799"/>
              </p:ext>
            </p:extLst>
          </p:nvPr>
        </p:nvGraphicFramePr>
        <p:xfrm>
          <a:off x="1183294" y="3080711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2572179" y="2598253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2419781" y="2188579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3200" dirty="0"/>
              <a:t>├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/>
              <a:t> </a:t>
            </a:r>
          </a:p>
          <a:p>
            <a:endParaRPr lang="en-US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3200" dirty="0"/>
              <a:t>├*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abcq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593005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7178547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508451" y="4529959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{1, $,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consisting only of 1’s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At a minimum: while, if, variables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281399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29125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410374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8E79D2-27CB-C175-5F76-5C2E2BDA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37" y="3998473"/>
            <a:ext cx="189994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BD5C-3BD4-8590-F610-81513CD4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" y="0"/>
            <a:ext cx="6100481" cy="1183341"/>
          </a:xfrm>
        </p:spPr>
        <p:txBody>
          <a:bodyPr>
            <a:normAutofit/>
          </a:bodyPr>
          <a:lstStyle/>
          <a:p>
            <a:r>
              <a:rPr lang="en-US" dirty="0"/>
              <a:t>Turing: An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B3B-D7A0-83A0-7D10-A835C110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183341"/>
            <a:ext cx="5027515" cy="4993622"/>
          </a:xfrm>
        </p:spPr>
        <p:txBody>
          <a:bodyPr>
            <a:normAutofit/>
          </a:bodyPr>
          <a:lstStyle/>
          <a:p>
            <a:r>
              <a:rPr lang="en-US" sz="2000" dirty="0"/>
              <a:t>After Bletchley, returned to academic life at Cambridge</a:t>
            </a:r>
          </a:p>
          <a:p>
            <a:r>
              <a:rPr lang="en-US" sz="2000" dirty="0"/>
              <a:t>1946: Paper with first design of stored-program computer</a:t>
            </a:r>
          </a:p>
          <a:p>
            <a:r>
              <a:rPr lang="en-US" sz="2000" dirty="0"/>
              <a:t>Early work in AI: the Turing Test</a:t>
            </a:r>
          </a:p>
          <a:p>
            <a:r>
              <a:rPr lang="en-US" sz="2000" dirty="0"/>
              <a:t>Mathematical biology</a:t>
            </a:r>
          </a:p>
          <a:p>
            <a:r>
              <a:rPr lang="en-US" sz="2000" dirty="0"/>
              <a:t>1952: Charges of “gross indecency” and chemical castration</a:t>
            </a:r>
          </a:p>
          <a:p>
            <a:r>
              <a:rPr lang="en-US" sz="2000" dirty="0"/>
              <a:t>1954: Death</a:t>
            </a:r>
          </a:p>
          <a:p>
            <a:r>
              <a:rPr lang="en-US" sz="2000" dirty="0"/>
              <a:t>2013: Pardon from Queen Elizabeth II</a:t>
            </a:r>
          </a:p>
          <a:p>
            <a:r>
              <a:rPr lang="en-US" sz="2000" dirty="0"/>
              <a:t>2021: Face on the £50 note</a:t>
            </a:r>
          </a:p>
        </p:txBody>
      </p:sp>
      <p:pic>
        <p:nvPicPr>
          <p:cNvPr id="5" name="Picture 4" descr="A person reading a book&#10;&#10;Description automatically generated with medium confidence">
            <a:extLst>
              <a:ext uri="{FF2B5EF4-FFF2-40B4-BE49-F238E27FC236}">
                <a16:creationId xmlns:a16="http://schemas.microsoft.com/office/drawing/2014/main" id="{F8B5D4F9-B006-E153-F094-8FCA813E7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" b="1191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7924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1515798" cy="773112"/>
          </a:xfrm>
        </p:spPr>
        <p:txBody>
          <a:bodyPr/>
          <a:lstStyle/>
          <a:p>
            <a:r>
              <a:rPr lang="en-US" dirty="0"/>
              <a:t>An aside: the “basis” of BVU Computing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6198AEE-34A0-5926-DE46-B890733A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1" y="1243508"/>
            <a:ext cx="1490306" cy="1490306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5244469-92CB-3E16-A55A-73FA5653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66"/>
          <a:stretch/>
        </p:blipFill>
        <p:spPr>
          <a:xfrm>
            <a:off x="6422654" y="1243510"/>
            <a:ext cx="1418646" cy="1490304"/>
          </a:xfrm>
          <a:prstGeom prst="rect">
            <a:avLst/>
          </a:prstGeom>
        </p:spPr>
      </p:pic>
      <p:pic>
        <p:nvPicPr>
          <p:cNvPr id="12" name="Picture 11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3506B994-0E22-441B-EDFC-04CDAE8664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1" b="22595"/>
          <a:stretch/>
        </p:blipFill>
        <p:spPr>
          <a:xfrm>
            <a:off x="8983159" y="1243510"/>
            <a:ext cx="1450889" cy="1490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DE333-61B4-B308-5A51-269F152C2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04"/>
          <a:stretch/>
        </p:blipFill>
        <p:spPr>
          <a:xfrm>
            <a:off x="3699573" y="1243508"/>
            <a:ext cx="1581222" cy="1490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230E2-C846-4CCD-8A28-AD9D8B885BB8}"/>
              </a:ext>
            </a:extLst>
          </p:cNvPr>
          <p:cNvSpPr txBox="1"/>
          <p:nvPr/>
        </p:nvSpPr>
        <p:spPr>
          <a:xfrm>
            <a:off x="1015419" y="2791976"/>
            <a:ext cx="186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Charles Slagle</a:t>
            </a:r>
          </a:p>
          <a:p>
            <a:pPr algn="ctr"/>
            <a:r>
              <a:rPr lang="en-US" dirty="0"/>
              <a:t>Prof. of Chemistry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FF71-7CB0-8A1B-6459-B4DBD69E8DA7}"/>
              </a:ext>
            </a:extLst>
          </p:cNvPr>
          <p:cNvSpPr txBox="1"/>
          <p:nvPr/>
        </p:nvSpPr>
        <p:spPr>
          <a:xfrm>
            <a:off x="3350193" y="2780341"/>
            <a:ext cx="2279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Prof. Ben Donath</a:t>
            </a:r>
          </a:p>
          <a:p>
            <a:pPr algn="ctr"/>
            <a:r>
              <a:rPr lang="en-US" dirty="0"/>
              <a:t>Prof. of Mathematics</a:t>
            </a:r>
          </a:p>
          <a:p>
            <a:pPr algn="ctr"/>
            <a:r>
              <a:rPr lang="en-US" dirty="0"/>
              <a:t>Dean of Science</a:t>
            </a:r>
          </a:p>
          <a:p>
            <a:pPr algn="ctr"/>
            <a:r>
              <a:rPr lang="en-US" dirty="0"/>
              <a:t>Assoc. Dean of Faculty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94A5-3E3B-39DD-A45F-1C94221DA927}"/>
              </a:ext>
            </a:extLst>
          </p:cNvPr>
          <p:cNvSpPr txBox="1"/>
          <p:nvPr/>
        </p:nvSpPr>
        <p:spPr>
          <a:xfrm>
            <a:off x="5787801" y="2780341"/>
            <a:ext cx="2615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Ken </a:t>
            </a:r>
            <a:r>
              <a:rPr lang="en-US" dirty="0" err="1"/>
              <a:t>Schweller</a:t>
            </a:r>
            <a:endParaRPr lang="en-US" dirty="0"/>
          </a:p>
          <a:p>
            <a:pPr algn="ctr"/>
            <a:r>
              <a:rPr lang="en-US" dirty="0"/>
              <a:t>Prof. of Computer Science</a:t>
            </a:r>
          </a:p>
          <a:p>
            <a:pPr algn="ctr"/>
            <a:r>
              <a:rPr lang="en-US" dirty="0"/>
              <a:t>and Psychology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C32C-FF39-411B-1636-F016D2478E69}"/>
              </a:ext>
            </a:extLst>
          </p:cNvPr>
          <p:cNvSpPr txBox="1"/>
          <p:nvPr/>
        </p:nvSpPr>
        <p:spPr>
          <a:xfrm>
            <a:off x="8561141" y="2780341"/>
            <a:ext cx="2294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Joe Traylor</a:t>
            </a:r>
          </a:p>
          <a:p>
            <a:pPr algn="ctr"/>
            <a:r>
              <a:rPr lang="en-US" dirty="0"/>
              <a:t>Prof. of Physics</a:t>
            </a:r>
          </a:p>
          <a:p>
            <a:pPr algn="ctr"/>
            <a:r>
              <a:rPr lang="en-US" dirty="0"/>
              <a:t>and Computer Science</a:t>
            </a:r>
          </a:p>
          <a:p>
            <a:pPr algn="ctr"/>
            <a:r>
              <a:rPr lang="en-US" dirty="0"/>
              <a:t>Director of the</a:t>
            </a:r>
          </a:p>
          <a:p>
            <a:pPr algn="ctr"/>
            <a:r>
              <a:rPr lang="en-US" dirty="0"/>
              <a:t>Computer Center</a:t>
            </a:r>
          </a:p>
        </p:txBody>
      </p:sp>
      <p:pic>
        <p:nvPicPr>
          <p:cNvPr id="9" name="Picture 8" descr="A person sitting in front of a television&#10;&#10;Description automatically generated with low confidence">
            <a:extLst>
              <a:ext uri="{FF2B5EF4-FFF2-40B4-BE49-F238E27FC236}">
                <a16:creationId xmlns:a16="http://schemas.microsoft.com/office/drawing/2014/main" id="{D39FC1C4-7985-FBB5-ACAA-E5970A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217" y="4071972"/>
            <a:ext cx="4353168" cy="2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626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0588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2454</Words>
  <Application>Microsoft Macintosh PowerPoint</Application>
  <PresentationFormat>Widescreen</PresentationFormat>
  <Paragraphs>748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Important Results</vt:lpstr>
      <vt:lpstr>Important Results</vt:lpstr>
      <vt:lpstr>Important Results</vt:lpstr>
      <vt:lpstr>Important Results</vt:lpstr>
      <vt:lpstr>What about codebreaking and stuff…?</vt:lpstr>
      <vt:lpstr>Turing: An Epilogue</vt:lpstr>
      <vt:lpstr>An aside: the “basis” of BVU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127</cp:revision>
  <dcterms:created xsi:type="dcterms:W3CDTF">2023-03-09T15:42:13Z</dcterms:created>
  <dcterms:modified xsi:type="dcterms:W3CDTF">2023-03-14T20:35:59Z</dcterms:modified>
</cp:coreProperties>
</file>