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309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5" r:id="rId14"/>
    <p:sldId id="270" r:id="rId15"/>
    <p:sldId id="271" r:id="rId16"/>
    <p:sldId id="272" r:id="rId17"/>
    <p:sldId id="275" r:id="rId18"/>
    <p:sldId id="276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6F07-DF69-DD54-47E9-D04671A8C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772DD-007C-6C32-1530-A44976408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266BE-5DA8-8D7A-5751-E9CE7874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BDA19-945B-C566-1B0F-F281147A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3EC0-FEBD-3A41-6557-2510F966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9F46-0481-83CD-97B3-382ED21C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78AD-61A4-AB73-AE60-652AE181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85DCB-F4F6-2600-50B0-64287F02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EA78-A617-331A-B8DB-6B27AF99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C927-1379-7B9F-5A81-F4941872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8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81EFA-7974-EB6B-B347-C8D11FBFB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75332-2C0C-B0CB-6D51-370D637E1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3AED-887B-BA76-EA38-A8CC9F31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14784-51FC-C22C-A643-4CD1A8D8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F835E-4F54-95D3-3FEA-2B4C1CC8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CE50-D80E-AED4-1688-A809E09D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5" y="136526"/>
            <a:ext cx="10515600" cy="773112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42BF-D694-A6AC-9E52-F3EB7AC1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5" y="1404257"/>
            <a:ext cx="10515600" cy="4544106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74D0-9755-0E11-9BC2-5A2049DB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A9414-D869-E0DD-2F1F-26D056FC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D52D4-2B6F-F025-57E1-C7A7B6AB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1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B4ED-732B-3D15-04ED-BC2433E5C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7CE6C-487A-749E-9A64-02A1F306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443D7-B6B5-5043-7A59-5EFCFDF8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CDB21-5CDA-6C5B-D42B-17E419DE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C5AF5-CDC8-ADC0-3AB0-88C46B04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2054-CBFA-79C5-4ECC-063D2158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857-99F1-73AD-7C5C-B4E24BC16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3010-D2FA-DB4C-60B9-8745758EA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C7553-CC4E-5178-BD0D-5CCDBCDE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91C2B-C8EC-39CB-B66D-476D0268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3538C-8FED-F457-9B0B-4663812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7EAE-F9FB-AD63-30F6-F70B3068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D2D29-DC39-6014-0865-CBA8A202D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DC593-5FBE-CE3F-AA1E-47994AB8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1194-B518-7F61-15D2-C5D3272C9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E521E-E52F-EB5F-04B7-764EC214E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FD82D-AC52-EB14-C9F7-B542DA0D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6191D-9B73-4066-EE27-A94D91FE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EBDAB-336B-B21C-9334-DEE31516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4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1BBC-19AB-454F-C3A6-FBDCF586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1ABAC-CE7D-3309-56A5-2D0B3F42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9E134-BD94-BD03-FF83-554BB9BB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C099C-553C-947E-047C-A589B8BF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9B2A2-6E01-73AD-C019-0FE79E94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EE2EE-F8B6-B960-CC33-7A413D9D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F39EB-2FCC-B2D2-CB06-C89047E92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F8BB-1AC1-E12C-7AFF-21967FCF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8580-BD1D-DC5C-2C45-6ABE3F9BC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C20B-B1C7-1CB0-AE16-3A8F59AA6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28CA7-B880-2E64-82A5-045D3EE5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55395-3746-9AFA-042D-D1C778F9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6F9A2-DB65-1569-9B25-E739DEE4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5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59C-AB7E-6D8B-D932-77DF0009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56130-8AC2-93BA-F1D6-FD9853DAF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E690B-EF96-95B7-34E5-8DF2ED79B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E68C8-7E2A-3870-0716-556039F0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632D0-A4FE-A94F-F22E-9906277B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F78A-2096-A918-275E-E7EFBAC4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C172A-A0E9-0931-8C4E-F2979722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7" y="136526"/>
            <a:ext cx="10515600" cy="773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10C4-45A5-DC98-9FFB-648A78A3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217" y="1404257"/>
            <a:ext cx="10515600" cy="4544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83C6-C2B4-8CD0-D555-00D3E6518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48D14-B6D7-AA43-B220-16CFD78D1672}" type="datetimeFigureOut">
              <a:rPr lang="en-US" smtClean="0"/>
              <a:t>3/10/23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54B3B-D559-E2A4-A510-1F0938DDE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C104A-5B83-AF11-B4E8-A6A7DF8AF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E9CB8-F68A-774B-80BA-8D0E39574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73CBB-74BF-D27F-936C-40D3C456A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Turing Machines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5D559-505D-FA09-CB26-CC63F743A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 theoretic basis for computing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By Dr. Jason Shepherd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513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496869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2370689" y="1152753"/>
            <a:ext cx="159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Switch state!</a:t>
            </a:r>
          </a:p>
        </p:txBody>
      </p:sp>
    </p:spTree>
    <p:extLst>
      <p:ext uri="{BB962C8B-B14F-4D97-AF65-F5344CB8AC3E}">
        <p14:creationId xmlns:p14="http://schemas.microsoft.com/office/powerpoint/2010/main" val="176389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DBD17-D5AD-CB74-968D-1BC8D76441BE}"/>
              </a:ext>
            </a:extLst>
          </p:cNvPr>
          <p:cNvSpPr txBox="1"/>
          <p:nvPr/>
        </p:nvSpPr>
        <p:spPr>
          <a:xfrm>
            <a:off x="1698337" y="2705279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Write!</a:t>
            </a:r>
          </a:p>
        </p:txBody>
      </p:sp>
    </p:spTree>
    <p:extLst>
      <p:ext uri="{BB962C8B-B14F-4D97-AF65-F5344CB8AC3E}">
        <p14:creationId xmlns:p14="http://schemas.microsoft.com/office/powerpoint/2010/main" val="324930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BAC8845A-B794-3CF7-17C0-467222CEF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82869"/>
              </p:ext>
            </p:extLst>
          </p:nvPr>
        </p:nvGraphicFramePr>
        <p:xfrm>
          <a:off x="540121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1929006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1776608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81475-FB44-7252-9FF8-062DC07A2D54}"/>
              </a:ext>
            </a:extLst>
          </p:cNvPr>
          <p:cNvSpPr txBox="1"/>
          <p:nvPr/>
        </p:nvSpPr>
        <p:spPr>
          <a:xfrm>
            <a:off x="1329967" y="3059668"/>
            <a:ext cx="2351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Head moves right!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F96384-E274-8CE7-98C1-9A559466F388}"/>
              </a:ext>
            </a:extLst>
          </p:cNvPr>
          <p:cNvCxnSpPr>
            <a:cxnSpLocks/>
          </p:cNvCxnSpPr>
          <p:nvPr/>
        </p:nvCxnSpPr>
        <p:spPr>
          <a:xfrm>
            <a:off x="1329967" y="2783364"/>
            <a:ext cx="5990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3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/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2953853" y="3220734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x, 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448901" y="4323395"/>
            <a:ext cx="66825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example:</a:t>
            </a:r>
          </a:p>
          <a:p>
            <a:endParaRPr lang="en-US" sz="1600" dirty="0"/>
          </a:p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, …}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b, c, x, ␣, …}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13BD95-2960-6374-4810-43EA5A0B34F0}"/>
              </a:ext>
            </a:extLst>
          </p:cNvPr>
          <p:cNvCxnSpPr>
            <a:cxnSpLocks/>
          </p:cNvCxnSpPr>
          <p:nvPr/>
        </p:nvCxnSpPr>
        <p:spPr>
          <a:xfrm>
            <a:off x="7270374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676DA8-5200-1A12-D2FD-1EF75448B54E}"/>
              </a:ext>
            </a:extLst>
          </p:cNvPr>
          <p:cNvSpPr txBox="1"/>
          <p:nvPr/>
        </p:nvSpPr>
        <p:spPr>
          <a:xfrm>
            <a:off x="7117976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F9622FE-34BB-BCD8-B4D1-BC93E22C92C0}"/>
              </a:ext>
            </a:extLst>
          </p:cNvPr>
          <p:cNvSpPr/>
          <p:nvPr/>
        </p:nvSpPr>
        <p:spPr>
          <a:xfrm>
            <a:off x="4141694" y="2070838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FE7DB3-0E22-7DEA-48DA-861E6308C8F5}"/>
              </a:ext>
            </a:extLst>
          </p:cNvPr>
          <p:cNvSpPr txBox="1"/>
          <p:nvPr/>
        </p:nvSpPr>
        <p:spPr>
          <a:xfrm>
            <a:off x="3965932" y="4463713"/>
            <a:ext cx="126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state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FE5280-F848-2782-E372-D535CE1C6DB3}"/>
              </a:ext>
            </a:extLst>
          </p:cNvPr>
          <p:cNvCxnSpPr>
            <a:cxnSpLocks/>
          </p:cNvCxnSpPr>
          <p:nvPr/>
        </p:nvCxnSpPr>
        <p:spPr>
          <a:xfrm flipV="1">
            <a:off x="4908177" y="3805509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793F5F-C876-E7D9-3524-10935AA9D1EB}"/>
              </a:ext>
            </a:extLst>
          </p:cNvPr>
          <p:cNvCxnSpPr>
            <a:cxnSpLocks/>
          </p:cNvCxnSpPr>
          <p:nvPr/>
        </p:nvCxnSpPr>
        <p:spPr>
          <a:xfrm flipV="1">
            <a:off x="5440017" y="3805508"/>
            <a:ext cx="0" cy="1169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98211F-52A3-D30A-3289-8316741E9130}"/>
              </a:ext>
            </a:extLst>
          </p:cNvPr>
          <p:cNvSpPr txBox="1"/>
          <p:nvPr/>
        </p:nvSpPr>
        <p:spPr>
          <a:xfrm>
            <a:off x="4384483" y="4954068"/>
            <a:ext cx="138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 symbol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BDB82-9735-348D-DB26-043CF61D6E17}"/>
              </a:ext>
            </a:extLst>
          </p:cNvPr>
          <p:cNvSpPr txBox="1"/>
          <p:nvPr/>
        </p:nvSpPr>
        <p:spPr>
          <a:xfrm>
            <a:off x="5677907" y="4463713"/>
            <a:ext cx="181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move head 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21E200-E9B3-809D-8BA3-0A2C1FE3C396}"/>
              </a:ext>
            </a:extLst>
          </p:cNvPr>
          <p:cNvCxnSpPr>
            <a:cxnSpLocks/>
          </p:cNvCxnSpPr>
          <p:nvPr/>
        </p:nvCxnSpPr>
        <p:spPr>
          <a:xfrm flipV="1">
            <a:off x="5806731" y="3792062"/>
            <a:ext cx="0" cy="6850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5545610-AEC2-AD6E-6E5C-87DEBFBE4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16560"/>
              </p:ext>
            </p:extLst>
          </p:nvPr>
        </p:nvGraphicFramePr>
        <p:xfrm>
          <a:off x="5337361" y="1947123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M </a:t>
            </a:r>
            <a:r>
              <a:rPr lang="en-US" sz="3600" i="1" dirty="0"/>
              <a:t>halts</a:t>
            </a:r>
            <a:r>
              <a:rPr lang="en-US" sz="3600" dirty="0"/>
              <a:t> whenever it reaches a configuration for which 𝛅 is undefined.  (That is, it doesn’t have a rule for the state and symbol at the head.)</a:t>
            </a:r>
          </a:p>
          <a:p>
            <a:pPr lvl="1"/>
            <a:r>
              <a:rPr lang="en-US" sz="3200" dirty="0"/>
              <a:t>Remember, 𝛅 is a partial function.</a:t>
            </a:r>
            <a:endParaRPr lang="en-US" i="1" dirty="0"/>
          </a:p>
          <a:p>
            <a:r>
              <a:rPr lang="en-US" dirty="0"/>
              <a:t>Suppose M starts in state q</a:t>
            </a:r>
            <a:r>
              <a:rPr lang="en-US" baseline="-25000" dirty="0"/>
              <a:t>0</a:t>
            </a:r>
            <a:r>
              <a:rPr lang="en-US" dirty="0"/>
              <a:t> with head on leftmost char of input string </a:t>
            </a:r>
            <a:r>
              <a:rPr lang="en-US" dirty="0" err="1"/>
              <a:t>ω</a:t>
            </a:r>
            <a:r>
              <a:rPr lang="en-US" dirty="0"/>
              <a:t> </a:t>
            </a:r>
            <a:r>
              <a:rPr lang="en-US" sz="3600" dirty="0"/>
              <a:t>∊ </a:t>
            </a:r>
            <a:r>
              <a:rPr lang="en-US" sz="3600" dirty="0" err="1"/>
              <a:t>Γ</a:t>
            </a:r>
            <a:r>
              <a:rPr lang="en-US" sz="3600" dirty="0"/>
              <a:t> </a:t>
            </a:r>
            <a:r>
              <a:rPr lang="en-US" dirty="0"/>
              <a:t>and eventually halts on 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dirty="0"/>
              <a:t> </a:t>
            </a:r>
            <a:r>
              <a:rPr lang="en-US" sz="3600" dirty="0"/>
              <a:t>∊ Q</a:t>
            </a:r>
            <a:r>
              <a:rPr lang="en-US" sz="3600" baseline="-25000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We then say M </a:t>
            </a:r>
            <a:r>
              <a:rPr lang="en-US" i="1" dirty="0"/>
              <a:t>accepts </a:t>
            </a:r>
            <a:r>
              <a:rPr lang="en-US" dirty="0"/>
              <a:t>the input string </a:t>
            </a:r>
            <a:r>
              <a:rPr lang="en-US" dirty="0" err="1"/>
              <a:t>ω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1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7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 Execution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Is it possible to write programs that never halt?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543031" y="2333230"/>
            <a:ext cx="66825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 = {q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1</a:t>
            </a:r>
            <a:r>
              <a:rPr lang="en-US" sz="3200" dirty="0"/>
              <a:t>}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 = {a, ␣}</a:t>
            </a:r>
          </a:p>
          <a:p>
            <a:endParaRPr lang="en-US" sz="3200" dirty="0"/>
          </a:p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r>
              <a:rPr lang="en-US" sz="3200" dirty="0"/>
              <a:t>𝛅(q</a:t>
            </a:r>
            <a:r>
              <a:rPr lang="en-US" sz="3200" baseline="-25000" dirty="0"/>
              <a:t>1</a:t>
            </a:r>
            <a:r>
              <a:rPr lang="en-US" sz="3200" dirty="0"/>
              <a:t>, a) = (q</a:t>
            </a:r>
            <a:r>
              <a:rPr lang="en-US" sz="3200" baseline="-25000" dirty="0"/>
              <a:t>0</a:t>
            </a:r>
            <a:r>
              <a:rPr lang="en-US" sz="3200" dirty="0"/>
              <a:t>, a, L)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754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Often write 5-tuples for rules instead of transition function definitions.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1027125" y="2644170"/>
            <a:ext cx="66825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𝛅(q</a:t>
            </a:r>
            <a:r>
              <a:rPr lang="en-US" sz="3200" baseline="-25000" dirty="0"/>
              <a:t>0</a:t>
            </a:r>
            <a:r>
              <a:rPr lang="en-US" sz="3200" dirty="0"/>
              <a:t>, a) = (q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  <a:p>
            <a:endParaRPr lang="en-US" sz="2400" dirty="0"/>
          </a:p>
          <a:p>
            <a:r>
              <a:rPr lang="en-US" sz="3200" dirty="0"/>
              <a:t>(q</a:t>
            </a:r>
            <a:r>
              <a:rPr lang="en-US" sz="3200" baseline="-25000" dirty="0"/>
              <a:t>0</a:t>
            </a:r>
            <a:r>
              <a:rPr lang="en-US" sz="3200" dirty="0"/>
              <a:t>, a, q</a:t>
            </a:r>
            <a:r>
              <a:rPr lang="en-US" sz="3200" baseline="-25000" dirty="0"/>
              <a:t>1</a:t>
            </a:r>
            <a:r>
              <a:rPr lang="en-US" sz="3200" dirty="0"/>
              <a:t>, a, R)</a:t>
            </a:r>
          </a:p>
        </p:txBody>
      </p:sp>
    </p:spTree>
    <p:extLst>
      <p:ext uri="{BB962C8B-B14F-4D97-AF65-F5344CB8AC3E}">
        <p14:creationId xmlns:p14="http://schemas.microsoft.com/office/powerpoint/2010/main" val="1350557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9E07F-ADA5-846C-6FFD-4E77FDDC1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94" y="1404257"/>
            <a:ext cx="11577529" cy="4544106"/>
          </a:xfrm>
        </p:spPr>
        <p:txBody>
          <a:bodyPr/>
          <a:lstStyle/>
          <a:p>
            <a:r>
              <a:rPr lang="en-US" sz="3600" dirty="0"/>
              <a:t>Instantaneous description</a:t>
            </a:r>
          </a:p>
          <a:p>
            <a:endParaRPr lang="en-US" dirty="0"/>
          </a:p>
          <a:p>
            <a:endParaRPr lang="en-US" sz="3600" dirty="0"/>
          </a:p>
          <a:p>
            <a:endParaRPr lang="en-US" dirty="0"/>
          </a:p>
          <a:p>
            <a:r>
              <a:rPr lang="en-US" sz="3600" dirty="0"/>
              <a:t>Transition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1027125" y="2644170"/>
            <a:ext cx="668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aq</a:t>
            </a:r>
            <a:r>
              <a:rPr lang="en-US" sz="3200" baseline="-25000" dirty="0"/>
              <a:t>0</a:t>
            </a:r>
            <a:r>
              <a:rPr lang="en-US" sz="3200" dirty="0"/>
              <a:t>bc     is 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3E6DBAB7-C74B-7BF4-E91B-D91508A10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02299"/>
              </p:ext>
            </p:extLst>
          </p:nvPr>
        </p:nvGraphicFramePr>
        <p:xfrm>
          <a:off x="3464033" y="2796933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19072-22B1-2C39-AC8C-960358233DE9}"/>
              </a:ext>
            </a:extLst>
          </p:cNvPr>
          <p:cNvCxnSpPr>
            <a:cxnSpLocks/>
          </p:cNvCxnSpPr>
          <p:nvPr/>
        </p:nvCxnSpPr>
        <p:spPr>
          <a:xfrm>
            <a:off x="4852918" y="2314475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C4D9FE-0A62-6AD3-58A4-B40FA91B23BD}"/>
              </a:ext>
            </a:extLst>
          </p:cNvPr>
          <p:cNvSpPr txBox="1"/>
          <p:nvPr/>
        </p:nvSpPr>
        <p:spPr>
          <a:xfrm>
            <a:off x="4700520" y="1904801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48AB0-F442-424B-DC3E-018EFABFDCE2}"/>
              </a:ext>
            </a:extLst>
          </p:cNvPr>
          <p:cNvSpPr txBox="1"/>
          <p:nvPr/>
        </p:nvSpPr>
        <p:spPr>
          <a:xfrm>
            <a:off x="1027125" y="4679158"/>
            <a:ext cx="66825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aq</a:t>
            </a:r>
            <a:r>
              <a:rPr lang="en-US" sz="3200" baseline="-25000" dirty="0"/>
              <a:t>0</a:t>
            </a:r>
            <a:r>
              <a:rPr lang="en-US" sz="3200" dirty="0"/>
              <a:t>bc├ abq</a:t>
            </a:r>
            <a:r>
              <a:rPr lang="en-US" sz="3200" baseline="-25000" dirty="0"/>
              <a:t>1</a:t>
            </a:r>
            <a:r>
              <a:rPr lang="en-US" sz="3200" dirty="0"/>
              <a:t>c </a:t>
            </a:r>
          </a:p>
          <a:p>
            <a:endParaRPr lang="en-US" dirty="0"/>
          </a:p>
          <a:p>
            <a:r>
              <a:rPr lang="en-US" sz="3200" dirty="0"/>
              <a:t>aq</a:t>
            </a:r>
            <a:r>
              <a:rPr lang="en-US" sz="3200" baseline="-25000" dirty="0"/>
              <a:t>0</a:t>
            </a:r>
            <a:r>
              <a:rPr lang="en-US" sz="3200" dirty="0"/>
              <a:t>bcd├* abcq</a:t>
            </a:r>
            <a:r>
              <a:rPr lang="en-US" sz="3200" baseline="-25000" dirty="0"/>
              <a:t>2</a:t>
            </a:r>
            <a:r>
              <a:rPr lang="en-US" sz="3200" dirty="0"/>
              <a:t>d </a:t>
            </a:r>
          </a:p>
        </p:txBody>
      </p:sp>
    </p:spTree>
    <p:extLst>
      <p:ext uri="{BB962C8B-B14F-4D97-AF65-F5344CB8AC3E}">
        <p14:creationId xmlns:p14="http://schemas.microsoft.com/office/powerpoint/2010/main" val="200156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1834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</p:spTree>
    <p:extLst>
      <p:ext uri="{BB962C8B-B14F-4D97-AF65-F5344CB8AC3E}">
        <p14:creationId xmlns:p14="http://schemas.microsoft.com/office/powerpoint/2010/main" val="54954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25509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initial head position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91C1CF5-AB1A-174E-4228-D95D8EA52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15012"/>
              </p:ext>
            </p:extLst>
          </p:nvPr>
        </p:nvGraphicFramePr>
        <p:xfrm>
          <a:off x="748553" y="5115753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0A1A7C05-D596-8F53-8998-A4185FB0373C}"/>
              </a:ext>
            </a:extLst>
          </p:cNvPr>
          <p:cNvSpPr/>
          <p:nvPr/>
        </p:nvSpPr>
        <p:spPr>
          <a:xfrm rot="5400000">
            <a:off x="835960" y="4260833"/>
            <a:ext cx="900953" cy="21515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190812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10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4886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9647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15507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010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650358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3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38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950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94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6842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747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953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209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021975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869577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1226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51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397671"/>
            <a:ext cx="46373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1936: Before Computers…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Alan Turing was not trying to “invent computers.”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He was trying to envision what they would be like.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A977C39-0644-1AE3-0C50-523C19DF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92" y="4795515"/>
            <a:ext cx="1531407" cy="19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734E8605-70D2-423F-AE61-D4DFC4CADE72}"/>
              </a:ext>
            </a:extLst>
          </p:cNvPr>
          <p:cNvSpPr/>
          <p:nvPr/>
        </p:nvSpPr>
        <p:spPr>
          <a:xfrm>
            <a:off x="2827283" y="4628269"/>
            <a:ext cx="2291060" cy="1068756"/>
          </a:xfrm>
          <a:prstGeom prst="wedgeRoundRectCallout">
            <a:avLst>
              <a:gd name="adj1" fmla="val -65333"/>
              <a:gd name="adj2" fmla="val 3221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does everyone always forget about me?</a:t>
            </a:r>
          </a:p>
        </p:txBody>
      </p:sp>
    </p:spTree>
    <p:extLst>
      <p:ext uri="{BB962C8B-B14F-4D97-AF65-F5344CB8AC3E}">
        <p14:creationId xmlns:p14="http://schemas.microsoft.com/office/powerpoint/2010/main" val="2481516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1770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6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625799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0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2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91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714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450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064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10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2423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1586749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434351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8060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51523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99125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90960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6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an Turing">
            <a:extLst>
              <a:ext uri="{FF2B5EF4-FFF2-40B4-BE49-F238E27FC236}">
                <a16:creationId xmlns:a16="http://schemas.microsoft.com/office/drawing/2014/main" id="{BD2016CE-AA0B-6346-8D89-2BF815249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2" r="-2" b="149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E847-C657-4828-5998-C4A62C2E7788}"/>
              </a:ext>
            </a:extLst>
          </p:cNvPr>
          <p:cNvSpPr txBox="1"/>
          <p:nvPr/>
        </p:nvSpPr>
        <p:spPr>
          <a:xfrm>
            <a:off x="481029" y="1038442"/>
            <a:ext cx="50162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Turing asked two questions about computing machines: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produce a specific output?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a machine exist that can determine whether a given task will ever complete at all?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These are reformulations of David Hilbert’s </a:t>
            </a:r>
            <a:r>
              <a:rPr lang="en-US" sz="2400" i="1" dirty="0" err="1"/>
              <a:t>Entscheidungsproblem</a:t>
            </a:r>
            <a:r>
              <a:rPr lang="en-US" sz="2400" i="1" dirty="0"/>
              <a:t> </a:t>
            </a:r>
            <a:r>
              <a:rPr lang="en-US" sz="2400" dirty="0"/>
              <a:t>which has to do with “decision problems.”</a:t>
            </a:r>
          </a:p>
        </p:txBody>
      </p:sp>
    </p:spTree>
    <p:extLst>
      <p:ext uri="{BB962C8B-B14F-4D97-AF65-F5344CB8AC3E}">
        <p14:creationId xmlns:p14="http://schemas.microsoft.com/office/powerpoint/2010/main" val="564163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16297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63899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2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463527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50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860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18951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66553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27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4397172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4244774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36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832398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680000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80284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2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3267624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3115226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93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3380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138076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1985678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4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102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02785"/>
              </p:ext>
            </p:extLst>
          </p:nvPr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847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2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D80-7468-8BE1-6F15-C28866A2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8E8A8-6D2D-982F-E691-4A83403E8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never called them “Turing machines.”</a:t>
            </a:r>
          </a:p>
          <a:p>
            <a:r>
              <a:rPr lang="en-US" dirty="0"/>
              <a:t>His term: “automatic machine” or “a-machine”</a:t>
            </a:r>
          </a:p>
          <a:p>
            <a:r>
              <a:rPr lang="en-US" dirty="0"/>
              <a:t>Turing’s doctoral advisor Alonzo Church called them Turing machines.</a:t>
            </a:r>
          </a:p>
          <a:p>
            <a:r>
              <a:rPr lang="en-US" dirty="0"/>
              <a:t>Models what we call CPU’s.</a:t>
            </a:r>
          </a:p>
        </p:txBody>
      </p:sp>
    </p:spTree>
    <p:extLst>
      <p:ext uri="{BB962C8B-B14F-4D97-AF65-F5344CB8AC3E}">
        <p14:creationId xmlns:p14="http://schemas.microsoft.com/office/powerpoint/2010/main" val="3187433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2955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Write a program that will make a copy of string of 1’s next to the input leaving a blank space.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A3EBF8-21A9-6771-D914-9E0C021CB239}"/>
              </a:ext>
            </a:extLst>
          </p:cNvPr>
          <p:cNvCxnSpPr>
            <a:cxnSpLocks/>
          </p:cNvCxnSpPr>
          <p:nvPr/>
        </p:nvCxnSpPr>
        <p:spPr>
          <a:xfrm>
            <a:off x="2702850" y="2692508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5A7FC8-EEDE-CB15-5560-1F45A9053B8F}"/>
              </a:ext>
            </a:extLst>
          </p:cNvPr>
          <p:cNvSpPr txBox="1"/>
          <p:nvPr/>
        </p:nvSpPr>
        <p:spPr>
          <a:xfrm>
            <a:off x="2550452" y="2282834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q</a:t>
            </a:r>
            <a:r>
              <a:rPr lang="en-US" sz="2000" baseline="-25000" dirty="0" err="1">
                <a:solidFill>
                  <a:schemeClr val="tx1"/>
                </a:solidFill>
              </a:rPr>
              <a:t>F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A2284FCA-73BF-51AC-21DD-06346E939EBC}"/>
              </a:ext>
            </a:extLst>
          </p:cNvPr>
          <p:cNvGraphicFramePr>
            <a:graphicFrameLocks noGrp="1"/>
          </p:cNvGraphicFramePr>
          <p:nvPr/>
        </p:nvGraphicFramePr>
        <p:xfrm>
          <a:off x="748553" y="3163919"/>
          <a:ext cx="5033682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298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748603537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1961713714"/>
                    </a:ext>
                  </a:extLst>
                </a:gridCol>
                <a:gridCol w="559298">
                  <a:extLst>
                    <a:ext uri="{9D8B030D-6E8A-4147-A177-3AD203B41FA5}">
                      <a16:colId xmlns:a16="http://schemas.microsoft.com/office/drawing/2014/main" val="254719741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065C32-A953-4AB7-F666-89ABDEBCBC7F}"/>
              </a:ext>
            </a:extLst>
          </p:cNvPr>
          <p:cNvSpPr txBox="1"/>
          <p:nvPr/>
        </p:nvSpPr>
        <p:spPr>
          <a:xfrm>
            <a:off x="6526922" y="2300167"/>
            <a:ext cx="53102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</a:t>
            </a:r>
            <a:r>
              <a:rPr lang="en-US" sz="2400" baseline="-25000" dirty="0"/>
              <a:t>1</a:t>
            </a:r>
            <a:r>
              <a:rPr lang="en-US" sz="2400" dirty="0"/>
              <a:t>: look for 1, if </a:t>
            </a:r>
            <a:r>
              <a:rPr lang="en-US" sz="2400" dirty="0">
                <a:solidFill>
                  <a:schemeClr val="tx1"/>
                </a:solidFill>
              </a:rPr>
              <a:t>␣ </a:t>
            </a:r>
            <a:r>
              <a:rPr lang="en-US" sz="2400" dirty="0"/>
              <a:t>then halt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2</a:t>
            </a:r>
            <a:r>
              <a:rPr lang="en-US" sz="2400" dirty="0"/>
              <a:t>: leave a $ and look for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endParaRPr lang="en-US" sz="2400" dirty="0"/>
          </a:p>
          <a:p>
            <a:r>
              <a:rPr lang="en-US" sz="2400" dirty="0"/>
              <a:t>q</a:t>
            </a:r>
            <a:r>
              <a:rPr lang="en-US" sz="2400" baseline="-25000" dirty="0"/>
              <a:t>3</a:t>
            </a:r>
            <a:r>
              <a:rPr lang="en-US" sz="2400" dirty="0"/>
              <a:t>: found </a:t>
            </a:r>
            <a:r>
              <a:rPr lang="en-US" sz="2400" dirty="0">
                <a:solidFill>
                  <a:schemeClr val="tx1"/>
                </a:solidFill>
              </a:rPr>
              <a:t>␣, look for next ␣ to write a 1</a:t>
            </a:r>
          </a:p>
          <a:p>
            <a:r>
              <a:rPr lang="en-US" sz="2400" dirty="0"/>
              <a:t>q</a:t>
            </a:r>
            <a:r>
              <a:rPr lang="en-US" sz="2400" baseline="-25000" dirty="0"/>
              <a:t>4</a:t>
            </a:r>
            <a:r>
              <a:rPr lang="en-US" sz="2400" dirty="0"/>
              <a:t>: found next </a:t>
            </a:r>
            <a:r>
              <a:rPr lang="en-US" sz="2400" dirty="0">
                <a:solidFill>
                  <a:schemeClr val="tx1"/>
                </a:solidFill>
              </a:rPr>
              <a:t>␣, write 1 and </a:t>
            </a:r>
            <a:r>
              <a:rPr lang="en-US" sz="2400" dirty="0"/>
              <a:t>go back L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/>
              <a:t>q</a:t>
            </a:r>
            <a:r>
              <a:rPr lang="en-US" sz="2400" baseline="-25000" dirty="0" err="1"/>
              <a:t>F</a:t>
            </a:r>
            <a:r>
              <a:rPr lang="en-US" sz="2400" dirty="0"/>
              <a:t>: look for 1 but found </a:t>
            </a:r>
            <a:r>
              <a:rPr lang="en-US" sz="2400" dirty="0">
                <a:solidFill>
                  <a:schemeClr val="tx1"/>
                </a:solidFill>
              </a:rPr>
              <a:t>␣</a:t>
            </a:r>
            <a:r>
              <a:rPr lang="en-US" sz="2400" dirty="0"/>
              <a:t>, so halt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2394C-42C4-3B81-42D6-128300A6762F}"/>
              </a:ext>
            </a:extLst>
          </p:cNvPr>
          <p:cNvSpPr txBox="1"/>
          <p:nvPr/>
        </p:nvSpPr>
        <p:spPr>
          <a:xfrm>
            <a:off x="578070" y="4529959"/>
            <a:ext cx="31005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ED76C-7609-5700-720D-C7E46969B1F0}"/>
              </a:ext>
            </a:extLst>
          </p:cNvPr>
          <p:cNvSpPr txBox="1"/>
          <p:nvPr/>
        </p:nvSpPr>
        <p:spPr>
          <a:xfrm>
            <a:off x="3426370" y="4529959"/>
            <a:ext cx="3100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$, q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R)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4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determines whether an input string contains an even or odd number of 1’s.  If even, the program should leave a blank space followed by a 0.  If odd, the program should leave a 1 instead of a 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Do the previous problem, but </a:t>
            </a:r>
            <a:r>
              <a:rPr lang="en-US" sz="3200" i="1" dirty="0"/>
              <a:t>replace </a:t>
            </a:r>
            <a:r>
              <a:rPr lang="en-US" sz="3200" dirty="0"/>
              <a:t>the input string with a single 0 or 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</a:t>
            </a:r>
            <a:r>
              <a:rPr lang="en-US" sz="3200" dirty="0" err="1"/>
              <a:t>a</a:t>
            </a:r>
            <a:r>
              <a:rPr lang="en-US" sz="3200" baseline="30000" dirty="0" err="1"/>
              <a:t>n</a:t>
            </a:r>
            <a:r>
              <a:rPr lang="en-US" sz="3200" dirty="0" err="1"/>
              <a:t>b</a:t>
            </a:r>
            <a:r>
              <a:rPr lang="en-US" sz="3200" baseline="30000" dirty="0" err="1"/>
              <a:t>n</a:t>
            </a:r>
            <a:r>
              <a:rPr lang="en-US" sz="3200" dirty="0"/>
              <a:t> : n ≥ 1 }.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Make a program that accepts strings in the regular expression language L = { (ab)</a:t>
            </a:r>
            <a:r>
              <a:rPr lang="en-US" sz="3200" baseline="30000" dirty="0"/>
              <a:t>n</a:t>
            </a:r>
            <a:r>
              <a:rPr lang="en-US" sz="3200" dirty="0"/>
              <a:t> : n ≥ 1 }.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4932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The Church-Turing Thesis</a:t>
            </a:r>
            <a:r>
              <a:rPr lang="en-US" sz="3200" dirty="0"/>
              <a:t>: Any function that can be computed can be computed by a Turing machine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u="sng" dirty="0"/>
              <a:t>Turing completeness</a:t>
            </a:r>
            <a:r>
              <a:rPr lang="en-US" sz="3200" dirty="0"/>
              <a:t>: The ability of a programming language to simulate a Turing machine, i.e., to express all tasks that can be completed by computers.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Data description languages are often </a:t>
            </a:r>
            <a:r>
              <a:rPr lang="en-US" sz="3200" i="1" dirty="0"/>
              <a:t>not </a:t>
            </a:r>
            <a:r>
              <a:rPr lang="en-US" sz="3200" dirty="0"/>
              <a:t>Turing complete, like HTML, JSON, XML, and Markdown</a:t>
            </a:r>
          </a:p>
        </p:txBody>
      </p:sp>
    </p:spTree>
    <p:extLst>
      <p:ext uri="{BB962C8B-B14F-4D97-AF65-F5344CB8AC3E}">
        <p14:creationId xmlns:p14="http://schemas.microsoft.com/office/powerpoint/2010/main" val="4133558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18E4-C533-4A2D-F5C0-3932FA8A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6" y="136526"/>
            <a:ext cx="10940755" cy="773112"/>
          </a:xfrm>
        </p:spPr>
        <p:txBody>
          <a:bodyPr/>
          <a:lstStyle/>
          <a:p>
            <a:r>
              <a:rPr lang="en-US" dirty="0"/>
              <a:t>What about codebreaking and stuff…?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5F166-BE1D-5384-F77B-F1E5BB472CFE}"/>
              </a:ext>
            </a:extLst>
          </p:cNvPr>
          <p:cNvSpPr txBox="1"/>
          <p:nvPr/>
        </p:nvSpPr>
        <p:spPr>
          <a:xfrm>
            <a:off x="354773" y="1176783"/>
            <a:ext cx="109407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Alan Turing was a codebreaker during WWII at Bletchley Park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Turing invented Turing machines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What do Turing machines have to do with codebreaking?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3200" dirty="0"/>
              <a:t>Nothing!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Coming soon in a future presentation by Dr. Shepherd!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7DE99-DB65-6DEB-DE75-1C336A4AF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8473"/>
            <a:ext cx="2245030" cy="25545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610C798-CCC9-5CAF-D71A-C9492968E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13" y="3998473"/>
            <a:ext cx="4736580" cy="255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4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4A1927-7CA3-6019-11E3-75194E8629AE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</p:spTree>
    <p:extLst>
      <p:ext uri="{BB962C8B-B14F-4D97-AF65-F5344CB8AC3E}">
        <p14:creationId xmlns:p14="http://schemas.microsoft.com/office/powerpoint/2010/main" val="51755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CE45366-55BC-880B-F7ED-E2715B56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06" y="293006"/>
            <a:ext cx="6638821" cy="213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1121228" y="4430488"/>
            <a:ext cx="696686" cy="142602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767351" y="4430488"/>
            <a:ext cx="696686" cy="142602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86193"/>
              </p:ext>
            </p:extLst>
          </p:nvPr>
        </p:nvGraphicFramePr>
        <p:xfrm>
          <a:off x="1121227" y="4919987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4061013" y="3096805"/>
            <a:ext cx="256837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996543" y="4550229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5298816" y="4304396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930152" y="3334872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FE0B3-3968-D4CF-A30D-8A39BCAEAE2A}"/>
              </a:ext>
            </a:extLst>
          </p:cNvPr>
          <p:cNvSpPr txBox="1"/>
          <p:nvPr/>
        </p:nvSpPr>
        <p:spPr>
          <a:xfrm>
            <a:off x="7167283" y="293006"/>
            <a:ext cx="4370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BVU’s Sun/Oracle Java World Cup winning Java applet,</a:t>
            </a:r>
          </a:p>
          <a:p>
            <a:r>
              <a:rPr lang="en-US" sz="2400" dirty="0"/>
              <a:t>circa 1996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0399E4-484F-3FE3-6424-AFDC88269F4A}"/>
              </a:ext>
            </a:extLst>
          </p:cNvPr>
          <p:cNvCxnSpPr>
            <a:cxnSpLocks/>
          </p:cNvCxnSpPr>
          <p:nvPr/>
        </p:nvCxnSpPr>
        <p:spPr>
          <a:xfrm flipH="1" flipV="1">
            <a:off x="5595257" y="5701553"/>
            <a:ext cx="334895" cy="4168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DFCF06-3651-F17D-42AA-A7BB09E3AE92}"/>
              </a:ext>
            </a:extLst>
          </p:cNvPr>
          <p:cNvSpPr txBox="1"/>
          <p:nvPr/>
        </p:nvSpPr>
        <p:spPr>
          <a:xfrm>
            <a:off x="5674665" y="6145306"/>
            <a:ext cx="24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Read/write head</a:t>
            </a:r>
          </a:p>
        </p:txBody>
      </p:sp>
    </p:spTree>
    <p:extLst>
      <p:ext uri="{BB962C8B-B14F-4D97-AF65-F5344CB8AC3E}">
        <p14:creationId xmlns:p14="http://schemas.microsoft.com/office/powerpoint/2010/main" val="2961129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AB290F4E-19AF-2019-EC2F-6B8AD3EB9EE1}"/>
              </a:ext>
            </a:extLst>
          </p:cNvPr>
          <p:cNvSpPr/>
          <p:nvPr/>
        </p:nvSpPr>
        <p:spPr>
          <a:xfrm>
            <a:off x="587836" y="1499030"/>
            <a:ext cx="696686" cy="142602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41CD3A61-15B0-B590-D4BD-8E9AAEAB448D}"/>
              </a:ext>
            </a:extLst>
          </p:cNvPr>
          <p:cNvSpPr/>
          <p:nvPr/>
        </p:nvSpPr>
        <p:spPr>
          <a:xfrm>
            <a:off x="8233959" y="1499030"/>
            <a:ext cx="696686" cy="1426029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4399"/>
              </p:ext>
            </p:extLst>
          </p:nvPr>
        </p:nvGraphicFramePr>
        <p:xfrm>
          <a:off x="587835" y="1988529"/>
          <a:ext cx="8342790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235261085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69715776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14749639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40377754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3371526710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39835375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49481402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0743188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4037706672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sp>
        <p:nvSpPr>
          <p:cNvPr id="8" name="Cube 7">
            <a:extLst>
              <a:ext uri="{FF2B5EF4-FFF2-40B4-BE49-F238E27FC236}">
                <a16:creationId xmlns:a16="http://schemas.microsoft.com/office/drawing/2014/main" id="{129A69F5-67DC-31B4-697B-F1B032D1AB99}"/>
              </a:ext>
            </a:extLst>
          </p:cNvPr>
          <p:cNvSpPr/>
          <p:nvPr/>
        </p:nvSpPr>
        <p:spPr>
          <a:xfrm>
            <a:off x="3953436" y="165347"/>
            <a:ext cx="1779499" cy="1197431"/>
          </a:xfrm>
          <a:prstGeom prst="cube">
            <a:avLst>
              <a:gd name="adj" fmla="val 140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641BC-5B3D-7EA0-E246-E8D6B693407E}"/>
              </a:ext>
            </a:extLst>
          </p:cNvPr>
          <p:cNvSpPr/>
          <p:nvPr/>
        </p:nvSpPr>
        <p:spPr>
          <a:xfrm>
            <a:off x="4463151" y="1618771"/>
            <a:ext cx="598714" cy="9849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2ED7BE-04A4-3653-8D86-A4BC9CF056C9}"/>
              </a:ext>
            </a:extLst>
          </p:cNvPr>
          <p:cNvCxnSpPr>
            <a:cxnSpLocks/>
          </p:cNvCxnSpPr>
          <p:nvPr/>
        </p:nvCxnSpPr>
        <p:spPr>
          <a:xfrm flipV="1">
            <a:off x="4765424" y="1372938"/>
            <a:ext cx="0" cy="204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8D93F-39E9-03DB-0761-0E7C01300BFA}"/>
              </a:ext>
            </a:extLst>
          </p:cNvPr>
          <p:cNvSpPr/>
          <p:nvPr/>
        </p:nvSpPr>
        <p:spPr>
          <a:xfrm>
            <a:off x="5047138" y="403414"/>
            <a:ext cx="45720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q</a:t>
            </a:r>
            <a:r>
              <a:rPr lang="en-US" baseline="-25000" dirty="0" err="1">
                <a:solidFill>
                  <a:sysClr val="windowText" lastClr="000000"/>
                </a:solidFill>
              </a:rPr>
              <a:t>k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057D7-19CF-3460-D3AF-69169672CD48}"/>
              </a:ext>
            </a:extLst>
          </p:cNvPr>
          <p:cNvSpPr txBox="1"/>
          <p:nvPr/>
        </p:nvSpPr>
        <p:spPr>
          <a:xfrm>
            <a:off x="587836" y="3087951"/>
            <a:ext cx="417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= (Q, </a:t>
            </a:r>
            <a:r>
              <a:rPr lang="en-US" sz="3200" dirty="0" err="1"/>
              <a:t>Γ</a:t>
            </a:r>
            <a:r>
              <a:rPr lang="en-US" sz="3200" dirty="0"/>
              <a:t>, ␣, 𝛅, q</a:t>
            </a:r>
            <a:r>
              <a:rPr lang="en-US" sz="3200" baseline="-25000" dirty="0"/>
              <a:t>0</a:t>
            </a:r>
            <a:r>
              <a:rPr lang="en-US" sz="3200" dirty="0"/>
              <a:t>, Q</a:t>
            </a:r>
            <a:r>
              <a:rPr lang="en-US" sz="3200" baseline="-25000" dirty="0"/>
              <a:t>F</a:t>
            </a:r>
            <a:r>
              <a:rPr lang="en-US" sz="3200" dirty="0"/>
              <a:t>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8CF6-C0EA-154D-7780-5846F386DE22}"/>
              </a:ext>
            </a:extLst>
          </p:cNvPr>
          <p:cNvSpPr txBox="1"/>
          <p:nvPr/>
        </p:nvSpPr>
        <p:spPr>
          <a:xfrm>
            <a:off x="5311587" y="3094109"/>
            <a:ext cx="6682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Q: CU states</a:t>
            </a:r>
          </a:p>
          <a:p>
            <a:r>
              <a:rPr lang="en-US" sz="3200" dirty="0" err="1"/>
              <a:t>Γ</a:t>
            </a:r>
            <a:r>
              <a:rPr lang="en-US" sz="3200" dirty="0"/>
              <a:t>: tape alphabet</a:t>
            </a:r>
          </a:p>
          <a:p>
            <a:r>
              <a:rPr lang="en-US" sz="3200" dirty="0"/>
              <a:t>␣: the blank symbol ␣ ∊ </a:t>
            </a:r>
            <a:r>
              <a:rPr lang="en-US" sz="3200" dirty="0" err="1"/>
              <a:t>Γ</a:t>
            </a:r>
            <a:endParaRPr lang="en-US" sz="3200" dirty="0"/>
          </a:p>
          <a:p>
            <a:r>
              <a:rPr lang="en-US" sz="3200" dirty="0"/>
              <a:t>𝛅: CU transition partial function</a:t>
            </a:r>
          </a:p>
          <a:p>
            <a:r>
              <a:rPr lang="en-US" sz="3200" dirty="0"/>
              <a:t>     Q x </a:t>
            </a:r>
            <a:r>
              <a:rPr lang="en-US" sz="3200" dirty="0" err="1"/>
              <a:t>Γ</a:t>
            </a:r>
            <a:r>
              <a:rPr lang="en-US" sz="3200" dirty="0"/>
              <a:t> ↦</a:t>
            </a:r>
            <a:r>
              <a:rPr lang="en-US" sz="3200" dirty="0">
                <a:sym typeface="Wingdings" pitchFamily="2" charset="2"/>
              </a:rPr>
              <a:t> Q x </a:t>
            </a:r>
            <a:r>
              <a:rPr lang="en-US" sz="3200" dirty="0" err="1"/>
              <a:t>Γ</a:t>
            </a:r>
            <a:r>
              <a:rPr lang="en-US" sz="3200" dirty="0"/>
              <a:t> x {L,R,N}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0</a:t>
            </a:r>
            <a:r>
              <a:rPr lang="en-US" sz="3200" dirty="0"/>
              <a:t>: initial CU state q</a:t>
            </a:r>
            <a:r>
              <a:rPr lang="en-US" sz="3200" baseline="-25000" dirty="0"/>
              <a:t>0</a:t>
            </a:r>
            <a:r>
              <a:rPr lang="en-US" sz="3200" dirty="0"/>
              <a:t> ∊ Q</a:t>
            </a:r>
          </a:p>
          <a:p>
            <a:r>
              <a:rPr lang="en-US" sz="3200" dirty="0"/>
              <a:t>Q</a:t>
            </a:r>
            <a:r>
              <a:rPr lang="en-US" sz="3200" baseline="-25000" dirty="0"/>
              <a:t>F</a:t>
            </a:r>
            <a:r>
              <a:rPr lang="en-US" sz="3200" dirty="0"/>
              <a:t>: acceptable final states Q</a:t>
            </a:r>
            <a:r>
              <a:rPr lang="en-US" sz="3200" baseline="-25000" dirty="0"/>
              <a:t>F</a:t>
            </a:r>
            <a:r>
              <a:rPr lang="en-US" sz="3200" dirty="0"/>
              <a:t> ⊆ Q</a:t>
            </a:r>
          </a:p>
        </p:txBody>
      </p:sp>
    </p:spTree>
    <p:extLst>
      <p:ext uri="{BB962C8B-B14F-4D97-AF65-F5344CB8AC3E}">
        <p14:creationId xmlns:p14="http://schemas.microsoft.com/office/powerpoint/2010/main" val="54998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0BF135D-93BA-895A-5876-2CED86188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829317"/>
              </p:ext>
            </p:extLst>
          </p:nvPr>
        </p:nvGraphicFramePr>
        <p:xfrm>
          <a:off x="534044" y="1952762"/>
          <a:ext cx="3337116" cy="4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186">
                  <a:extLst>
                    <a:ext uri="{9D8B030D-6E8A-4147-A177-3AD203B41FA5}">
                      <a16:colId xmlns:a16="http://schemas.microsoft.com/office/drawing/2014/main" val="1226877215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453108403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966898424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2061868696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675577497"/>
                    </a:ext>
                  </a:extLst>
                </a:gridCol>
                <a:gridCol w="556186">
                  <a:extLst>
                    <a:ext uri="{9D8B030D-6E8A-4147-A177-3AD203B41FA5}">
                      <a16:colId xmlns:a16="http://schemas.microsoft.com/office/drawing/2014/main" val="1968388247"/>
                    </a:ext>
                  </a:extLst>
                </a:gridCol>
              </a:tblGrid>
              <a:tr h="48580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␣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1209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EC49B7-DD88-3108-28A6-4AA6EBCF4487}"/>
              </a:ext>
            </a:extLst>
          </p:cNvPr>
          <p:cNvCxnSpPr>
            <a:cxnSpLocks/>
          </p:cNvCxnSpPr>
          <p:nvPr/>
        </p:nvCxnSpPr>
        <p:spPr>
          <a:xfrm>
            <a:off x="1922929" y="1470304"/>
            <a:ext cx="0" cy="376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7D7642-0181-A7A7-98AD-99EC26BC86BE}"/>
              </a:ext>
            </a:extLst>
          </p:cNvPr>
          <p:cNvSpPr txBox="1"/>
          <p:nvPr/>
        </p:nvSpPr>
        <p:spPr>
          <a:xfrm>
            <a:off x="1770531" y="1060630"/>
            <a:ext cx="49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q</a:t>
            </a:r>
            <a:r>
              <a:rPr lang="en-US" sz="2000" baseline="-25000" dirty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EB9D6BD-05DB-FFAC-8EA9-05FFA4BC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Transition Functions Work</a:t>
            </a:r>
          </a:p>
        </p:txBody>
      </p:sp>
    </p:spTree>
    <p:extLst>
      <p:ext uri="{BB962C8B-B14F-4D97-AF65-F5344CB8AC3E}">
        <p14:creationId xmlns:p14="http://schemas.microsoft.com/office/powerpoint/2010/main" val="90181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2105</Words>
  <Application>Microsoft Macintosh PowerPoint</Application>
  <PresentationFormat>Widescreen</PresentationFormat>
  <Paragraphs>697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Courier New</vt:lpstr>
      <vt:lpstr>Office Theme</vt:lpstr>
      <vt:lpstr>Turing Machines</vt:lpstr>
      <vt:lpstr>PowerPoint Presentation</vt:lpstr>
      <vt:lpstr>PowerPoint Presentation</vt:lpstr>
      <vt:lpstr>PowerPoint Presentation</vt:lpstr>
      <vt:lpstr>Turing Machines</vt:lpstr>
      <vt:lpstr>PowerPoint Presentation</vt:lpstr>
      <vt:lpstr>PowerPoint Presentation</vt:lpstr>
      <vt:lpstr>PowerPoint Presentation</vt:lpstr>
      <vt:lpstr>How Transition Functions Work</vt:lpstr>
      <vt:lpstr>How Transition Functions Work</vt:lpstr>
      <vt:lpstr>How Transition Functions Work</vt:lpstr>
      <vt:lpstr>How Transition Functions Work</vt:lpstr>
      <vt:lpstr>How Transition Functions Work</vt:lpstr>
      <vt:lpstr>Turing Machine Execution</vt:lpstr>
      <vt:lpstr>Turing Machine Execution</vt:lpstr>
      <vt:lpstr>Turing Machine Execution</vt:lpstr>
      <vt:lpstr>Notation</vt:lpstr>
      <vt:lpstr>Notation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You Try It</vt:lpstr>
      <vt:lpstr>Important Results</vt:lpstr>
      <vt:lpstr>What about codebreaking and stuff…?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Shepherd</dc:creator>
  <cp:lastModifiedBy>Jason Shepherd</cp:lastModifiedBy>
  <cp:revision>101</cp:revision>
  <dcterms:created xsi:type="dcterms:W3CDTF">2023-03-09T15:42:13Z</dcterms:created>
  <dcterms:modified xsi:type="dcterms:W3CDTF">2023-03-10T16:01:14Z</dcterms:modified>
</cp:coreProperties>
</file>