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5" r:id="rId14"/>
    <p:sldId id="270" r:id="rId15"/>
    <p:sldId id="271" r:id="rId16"/>
    <p:sldId id="272" r:id="rId17"/>
    <p:sldId id="275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2" r:id="rId52"/>
    <p:sldId id="308" r:id="rId53"/>
    <p:sldId id="310" r:id="rId54"/>
    <p:sldId id="311" r:id="rId55"/>
    <p:sldId id="31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F07-DF69-DD54-47E9-D04671A8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2DD-007C-6C32-1530-A449764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6BE-5DA8-8D7A-5751-E9CE7874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A19-945B-C566-1B0F-F281147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3EC0-FEBD-3A41-6557-2510F96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9F46-0481-83CD-97B3-382ED2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8AD-61A4-AB73-AE60-652AE181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DCB-F4F6-2600-50B0-64287F0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A78-A617-331A-B8DB-6B27AF9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C927-1379-7B9F-5A81-F494187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1EFA-7974-EB6B-B347-C8D11FBF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5332-2C0C-B0CB-6D51-370D637E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AED-887B-BA76-EA38-A8CC9F3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4784-51FC-C22C-A643-4CD1A8D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35E-4F54-95D3-3FEA-2B4C1CC8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E50-D80E-AED4-1688-A809E09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36526"/>
            <a:ext cx="10515600" cy="773112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42BF-D694-A6AC-9E52-F3EB7A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10515600" cy="454410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74D0-9755-0E11-9BC2-5A2049D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414-D869-E0DD-2F1F-26D056F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2D4-2B6F-F025-57E1-C7A7B6A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4ED-732B-3D15-04ED-BC2433E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CE6C-487A-749E-9A64-02A1F30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3D7-B6B5-5043-7A59-5EFCFDF8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DB21-5CDA-6C5B-D42B-17E419D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5AF5-CDC8-ADC0-3AB0-88C46B0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054-CBFA-79C5-4ECC-063D215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857-99F1-73AD-7C5C-B4E24BC1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3010-D2FA-DB4C-60B9-8745758E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553-CC4E-5178-BD0D-5CCDBCD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1C2B-C8EC-39CB-B66D-476D026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538C-8FED-F457-9B0B-4663812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EAE-F9FB-AD63-30F6-F70B306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2D29-DC39-6014-0865-CBA8A202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C593-5FBE-CE3F-AA1E-47994AB8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1194-B518-7F61-15D2-C5D3272C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521E-E52F-EB5F-04B7-764EC214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D82D-AC52-EB14-C9F7-B542DA0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191D-9B73-4066-EE27-A94D91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DAB-336B-B21C-9334-DEE3151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BBC-19AB-454F-C3A6-FBDCF586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ABAC-CE7D-3309-56A5-2D0B3F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134-BD94-BD03-FF83-554BB9B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099C-553C-947E-047C-A589B8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B2A2-6E01-73AD-C019-0FE79E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E2EE-F8B6-B960-CC33-7A413D9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39EB-2FCC-B2D2-CB06-C89047E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8BB-1AC1-E12C-7AFF-21967FC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580-BD1D-DC5C-2C45-6ABE3F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C20B-B1C7-1CB0-AE16-3A8F59A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CA7-B880-2E64-82A5-045D3EE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5395-3746-9AFA-042D-D1C778F9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F9A2-DB65-1569-9B25-E739DEE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59C-AB7E-6D8B-D932-77DF000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6130-8AC2-93BA-F1D6-FD9853DA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690B-EF96-95B7-34E5-8DF2ED7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8C8-7E2A-3870-0716-556039F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32D0-A4FE-A94F-F22E-9906277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8A-2096-A918-275E-E7EFBAC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C172A-A0E9-0931-8C4E-F2979722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0C4-45A5-DC98-9FFB-648A78A3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404257"/>
            <a:ext cx="10515600" cy="45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83C6-C2B4-8CD0-D555-00D3E651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B3B-D559-E2A4-A510-1F0938DD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104A-5B83-AF11-B4E8-A6A7DF8A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73CBB-74BF-D27F-936C-40D3C456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D559-505D-FA09-CB26-CC63F743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theoretic basis for computing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Dr. Jason Shepherd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6869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2370689" y="1152753"/>
            <a:ext cx="15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Switch state!</a:t>
            </a:r>
          </a:p>
        </p:txBody>
      </p:sp>
    </p:spTree>
    <p:extLst>
      <p:ext uri="{BB962C8B-B14F-4D97-AF65-F5344CB8AC3E}">
        <p14:creationId xmlns:p14="http://schemas.microsoft.com/office/powerpoint/2010/main" val="17638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1698337" y="2705279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Write!</a:t>
            </a:r>
          </a:p>
        </p:txBody>
      </p:sp>
    </p:spTree>
    <p:extLst>
      <p:ext uri="{BB962C8B-B14F-4D97-AF65-F5344CB8AC3E}">
        <p14:creationId xmlns:p14="http://schemas.microsoft.com/office/powerpoint/2010/main" val="32493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BAC8845A-B794-3CF7-17C0-467222CE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2869"/>
              </p:ext>
            </p:extLst>
          </p:nvPr>
        </p:nvGraphicFramePr>
        <p:xfrm>
          <a:off x="540121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1929006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1776608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1475-FB44-7252-9FF8-062DC07A2D54}"/>
              </a:ext>
            </a:extLst>
          </p:cNvPr>
          <p:cNvSpPr txBox="1"/>
          <p:nvPr/>
        </p:nvSpPr>
        <p:spPr>
          <a:xfrm>
            <a:off x="1329967" y="3059668"/>
            <a:ext cx="23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Head moves right!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F96384-E274-8CE7-98C1-9A559466F388}"/>
              </a:ext>
            </a:extLst>
          </p:cNvPr>
          <p:cNvCxnSpPr>
            <a:cxnSpLocks/>
          </p:cNvCxnSpPr>
          <p:nvPr/>
        </p:nvCxnSpPr>
        <p:spPr>
          <a:xfrm>
            <a:off x="1329967" y="2783364"/>
            <a:ext cx="599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2953853" y="3220734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x,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448901" y="4323395"/>
            <a:ext cx="668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example:</a:t>
            </a:r>
          </a:p>
          <a:p>
            <a:endParaRPr lang="en-US" sz="1600" dirty="0"/>
          </a:p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, …}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b, c, x, ␣, …}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7270374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7117976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F9622FE-34BB-BCD8-B4D1-BC93E22C92C0}"/>
              </a:ext>
            </a:extLst>
          </p:cNvPr>
          <p:cNvSpPr/>
          <p:nvPr/>
        </p:nvSpPr>
        <p:spPr>
          <a:xfrm>
            <a:off x="4141694" y="2070838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7DB3-0E22-7DEA-48DA-861E6308C8F5}"/>
              </a:ext>
            </a:extLst>
          </p:cNvPr>
          <p:cNvSpPr txBox="1"/>
          <p:nvPr/>
        </p:nvSpPr>
        <p:spPr>
          <a:xfrm>
            <a:off x="3965932" y="4463713"/>
            <a:ext cx="12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E5280-F848-2782-E372-D535CE1C6DB3}"/>
              </a:ext>
            </a:extLst>
          </p:cNvPr>
          <p:cNvCxnSpPr>
            <a:cxnSpLocks/>
          </p:cNvCxnSpPr>
          <p:nvPr/>
        </p:nvCxnSpPr>
        <p:spPr>
          <a:xfrm flipV="1">
            <a:off x="4908177" y="3805509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93F5F-C876-E7D9-3524-10935AA9D1EB}"/>
              </a:ext>
            </a:extLst>
          </p:cNvPr>
          <p:cNvCxnSpPr>
            <a:cxnSpLocks/>
          </p:cNvCxnSpPr>
          <p:nvPr/>
        </p:nvCxnSpPr>
        <p:spPr>
          <a:xfrm flipV="1">
            <a:off x="5440017" y="3805508"/>
            <a:ext cx="0" cy="11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8211F-52A3-D30A-3289-8316741E9130}"/>
              </a:ext>
            </a:extLst>
          </p:cNvPr>
          <p:cNvSpPr txBox="1"/>
          <p:nvPr/>
        </p:nvSpPr>
        <p:spPr>
          <a:xfrm>
            <a:off x="4384483" y="4954068"/>
            <a:ext cx="13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DB82-9735-348D-DB26-043CF61D6E17}"/>
              </a:ext>
            </a:extLst>
          </p:cNvPr>
          <p:cNvSpPr txBox="1"/>
          <p:nvPr/>
        </p:nvSpPr>
        <p:spPr>
          <a:xfrm>
            <a:off x="5677907" y="4463713"/>
            <a:ext cx="18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move head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E200-E9B3-809D-8BA3-0A2C1FE3C396}"/>
              </a:ext>
            </a:extLst>
          </p:cNvPr>
          <p:cNvCxnSpPr>
            <a:cxnSpLocks/>
          </p:cNvCxnSpPr>
          <p:nvPr/>
        </p:nvCxnSpPr>
        <p:spPr>
          <a:xfrm flipV="1">
            <a:off x="5806731" y="3792062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5545610-AEC2-AD6E-6E5C-87DEBFBE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16560"/>
              </p:ext>
            </p:extLst>
          </p:nvPr>
        </p:nvGraphicFramePr>
        <p:xfrm>
          <a:off x="5337361" y="194712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M </a:t>
            </a:r>
            <a:r>
              <a:rPr lang="en-US" sz="3600" i="1" dirty="0"/>
              <a:t>halts</a:t>
            </a:r>
            <a:r>
              <a:rPr lang="en-US" sz="3600" dirty="0"/>
              <a:t> whenever it reaches a configuration for which 𝛅 is undefined.  (That is, it doesn’t have a rule for the state and symbol at the head.)</a:t>
            </a:r>
          </a:p>
          <a:p>
            <a:pPr lvl="1"/>
            <a:r>
              <a:rPr lang="en-US" sz="3200" dirty="0"/>
              <a:t>Remember, 𝛅 is a partial function.</a:t>
            </a:r>
            <a:endParaRPr lang="en-US" i="1" dirty="0"/>
          </a:p>
          <a:p>
            <a:r>
              <a:rPr lang="en-US" dirty="0"/>
              <a:t>Suppose M starts in state q</a:t>
            </a:r>
            <a:r>
              <a:rPr lang="en-US" baseline="-25000" dirty="0"/>
              <a:t>0</a:t>
            </a:r>
            <a:r>
              <a:rPr lang="en-US" dirty="0"/>
              <a:t> with head on leftmost char of input string 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sz="3600" dirty="0"/>
              <a:t>∊ </a:t>
            </a:r>
            <a:r>
              <a:rPr lang="en-US" sz="3600" dirty="0" err="1"/>
              <a:t>Γ</a:t>
            </a:r>
            <a:r>
              <a:rPr lang="en-US" sz="3600" dirty="0"/>
              <a:t> </a:t>
            </a:r>
            <a:r>
              <a:rPr lang="en-US" dirty="0"/>
              <a:t>and eventually halts on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sz="3600" dirty="0"/>
              <a:t>∊ Q</a:t>
            </a:r>
            <a:r>
              <a:rPr lang="en-US" sz="3600" baseline="-25000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We then say M </a:t>
            </a:r>
            <a:r>
              <a:rPr lang="en-US" i="1" dirty="0"/>
              <a:t>accepts </a:t>
            </a:r>
            <a:r>
              <a:rPr lang="en-US" dirty="0"/>
              <a:t>the input string </a:t>
            </a:r>
            <a:r>
              <a:rPr lang="en-US" dirty="0" err="1"/>
              <a:t>ω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543031" y="2333230"/>
            <a:ext cx="6682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␣}</a:t>
            </a:r>
          </a:p>
          <a:p>
            <a:endParaRPr lang="en-US" sz="3200" dirty="0"/>
          </a:p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r>
              <a:rPr lang="en-US" sz="3200" dirty="0"/>
              <a:t>𝛅(q</a:t>
            </a:r>
            <a:r>
              <a:rPr lang="en-US" sz="3200" baseline="-25000" dirty="0"/>
              <a:t>1</a:t>
            </a:r>
            <a:r>
              <a:rPr lang="en-US" sz="3200" dirty="0"/>
              <a:t>, a) = (q</a:t>
            </a:r>
            <a:r>
              <a:rPr lang="en-US" sz="3200" baseline="-25000" dirty="0"/>
              <a:t>0</a:t>
            </a:r>
            <a:r>
              <a:rPr lang="en-US" sz="3200" dirty="0"/>
              <a:t>, a, 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75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Often write 5-tuples for rules instead of transition function definitions.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endParaRPr lang="en-US" sz="2400" dirty="0"/>
          </a:p>
          <a:p>
            <a:r>
              <a:rPr lang="en-US" sz="3200" dirty="0"/>
              <a:t>(q</a:t>
            </a:r>
            <a:r>
              <a:rPr lang="en-US" sz="3200" baseline="-25000" dirty="0"/>
              <a:t>0</a:t>
            </a:r>
            <a:r>
              <a:rPr lang="en-US" sz="3200" dirty="0"/>
              <a:t>, a, 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</p:txBody>
      </p:sp>
    </p:spTree>
    <p:extLst>
      <p:ext uri="{BB962C8B-B14F-4D97-AF65-F5344CB8AC3E}">
        <p14:creationId xmlns:p14="http://schemas.microsoft.com/office/powerpoint/2010/main" val="1350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Instantaneous description</a:t>
            </a:r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/>
              <a:t>Transition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4821366" y="2974770"/>
            <a:ext cx="503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be written as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E6DBAB7-C74B-7BF4-E91B-D91508A1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8799"/>
              </p:ext>
            </p:extLst>
          </p:nvPr>
        </p:nvGraphicFramePr>
        <p:xfrm>
          <a:off x="1183294" y="3080711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19072-22B1-2C39-AC8C-960358233DE9}"/>
              </a:ext>
            </a:extLst>
          </p:cNvPr>
          <p:cNvCxnSpPr>
            <a:cxnSpLocks/>
          </p:cNvCxnSpPr>
          <p:nvPr/>
        </p:nvCxnSpPr>
        <p:spPr>
          <a:xfrm>
            <a:off x="2572179" y="2598253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4D9FE-0A62-6AD3-58A4-B40FA91B23BD}"/>
              </a:ext>
            </a:extLst>
          </p:cNvPr>
          <p:cNvSpPr txBox="1"/>
          <p:nvPr/>
        </p:nvSpPr>
        <p:spPr>
          <a:xfrm>
            <a:off x="2419781" y="2188579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8AB0-F442-424B-DC3E-018EFABFDCE2}"/>
              </a:ext>
            </a:extLst>
          </p:cNvPr>
          <p:cNvSpPr txBox="1"/>
          <p:nvPr/>
        </p:nvSpPr>
        <p:spPr>
          <a:xfrm>
            <a:off x="1027125" y="4679158"/>
            <a:ext cx="668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3200" dirty="0"/>
              <a:t>├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/>
              <a:t> </a:t>
            </a:r>
          </a:p>
          <a:p>
            <a:endParaRPr lang="en-US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3200" dirty="0"/>
              <a:t>├*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abcq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5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</p:spTree>
    <p:extLst>
      <p:ext uri="{BB962C8B-B14F-4D97-AF65-F5344CB8AC3E}">
        <p14:creationId xmlns:p14="http://schemas.microsoft.com/office/powerpoint/2010/main" val="5495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2550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head position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91C1CF5-AB1A-174E-4228-D95D8EA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5012"/>
              </p:ext>
            </p:extLst>
          </p:nvPr>
        </p:nvGraphicFramePr>
        <p:xfrm>
          <a:off x="748553" y="5115753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A1A7C05-D596-8F53-8998-A4185FB0373C}"/>
              </a:ext>
            </a:extLst>
          </p:cNvPr>
          <p:cNvSpPr/>
          <p:nvPr/>
        </p:nvSpPr>
        <p:spPr>
          <a:xfrm rot="5400000">
            <a:off x="835960" y="4260833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0812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507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1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0358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3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5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2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9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21975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69577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226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977C39-0644-1AE3-0C50-523C19DF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2" y="4795515"/>
            <a:ext cx="1531407" cy="1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34E8605-70D2-423F-AE61-D4DFC4CADE72}"/>
              </a:ext>
            </a:extLst>
          </p:cNvPr>
          <p:cNvSpPr/>
          <p:nvPr/>
        </p:nvSpPr>
        <p:spPr>
          <a:xfrm>
            <a:off x="2827283" y="4628269"/>
            <a:ext cx="2291060" cy="1068756"/>
          </a:xfrm>
          <a:prstGeom prst="wedgeRoundRectCallout">
            <a:avLst>
              <a:gd name="adj1" fmla="val -65333"/>
              <a:gd name="adj2" fmla="val 32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does everyone always forget about me?</a:t>
            </a:r>
          </a:p>
        </p:txBody>
      </p:sp>
    </p:spTree>
    <p:extLst>
      <p:ext uri="{BB962C8B-B14F-4D97-AF65-F5344CB8AC3E}">
        <p14:creationId xmlns:p14="http://schemas.microsoft.com/office/powerpoint/2010/main" val="2481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70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6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2579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1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6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0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096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038442"/>
            <a:ext cx="5016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Turing asked two questions about computing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reformulations of David Hilbert’s </a:t>
            </a:r>
            <a:r>
              <a:rPr lang="en-US" sz="2400" i="1" dirty="0" err="1"/>
              <a:t>Entscheidungsproblem</a:t>
            </a:r>
            <a:r>
              <a:rPr lang="en-US" sz="2400" i="1" dirty="0"/>
              <a:t> </a:t>
            </a:r>
            <a:r>
              <a:rPr lang="en-US" sz="2400" dirty="0"/>
              <a:t>which has to do with “decision problems.”</a:t>
            </a:r>
          </a:p>
        </p:txBody>
      </p:sp>
    </p:spTree>
    <p:extLst>
      <p:ext uri="{BB962C8B-B14F-4D97-AF65-F5344CB8AC3E}">
        <p14:creationId xmlns:p14="http://schemas.microsoft.com/office/powerpoint/2010/main" val="56416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352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18951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66553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4397172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4244774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0284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278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4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D80-7468-8BE1-6F15-C28866A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E8A8-6D2D-982F-E691-4A83403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never called them “Turing machines.”</a:t>
            </a:r>
          </a:p>
          <a:p>
            <a:r>
              <a:rPr lang="en-US" dirty="0"/>
              <a:t>His term: “automatic machine” or “a-machine”</a:t>
            </a:r>
          </a:p>
          <a:p>
            <a:r>
              <a:rPr lang="en-US" dirty="0"/>
              <a:t>Turing’s doctoral advisor Alonzo Church called them Turing machines.</a:t>
            </a:r>
          </a:p>
          <a:p>
            <a:r>
              <a:rPr lang="en-US" dirty="0"/>
              <a:t>Models what we call CPU’s.</a:t>
            </a:r>
          </a:p>
        </p:txBody>
      </p:sp>
    </p:spTree>
    <p:extLst>
      <p:ext uri="{BB962C8B-B14F-4D97-AF65-F5344CB8AC3E}">
        <p14:creationId xmlns:p14="http://schemas.microsoft.com/office/powerpoint/2010/main" val="318743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9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593005" y="4529959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ED76C-7609-5700-720D-C7E46969B1F0}"/>
              </a:ext>
            </a:extLst>
          </p:cNvPr>
          <p:cNvSpPr txBox="1"/>
          <p:nvPr/>
        </p:nvSpPr>
        <p:spPr>
          <a:xfrm>
            <a:off x="7178547" y="4529959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508451" y="4529959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{1, $,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determines whether an input string contains an even or odd number of 1’s.  If even, the program should leave a blank space followed by a 0.  If odd, the program should leave a 1 instead of a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the previous problem, but </a:t>
            </a:r>
            <a:r>
              <a:rPr lang="en-US" sz="3200" i="1" dirty="0"/>
              <a:t>replace </a:t>
            </a:r>
            <a:r>
              <a:rPr lang="en-US" sz="3200" dirty="0"/>
              <a:t>the input string with a single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 : n ≥ 1 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(ab)</a:t>
            </a:r>
            <a:r>
              <a:rPr lang="en-US" sz="3200" baseline="30000" dirty="0"/>
              <a:t>n</a:t>
            </a:r>
            <a:r>
              <a:rPr lang="en-US" sz="3200" dirty="0"/>
              <a:t> : n ≥ 1 }.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93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The Church-Turing Thesis</a:t>
            </a:r>
            <a:r>
              <a:rPr lang="en-US" sz="3200" dirty="0"/>
              <a:t>: Any function that can be computed can be computed by a Turing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Turing completeness</a:t>
            </a:r>
            <a:r>
              <a:rPr lang="en-US" sz="3200" dirty="0"/>
              <a:t>: The ability of a programming language to simulate a Turing machine, i.e., to express all tasks that can be completed by computers.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description languages are often </a:t>
            </a:r>
            <a:r>
              <a:rPr lang="en-US" sz="3200" i="1" dirty="0"/>
              <a:t>not </a:t>
            </a:r>
            <a:r>
              <a:rPr lang="en-US" sz="3200" dirty="0"/>
              <a:t>Turing complete, like HTML, JSON, XML, and Markdown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At a minimum: while, if, variables</a:t>
            </a:r>
          </a:p>
        </p:txBody>
      </p:sp>
    </p:spTree>
    <p:extLst>
      <p:ext uri="{BB962C8B-B14F-4D97-AF65-F5344CB8AC3E}">
        <p14:creationId xmlns:p14="http://schemas.microsoft.com/office/powerpoint/2010/main" val="413355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0940755" cy="773112"/>
          </a:xfrm>
        </p:spPr>
        <p:txBody>
          <a:bodyPr/>
          <a:lstStyle/>
          <a:p>
            <a:r>
              <a:rPr lang="en-US" dirty="0"/>
              <a:t>What about codebreaking and stuff…?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Alan Turing was a codebreaker during WWII at Bletchley Park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Turing invented Turing machines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What do Turing machines have to do with codebreaking?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Nothing!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Coming soon in a future presentation by Dr. Shepherd!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7DE99-DB65-6DEB-DE75-1C336A4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473"/>
            <a:ext cx="2245030" cy="25545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10C798-CCC9-5CAF-D71A-C9492968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" y="3998473"/>
            <a:ext cx="4736580" cy="25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8E79D2-27CB-C175-5F76-5C2E2BDA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37" y="3998473"/>
            <a:ext cx="1899943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6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1515798" cy="773112"/>
          </a:xfrm>
        </p:spPr>
        <p:txBody>
          <a:bodyPr/>
          <a:lstStyle/>
          <a:p>
            <a:r>
              <a:rPr lang="en-US" dirty="0"/>
              <a:t>An aside: the “basis” of BVU Computing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6198AEE-34A0-5926-DE46-B890733A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1" y="1243508"/>
            <a:ext cx="1490306" cy="1490306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5244469-92CB-3E16-A55A-73FA5653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66"/>
          <a:stretch/>
        </p:blipFill>
        <p:spPr>
          <a:xfrm>
            <a:off x="6422654" y="1243510"/>
            <a:ext cx="1418646" cy="1490304"/>
          </a:xfrm>
          <a:prstGeom prst="rect">
            <a:avLst/>
          </a:prstGeom>
        </p:spPr>
      </p:pic>
      <p:pic>
        <p:nvPicPr>
          <p:cNvPr id="12" name="Picture 11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3506B994-0E22-441B-EDFC-04CDAE8664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1" b="22595"/>
          <a:stretch/>
        </p:blipFill>
        <p:spPr>
          <a:xfrm>
            <a:off x="8983159" y="1243510"/>
            <a:ext cx="1450889" cy="1490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DE333-61B4-B308-5A51-269F152C2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804"/>
          <a:stretch/>
        </p:blipFill>
        <p:spPr>
          <a:xfrm>
            <a:off x="3699573" y="1243508"/>
            <a:ext cx="1581222" cy="1490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230E2-C846-4CCD-8A28-AD9D8B885BB8}"/>
              </a:ext>
            </a:extLst>
          </p:cNvPr>
          <p:cNvSpPr txBox="1"/>
          <p:nvPr/>
        </p:nvSpPr>
        <p:spPr>
          <a:xfrm>
            <a:off x="1015419" y="2791976"/>
            <a:ext cx="186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Charles Slagle</a:t>
            </a:r>
          </a:p>
          <a:p>
            <a:pPr algn="ctr"/>
            <a:r>
              <a:rPr lang="en-US" dirty="0"/>
              <a:t>Prof. of Chemistry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FF71-7CB0-8A1B-6459-B4DBD69E8DA7}"/>
              </a:ext>
            </a:extLst>
          </p:cNvPr>
          <p:cNvSpPr txBox="1"/>
          <p:nvPr/>
        </p:nvSpPr>
        <p:spPr>
          <a:xfrm>
            <a:off x="3350193" y="2780341"/>
            <a:ext cx="2279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Prof. Ben Donath</a:t>
            </a:r>
          </a:p>
          <a:p>
            <a:pPr algn="ctr"/>
            <a:r>
              <a:rPr lang="en-US" dirty="0"/>
              <a:t>Prof. of Mathematics</a:t>
            </a:r>
          </a:p>
          <a:p>
            <a:pPr algn="ctr"/>
            <a:r>
              <a:rPr lang="en-US" dirty="0"/>
              <a:t>Dean of Science</a:t>
            </a:r>
          </a:p>
          <a:p>
            <a:pPr algn="ctr"/>
            <a:r>
              <a:rPr lang="en-US" dirty="0"/>
              <a:t>Assoc. Dean of Faculty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94A5-3E3B-39DD-A45F-1C94221DA927}"/>
              </a:ext>
            </a:extLst>
          </p:cNvPr>
          <p:cNvSpPr txBox="1"/>
          <p:nvPr/>
        </p:nvSpPr>
        <p:spPr>
          <a:xfrm>
            <a:off x="5787801" y="2780341"/>
            <a:ext cx="2615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Ken </a:t>
            </a:r>
            <a:r>
              <a:rPr lang="en-US" dirty="0" err="1"/>
              <a:t>Schweller</a:t>
            </a:r>
            <a:endParaRPr lang="en-US" dirty="0"/>
          </a:p>
          <a:p>
            <a:pPr algn="ctr"/>
            <a:r>
              <a:rPr lang="en-US" dirty="0"/>
              <a:t>Prof. of Computer Science</a:t>
            </a:r>
          </a:p>
          <a:p>
            <a:pPr algn="ctr"/>
            <a:r>
              <a:rPr lang="en-US" dirty="0"/>
              <a:t>and Psychology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C32C-FF39-411B-1636-F016D2478E69}"/>
              </a:ext>
            </a:extLst>
          </p:cNvPr>
          <p:cNvSpPr txBox="1"/>
          <p:nvPr/>
        </p:nvSpPr>
        <p:spPr>
          <a:xfrm>
            <a:off x="8561141" y="2780341"/>
            <a:ext cx="2294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Joe Traylor</a:t>
            </a:r>
          </a:p>
          <a:p>
            <a:pPr algn="ctr"/>
            <a:r>
              <a:rPr lang="en-US" dirty="0"/>
              <a:t>Prof. of Physics</a:t>
            </a:r>
          </a:p>
          <a:p>
            <a:pPr algn="ctr"/>
            <a:r>
              <a:rPr lang="en-US" dirty="0"/>
              <a:t>and Computer Science</a:t>
            </a:r>
          </a:p>
          <a:p>
            <a:pPr algn="ctr"/>
            <a:r>
              <a:rPr lang="en-US" dirty="0"/>
              <a:t>Director of the</a:t>
            </a:r>
          </a:p>
          <a:p>
            <a:pPr algn="ctr"/>
            <a:r>
              <a:rPr lang="en-US" dirty="0"/>
              <a:t>Computer Center</a:t>
            </a:r>
          </a:p>
        </p:txBody>
      </p:sp>
      <p:pic>
        <p:nvPicPr>
          <p:cNvPr id="9" name="Picture 8" descr="A person sitting in front of a television&#10;&#10;Description automatically generated with low confidence">
            <a:extLst>
              <a:ext uri="{FF2B5EF4-FFF2-40B4-BE49-F238E27FC236}">
                <a16:creationId xmlns:a16="http://schemas.microsoft.com/office/drawing/2014/main" id="{D39FC1C4-7985-FBB5-ACAA-E5970ADF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217" y="4071972"/>
            <a:ext cx="4353168" cy="27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4A1927-7CA3-6019-11E3-75194E8629AE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</p:spTree>
    <p:extLst>
      <p:ext uri="{BB962C8B-B14F-4D97-AF65-F5344CB8AC3E}">
        <p14:creationId xmlns:p14="http://schemas.microsoft.com/office/powerpoint/2010/main" val="517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1121228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767351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9626"/>
              </p:ext>
            </p:extLst>
          </p:nvPr>
        </p:nvGraphicFramePr>
        <p:xfrm>
          <a:off x="1121227" y="4919987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4061013" y="3096805"/>
            <a:ext cx="256837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996543" y="4550229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5298816" y="4304396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930152" y="3334872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FE0B3-3968-D4CF-A30D-8A39BCAEAE2A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399E4-484F-3FE3-6424-AFDC88269F4A}"/>
              </a:ext>
            </a:extLst>
          </p:cNvPr>
          <p:cNvCxnSpPr>
            <a:cxnSpLocks/>
          </p:cNvCxnSpPr>
          <p:nvPr/>
        </p:nvCxnSpPr>
        <p:spPr>
          <a:xfrm flipH="1" flipV="1">
            <a:off x="5595257" y="5701553"/>
            <a:ext cx="334895" cy="416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FCF06-3651-F17D-42AA-A7BB09E3AE92}"/>
              </a:ext>
            </a:extLst>
          </p:cNvPr>
          <p:cNvSpPr txBox="1"/>
          <p:nvPr/>
        </p:nvSpPr>
        <p:spPr>
          <a:xfrm>
            <a:off x="5674665" y="6145306"/>
            <a:ext cx="24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head</a:t>
            </a:r>
          </a:p>
        </p:txBody>
      </p:sp>
    </p:spTree>
    <p:extLst>
      <p:ext uri="{BB962C8B-B14F-4D97-AF65-F5344CB8AC3E}">
        <p14:creationId xmlns:p14="http://schemas.microsoft.com/office/powerpoint/2010/main" val="29611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587836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233959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0588"/>
              </p:ext>
            </p:extLst>
          </p:nvPr>
        </p:nvGraphicFramePr>
        <p:xfrm>
          <a:off x="587835" y="1988529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3953436" y="165347"/>
            <a:ext cx="177949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463151" y="1618771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4765424" y="1372938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047138" y="403414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587836" y="3087951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(Q, </a:t>
            </a:r>
            <a:r>
              <a:rPr lang="en-US" sz="3200" dirty="0" err="1"/>
              <a:t>Γ</a:t>
            </a:r>
            <a:r>
              <a:rPr lang="en-US" sz="3200" dirty="0"/>
              <a:t>, ␣, 𝛅, 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F</a:t>
            </a:r>
            <a:r>
              <a:rPr lang="en-US" sz="32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5311587" y="3094109"/>
            <a:ext cx="6682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Q: CU states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: tape alphabet</a:t>
            </a:r>
          </a:p>
          <a:p>
            <a:r>
              <a:rPr lang="en-US" sz="3200" dirty="0"/>
              <a:t>␣: the blank symbol ␣ ∊ </a:t>
            </a:r>
            <a:r>
              <a:rPr lang="en-US" sz="3200" dirty="0" err="1"/>
              <a:t>Γ</a:t>
            </a:r>
            <a:endParaRPr lang="en-US" sz="3200" dirty="0"/>
          </a:p>
          <a:p>
            <a:r>
              <a:rPr lang="en-US" sz="3200" dirty="0"/>
              <a:t>𝛅: CU transition partial function</a:t>
            </a:r>
          </a:p>
          <a:p>
            <a:r>
              <a:rPr lang="en-US" sz="3200" dirty="0"/>
              <a:t>     Q x </a:t>
            </a:r>
            <a:r>
              <a:rPr lang="en-US" sz="3200" dirty="0" err="1"/>
              <a:t>Γ</a:t>
            </a:r>
            <a:r>
              <a:rPr lang="en-US" sz="3200" dirty="0"/>
              <a:t> ↦</a:t>
            </a:r>
            <a:r>
              <a:rPr lang="en-US" sz="3200" dirty="0">
                <a:sym typeface="Wingdings" pitchFamily="2" charset="2"/>
              </a:rPr>
              <a:t> Q x </a:t>
            </a:r>
            <a:r>
              <a:rPr lang="en-US" sz="3200" dirty="0" err="1"/>
              <a:t>Γ</a:t>
            </a:r>
            <a:r>
              <a:rPr lang="en-US" sz="3200" dirty="0"/>
              <a:t> x {L,R,N}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: initial CU state q</a:t>
            </a:r>
            <a:r>
              <a:rPr lang="en-US" sz="3200" baseline="-25000" dirty="0"/>
              <a:t>0</a:t>
            </a:r>
            <a:r>
              <a:rPr lang="en-US" sz="3200" dirty="0"/>
              <a:t> ∊ Q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F</a:t>
            </a:r>
            <a:r>
              <a:rPr lang="en-US" sz="3200" dirty="0"/>
              <a:t>: acceptable final states Q</a:t>
            </a:r>
            <a:r>
              <a:rPr lang="en-US" sz="3200" baseline="-25000" dirty="0"/>
              <a:t>F</a:t>
            </a:r>
            <a:r>
              <a:rPr lang="en-US" sz="3200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5499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9317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901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2227</Words>
  <Application>Microsoft Macintosh PowerPoint</Application>
  <PresentationFormat>Widescreen</PresentationFormat>
  <Paragraphs>720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Turing Machines</vt:lpstr>
      <vt:lpstr>PowerPoint Presentation</vt:lpstr>
      <vt:lpstr>PowerPoint Presentation</vt:lpstr>
      <vt:lpstr>PowerPoint Presentation</vt:lpstr>
      <vt:lpstr>Turing Machines</vt:lpstr>
      <vt:lpstr>PowerPoint Presentation</vt:lpstr>
      <vt:lpstr>PowerPoint Presentation</vt:lpstr>
      <vt:lpstr>PowerPoint Presentation</vt:lpstr>
      <vt:lpstr>How Transition Functions Work</vt:lpstr>
      <vt:lpstr>How Transition Functions Work</vt:lpstr>
      <vt:lpstr>How Transition Functions Work</vt:lpstr>
      <vt:lpstr>How Transition Functions Work</vt:lpstr>
      <vt:lpstr>How Transition Functions Work</vt:lpstr>
      <vt:lpstr>Turing Machine Execution</vt:lpstr>
      <vt:lpstr>Turing Machine Execution</vt:lpstr>
      <vt:lpstr>Turing Machine Execution</vt:lpstr>
      <vt:lpstr>Notation</vt:lpstr>
      <vt:lpstr>Notation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Try It</vt:lpstr>
      <vt:lpstr>Important Results</vt:lpstr>
      <vt:lpstr>What about codebreaking and stuff…?</vt:lpstr>
      <vt:lpstr>An aside: the “basis” of BVU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Shepherd</dc:creator>
  <cp:lastModifiedBy>Jason Shepherd</cp:lastModifiedBy>
  <cp:revision>120</cp:revision>
  <dcterms:created xsi:type="dcterms:W3CDTF">2023-03-09T15:42:13Z</dcterms:created>
  <dcterms:modified xsi:type="dcterms:W3CDTF">2023-03-11T03:41:22Z</dcterms:modified>
</cp:coreProperties>
</file>