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4" r:id="rId4"/>
    <p:sldId id="259" r:id="rId5"/>
    <p:sldId id="260" r:id="rId6"/>
    <p:sldId id="273" r:id="rId7"/>
    <p:sldId id="270" r:id="rId8"/>
    <p:sldId id="276" r:id="rId9"/>
    <p:sldId id="262" r:id="rId10"/>
    <p:sldId id="263" r:id="rId11"/>
    <p:sldId id="261" r:id="rId12"/>
    <p:sldId id="277" r:id="rId13"/>
    <p:sldId id="265" r:id="rId14"/>
    <p:sldId id="266" r:id="rId15"/>
    <p:sldId id="267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huler" initials="JS" lastIdx="2" clrIdx="0">
    <p:extLst>
      <p:ext uri="{19B8F6BF-5375-455C-9EA6-DF929625EA0E}">
        <p15:presenceInfo xmlns:p15="http://schemas.microsoft.com/office/powerpoint/2012/main" userId="31412953ed3563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CAA3C-4589-42F6-819C-EA3D9ABC7358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6CE3E-41DB-47AE-8628-9D2E5C04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9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Precipitation falls on the landscape</a:t>
            </a:r>
            <a:r>
              <a:rPr lang="en-US" baseline="0" dirty="0"/>
              <a:t> and is partitioned into various fluxes</a:t>
            </a:r>
          </a:p>
          <a:p>
            <a:r>
              <a:rPr lang="en-US" baseline="0" dirty="0"/>
              <a:t>Soil plays crucial role in nature of these fluxes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6CE3E-41DB-47AE-8628-9D2E5C049D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Units of each</a:t>
            </a:r>
          </a:p>
          <a:p>
            <a:pPr marL="171450" indent="-171450">
              <a:buFontTx/>
              <a:buChar char="-"/>
            </a:pPr>
            <a:r>
              <a:rPr lang="en-US" dirty="0"/>
              <a:t>Usually derived in a lab setting; usually some hysteresis</a:t>
            </a:r>
          </a:p>
          <a:p>
            <a:pPr marL="171450" indent="-171450">
              <a:buFontTx/>
              <a:buChar char="-"/>
            </a:pPr>
            <a:r>
              <a:rPr lang="en-US" dirty="0"/>
              <a:t>Briefly define</a:t>
            </a:r>
            <a:r>
              <a:rPr lang="en-US" baseline="0" dirty="0"/>
              <a:t> field capacity and wilting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6CE3E-41DB-47AE-8628-9D2E5C049D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explain</a:t>
            </a:r>
            <a:r>
              <a:rPr lang="en-US" baseline="0" dirty="0"/>
              <a:t> soil moisture sensors and matric potential sensors here</a:t>
            </a:r>
          </a:p>
          <a:p>
            <a:r>
              <a:rPr lang="en-US" baseline="0" dirty="0"/>
              <a:t>GET A FIELD SITE CLOSE TO THE ROAD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6CE3E-41DB-47AE-8628-9D2E5C049D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81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bulk of work takes place during temperature correction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6CE3E-41DB-47AE-8628-9D2E5C049D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3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for long term trend, not for</a:t>
            </a:r>
            <a:r>
              <a:rPr lang="en-US" baseline="0" dirty="0"/>
              <a:t> analyses where amplitude data is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6CE3E-41DB-47AE-8628-9D2E5C049D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2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Interpolated</a:t>
            </a:r>
            <a:r>
              <a:rPr lang="en-US" baseline="0" dirty="0"/>
              <a:t> in similar manner to temp data but over shorter time span for Sensor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6CE3E-41DB-47AE-8628-9D2E5C049D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1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assess if fluctuations</a:t>
            </a:r>
            <a:r>
              <a:rPr lang="en-US" baseline="0" dirty="0"/>
              <a:t> are truly on a 24-hr period</a:t>
            </a:r>
            <a:endParaRPr lang="en-US" dirty="0"/>
          </a:p>
          <a:p>
            <a:r>
              <a:rPr lang="en-US" dirty="0"/>
              <a:t>First must select subset</a:t>
            </a:r>
            <a:r>
              <a:rPr lang="en-US" baseline="0" dirty="0"/>
              <a:t> with relatively little trend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6CE3E-41DB-47AE-8628-9D2E5C049D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5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7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4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8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6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5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3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058" y="117515"/>
            <a:ext cx="10809865" cy="1814513"/>
          </a:xfrm>
        </p:spPr>
        <p:txBody>
          <a:bodyPr>
            <a:normAutofit/>
          </a:bodyPr>
          <a:lstStyle/>
          <a:p>
            <a:r>
              <a:rPr lang="en-US" sz="5200" dirty="0"/>
              <a:t>MATLAB processing techniques for </a:t>
            </a:r>
            <a:br>
              <a:rPr lang="en-US" sz="5200" dirty="0"/>
            </a:br>
            <a:r>
              <a:rPr lang="en-US" sz="5200" dirty="0"/>
              <a:t>soil moisture and matric potential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8650" y="5105400"/>
            <a:ext cx="331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John Shuler</a:t>
            </a:r>
          </a:p>
          <a:p>
            <a:pPr algn="ctr"/>
            <a:r>
              <a:rPr lang="en-US" sz="2400" dirty="0"/>
              <a:t>Boise State University</a:t>
            </a:r>
          </a:p>
          <a:p>
            <a:pPr algn="ctr"/>
            <a:r>
              <a:rPr lang="en-US" sz="2400" dirty="0"/>
              <a:t>GEOS597</a:t>
            </a:r>
          </a:p>
          <a:p>
            <a:pPr algn="ctr"/>
            <a:r>
              <a:rPr lang="en-US" sz="2400" dirty="0"/>
              <a:t>12/5/2016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44" y="2290762"/>
            <a:ext cx="6123094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72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1043781"/>
            <a:ext cx="8120592" cy="58904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Processed matric potential time series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1976438"/>
            <a:ext cx="3914771" cy="6524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6045" y="3829050"/>
            <a:ext cx="3724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Processing ignores diurnal fluctuations (for now)</a:t>
            </a:r>
          </a:p>
        </p:txBody>
      </p:sp>
    </p:spTree>
    <p:extLst>
      <p:ext uri="{BB962C8B-B14F-4D97-AF65-F5344CB8AC3E}">
        <p14:creationId xmlns:p14="http://schemas.microsoft.com/office/powerpoint/2010/main" val="268711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Raw soil moisture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554" y="2239963"/>
            <a:ext cx="37091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Issues:</a:t>
            </a:r>
          </a:p>
          <a:p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Data gap in early June</a:t>
            </a:r>
          </a:p>
          <a:p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Diurnal fluctuations in shallow sensors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69" y="876300"/>
            <a:ext cx="8534399" cy="6286499"/>
          </a:xfrm>
        </p:spPr>
      </p:pic>
      <p:sp>
        <p:nvSpPr>
          <p:cNvPr id="12" name="Rectangle 11"/>
          <p:cNvSpPr/>
          <p:nvPr/>
        </p:nvSpPr>
        <p:spPr>
          <a:xfrm>
            <a:off x="8724900" y="5029200"/>
            <a:ext cx="990600" cy="15430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8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</a:t>
            </a:r>
            <a:r>
              <a:rPr lang="en-US" dirty="0" err="1"/>
              <a:t>periodogram</a:t>
            </a:r>
            <a:r>
              <a:rPr lang="en-US" dirty="0"/>
              <a:t> of data subset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67" y="1690688"/>
            <a:ext cx="7602260" cy="4976812"/>
          </a:xfrm>
        </p:spPr>
      </p:pic>
      <p:sp>
        <p:nvSpPr>
          <p:cNvPr id="5" name="Right Arrow 4"/>
          <p:cNvSpPr/>
          <p:nvPr/>
        </p:nvSpPr>
        <p:spPr>
          <a:xfrm>
            <a:off x="381000" y="3867150"/>
            <a:ext cx="2117567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0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767" y="1123950"/>
            <a:ext cx="13566699" cy="57340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83" y="1555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Is temperature-correction of VMC data justified by periodicity? 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1962150"/>
            <a:ext cx="361950" cy="28575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38600" y="1866900"/>
            <a:ext cx="361950" cy="28575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2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Temperature correction a la </a:t>
            </a:r>
            <a:r>
              <a:rPr lang="en-US" sz="3600" i="1" dirty="0"/>
              <a:t>Cobbs and Campbell</a:t>
            </a:r>
            <a:r>
              <a:rPr lang="en-US" sz="3600" dirty="0"/>
              <a:t>, 2007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1690688"/>
            <a:ext cx="106965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Method requires manual selection of 3 rain-free, 24-hour periods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Temperature correction equation uses multiple linear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Coefficients for MLR produced by the </a:t>
            </a:r>
            <a:r>
              <a:rPr lang="en-US" sz="2800" dirty="0" err="1"/>
              <a:t>Matlab</a:t>
            </a:r>
            <a:r>
              <a:rPr lang="en-US" sz="2800" dirty="0"/>
              <a:t> </a:t>
            </a:r>
            <a:r>
              <a:rPr lang="en-US" sz="2800" b="1" dirty="0"/>
              <a:t>regress() </a:t>
            </a:r>
            <a:r>
              <a:rPr lang="en-US" sz="2800" dirty="0"/>
              <a:t>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ctr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379" y="4677581"/>
            <a:ext cx="9106213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2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53" y="1027906"/>
            <a:ext cx="8031693" cy="60237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Processed soil moisture data</a:t>
            </a:r>
          </a:p>
        </p:txBody>
      </p:sp>
    </p:spTree>
    <p:extLst>
      <p:ext uri="{BB962C8B-B14F-4D97-AF65-F5344CB8AC3E}">
        <p14:creationId xmlns:p14="http://schemas.microsoft.com/office/powerpoint/2010/main" val="1480642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95" y="819150"/>
            <a:ext cx="8732309" cy="60388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0"/>
            <a:ext cx="10515600" cy="1325563"/>
          </a:xfrm>
        </p:spPr>
        <p:txBody>
          <a:bodyPr/>
          <a:lstStyle/>
          <a:p>
            <a:r>
              <a:rPr lang="en-US" dirty="0"/>
              <a:t>Incomplete Characteristic Curves</a:t>
            </a:r>
          </a:p>
        </p:txBody>
      </p:sp>
    </p:spTree>
    <p:extLst>
      <p:ext uri="{BB962C8B-B14F-4D97-AF65-F5344CB8AC3E}">
        <p14:creationId xmlns:p14="http://schemas.microsoft.com/office/powerpoint/2010/main" val="418141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List for Future John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data collection to improve characteristic curves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Explore periodicity of matric potential data</a:t>
            </a:r>
          </a:p>
          <a:p>
            <a:pPr lvl="1"/>
            <a:r>
              <a:rPr lang="en-US" dirty="0"/>
              <a:t>Use low-pass filter to correct for temperature?</a:t>
            </a:r>
          </a:p>
          <a:p>
            <a:endParaRPr lang="en-US" dirty="0"/>
          </a:p>
          <a:p>
            <a:r>
              <a:rPr lang="en-US" dirty="0"/>
              <a:t>Relate moisture and matric potential to stable isotope data</a:t>
            </a:r>
          </a:p>
        </p:txBody>
      </p:sp>
    </p:spTree>
    <p:extLst>
      <p:ext uri="{BB962C8B-B14F-4D97-AF65-F5344CB8AC3E}">
        <p14:creationId xmlns:p14="http://schemas.microsoft.com/office/powerpoint/2010/main" val="1892003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Chandler, D., M. </a:t>
            </a:r>
            <a:r>
              <a:rPr lang="en-US" dirty="0" err="1"/>
              <a:t>Seyfried</a:t>
            </a:r>
            <a:r>
              <a:rPr lang="en-US" dirty="0"/>
              <a:t>, J. McNamara (2016), Inference of Soil Hydrologic Parameters from Electronic Soil Moisture Records. In review for Hydrologic Processes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Cobos</a:t>
            </a:r>
            <a:r>
              <a:rPr lang="en-US" dirty="0"/>
              <a:t>, D. and C. Campbell, (2007) Correcting temperature sensitivity of ECH2O soil moisture sensors, Decagon Devices, Pullman, WA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Hillel, D. (1998) Environmental Soil Physics: Fundamentals, Applications, and Environmental Considerations, 1st Edition, Academic Press, Cambridge, MA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Lu, M., J. </a:t>
            </a:r>
            <a:r>
              <a:rPr lang="en-US" dirty="0" err="1"/>
              <a:t>Kapilaratne</a:t>
            </a:r>
            <a:r>
              <a:rPr lang="en-US" dirty="0"/>
              <a:t> and I. </a:t>
            </a:r>
            <a:r>
              <a:rPr lang="en-US" dirty="0" err="1"/>
              <a:t>Kaihotsu</a:t>
            </a:r>
            <a:r>
              <a:rPr lang="en-US" dirty="0"/>
              <a:t> (2015), A data-driven method to remove temperature effects in TDR-measured soil water content at a Mongolian site. Hydrological Research Letters, 9(1), 8–13 DOI: 10.3178/hrl.9.8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4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4625"/>
            <a:ext cx="10515600" cy="1325563"/>
          </a:xfrm>
        </p:spPr>
        <p:txBody>
          <a:bodyPr/>
          <a:lstStyle/>
          <a:p>
            <a:r>
              <a:rPr lang="en-US" dirty="0"/>
              <a:t>Soil is a main driver of precipitation routing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37" y="1357193"/>
            <a:ext cx="7165525" cy="5500807"/>
          </a:xfrm>
        </p:spPr>
      </p:pic>
    </p:spTree>
    <p:extLst>
      <p:ext uri="{BB962C8B-B14F-4D97-AF65-F5344CB8AC3E}">
        <p14:creationId xmlns:p14="http://schemas.microsoft.com/office/powerpoint/2010/main" val="12676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moisture and tension are </a:t>
            </a:r>
            <a:br>
              <a:rPr lang="en-US" dirty="0"/>
            </a:br>
            <a:r>
              <a:rPr lang="en-US" dirty="0"/>
              <a:t>common parameters of interest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572747" cy="4919662"/>
          </a:xfrm>
        </p:spPr>
      </p:pic>
      <p:sp>
        <p:nvSpPr>
          <p:cNvPr id="5" name="TextBox 4"/>
          <p:cNvSpPr txBox="1"/>
          <p:nvPr/>
        </p:nvSpPr>
        <p:spPr>
          <a:xfrm>
            <a:off x="7677150" y="3448050"/>
            <a:ext cx="3943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Characteristic curves reveal soil properties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96500" y="6241018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i="1" dirty="0"/>
              <a:t>Hillel</a:t>
            </a:r>
            <a:r>
              <a:rPr lang="en-US" dirty="0"/>
              <a:t>, 1998]</a:t>
            </a:r>
          </a:p>
        </p:txBody>
      </p:sp>
    </p:spTree>
    <p:extLst>
      <p:ext uri="{BB962C8B-B14F-4D97-AF65-F5344CB8AC3E}">
        <p14:creationId xmlns:p14="http://schemas.microsoft.com/office/powerpoint/2010/main" val="288746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Soil properties can be inferred </a:t>
            </a:r>
            <a:br>
              <a:rPr lang="en-US" dirty="0"/>
            </a:br>
            <a:r>
              <a:rPr lang="en-US" dirty="0"/>
              <a:t>from in situ time series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7" y="1690688"/>
            <a:ext cx="4070333" cy="4900612"/>
          </a:xfrm>
        </p:spPr>
      </p:pic>
      <p:sp>
        <p:nvSpPr>
          <p:cNvPr id="5" name="Right Arrow 4"/>
          <p:cNvSpPr/>
          <p:nvPr/>
        </p:nvSpPr>
        <p:spPr>
          <a:xfrm>
            <a:off x="5310259" y="40320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26" y="1597248"/>
            <a:ext cx="5165073" cy="4633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86850" y="6369844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i="1" dirty="0"/>
              <a:t>Chandler et al.</a:t>
            </a:r>
            <a:r>
              <a:rPr lang="en-US" dirty="0"/>
              <a:t>, 2016]</a:t>
            </a:r>
          </a:p>
        </p:txBody>
      </p:sp>
    </p:spTree>
    <p:extLst>
      <p:ext uri="{BB962C8B-B14F-4D97-AF65-F5344CB8AC3E}">
        <p14:creationId xmlns:p14="http://schemas.microsoft.com/office/powerpoint/2010/main" val="34153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15" y="669702"/>
            <a:ext cx="5980165" cy="60739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DCEW Study Site and Instrumentation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048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Con 1 East Soil Profile: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 moisture sensors (also measure temperature)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4 matric potential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Measurements collected every 15 minutes from 5/12/16 to 9/30/2016</a:t>
            </a:r>
          </a:p>
        </p:txBody>
      </p:sp>
    </p:spTree>
    <p:extLst>
      <p:ext uri="{BB962C8B-B14F-4D97-AF65-F5344CB8AC3E}">
        <p14:creationId xmlns:p14="http://schemas.microsoft.com/office/powerpoint/2010/main" val="247133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6" y="1690688"/>
            <a:ext cx="11878127" cy="4822395"/>
          </a:xfrm>
        </p:spPr>
      </p:pic>
      <p:sp>
        <p:nvSpPr>
          <p:cNvPr id="5" name="Rectangle 4"/>
          <p:cNvSpPr/>
          <p:nvPr/>
        </p:nvSpPr>
        <p:spPr>
          <a:xfrm>
            <a:off x="4210050" y="1981200"/>
            <a:ext cx="3562350" cy="14097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5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958" y="1224259"/>
            <a:ext cx="7605580" cy="570418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soil temperature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155404"/>
            <a:ext cx="39814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Issues: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gap in early June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175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85090"/>
            <a:ext cx="7386079" cy="553955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Processed soil temperature time series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3360760"/>
            <a:ext cx="5353050" cy="12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8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03" y="1028928"/>
            <a:ext cx="8000697" cy="5829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matric potential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44675"/>
            <a:ext cx="360045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Issues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Spikes and dropouts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Data gap in early June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 Diurnal fluctuations</a:t>
            </a:r>
          </a:p>
        </p:txBody>
      </p:sp>
    </p:spTree>
    <p:extLst>
      <p:ext uri="{BB962C8B-B14F-4D97-AF65-F5344CB8AC3E}">
        <p14:creationId xmlns:p14="http://schemas.microsoft.com/office/powerpoint/2010/main" val="219552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484</Words>
  <Application>Microsoft Office PowerPoint</Application>
  <PresentationFormat>Widescreen</PresentationFormat>
  <Paragraphs>90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MATLAB processing techniques for  soil moisture and matric potential data</vt:lpstr>
      <vt:lpstr>Soil is a main driver of precipitation routing</vt:lpstr>
      <vt:lpstr>Soil moisture and tension are  common parameters of interest</vt:lpstr>
      <vt:lpstr>Soil properties can be inferred  from in situ time series data</vt:lpstr>
      <vt:lpstr>DCEW Study Site and Instrumentation</vt:lpstr>
      <vt:lpstr>Workflow Chart</vt:lpstr>
      <vt:lpstr>Raw soil temperature data</vt:lpstr>
      <vt:lpstr>Processed soil temperature time series</vt:lpstr>
      <vt:lpstr>Raw matric potential data</vt:lpstr>
      <vt:lpstr>Processed matric potential time series</vt:lpstr>
      <vt:lpstr>Raw soil moisture data</vt:lpstr>
      <vt:lpstr>Code for periodogram of data subset</vt:lpstr>
      <vt:lpstr>Is temperature-correction of VMC data justified by periodicity? </vt:lpstr>
      <vt:lpstr>Temperature correction a la Cobbs and Campbell, 2007</vt:lpstr>
      <vt:lpstr>Processed soil moisture data</vt:lpstr>
      <vt:lpstr>Incomplete Characteristic Curves</vt:lpstr>
      <vt:lpstr>To-Do List for Future John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techniques for soil moisture and matric potential data from DCEW</dc:title>
  <dc:creator>John Shuler</dc:creator>
  <cp:lastModifiedBy>John Shuler</cp:lastModifiedBy>
  <cp:revision>63</cp:revision>
  <dcterms:created xsi:type="dcterms:W3CDTF">2016-12-03T02:12:51Z</dcterms:created>
  <dcterms:modified xsi:type="dcterms:W3CDTF">2016-12-05T17:02:13Z</dcterms:modified>
</cp:coreProperties>
</file>