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5"/>
  </p:notesMasterIdLst>
  <p:sldIdLst>
    <p:sldId id="265" r:id="rId3"/>
    <p:sldId id="266" r:id="rId4"/>
    <p:sldId id="258" r:id="rId5"/>
    <p:sldId id="259" r:id="rId6"/>
    <p:sldId id="260" r:id="rId7"/>
    <p:sldId id="261" r:id="rId8"/>
    <p:sldId id="267" r:id="rId9"/>
    <p:sldId id="262" r:id="rId10"/>
    <p:sldId id="269" r:id="rId11"/>
    <p:sldId id="270" r:id="rId12"/>
    <p:sldId id="263" r:id="rId13"/>
    <p:sldId id="264"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Lato Black" panose="020F0502020204030203" pitchFamily="34" charset="0"/>
      <p:bold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340" y="-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notesMaster" Target="notesMasters/notesMaster1.xml"/><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43565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280340" y="617384"/>
            <a:ext cx="8280000" cy="576000"/>
          </a:xfrm>
          <a:prstGeom prst="rect">
            <a:avLst/>
          </a:prstGeom>
          <a:noFill/>
          <a:ln>
            <a:noFill/>
          </a:ln>
        </p:spPr>
        <p:txBody>
          <a:bodyPr spcFirstLastPara="1" wrap="square" lIns="91425" tIns="91425" rIns="91425" bIns="91425" anchor="t" anchorCtr="0">
            <a:noAutofit/>
          </a:bodyPr>
          <a:lstStyle/>
          <a:p>
            <a:r>
              <a:rPr lang="en" sz="4000" b="0" dirty="0"/>
              <a:t>SMART AGRICUTLURE</a:t>
            </a:r>
            <a:br>
              <a:rPr lang="en" sz="4000" b="0" dirty="0"/>
            </a:b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Innovator</a:t>
            </a:r>
          </a:p>
          <a:p>
            <a:endParaRPr lang="en-US" dirty="0"/>
          </a:p>
          <a:p>
            <a:endParaRPr lang="en-US" dirty="0"/>
          </a:p>
          <a:p>
            <a:r>
              <a:rPr lang="en-US" dirty="0"/>
              <a:t>Your team bio :  Jnaneshwar B.T.</a:t>
            </a:r>
          </a:p>
          <a:p>
            <a:r>
              <a:rPr lang="en-US" dirty="0"/>
              <a:t>+91-6362847265</a:t>
            </a:r>
          </a:p>
          <a:p>
            <a:endParaRPr lang="en-US" dirty="0"/>
          </a:p>
          <a:p>
            <a:endParaRPr lang="en-US" dirty="0"/>
          </a:p>
          <a:p>
            <a:endParaRPr lang="en-US" dirty="0"/>
          </a:p>
          <a:p>
            <a:r>
              <a:rPr lang="en-US" dirty="0"/>
              <a:t>Date : 25</a:t>
            </a:r>
            <a:r>
              <a:rPr lang="en-US" baseline="30000" dirty="0"/>
              <a:t>th</a:t>
            </a:r>
            <a:r>
              <a:rPr lang="en-US" dirty="0"/>
              <a:t> Apr 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000" dirty="0">
                <a:solidFill>
                  <a:srgbClr val="222222"/>
                </a:solidFill>
                <a:highlight>
                  <a:srgbClr val="FFFFFF"/>
                </a:highlight>
              </a:rPr>
              <a:t>Adaptation Plan</a:t>
            </a:r>
            <a:endParaRPr lang="en-US" sz="2000" dirty="0"/>
          </a:p>
        </p:txBody>
      </p:sp>
      <p:sp>
        <p:nvSpPr>
          <p:cNvPr id="378" name="Google Shape;378;p7"/>
          <p:cNvSpPr txBox="1"/>
          <p:nvPr/>
        </p:nvSpPr>
        <p:spPr>
          <a:xfrm>
            <a:off x="494629" y="636145"/>
            <a:ext cx="8238600" cy="3414300"/>
          </a:xfrm>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US" b="0" i="0" dirty="0">
                <a:solidFill>
                  <a:srgbClr val="374151"/>
                </a:solidFill>
                <a:effectLst/>
                <a:latin typeface="Söhne"/>
              </a:rPr>
              <a:t>Define the goals and objectives: The first step is to define the goals and objectives of the smart agriculture system. The goals can include increasing crop yield, reducing water usage, improving soil health, and minimizing the use of pesticides.</a:t>
            </a:r>
          </a:p>
          <a:p>
            <a:pPr algn="l">
              <a:buFont typeface="+mj-lt"/>
              <a:buAutoNum type="arabicPeriod"/>
            </a:pPr>
            <a:r>
              <a:rPr lang="en-US" b="0" i="0" dirty="0">
                <a:solidFill>
                  <a:srgbClr val="374151"/>
                </a:solidFill>
                <a:effectLst/>
                <a:latin typeface="Söhne"/>
              </a:rPr>
              <a:t>Evaluate the current system: The next step is to evaluate the current agricultural practices and identify the areas that can be improved. This can include analyzing the soil quality, water availability, and crop yield.</a:t>
            </a:r>
          </a:p>
          <a:p>
            <a:pPr algn="l">
              <a:buFont typeface="+mj-lt"/>
              <a:buAutoNum type="arabicPeriod"/>
            </a:pPr>
            <a:r>
              <a:rPr lang="en-US" b="0" i="0" dirty="0">
                <a:solidFill>
                  <a:srgbClr val="374151"/>
                </a:solidFill>
                <a:effectLst/>
                <a:latin typeface="Söhne"/>
              </a:rPr>
              <a:t>Identify the technology: Once the goals are defined and the current system is evaluated, the next step is to identify the appropriate technology that can be used to achieve the goals. This can include sensors, drones, automated irrigation systems, and data analytics.</a:t>
            </a:r>
          </a:p>
          <a:p>
            <a:pPr algn="l">
              <a:buFont typeface="+mj-lt"/>
              <a:buAutoNum type="arabicPeriod"/>
            </a:pPr>
            <a:r>
              <a:rPr lang="en-US" b="0" i="0" dirty="0">
                <a:solidFill>
                  <a:srgbClr val="374151"/>
                </a:solidFill>
                <a:effectLst/>
                <a:latin typeface="Söhne"/>
              </a:rPr>
              <a:t>Develop a plan: Based on the goals, evaluation, and technology identification, develop a comprehensive plan that includes the timeline, budget, and resources required for implementing the smart agriculture system.</a:t>
            </a:r>
          </a:p>
          <a:p>
            <a:pPr algn="l">
              <a:buFont typeface="+mj-lt"/>
              <a:buAutoNum type="arabicPeriod"/>
            </a:pPr>
            <a:r>
              <a:rPr lang="en-US" b="0" i="0" dirty="0">
                <a:solidFill>
                  <a:srgbClr val="374151"/>
                </a:solidFill>
                <a:effectLst/>
                <a:latin typeface="Söhne"/>
              </a:rPr>
              <a:t>Pilot test: Before implementing the system on a large scale, it is recommended to conduct a pilot test to identify any issues and refine the system.</a:t>
            </a:r>
          </a:p>
          <a:p>
            <a:pPr algn="l">
              <a:buFont typeface="+mj-lt"/>
              <a:buAutoNum type="arabicPeriod"/>
            </a:pPr>
            <a:r>
              <a:rPr lang="en-US" b="0" i="0" dirty="0">
                <a:solidFill>
                  <a:srgbClr val="374151"/>
                </a:solidFill>
                <a:effectLst/>
                <a:latin typeface="Söhne"/>
              </a:rPr>
              <a:t>Monitor and evaluate: Once the system is implemented, it is important to continuously monitor and evaluate the system's performance to identify any areas that need improvement.</a:t>
            </a:r>
          </a:p>
          <a:p>
            <a:pPr algn="l">
              <a:buFont typeface="+mj-lt"/>
              <a:buAutoNum type="arabicPeriod"/>
            </a:pPr>
            <a:r>
              <a:rPr lang="en-US" b="0" i="0" dirty="0">
                <a:solidFill>
                  <a:srgbClr val="374151"/>
                </a:solidFill>
                <a:effectLst/>
                <a:latin typeface="Söhne"/>
              </a:rPr>
              <a:t>Training: To ensure successful implementation and adoption of the smart agriculture system, it is important to train the farmers and other stakeholders on how to use the technology effectively.</a:t>
            </a:r>
          </a:p>
          <a:p>
            <a:pPr algn="l">
              <a:buFont typeface="+mj-lt"/>
              <a:buAutoNum type="arabicPeriod"/>
            </a:pPr>
            <a:r>
              <a:rPr lang="en-US" b="0" i="0" dirty="0">
                <a:solidFill>
                  <a:srgbClr val="374151"/>
                </a:solidFill>
                <a:effectLst/>
                <a:latin typeface="Söhne"/>
              </a:rPr>
              <a:t>Scale-up: After the pilot test is successful, the smart agriculture system can be scaled up for broader adoption.</a:t>
            </a:r>
          </a:p>
          <a:p>
            <a:pPr algn="l">
              <a:buFont typeface="+mj-lt"/>
              <a:buAutoNum type="arabicPeriod"/>
            </a:pPr>
            <a:r>
              <a:rPr lang="en-US" b="0" i="0" dirty="0">
                <a:solidFill>
                  <a:srgbClr val="374151"/>
                </a:solidFill>
                <a:effectLst/>
                <a:latin typeface="Söhne"/>
              </a:rPr>
              <a:t>Continuous improvement: Finally, it is important to continuously improve the system by incorporating new technology and practices that can further enhance the efficiency and sustainability of the agriculture practices.</a:t>
            </a: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4051975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5" name="TextBox 4">
            <a:extLst>
              <a:ext uri="{FF2B5EF4-FFF2-40B4-BE49-F238E27FC236}">
                <a16:creationId xmlns:a16="http://schemas.microsoft.com/office/drawing/2014/main" id="{5F9989F9-D9F3-A148-B411-4674DC2F616F}"/>
              </a:ext>
            </a:extLst>
          </p:cNvPr>
          <p:cNvSpPr txBox="1"/>
          <p:nvPr/>
        </p:nvSpPr>
        <p:spPr>
          <a:xfrm>
            <a:off x="463639" y="708338"/>
            <a:ext cx="4005330" cy="307777"/>
          </a:xfrm>
          <a:prstGeom prst="rect">
            <a:avLst/>
          </a:prstGeom>
          <a:noFill/>
        </p:spPr>
        <p:txBody>
          <a:bodyPr wrap="square" rtlCol="0">
            <a:spAutoFit/>
          </a:bodyPr>
          <a:lstStyle/>
          <a:p>
            <a:r>
              <a:rPr lang="en-US" dirty="0"/>
              <a:t>Web based Device control panel for developer</a:t>
            </a:r>
          </a:p>
        </p:txBody>
      </p:sp>
      <p:pic>
        <p:nvPicPr>
          <p:cNvPr id="7" name="Picture 6">
            <a:extLst>
              <a:ext uri="{FF2B5EF4-FFF2-40B4-BE49-F238E27FC236}">
                <a16:creationId xmlns:a16="http://schemas.microsoft.com/office/drawing/2014/main" id="{D826B249-2C60-F4B6-BF97-465E7199ABB8}"/>
              </a:ext>
            </a:extLst>
          </p:cNvPr>
          <p:cNvPicPr>
            <a:picLocks noChangeAspect="1"/>
          </p:cNvPicPr>
          <p:nvPr/>
        </p:nvPicPr>
        <p:blipFill>
          <a:blip r:embed="rId4"/>
          <a:stretch>
            <a:fillRect/>
          </a:stretch>
        </p:blipFill>
        <p:spPr>
          <a:xfrm>
            <a:off x="656269" y="1139751"/>
            <a:ext cx="3709670" cy="2079967"/>
          </a:xfrm>
          <a:prstGeom prst="rect">
            <a:avLst/>
          </a:prstGeom>
        </p:spPr>
      </p:pic>
      <p:pic>
        <p:nvPicPr>
          <p:cNvPr id="9" name="Picture 8">
            <a:extLst>
              <a:ext uri="{FF2B5EF4-FFF2-40B4-BE49-F238E27FC236}">
                <a16:creationId xmlns:a16="http://schemas.microsoft.com/office/drawing/2014/main" id="{DE006140-FAD9-FB5C-7C1A-4B6146A9F83B}"/>
              </a:ext>
            </a:extLst>
          </p:cNvPr>
          <p:cNvPicPr>
            <a:picLocks noChangeAspect="1"/>
          </p:cNvPicPr>
          <p:nvPr/>
        </p:nvPicPr>
        <p:blipFill>
          <a:blip r:embed="rId5"/>
          <a:stretch>
            <a:fillRect/>
          </a:stretch>
        </p:blipFill>
        <p:spPr>
          <a:xfrm>
            <a:off x="4668591" y="1139751"/>
            <a:ext cx="3120701" cy="1740810"/>
          </a:xfrm>
          <a:prstGeom prst="rect">
            <a:avLst/>
          </a:prstGeom>
        </p:spPr>
      </p:pic>
      <p:pic>
        <p:nvPicPr>
          <p:cNvPr id="11" name="Picture 10">
            <a:extLst>
              <a:ext uri="{FF2B5EF4-FFF2-40B4-BE49-F238E27FC236}">
                <a16:creationId xmlns:a16="http://schemas.microsoft.com/office/drawing/2014/main" id="{E5B9CAB7-1182-9319-4199-6B79C6542BE8}"/>
              </a:ext>
            </a:extLst>
          </p:cNvPr>
          <p:cNvPicPr>
            <a:picLocks noChangeAspect="1"/>
          </p:cNvPicPr>
          <p:nvPr/>
        </p:nvPicPr>
        <p:blipFill>
          <a:blip r:embed="rId6"/>
          <a:stretch>
            <a:fillRect/>
          </a:stretch>
        </p:blipFill>
        <p:spPr>
          <a:xfrm>
            <a:off x="701900" y="3052492"/>
            <a:ext cx="1311436" cy="9512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Jnaneshwar B.T.</a:t>
            </a: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157349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sp>
        <p:nvSpPr>
          <p:cNvPr id="348" name="Google Shape;348;p2"/>
          <p:cNvSpPr txBox="1"/>
          <p:nvPr/>
        </p:nvSpPr>
        <p:spPr>
          <a:xfrm>
            <a:off x="452700" y="821054"/>
            <a:ext cx="8238600" cy="409289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dirty="0">
                <a:solidFill>
                  <a:srgbClr val="374151"/>
                </a:solidFill>
                <a:effectLst/>
                <a:latin typeface="Söhne"/>
              </a:rPr>
              <a:t>Agriculture is  an important sector of the global economy, farmers face several challenges and problems </a:t>
            </a:r>
            <a:r>
              <a:rPr lang="en" sz="1200" b="0" i="0" u="none" strike="noStrike" cap="none" dirty="0">
                <a:solidFill>
                  <a:srgbClr val="222222"/>
                </a:solidFill>
                <a:highlight>
                  <a:srgbClr val="FFFFFF"/>
                </a:highlight>
                <a:latin typeface="Söhne"/>
                <a:ea typeface="Lato"/>
                <a:cs typeface="Lato"/>
                <a:sym typeface="Lato"/>
              </a:rPr>
              <a:t>which </a:t>
            </a:r>
            <a:r>
              <a:rPr lang="en-US" sz="1200" u="none" strike="noStrike" cap="none" dirty="0">
                <a:solidFill>
                  <a:srgbClr val="374151"/>
                </a:solidFill>
                <a:highlight>
                  <a:srgbClr val="FFFFFF"/>
                </a:highlight>
                <a:latin typeface="Söhne"/>
                <a:ea typeface="Lato"/>
                <a:cs typeface="Lato"/>
                <a:sym typeface="Lato"/>
              </a:rPr>
              <a:t>can </a:t>
            </a:r>
            <a:r>
              <a:rPr lang="en-US" sz="1200" b="0" i="0" dirty="0">
                <a:solidFill>
                  <a:srgbClr val="374151"/>
                </a:solidFill>
                <a:effectLst/>
                <a:latin typeface="Söhne"/>
              </a:rPr>
              <a:t>result in crop failures, reduced yields, and loss of livelihoods for farmers and impacts on economical growth</a:t>
            </a:r>
            <a:r>
              <a:rPr lang="en" sz="1200" b="0" i="0" u="none" strike="noStrike" cap="none" dirty="0">
                <a:solidFill>
                  <a:srgbClr val="222222"/>
                </a:solidFill>
                <a:highlight>
                  <a:srgbClr val="FFFFFF"/>
                </a:highlight>
                <a:latin typeface="Söhne"/>
                <a:ea typeface="Lato"/>
                <a:cs typeface="Lato"/>
                <a:sym typeface="Lato"/>
              </a:rPr>
              <a:t>. </a:t>
            </a:r>
          </a:p>
          <a:p>
            <a:pPr marL="0" marR="0" lvl="0" indent="0" algn="l" rtl="0">
              <a:lnSpc>
                <a:spcPct val="100000"/>
              </a:lnSpc>
              <a:spcBef>
                <a:spcPts val="0"/>
              </a:spcBef>
              <a:spcAft>
                <a:spcPts val="0"/>
              </a:spcAft>
              <a:buClr>
                <a:srgbClr val="000000"/>
              </a:buClr>
              <a:buSzPts val="1400"/>
              <a:buFont typeface="Arial"/>
              <a:buNone/>
            </a:pPr>
            <a:endParaRPr lang="en" sz="1200" dirty="0">
              <a:solidFill>
                <a:srgbClr val="222222"/>
              </a:solidFill>
              <a:highlight>
                <a:srgbClr val="FFFFFF"/>
              </a:highlight>
              <a:latin typeface="Söhne"/>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Climate change is impacting agriculture in various ways, like erratic weather patterns, extreme temperatures, prolonged droughts, and increased frequency of natural disasters. </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Limited access to water resources, over-extraction of groundwater, and inefficient water management practices can lead to water scarcity in agricultural regions.</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Soil degradation, caused by factors such as erosion, nutrient depletion, and chemical contamination, can result in reduced soil fertility.</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Agricultural practices can have negative environmental impacts, such as deforestation, water pollution, and excessive use of fertilizers and pesticides.</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Pests and diseases can significantly impact crops and livestock.</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Farmers often face challenges in accessing markets, both domestically and internationally.</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The technology and innovation gap can hinder agricultural productivity and limit farmers' ability to adapt to changing environmental conditions.</a:t>
            </a:r>
            <a:endParaRPr lang="en-US" sz="1200" dirty="0">
              <a:solidFill>
                <a:srgbClr val="374151"/>
              </a:solidFill>
              <a:latin typeface="Söhne"/>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dirty="0">
                <a:solidFill>
                  <a:srgbClr val="374151"/>
                </a:solidFill>
                <a:latin typeface="Söhne"/>
              </a:rPr>
              <a:t>Many farmers face challenges related to rural poverty &amp;  </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Labor shortages in agriculture.</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Habitat loss: Agricultural expansion can lead to deforestation, conversion of natural habitats, and fragmentation of wildlife habitats, resulting in loss of wildlife habitat, displacement of wildlife populations, and decline in biodiversity</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0" i="0" dirty="0">
                <a:solidFill>
                  <a:srgbClr val="374151"/>
                </a:solidFill>
                <a:effectLst/>
                <a:latin typeface="Söhne"/>
              </a:rPr>
              <a:t>Agricultural policies and governance can significantly impact the agricultural sector. Issues such as land tenure, access to credit, trade policies, and agricultural subsidies can affect farmers' ability to access resources, compete in markets, and adopt sustainable practices.</a:t>
            </a:r>
            <a:endParaRPr lang="en-US" sz="1200" dirty="0">
              <a:solidFill>
                <a:srgbClr val="374151"/>
              </a:solidFill>
              <a:latin typeface="Söhne"/>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dirty="0">
                <a:solidFill>
                  <a:srgbClr val="222222"/>
                </a:solidFill>
                <a:highlight>
                  <a:srgbClr val="FFFFFF"/>
                </a:highlight>
                <a:latin typeface="Lato"/>
                <a:ea typeface="Lato"/>
                <a:cs typeface="Lato"/>
                <a:sym typeface="Lato"/>
              </a:rPr>
              <a:t>Farmers :   </a:t>
            </a:r>
            <a:r>
              <a:rPr lang="en-US" sz="1200" dirty="0">
                <a:solidFill>
                  <a:srgbClr val="222222"/>
                </a:solidFill>
                <a:highlight>
                  <a:srgbClr val="FFFFFF"/>
                </a:highlight>
                <a:latin typeface="Lato"/>
                <a:ea typeface="Lato"/>
                <a:cs typeface="Lato"/>
                <a:sym typeface="Lato"/>
              </a:rPr>
              <a:t>Farmers are not upgraded to modern technology and face many challenges accessibility to market. If they use IoT based solution, will increase the productivity and can export their product globally.</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b="0" i="0" dirty="0">
                <a:solidFill>
                  <a:srgbClr val="374151"/>
                </a:solidFill>
                <a:effectLst/>
                <a:latin typeface="Söhne"/>
              </a:rPr>
              <a:t>Agriculture supply Chain. It is sequence of activities involved in producing, processing, storing, transporting, and distributing agricultural products from farm to consumer. It encompasses all the steps and stakeholders involved in the journey of agricultural products, including farmers, producers, processors, distributors, retailers, and consumers.</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400" u="none" strike="noStrike" cap="none" dirty="0">
                <a:solidFill>
                  <a:srgbClr val="374151"/>
                </a:solidFill>
                <a:highlight>
                  <a:srgbClr val="FFFFFF"/>
                </a:highlight>
                <a:latin typeface="Söhne"/>
                <a:ea typeface="Lato"/>
                <a:cs typeface="Lato"/>
                <a:sym typeface="Lato"/>
              </a:rPr>
              <a:t>Warehouse Management:  In the ware house,  monitor and maintain the environmental conditions like temperature, humidity</a:t>
            </a:r>
            <a:r>
              <a:rPr lang="en-US" dirty="0">
                <a:solidFill>
                  <a:srgbClr val="374151"/>
                </a:solidFill>
                <a:highlight>
                  <a:srgbClr val="FFFFFF"/>
                </a:highlight>
                <a:latin typeface="Söhne"/>
                <a:ea typeface="Lato"/>
                <a:cs typeface="Lato"/>
                <a:sym typeface="Lato"/>
              </a:rPr>
              <a:t> and air quality, security system.</a:t>
            </a:r>
            <a:r>
              <a:rPr lang="en-US" sz="1400" u="none" strike="noStrike" cap="none" dirty="0">
                <a:solidFill>
                  <a:srgbClr val="374151"/>
                </a:solidFill>
                <a:highlight>
                  <a:srgbClr val="FFFFFF"/>
                </a:highlight>
                <a:latin typeface="Söhne"/>
                <a:ea typeface="Lato"/>
                <a:cs typeface="Lato"/>
                <a:sym typeface="Lato"/>
              </a:rPr>
              <a:t> </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lang="en-US"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236552" y="570678"/>
            <a:ext cx="8238600" cy="4343272"/>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buClr>
                <a:srgbClr val="000000"/>
              </a:buClr>
              <a:buSzPts val="1400"/>
              <a:buFont typeface="Arial" panose="020B0604020202020204" pitchFamily="34" charset="0"/>
              <a:buChar char="•"/>
            </a:pPr>
            <a:r>
              <a:rPr lang="en" b="1" dirty="0">
                <a:solidFill>
                  <a:srgbClr val="222222"/>
                </a:solidFill>
                <a:highlight>
                  <a:srgbClr val="FFFFFF"/>
                </a:highlight>
                <a:latin typeface="Lato"/>
                <a:ea typeface="Lato"/>
                <a:cs typeface="Lato"/>
                <a:sym typeface="Lato"/>
              </a:rPr>
              <a:t>Developer shall have knowledge about the software, electronics and mechanical. Mechtronics. </a:t>
            </a:r>
          </a:p>
          <a:p>
            <a:pPr marL="285750" marR="0" lvl="0" indent="-285750" algn="l" rtl="0">
              <a:lnSpc>
                <a:spcPct val="115000"/>
              </a:lnSpc>
              <a:buClr>
                <a:srgbClr val="000000"/>
              </a:buClr>
              <a:buSzPts val="1400"/>
              <a:buFont typeface="Arial" panose="020B0604020202020204" pitchFamily="34" charset="0"/>
              <a:buChar char="•"/>
            </a:pPr>
            <a:r>
              <a:rPr lang="en" b="1" dirty="0">
                <a:solidFill>
                  <a:srgbClr val="222222"/>
                </a:solidFill>
                <a:highlight>
                  <a:srgbClr val="FFFFFF"/>
                </a:highlight>
                <a:latin typeface="Lato"/>
                <a:ea typeface="Lato"/>
                <a:cs typeface="Lato"/>
                <a:sym typeface="Lato"/>
              </a:rPr>
              <a:t>Have skillsets about the Cloud computing, firmware development, C,C++, Linux , Device Driver, Hardware design, </a:t>
            </a:r>
          </a:p>
          <a:p>
            <a:pPr marL="285750" marR="0" lvl="0" indent="-285750" algn="l" rtl="0">
              <a:lnSpc>
                <a:spcPct val="115000"/>
              </a:lnSpc>
              <a:buClr>
                <a:srgbClr val="000000"/>
              </a:buClr>
              <a:buSzPts val="1400"/>
              <a:buFont typeface="Arial" panose="020B0604020202020204" pitchFamily="34" charset="0"/>
              <a:buChar char="•"/>
            </a:pPr>
            <a:r>
              <a:rPr lang="en" b="1" dirty="0">
                <a:solidFill>
                  <a:srgbClr val="222222"/>
                </a:solidFill>
                <a:highlight>
                  <a:srgbClr val="FFFFFF"/>
                </a:highlight>
                <a:latin typeface="Lato"/>
                <a:ea typeface="Lato"/>
                <a:cs typeface="Lato"/>
                <a:sym typeface="Lato"/>
              </a:rPr>
              <a:t>Drone. </a:t>
            </a:r>
            <a:r>
              <a:rPr lang="en-US" b="1" dirty="0">
                <a:solidFill>
                  <a:srgbClr val="222222"/>
                </a:solidFill>
                <a:highlight>
                  <a:srgbClr val="FFFFFF"/>
                </a:highlight>
                <a:latin typeface="Lato"/>
                <a:ea typeface="Lato"/>
                <a:cs typeface="Lato"/>
                <a:sym typeface="Lato"/>
              </a:rPr>
              <a:t>S</a:t>
            </a:r>
            <a:r>
              <a:rPr lang="en" b="1" dirty="0">
                <a:solidFill>
                  <a:srgbClr val="222222"/>
                </a:solidFill>
                <a:highlight>
                  <a:srgbClr val="FFFFFF"/>
                </a:highlight>
                <a:latin typeface="Lato"/>
                <a:ea typeface="Lato"/>
                <a:cs typeface="Lato"/>
                <a:sym typeface="Lato"/>
              </a:rPr>
              <a:t>hall be used to sprinkled water &amp; presiside .</a:t>
            </a:r>
          </a:p>
          <a:p>
            <a:pPr marL="285750" marR="0" lvl="0" indent="-285750" algn="l" rtl="0">
              <a:lnSpc>
                <a:spcPct val="115000"/>
              </a:lnSpc>
              <a:buClr>
                <a:srgbClr val="000000"/>
              </a:buClr>
              <a:buSzPts val="1400"/>
              <a:buFont typeface="Arial" panose="020B0604020202020204" pitchFamily="34" charset="0"/>
              <a:buChar char="•"/>
            </a:pPr>
            <a:r>
              <a:rPr lang="en-US" sz="1400" b="1" i="0" u="none" strike="noStrike" cap="none" dirty="0">
                <a:solidFill>
                  <a:srgbClr val="000000"/>
                </a:solidFill>
                <a:latin typeface="Lato"/>
                <a:ea typeface="Lato"/>
                <a:cs typeface="Lato"/>
                <a:sym typeface="Lato"/>
              </a:rPr>
              <a:t>Protecting the agriculture crops from wild life.</a:t>
            </a:r>
          </a:p>
          <a:p>
            <a:pPr marL="285750" marR="0" lvl="0" indent="-285750" algn="l" rtl="0">
              <a:lnSpc>
                <a:spcPct val="115000"/>
              </a:lnSpc>
              <a:buClr>
                <a:srgbClr val="000000"/>
              </a:buClr>
              <a:buSzPts val="1400"/>
              <a:buFont typeface="Arial" panose="020B0604020202020204" pitchFamily="34" charset="0"/>
              <a:buChar char="•"/>
            </a:pPr>
            <a:r>
              <a:rPr lang="en-US" sz="1400" b="1" i="0" u="none" strike="noStrike" cap="none" dirty="0">
                <a:solidFill>
                  <a:srgbClr val="000000"/>
                </a:solidFill>
                <a:latin typeface="Lato"/>
                <a:ea typeface="Lato"/>
                <a:cs typeface="Lato"/>
                <a:sym typeface="Lato"/>
              </a:rPr>
              <a:t>Robotic Arm in Wearhouse.</a:t>
            </a:r>
          </a:p>
          <a:p>
            <a:pPr marL="285750" marR="0" lvl="0" indent="-285750" algn="l" rtl="0">
              <a:lnSpc>
                <a:spcPct val="115000"/>
              </a:lnSpc>
              <a:buClr>
                <a:srgbClr val="000000"/>
              </a:buClr>
              <a:buSzPts val="1400"/>
              <a:buFont typeface="Arial" panose="020B0604020202020204" pitchFamily="34" charset="0"/>
              <a:buChar char="•"/>
            </a:pPr>
            <a:r>
              <a:rPr lang="en-US" sz="1400" b="1" i="0" u="none" strike="noStrike" cap="none" dirty="0">
                <a:solidFill>
                  <a:srgbClr val="000000"/>
                </a:solidFill>
                <a:latin typeface="Lato"/>
                <a:ea typeface="Lato"/>
                <a:cs typeface="Lato"/>
                <a:sym typeface="Lato"/>
              </a:rPr>
              <a:t>IoT Environmental monitoring system. </a:t>
            </a:r>
          </a:p>
          <a:p>
            <a:pPr marL="285750" marR="0" lvl="0" indent="-285750" algn="l" rtl="0">
              <a:lnSpc>
                <a:spcPct val="115000"/>
              </a:lnSpc>
              <a:buClr>
                <a:srgbClr val="000000"/>
              </a:buClr>
              <a:buSzPts val="1400"/>
              <a:buFont typeface="Arial" panose="020B0604020202020204" pitchFamily="34" charset="0"/>
              <a:buChar char="•"/>
            </a:pPr>
            <a:r>
              <a:rPr lang="en-US" b="1" i="0" dirty="0">
                <a:solidFill>
                  <a:srgbClr val="374151"/>
                </a:solidFill>
                <a:effectLst/>
                <a:latin typeface="Söhne"/>
              </a:rPr>
              <a:t>Software for electric Agri vehicles.</a:t>
            </a:r>
          </a:p>
          <a:p>
            <a:pPr marL="285750" marR="0" lvl="0" indent="-285750" algn="l" rtl="0">
              <a:lnSpc>
                <a:spcPct val="115000"/>
              </a:lnSpc>
              <a:buClr>
                <a:srgbClr val="000000"/>
              </a:buClr>
              <a:buSzPts val="1400"/>
              <a:buFont typeface="Arial" panose="020B0604020202020204" pitchFamily="34" charset="0"/>
              <a:buChar char="•"/>
            </a:pPr>
            <a:r>
              <a:rPr lang="en-US" sz="1400" b="1" u="none" strike="noStrike" cap="none" dirty="0">
                <a:solidFill>
                  <a:srgbClr val="374151"/>
                </a:solidFill>
                <a:latin typeface="Söhne"/>
                <a:ea typeface="Lato"/>
                <a:cs typeface="Lato"/>
                <a:sym typeface="Lato"/>
              </a:rPr>
              <a:t>Database Server, Web Server, Azure framework. </a:t>
            </a:r>
          </a:p>
          <a:p>
            <a:pPr marL="285750" marR="0" lvl="0" indent="-285750" algn="l" rtl="0">
              <a:lnSpc>
                <a:spcPct val="115000"/>
              </a:lnSpc>
              <a:buClr>
                <a:srgbClr val="000000"/>
              </a:buClr>
              <a:buSzPts val="1400"/>
              <a:buFont typeface="Arial" panose="020B0604020202020204" pitchFamily="34" charset="0"/>
              <a:buChar char="•"/>
            </a:pPr>
            <a:r>
              <a:rPr lang="en-US" sz="1400" b="1" u="none" strike="noStrike" cap="none" dirty="0">
                <a:solidFill>
                  <a:srgbClr val="374151"/>
                </a:solidFill>
                <a:latin typeface="Söhne"/>
                <a:ea typeface="Lato"/>
                <a:cs typeface="Lato"/>
                <a:sym typeface="Lato"/>
              </a:rPr>
              <a:t>Sensors, Hardware boards, Touch Screen display, OS, High End Development machine, Development tools, compiler, linker debugger. Server Machine. </a:t>
            </a:r>
          </a:p>
          <a:p>
            <a:pPr marL="285750" marR="0" lvl="0" indent="-285750" algn="l" rtl="0">
              <a:lnSpc>
                <a:spcPct val="115000"/>
              </a:lnSpc>
              <a:buClr>
                <a:srgbClr val="000000"/>
              </a:buClr>
              <a:buSzPts val="1400"/>
              <a:buFont typeface="Arial" panose="020B0604020202020204" pitchFamily="34" charset="0"/>
              <a:buChar char="•"/>
            </a:pPr>
            <a:r>
              <a:rPr lang="en-US" b="1" i="0" dirty="0">
                <a:solidFill>
                  <a:srgbClr val="374151"/>
                </a:solidFill>
                <a:latin typeface="Söhne"/>
                <a:ea typeface="Lato"/>
                <a:cs typeface="Lato"/>
                <a:sym typeface="Lato"/>
              </a:rPr>
              <a:t>License Keys.</a:t>
            </a:r>
          </a:p>
          <a:p>
            <a:pPr marL="285750" marR="0" lvl="0" indent="-285750" algn="l" rtl="0">
              <a:lnSpc>
                <a:spcPct val="115000"/>
              </a:lnSpc>
              <a:buClr>
                <a:srgbClr val="000000"/>
              </a:buClr>
              <a:buSzPts val="1400"/>
              <a:buFont typeface="Arial" panose="020B0604020202020204" pitchFamily="34" charset="0"/>
              <a:buChar char="•"/>
            </a:pPr>
            <a:r>
              <a:rPr lang="en-US" b="1" dirty="0">
                <a:solidFill>
                  <a:srgbClr val="374151"/>
                </a:solidFill>
                <a:latin typeface="Söhne"/>
                <a:ea typeface="Lato"/>
                <a:cs typeface="Lato"/>
                <a:sym typeface="Lato"/>
              </a:rPr>
              <a:t>Fund.</a:t>
            </a:r>
            <a:endParaRPr lang="en-US" b="1" i="0" dirty="0">
              <a:solidFill>
                <a:srgbClr val="374151"/>
              </a:solidFill>
              <a:latin typeface="Söhne"/>
              <a:ea typeface="Lato"/>
              <a:cs typeface="Lato"/>
              <a:sym typeface="Lato"/>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endParaRPr sz="1400" b="1"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4" name="TextBox 3">
            <a:extLst>
              <a:ext uri="{FF2B5EF4-FFF2-40B4-BE49-F238E27FC236}">
                <a16:creationId xmlns:a16="http://schemas.microsoft.com/office/drawing/2014/main" id="{846150F0-A2FE-D510-ED9B-ECE5BDF761F5}"/>
              </a:ext>
            </a:extLst>
          </p:cNvPr>
          <p:cNvSpPr txBox="1"/>
          <p:nvPr/>
        </p:nvSpPr>
        <p:spPr>
          <a:xfrm>
            <a:off x="1180027" y="1226455"/>
            <a:ext cx="7455258" cy="3046988"/>
          </a:xfrm>
          <a:prstGeom prst="rect">
            <a:avLst/>
          </a:prstGeom>
          <a:noFill/>
        </p:spPr>
        <p:txBody>
          <a:bodyPr wrap="square">
            <a:spAutoFit/>
          </a:bodyPr>
          <a:lstStyle/>
          <a:p>
            <a:pPr marL="285750" indent="-285750">
              <a:buFont typeface="Arial" panose="020B0604020202020204" pitchFamily="34" charset="0"/>
              <a:buChar char="•"/>
            </a:pPr>
            <a:r>
              <a:rPr lang="en-US" sz="1600" i="0" dirty="0">
                <a:solidFill>
                  <a:srgbClr val="374151"/>
                </a:solidFill>
                <a:effectLst/>
                <a:latin typeface="Söhne"/>
              </a:rPr>
              <a:t>Azure IoT Hub.</a:t>
            </a:r>
          </a:p>
          <a:p>
            <a:pPr marL="285750" indent="-285750">
              <a:buFont typeface="Arial" panose="020B0604020202020204" pitchFamily="34" charset="0"/>
              <a:buChar char="•"/>
            </a:pPr>
            <a:r>
              <a:rPr lang="en-US" sz="1600" i="0" dirty="0">
                <a:solidFill>
                  <a:srgbClr val="374151"/>
                </a:solidFill>
                <a:effectLst/>
                <a:latin typeface="Söhne"/>
              </a:rPr>
              <a:t>Azure IoT Edge : Artificial Intelligence</a:t>
            </a:r>
          </a:p>
          <a:p>
            <a:pPr marL="285750" indent="-285750">
              <a:buFont typeface="Arial" panose="020B0604020202020204" pitchFamily="34" charset="0"/>
              <a:buChar char="•"/>
            </a:pPr>
            <a:r>
              <a:rPr lang="en-US" sz="1600" i="0" dirty="0">
                <a:solidFill>
                  <a:srgbClr val="374151"/>
                </a:solidFill>
                <a:effectLst/>
                <a:latin typeface="Söhne"/>
              </a:rPr>
              <a:t>Azure Stream Analytics.</a:t>
            </a:r>
          </a:p>
          <a:p>
            <a:pPr marL="285750" indent="-285750">
              <a:buFont typeface="Arial" panose="020B0604020202020204" pitchFamily="34" charset="0"/>
              <a:buChar char="•"/>
            </a:pPr>
            <a:r>
              <a:rPr lang="en-US" sz="1600" i="0" dirty="0">
                <a:solidFill>
                  <a:srgbClr val="374151"/>
                </a:solidFill>
                <a:effectLst/>
                <a:latin typeface="Söhne"/>
              </a:rPr>
              <a:t>Azure Time Series Insights</a:t>
            </a:r>
          </a:p>
          <a:p>
            <a:pPr marL="285750" indent="-285750">
              <a:buFont typeface="Arial" panose="020B0604020202020204" pitchFamily="34" charset="0"/>
              <a:buChar char="•"/>
            </a:pPr>
            <a:r>
              <a:rPr lang="en-US" sz="1600" i="0" dirty="0">
                <a:solidFill>
                  <a:srgbClr val="374151"/>
                </a:solidFill>
                <a:effectLst/>
                <a:latin typeface="Söhne"/>
              </a:rPr>
              <a:t>Azure IoT Central.</a:t>
            </a:r>
          </a:p>
          <a:p>
            <a:pPr marL="285750" indent="-285750">
              <a:buFont typeface="Arial" panose="020B0604020202020204" pitchFamily="34" charset="0"/>
              <a:buChar char="•"/>
            </a:pPr>
            <a:r>
              <a:rPr lang="en-US" sz="1600" i="0" dirty="0">
                <a:solidFill>
                  <a:srgbClr val="374151"/>
                </a:solidFill>
                <a:effectLst/>
                <a:latin typeface="Söhne"/>
              </a:rPr>
              <a:t>Azure IoT Device Provisioning Service</a:t>
            </a:r>
          </a:p>
          <a:p>
            <a:pPr marL="285750" indent="-285750">
              <a:buFont typeface="Arial" panose="020B0604020202020204" pitchFamily="34" charset="0"/>
              <a:buChar char="•"/>
            </a:pPr>
            <a:r>
              <a:rPr lang="en-US" sz="1600" u="none" strike="noStrike" cap="none" dirty="0">
                <a:solidFill>
                  <a:srgbClr val="374151"/>
                </a:solidFill>
                <a:latin typeface="Söhne"/>
                <a:ea typeface="Lato"/>
                <a:cs typeface="Lato"/>
                <a:sym typeface="Lato"/>
              </a:rPr>
              <a:t>Sensors, Hardware boards, Touch Screen display, OS, High End Development machine, Development tools, compiler, linker debugger. Server Machine. </a:t>
            </a:r>
            <a:r>
              <a:rPr lang="en-US" sz="1600" dirty="0">
                <a:solidFill>
                  <a:srgbClr val="374151"/>
                </a:solidFill>
                <a:latin typeface="Söhne"/>
                <a:ea typeface="Lato"/>
                <a:cs typeface="Lato"/>
                <a:sym typeface="Lato"/>
              </a:rPr>
              <a:t>Oscilloscope</a:t>
            </a:r>
          </a:p>
          <a:p>
            <a:pPr marL="285750" indent="-285750">
              <a:buFont typeface="Arial" panose="020B0604020202020204" pitchFamily="34" charset="0"/>
              <a:buChar char="•"/>
            </a:pPr>
            <a:r>
              <a:rPr lang="en-US" sz="1600" dirty="0">
                <a:solidFill>
                  <a:srgbClr val="374151"/>
                </a:solidFill>
                <a:latin typeface="Söhne"/>
                <a:ea typeface="Lato"/>
                <a:cs typeface="Lato"/>
                <a:sym typeface="Lato"/>
              </a:rPr>
              <a:t>Machine.</a:t>
            </a:r>
          </a:p>
          <a:p>
            <a:pPr marL="285750" indent="-285750">
              <a:buFont typeface="Arial" panose="020B0604020202020204" pitchFamily="34" charset="0"/>
              <a:buChar char="•"/>
            </a:pPr>
            <a:endParaRPr lang="en-US" sz="1600" b="0" i="0" u="none" strike="noStrike" cap="none" dirty="0">
              <a:solidFill>
                <a:srgbClr val="000000"/>
              </a:solidFill>
              <a:latin typeface="Lato"/>
              <a:ea typeface="Lato"/>
              <a:cs typeface="Lato"/>
              <a:sym typeface="Lato"/>
            </a:endParaRPr>
          </a:p>
          <a:p>
            <a:pPr marL="285750" indent="-285750">
              <a:buFont typeface="Arial" panose="020B0604020202020204" pitchFamily="34" charset="0"/>
              <a:buChar char="•"/>
            </a:pPr>
            <a:endParaRPr lang="en-US" sz="1600" dirty="0"/>
          </a:p>
        </p:txBody>
      </p:sp>
      <p:sp>
        <p:nvSpPr>
          <p:cNvPr id="6" name="Title 5">
            <a:extLst>
              <a:ext uri="{FF2B5EF4-FFF2-40B4-BE49-F238E27FC236}">
                <a16:creationId xmlns:a16="http://schemas.microsoft.com/office/drawing/2014/main" id="{2E80141B-12B8-1556-C66D-B0D02597A796}"/>
              </a:ext>
            </a:extLst>
          </p:cNvPr>
          <p:cNvSpPr>
            <a:spLocks noGrp="1"/>
          </p:cNvSpPr>
          <p:nvPr>
            <p:ph type="title"/>
          </p:nvPr>
        </p:nvSpPr>
        <p:spPr/>
        <p:txBody>
          <a:bodyPr/>
          <a:lstStyle/>
          <a:p>
            <a:r>
              <a:rPr lang="en" sz="3200" dirty="0">
                <a:solidFill>
                  <a:srgbClr val="4A4548"/>
                </a:solidFill>
                <a:highlight>
                  <a:srgbClr val="FFFFFF"/>
                </a:highlight>
              </a:rPr>
              <a:t>Tools or resources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73929" y="96777"/>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Methodology &amp; Architecture</a:t>
            </a:r>
            <a:endParaRPr sz="2000" dirty="0"/>
          </a:p>
        </p:txBody>
      </p:sp>
      <p:sp>
        <p:nvSpPr>
          <p:cNvPr id="372" name="Google Shape;372;p6"/>
          <p:cNvSpPr txBox="1"/>
          <p:nvPr/>
        </p:nvSpPr>
        <p:spPr>
          <a:xfrm>
            <a:off x="473929" y="451163"/>
            <a:ext cx="8238600" cy="4241173"/>
          </a:xfrm>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US" b="1" i="0" dirty="0">
                <a:solidFill>
                  <a:srgbClr val="374151"/>
                </a:solidFill>
                <a:effectLst/>
                <a:latin typeface="Söhne"/>
              </a:rPr>
              <a:t>Infrastructure optimization: </a:t>
            </a:r>
            <a:r>
              <a:rPr lang="en-US" b="0" i="0" dirty="0">
                <a:solidFill>
                  <a:srgbClr val="374151"/>
                </a:solidFill>
                <a:effectLst/>
                <a:latin typeface="Söhne"/>
              </a:rPr>
              <a:t>Azure provides a range of infrastructure optimization tools that can be used to reduce energy consumption and carbon footprint. For example, the Azure Energy Efficiency calculator can be used to calculate the energy consumption of Azure virtual machines and recommend ways to optimize energy consumption.</a:t>
            </a:r>
          </a:p>
          <a:p>
            <a:pPr algn="l">
              <a:buFont typeface="+mj-lt"/>
              <a:buAutoNum type="arabicPeriod"/>
            </a:pPr>
            <a:r>
              <a:rPr lang="en-US" b="1" i="0" dirty="0">
                <a:solidFill>
                  <a:srgbClr val="374151"/>
                </a:solidFill>
                <a:effectLst/>
                <a:latin typeface="Söhne"/>
              </a:rPr>
              <a:t>Cloud-native architecture</a:t>
            </a:r>
            <a:r>
              <a:rPr lang="en-US" b="0" i="0" dirty="0">
                <a:solidFill>
                  <a:srgbClr val="374151"/>
                </a:solidFill>
                <a:effectLst/>
                <a:latin typeface="Söhne"/>
              </a:rPr>
              <a:t>: Cloud-native architecture refers to the design and deployment of software applications that are optimized for cloud computing environments. This involves using services and tools that are designed specifically for the cloud, such as Azure Kubernetes Service (AKS) and Azure Functions. Cloud-native architecture can help reduce energy consumption and carbon footprint by optimizing resource utilization and scaling.</a:t>
            </a:r>
          </a:p>
          <a:p>
            <a:pPr algn="l">
              <a:buFont typeface="+mj-lt"/>
              <a:buAutoNum type="arabicPeriod"/>
            </a:pPr>
            <a:r>
              <a:rPr lang="en-US" b="1" i="0" dirty="0">
                <a:solidFill>
                  <a:srgbClr val="374151"/>
                </a:solidFill>
                <a:effectLst/>
                <a:latin typeface="Söhne"/>
              </a:rPr>
              <a:t>Serverless computing: </a:t>
            </a:r>
            <a:r>
              <a:rPr lang="en-US" b="0" i="0" dirty="0">
                <a:solidFill>
                  <a:srgbClr val="374151"/>
                </a:solidFill>
                <a:effectLst/>
                <a:latin typeface="Söhne"/>
              </a:rPr>
              <a:t>Serverless computing is a cloud computing model in which the cloud provider manages the infrastructure and automatically allocates resources as needed. This can help reduce energy consumption and carbon footprint by eliminating the need for dedicated server infrastructure. Azure Functions and Azure Logic Apps are examples of serverless computing services provided by Azure.</a:t>
            </a:r>
          </a:p>
          <a:p>
            <a:pPr algn="l">
              <a:buFont typeface="+mj-lt"/>
              <a:buAutoNum type="arabicPeriod"/>
            </a:pPr>
            <a:r>
              <a:rPr lang="en-US" b="1" i="0" dirty="0">
                <a:solidFill>
                  <a:srgbClr val="374151"/>
                </a:solidFill>
                <a:effectLst/>
                <a:latin typeface="Söhne"/>
              </a:rPr>
              <a:t>Sustainable data centers: </a:t>
            </a:r>
            <a:r>
              <a:rPr lang="en-US" b="0" i="0" dirty="0">
                <a:solidFill>
                  <a:srgbClr val="374151"/>
                </a:solidFill>
                <a:effectLst/>
                <a:latin typeface="Söhne"/>
              </a:rPr>
              <a:t>Azure has made significant investments in building sustainable data centers that are designed to minimize energy consumption and carbon footprint. These data centers are powered by renewable energy sources and are equipped with energy-efficient hardware and cooling systems.</a:t>
            </a:r>
          </a:p>
          <a:p>
            <a:pPr algn="l">
              <a:buFont typeface="+mj-lt"/>
              <a:buAutoNum type="arabicPeriod"/>
            </a:pPr>
            <a:r>
              <a:rPr lang="en-US" b="1" i="0" dirty="0">
                <a:solidFill>
                  <a:srgbClr val="374151"/>
                </a:solidFill>
                <a:effectLst/>
                <a:latin typeface="Söhne"/>
              </a:rPr>
              <a:t>Smart Agriculture development practices: </a:t>
            </a:r>
            <a:r>
              <a:rPr lang="en-US" b="0" i="0" dirty="0">
                <a:solidFill>
                  <a:srgbClr val="374151"/>
                </a:solidFill>
                <a:effectLst/>
                <a:latin typeface="Söhne"/>
              </a:rPr>
              <a:t>Adopting green software development practices can help reduce the environmental impact of software development. These practices include optimizing code for energy efficiency, minimizing resource usage, and reducing waste generation. Azure provides a range of tools and services that can be used to implement these practices, such as Azure DevOps and Azure Advisor.</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a:t>
            </a:r>
            <a:endParaRPr sz="2000" dirty="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US" b="0" i="0" dirty="0">
                <a:solidFill>
                  <a:srgbClr val="374151"/>
                </a:solidFill>
                <a:effectLst/>
                <a:latin typeface="Söhne"/>
              </a:rPr>
              <a:t>Azure Sustainability: Microsoft has made significant investments in building sustainable data centers and improving energy efficiency, making Azure a leading cloud provider smart agriculture.</a:t>
            </a:r>
          </a:p>
          <a:p>
            <a:pPr algn="l">
              <a:buFont typeface="+mj-lt"/>
              <a:buAutoNum type="arabicPeriod"/>
            </a:pPr>
            <a:r>
              <a:rPr lang="en-US" b="0" i="0" dirty="0">
                <a:solidFill>
                  <a:srgbClr val="374151"/>
                </a:solidFill>
                <a:effectLst/>
                <a:latin typeface="Söhne"/>
              </a:rPr>
              <a:t>Comprehensive Tools: Azure provides a range of tools and services that can be used to develop and deploy green software, including serverless computing, Kubernetes, and DevOps tools.</a:t>
            </a:r>
          </a:p>
          <a:p>
            <a:pPr algn="l">
              <a:buFont typeface="+mj-lt"/>
              <a:buAutoNum type="arabicPeriod"/>
            </a:pPr>
            <a:r>
              <a:rPr lang="en-US" b="0" i="0" dirty="0">
                <a:solidFill>
                  <a:srgbClr val="374151"/>
                </a:solidFill>
                <a:effectLst/>
                <a:latin typeface="Söhne"/>
              </a:rPr>
              <a:t>Integration with Other Microsoft Products: Azure integrates well with other Microsoft products, such as Power BI, Dynamics 365, and SharePoint, providing a seamless user experience for developing and deploying green software.</a:t>
            </a:r>
          </a:p>
          <a:p>
            <a:pPr algn="l">
              <a:buFont typeface="+mj-lt"/>
              <a:buAutoNum type="arabicPeriod"/>
            </a:pPr>
            <a:r>
              <a:rPr lang="en-US" b="0" i="0" dirty="0">
                <a:solidFill>
                  <a:srgbClr val="374151"/>
                </a:solidFill>
                <a:effectLst/>
                <a:latin typeface="Söhne"/>
              </a:rPr>
              <a:t>Flexibility and Scalability: Azure offers a flexible and scalable infrastructure that can be customized to meet the unique needs of smart agriculture applications.</a:t>
            </a:r>
          </a:p>
          <a:p>
            <a:pPr algn="l">
              <a:buFont typeface="+mj-lt"/>
              <a:buAutoNum type="arabicPeriod"/>
            </a:pPr>
            <a:r>
              <a:rPr lang="en-US" b="0" i="0" dirty="0">
                <a:solidFill>
                  <a:srgbClr val="374151"/>
                </a:solidFill>
                <a:effectLst/>
                <a:latin typeface="Söhne"/>
              </a:rPr>
              <a:t>Security and Compliance: Azure provides a range of security and compliance features, such as encryption, access controls, and compliance certifications, ensuring that smart agriculture applications are secure and compliant with regulations.</a:t>
            </a: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Blocks of Hardware platform</a:t>
            </a:r>
            <a:endParaRPr sz="2000" dirty="0"/>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grpSp>
        <p:nvGrpSpPr>
          <p:cNvPr id="9" name="Group 8">
            <a:extLst>
              <a:ext uri="{FF2B5EF4-FFF2-40B4-BE49-F238E27FC236}">
                <a16:creationId xmlns:a16="http://schemas.microsoft.com/office/drawing/2014/main" id="{60BEF14B-CACC-52E0-3B90-5F82B1381C9E}"/>
              </a:ext>
            </a:extLst>
          </p:cNvPr>
          <p:cNvGrpSpPr/>
          <p:nvPr/>
        </p:nvGrpSpPr>
        <p:grpSpPr>
          <a:xfrm>
            <a:off x="1071977" y="1202939"/>
            <a:ext cx="5309504" cy="2251202"/>
            <a:chOff x="1071977" y="1202939"/>
            <a:chExt cx="5309504" cy="2251202"/>
          </a:xfrm>
        </p:grpSpPr>
        <p:pic>
          <p:nvPicPr>
            <p:cNvPr id="2" name="Picture 1">
              <a:extLst>
                <a:ext uri="{FF2B5EF4-FFF2-40B4-BE49-F238E27FC236}">
                  <a16:creationId xmlns:a16="http://schemas.microsoft.com/office/drawing/2014/main" id="{F5DC42F7-F6D0-67E6-F92D-84ACE062803D}"/>
                </a:ext>
              </a:extLst>
            </p:cNvPr>
            <p:cNvPicPr>
              <a:picLocks noChangeAspect="1"/>
            </p:cNvPicPr>
            <p:nvPr/>
          </p:nvPicPr>
          <p:blipFill>
            <a:blip r:embed="rId4"/>
            <a:stretch>
              <a:fillRect/>
            </a:stretch>
          </p:blipFill>
          <p:spPr>
            <a:xfrm>
              <a:off x="3251915" y="1202939"/>
              <a:ext cx="3129566" cy="2251202"/>
            </a:xfrm>
            <a:prstGeom prst="rect">
              <a:avLst/>
            </a:prstGeom>
          </p:spPr>
        </p:pic>
        <p:sp>
          <p:nvSpPr>
            <p:cNvPr id="5" name="TextBox 4">
              <a:extLst>
                <a:ext uri="{FF2B5EF4-FFF2-40B4-BE49-F238E27FC236}">
                  <a16:creationId xmlns:a16="http://schemas.microsoft.com/office/drawing/2014/main" id="{350B64CC-9B23-5DA8-FEB0-E5956CE07147}"/>
                </a:ext>
              </a:extLst>
            </p:cNvPr>
            <p:cNvSpPr txBox="1"/>
            <p:nvPr/>
          </p:nvSpPr>
          <p:spPr>
            <a:xfrm>
              <a:off x="1071977" y="1409588"/>
              <a:ext cx="2060620" cy="307777"/>
            </a:xfrm>
            <a:prstGeom prst="rect">
              <a:avLst/>
            </a:prstGeom>
            <a:solidFill>
              <a:schemeClr val="accent1"/>
            </a:solidFill>
            <a:ln>
              <a:solidFill>
                <a:schemeClr val="tx1"/>
              </a:solidFill>
            </a:ln>
          </p:spPr>
          <p:txBody>
            <a:bodyPr wrap="square" rtlCol="0">
              <a:spAutoFit/>
            </a:bodyPr>
            <a:lstStyle/>
            <a:p>
              <a:r>
                <a:rPr lang="en-US" b="1" dirty="0"/>
                <a:t>Water Level Sensor</a:t>
              </a:r>
            </a:p>
          </p:txBody>
        </p:sp>
        <p:sp>
          <p:nvSpPr>
            <p:cNvPr id="6" name="TextBox 5">
              <a:extLst>
                <a:ext uri="{FF2B5EF4-FFF2-40B4-BE49-F238E27FC236}">
                  <a16:creationId xmlns:a16="http://schemas.microsoft.com/office/drawing/2014/main" id="{C5171C58-F673-671A-DA57-42372CA4D667}"/>
                </a:ext>
              </a:extLst>
            </p:cNvPr>
            <p:cNvSpPr txBox="1"/>
            <p:nvPr/>
          </p:nvSpPr>
          <p:spPr>
            <a:xfrm>
              <a:off x="1071977" y="1837193"/>
              <a:ext cx="2060620" cy="307777"/>
            </a:xfrm>
            <a:prstGeom prst="rect">
              <a:avLst/>
            </a:prstGeom>
            <a:solidFill>
              <a:schemeClr val="accent1"/>
            </a:solidFill>
            <a:ln>
              <a:solidFill>
                <a:schemeClr val="tx1"/>
              </a:solidFill>
            </a:ln>
          </p:spPr>
          <p:txBody>
            <a:bodyPr wrap="square" rtlCol="0">
              <a:spAutoFit/>
            </a:bodyPr>
            <a:lstStyle/>
            <a:p>
              <a:r>
                <a:rPr lang="en-US" b="1" dirty="0"/>
                <a:t>Temperature Sensor</a:t>
              </a:r>
            </a:p>
          </p:txBody>
        </p:sp>
        <p:sp>
          <p:nvSpPr>
            <p:cNvPr id="7" name="TextBox 6">
              <a:extLst>
                <a:ext uri="{FF2B5EF4-FFF2-40B4-BE49-F238E27FC236}">
                  <a16:creationId xmlns:a16="http://schemas.microsoft.com/office/drawing/2014/main" id="{CD8F5981-73A0-F6C0-4A95-2D6878B96221}"/>
                </a:ext>
              </a:extLst>
            </p:cNvPr>
            <p:cNvSpPr txBox="1"/>
            <p:nvPr/>
          </p:nvSpPr>
          <p:spPr>
            <a:xfrm>
              <a:off x="1071977" y="2264798"/>
              <a:ext cx="2060620" cy="307777"/>
            </a:xfrm>
            <a:prstGeom prst="rect">
              <a:avLst/>
            </a:prstGeom>
            <a:solidFill>
              <a:schemeClr val="accent1"/>
            </a:solidFill>
            <a:ln>
              <a:solidFill>
                <a:schemeClr val="tx1"/>
              </a:solidFill>
            </a:ln>
          </p:spPr>
          <p:txBody>
            <a:bodyPr wrap="square" rtlCol="0">
              <a:spAutoFit/>
            </a:bodyPr>
            <a:lstStyle/>
            <a:p>
              <a:r>
                <a:rPr lang="en-US" b="1" dirty="0"/>
                <a:t>Soil Moisture Sensor</a:t>
              </a:r>
            </a:p>
          </p:txBody>
        </p:sp>
        <p:sp>
          <p:nvSpPr>
            <p:cNvPr id="8" name="TextBox 7">
              <a:extLst>
                <a:ext uri="{FF2B5EF4-FFF2-40B4-BE49-F238E27FC236}">
                  <a16:creationId xmlns:a16="http://schemas.microsoft.com/office/drawing/2014/main" id="{B9F3FBCA-A896-EB90-2A81-C19D84634D8F}"/>
                </a:ext>
              </a:extLst>
            </p:cNvPr>
            <p:cNvSpPr txBox="1"/>
            <p:nvPr/>
          </p:nvSpPr>
          <p:spPr>
            <a:xfrm>
              <a:off x="1071977" y="2723563"/>
              <a:ext cx="2060620" cy="307777"/>
            </a:xfrm>
            <a:prstGeom prst="rect">
              <a:avLst/>
            </a:prstGeom>
            <a:solidFill>
              <a:schemeClr val="accent1"/>
            </a:solidFill>
            <a:ln>
              <a:solidFill>
                <a:schemeClr val="tx1"/>
              </a:solidFill>
            </a:ln>
          </p:spPr>
          <p:txBody>
            <a:bodyPr wrap="square" rtlCol="0">
              <a:spAutoFit/>
            </a:bodyPr>
            <a:lstStyle/>
            <a:p>
              <a:r>
                <a:rPr lang="en-US" b="1" dirty="0"/>
                <a:t>Light Sensor</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a:t>
            </a:r>
            <a:endParaRPr sz="2000" dirty="0"/>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6" name="Rectangle 4">
            <a:extLst>
              <a:ext uri="{FF2B5EF4-FFF2-40B4-BE49-F238E27FC236}">
                <a16:creationId xmlns:a16="http://schemas.microsoft.com/office/drawing/2014/main" id="{0FC44B87-4523-C174-3D42-796F7C27D03C}"/>
              </a:ext>
            </a:extLst>
          </p:cNvPr>
          <p:cNvSpPr>
            <a:spLocks noChangeArrowheads="1"/>
          </p:cNvSpPr>
          <p:nvPr/>
        </p:nvSpPr>
        <p:spPr bwMode="auto">
          <a:xfrm>
            <a:off x="300002" y="313458"/>
            <a:ext cx="8428589" cy="518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Söhne"/>
              </a:rPr>
              <a:t>Precision farming: Smart agriculture uses precision farming techniques that enable </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rgbClr val="000000"/>
                </a:solidFill>
                <a:latin typeface="Söhne"/>
              </a:rPr>
              <a:t>	</a:t>
            </a:r>
            <a:r>
              <a:rPr kumimoji="0" lang="en-US" altLang="en-US" sz="1800" b="0" i="0" u="none" strike="noStrike" cap="none" normalizeH="0" baseline="0" dirty="0">
                <a:ln>
                  <a:noFill/>
                </a:ln>
                <a:solidFill>
                  <a:srgbClr val="000000"/>
                </a:solidFill>
                <a:effectLst/>
                <a:latin typeface="Söhne"/>
              </a:rPr>
              <a:t>farmers to monitor and manage crops with more accuracy, thereby increasing </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rgbClr val="000000"/>
                </a:solidFill>
                <a:latin typeface="Söhne"/>
              </a:rPr>
              <a:t>	</a:t>
            </a:r>
            <a:r>
              <a:rPr kumimoji="0" lang="en-US" altLang="en-US" sz="1800" b="0" i="0" u="none" strike="noStrike" cap="none" normalizeH="0" baseline="0" dirty="0">
                <a:ln>
                  <a:noFill/>
                </a:ln>
                <a:solidFill>
                  <a:srgbClr val="000000"/>
                </a:solidFill>
                <a:effectLst/>
                <a:latin typeface="Söhne"/>
              </a:rPr>
              <a:t>yield and reducing waste.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rgbClr val="000000"/>
                </a:solidFill>
                <a:effectLst/>
                <a:latin typeface="Söhne"/>
              </a:rPr>
              <a:t>Data-driven decision making: Smart agriculture relies on data collection and analysis to </a:t>
            </a:r>
          </a:p>
          <a:p>
            <a:pPr lvl="1">
              <a:buClrTx/>
            </a:pPr>
            <a:r>
              <a:rPr kumimoji="0" lang="en-US" altLang="en-US" sz="1800" b="0" i="0" u="none" strike="noStrike" cap="none" normalizeH="0" baseline="0" dirty="0">
                <a:ln>
                  <a:noFill/>
                </a:ln>
                <a:solidFill>
                  <a:srgbClr val="000000"/>
                </a:solidFill>
                <a:effectLst/>
                <a:latin typeface="Söhne"/>
              </a:rPr>
              <a:t>inform decision making. This can lead to more efficient use of resources, better crop </a:t>
            </a:r>
          </a:p>
          <a:p>
            <a:pPr lvl="1">
              <a:buClrTx/>
            </a:pPr>
            <a:r>
              <a:rPr kumimoji="0" lang="en-US" altLang="en-US" sz="1800" b="0" i="0" u="none" strike="noStrike" cap="none" normalizeH="0" baseline="0" dirty="0">
                <a:ln>
                  <a:noFill/>
                </a:ln>
                <a:solidFill>
                  <a:srgbClr val="000000"/>
                </a:solidFill>
                <a:effectLst/>
                <a:latin typeface="Söhne"/>
              </a:rPr>
              <a:t>management, and increased profitability.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rgbClr val="000000"/>
                </a:solidFill>
                <a:effectLst/>
                <a:latin typeface="Söhne"/>
              </a:rPr>
              <a:t>Remote monitoring: Smart agriculture allows farmers to monitor crops and livestock</a:t>
            </a:r>
          </a:p>
          <a:p>
            <a:pPr lvl="1">
              <a:buClrTx/>
            </a:pPr>
            <a:r>
              <a:rPr kumimoji="0" lang="en-US" altLang="en-US" sz="1800" b="0" i="0" u="none" strike="noStrike" cap="none" normalizeH="0" baseline="0" dirty="0">
                <a:ln>
                  <a:noFill/>
                </a:ln>
                <a:solidFill>
                  <a:srgbClr val="000000"/>
                </a:solidFill>
                <a:effectLst/>
                <a:latin typeface="Söhne"/>
              </a:rPr>
              <a:t> remotely using sensors and other IoT devices. This reduces the need for physical </a:t>
            </a:r>
          </a:p>
          <a:p>
            <a:pPr lvl="1">
              <a:buClrTx/>
            </a:pPr>
            <a:r>
              <a:rPr kumimoji="0" lang="en-US" altLang="en-US" sz="1800" b="0" i="0" u="none" strike="noStrike" cap="none" normalizeH="0" baseline="0" dirty="0">
                <a:ln>
                  <a:noFill/>
                </a:ln>
                <a:solidFill>
                  <a:srgbClr val="000000"/>
                </a:solidFill>
                <a:effectLst/>
                <a:latin typeface="Söhne"/>
              </a:rPr>
              <a:t>inspections, which saves time and resources.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rgbClr val="000000"/>
                </a:solidFill>
                <a:effectLst/>
                <a:latin typeface="Söhne"/>
              </a:rPr>
              <a:t>Automation: Smart agriculture uses automation technologies such as robotics and </a:t>
            </a:r>
          </a:p>
          <a:p>
            <a:pPr lvl="1">
              <a:buClrTx/>
            </a:pPr>
            <a:r>
              <a:rPr kumimoji="0" lang="en-US" altLang="en-US" sz="1800" b="0" i="0" u="none" strike="noStrike" cap="none" normalizeH="0" baseline="0" dirty="0">
                <a:ln>
                  <a:noFill/>
                </a:ln>
                <a:solidFill>
                  <a:srgbClr val="000000"/>
                </a:solidFill>
                <a:effectLst/>
                <a:latin typeface="Söhne"/>
              </a:rPr>
              <a:t>drones to perform tasks like planting, harvesting, and monitoring crops. </a:t>
            </a:r>
          </a:p>
          <a:p>
            <a:pPr lvl="1">
              <a:buClrTx/>
            </a:pPr>
            <a:r>
              <a:rPr kumimoji="0" lang="en-US" altLang="en-US" sz="1800" b="0" i="0" u="none" strike="noStrike" cap="none" normalizeH="0" baseline="0" dirty="0">
                <a:ln>
                  <a:noFill/>
                </a:ln>
                <a:solidFill>
                  <a:srgbClr val="000000"/>
                </a:solidFill>
                <a:effectLst/>
                <a:latin typeface="Söhne"/>
              </a:rPr>
              <a:t>This increases efficiency and reduces labor costs.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solidFill>
                  <a:srgbClr val="000000"/>
                </a:solidFill>
                <a:effectLst/>
                <a:latin typeface="Söhne"/>
              </a:rPr>
              <a:t>Sustainable practices: Smart agriculture incorporates sustainable farming </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rgbClr val="000000"/>
                </a:solidFill>
                <a:latin typeface="Söhne"/>
              </a:rPr>
              <a:t>	</a:t>
            </a:r>
            <a:r>
              <a:rPr kumimoji="0" lang="en-US" altLang="en-US" sz="1800" b="0" i="0" u="none" strike="noStrike" cap="none" normalizeH="0" baseline="0" dirty="0">
                <a:ln>
                  <a:noFill/>
                </a:ln>
                <a:solidFill>
                  <a:srgbClr val="000000"/>
                </a:solidFill>
                <a:effectLst/>
                <a:latin typeface="Söhne"/>
              </a:rPr>
              <a:t>practices that aim to reduce environmental impact and promote long-term </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rgbClr val="000000"/>
                </a:solidFill>
                <a:latin typeface="Söhne"/>
              </a:rPr>
              <a:t>	</a:t>
            </a:r>
            <a:r>
              <a:rPr kumimoji="0" lang="en-US" altLang="en-US" sz="1800" b="0" i="0" u="none" strike="noStrike" cap="none" normalizeH="0" baseline="0" dirty="0">
                <a:ln>
                  <a:noFill/>
                </a:ln>
                <a:solidFill>
                  <a:srgbClr val="000000"/>
                </a:solidFill>
                <a:effectLst/>
                <a:latin typeface="Söhne"/>
              </a:rPr>
              <a:t>sustainability. This includes using natural fertilizers, conserving water, and </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rgbClr val="000000"/>
                </a:solidFill>
                <a:latin typeface="Söhne"/>
              </a:rPr>
              <a:t>	</a:t>
            </a:r>
            <a:r>
              <a:rPr kumimoji="0" lang="en-US" altLang="en-US" sz="1800" b="0" i="0" u="none" strike="noStrike" cap="none" normalizeH="0" baseline="0" dirty="0">
                <a:ln>
                  <a:noFill/>
                </a:ln>
                <a:solidFill>
                  <a:srgbClr val="000000"/>
                </a:solidFill>
                <a:effectLst/>
                <a:latin typeface="Söhne"/>
              </a:rPr>
              <a:t>reducing greenhouse gas emissions.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570</TotalTime>
  <Words>1570</Words>
  <Application>Microsoft Office PowerPoint</Application>
  <PresentationFormat>On-screen Show (16:9)</PresentationFormat>
  <Paragraphs>101</Paragraphs>
  <Slides>12</Slides>
  <Notes>12</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Lato</vt:lpstr>
      <vt:lpstr>Lato Black</vt:lpstr>
      <vt:lpstr>Söhne</vt:lpstr>
      <vt:lpstr>Arial</vt:lpstr>
      <vt:lpstr>TI Template</vt:lpstr>
      <vt:lpstr>TI Template</vt:lpstr>
      <vt:lpstr>SMART AGRICUTLURE </vt:lpstr>
      <vt:lpstr>Problem Statement</vt:lpstr>
      <vt:lpstr>User Segment &amp; Pain Points</vt:lpstr>
      <vt:lpstr>Pre-Requisite</vt:lpstr>
      <vt:lpstr>Tools or resources</vt:lpstr>
      <vt:lpstr>Methodology &amp; Architecture</vt:lpstr>
      <vt:lpstr>Key Differentiators</vt:lpstr>
      <vt:lpstr>Blocks of Hardware platform</vt:lpstr>
      <vt:lpstr>Key Differentiators</vt:lpstr>
      <vt:lpstr>Adaptation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Jnaneshwar B.T.</dc:creator>
  <cp:lastModifiedBy>Jnaneshwar</cp:lastModifiedBy>
  <cp:revision>74</cp:revision>
  <dcterms:modified xsi:type="dcterms:W3CDTF">2023-04-25T06:58:12Z</dcterms:modified>
</cp:coreProperties>
</file>