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280340" y="617384"/>
            <a:ext cx="8280000" cy="576000"/>
          </a:xfrm>
          <a:prstGeom prst="rect">
            <a:avLst/>
          </a:prstGeom>
          <a:noFill/>
          <a:ln>
            <a:noFill/>
          </a:ln>
        </p:spPr>
        <p:txBody>
          <a:bodyPr spcFirstLastPara="1" wrap="square" lIns="91425" tIns="91425" rIns="91425" bIns="91425" anchor="t" anchorCtr="0">
            <a:noAutofit/>
          </a:bodyPr>
          <a:lstStyle/>
          <a:p>
            <a:r>
              <a:rPr lang="en" sz="4000" b="0" dirty="0"/>
              <a:t>SMART AGRICUTLURE</a:t>
            </a:r>
            <a:br>
              <a:rPr lang="en" sz="4000" b="0" dirty="0"/>
            </a:b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Innovator</a:t>
            </a:r>
          </a:p>
          <a:p>
            <a:endParaRPr lang="en-US" dirty="0"/>
          </a:p>
          <a:p>
            <a:r>
              <a:rPr lang="en-US" dirty="0"/>
              <a:t>Your team bio :  Jnaneshwar B.T.</a:t>
            </a:r>
          </a:p>
          <a:p>
            <a:endParaRPr lang="en-US" dirty="0"/>
          </a:p>
          <a:p>
            <a:endParaRPr lang="en-US" dirty="0"/>
          </a:p>
          <a:p>
            <a:endParaRPr lang="en-US" dirty="0"/>
          </a:p>
          <a:p>
            <a:endParaRPr lang="en-US" dirty="0"/>
          </a:p>
          <a:p>
            <a:r>
              <a:rPr lang="en-US" dirty="0"/>
              <a:t>Date : 7</a:t>
            </a:r>
            <a:r>
              <a:rPr lang="en-US" baseline="30000" dirty="0"/>
              <a:t>th</a:t>
            </a:r>
            <a:r>
              <a:rPr lang="en-US" dirty="0"/>
              <a:t> Apr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15734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52700" y="821054"/>
            <a:ext cx="8238600" cy="4092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dirty="0">
                <a:solidFill>
                  <a:srgbClr val="374151"/>
                </a:solidFill>
                <a:effectLst/>
                <a:latin typeface="Söhne"/>
              </a:rPr>
              <a:t>Agriculture is  an important sector of the global economy, farmers face several challenges and problems </a:t>
            </a:r>
            <a:r>
              <a:rPr lang="en" sz="1200" b="0" i="0" u="none" strike="noStrike" cap="none" dirty="0">
                <a:solidFill>
                  <a:srgbClr val="222222"/>
                </a:solidFill>
                <a:highlight>
                  <a:srgbClr val="FFFFFF"/>
                </a:highlight>
                <a:latin typeface="Söhne"/>
                <a:ea typeface="Lato"/>
                <a:cs typeface="Lato"/>
                <a:sym typeface="Lato"/>
              </a:rPr>
              <a:t>which </a:t>
            </a:r>
            <a:r>
              <a:rPr lang="en-US" sz="1200" u="none" strike="noStrike" cap="none" dirty="0">
                <a:solidFill>
                  <a:srgbClr val="374151"/>
                </a:solidFill>
                <a:highlight>
                  <a:srgbClr val="FFFFFF"/>
                </a:highlight>
                <a:latin typeface="Söhne"/>
                <a:ea typeface="Lato"/>
                <a:cs typeface="Lato"/>
                <a:sym typeface="Lato"/>
              </a:rPr>
              <a:t>can </a:t>
            </a:r>
            <a:r>
              <a:rPr lang="en-US" sz="1200" b="0" i="0" dirty="0">
                <a:solidFill>
                  <a:srgbClr val="374151"/>
                </a:solidFill>
                <a:effectLst/>
                <a:latin typeface="Söhne"/>
              </a:rPr>
              <a:t>result in crop failures, reduced yields, and loss of livelihoods for farmers and impacts on economical growth</a:t>
            </a:r>
            <a:r>
              <a:rPr lang="en" sz="1200" b="0" i="0" u="none" strike="noStrike" cap="none" dirty="0">
                <a:solidFill>
                  <a:srgbClr val="222222"/>
                </a:solidFill>
                <a:highlight>
                  <a:srgbClr val="FFFFFF"/>
                </a:highlight>
                <a:latin typeface="Söhne"/>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200" dirty="0">
              <a:solidFill>
                <a:srgbClr val="222222"/>
              </a:solidFill>
              <a:highlight>
                <a:srgbClr val="FFFFFF"/>
              </a:highlight>
              <a:latin typeface="Söhne"/>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Climate change is impacting agriculture in various ways, like erratic weather patterns, extreme temperatures, prolonged droughts, and increased frequency of natural disasters.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Limited access to water resources, over-extraction of groundwater, and inefficient water management practices can lead to water scarcity in agricultural regions.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Soil degradation, caused by factors such as erosion, nutrient depletion, and chemical contamination, can result in reduced soil fertility.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practices can have negative environmental impacts, such as deforestation, water pollution, and excessive use of fertilizers and pesticides.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Pests and diseases can significantly impact crops and livestock.</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Farmers often face challenges in accessing markets, both domestically and internationally.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The technology and innovation gap can hinder agricultural productivity and limit farmers' ability to adapt to changing environmental conditions.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dirty="0">
                <a:solidFill>
                  <a:srgbClr val="374151"/>
                </a:solidFill>
                <a:latin typeface="Söhne"/>
              </a:rPr>
              <a:t>Many farmers face challenges related to rural poverty &amp;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Labor shortages in agriculture.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Habitat loss: Agricultural expansion can lead to deforestation, conversion of natural habitats, and fragmentation of wildlife habitats, resulting in loss of wildlife habitat, displacement of wildlife populations, and decline in biodiversity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policies and governance can significantly impact the agricultural sector. Issues such as land tenure, access to credit, trade policies, and agricultural subsidies can affect farmers' ability to access resources, compete in markets, and adopt sustainable practices.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Farmers :   </a:t>
            </a:r>
            <a:r>
              <a:rPr lang="en-US" sz="1200" dirty="0">
                <a:solidFill>
                  <a:srgbClr val="222222"/>
                </a:solidFill>
                <a:highlight>
                  <a:srgbClr val="FFFFFF"/>
                </a:highlight>
                <a:latin typeface="Lato"/>
                <a:ea typeface="Lato"/>
                <a:cs typeface="Lato"/>
                <a:sym typeface="Lato"/>
              </a:rPr>
              <a:t>Farmers are not upgraded to modern technology and face many challenges accessibility to market. If they use IoT based solution, will increase the productivity and can export their product globally.</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b="0" i="0" dirty="0">
                <a:solidFill>
                  <a:srgbClr val="374151"/>
                </a:solidFill>
                <a:effectLst/>
                <a:latin typeface="Söhne"/>
              </a:rPr>
              <a:t>Agriculture supply Chain. It is sequence of activities involved in producing, processing, storing, transporting, and distributing agricultural products from farm to consumer. It encompasses all the steps and stakeholders involved in the journey of agricultural products, including farmers, producers, processors, distributors, retailers, and consumers.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u="none" strike="noStrike" cap="none" dirty="0">
                <a:solidFill>
                  <a:srgbClr val="374151"/>
                </a:solidFill>
                <a:highlight>
                  <a:srgbClr val="FFFFFF"/>
                </a:highlight>
                <a:latin typeface="Söhne"/>
                <a:ea typeface="Lato"/>
                <a:cs typeface="Lato"/>
                <a:sym typeface="Lato"/>
              </a:rPr>
              <a:t>Warehouse Management:  In the ware house,  monitor and maintain the environmental conditions like temperature, humidity</a:t>
            </a:r>
            <a:r>
              <a:rPr lang="en-US" dirty="0">
                <a:solidFill>
                  <a:srgbClr val="374151"/>
                </a:solidFill>
                <a:highlight>
                  <a:srgbClr val="FFFFFF"/>
                </a:highlight>
                <a:latin typeface="Söhne"/>
                <a:ea typeface="Lato"/>
                <a:cs typeface="Lato"/>
                <a:sym typeface="Lato"/>
              </a:rPr>
              <a:t> and air quality, security system.</a:t>
            </a:r>
            <a:r>
              <a:rPr lang="en-US" sz="1400" u="none" strike="noStrike" cap="none" dirty="0">
                <a:solidFill>
                  <a:srgbClr val="374151"/>
                </a:solidFill>
                <a:highlight>
                  <a:srgbClr val="FFFFFF"/>
                </a:highlight>
                <a:latin typeface="Söhne"/>
                <a:ea typeface="Lato"/>
                <a:cs typeface="Lato"/>
                <a:sym typeface="Lato"/>
              </a:rPr>
              <a:t>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36552" y="570678"/>
            <a:ext cx="8238600" cy="4343272"/>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Drone. </a:t>
            </a:r>
            <a:r>
              <a:rPr lang="en-US" b="1" dirty="0">
                <a:solidFill>
                  <a:srgbClr val="222222"/>
                </a:solidFill>
                <a:highlight>
                  <a:srgbClr val="FFFFFF"/>
                </a:highlight>
                <a:latin typeface="Lato"/>
                <a:ea typeface="Lato"/>
                <a:cs typeface="Lato"/>
                <a:sym typeface="Lato"/>
              </a:rPr>
              <a:t>S</a:t>
            </a:r>
            <a:r>
              <a:rPr lang="en" b="1" dirty="0">
                <a:solidFill>
                  <a:srgbClr val="222222"/>
                </a:solidFill>
                <a:highlight>
                  <a:srgbClr val="FFFFFF"/>
                </a:highlight>
                <a:latin typeface="Lato"/>
                <a:ea typeface="Lato"/>
                <a:cs typeface="Lato"/>
                <a:sym typeface="Lato"/>
              </a:rPr>
              <a:t>hall be used to sprinkled water &amp; presiside .</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Protecting the agriculture crops from wild life.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Robotic Arm in Wearhouse.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IoT Environmental monitoring system.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effectLst/>
                <a:latin typeface="Söhne"/>
              </a:rPr>
              <a:t>Software for electric Agri vehicles.</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Database Server, Web Server, Azure framework. </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latin typeface="Söhne"/>
                <a:ea typeface="Lato"/>
                <a:cs typeface="Lato"/>
                <a:sym typeface="Lato"/>
              </a:rPr>
              <a:t>License Keys.</a:t>
            </a:r>
          </a:p>
          <a:p>
            <a:pPr marL="285750" marR="0" lvl="0" indent="-285750" algn="l" rtl="0">
              <a:lnSpc>
                <a:spcPct val="115000"/>
              </a:lnSpc>
              <a:buClr>
                <a:srgbClr val="000000"/>
              </a:buClr>
              <a:buSzPts val="1400"/>
              <a:buFont typeface="Arial" panose="020B0604020202020204" pitchFamily="34" charset="0"/>
              <a:buChar char="•"/>
            </a:pPr>
            <a:r>
              <a:rPr lang="en-US" b="1" dirty="0">
                <a:solidFill>
                  <a:srgbClr val="374151"/>
                </a:solidFill>
                <a:latin typeface="Söhne"/>
                <a:ea typeface="Lato"/>
                <a:cs typeface="Lato"/>
                <a:sym typeface="Lato"/>
              </a:rPr>
              <a:t>Fund.</a:t>
            </a:r>
            <a:endParaRPr lang="en-US" b="1" i="0" dirty="0">
              <a:solidFill>
                <a:srgbClr val="374151"/>
              </a:solidFill>
              <a:latin typeface="Söhne"/>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sz="1400" b="1"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846150F0-A2FE-D510-ED9B-ECE5BDF761F5}"/>
              </a:ext>
            </a:extLst>
          </p:cNvPr>
          <p:cNvSpPr txBox="1"/>
          <p:nvPr/>
        </p:nvSpPr>
        <p:spPr>
          <a:xfrm>
            <a:off x="1180027" y="1226455"/>
            <a:ext cx="4626734" cy="3046988"/>
          </a:xfrm>
          <a:prstGeom prst="rect">
            <a:avLst/>
          </a:prstGeom>
          <a:noFill/>
        </p:spPr>
        <p:txBody>
          <a:bodyPr wrap="square">
            <a:spAutoFit/>
          </a:bodyPr>
          <a:lstStyle/>
          <a:p>
            <a:pPr marL="285750" indent="-285750">
              <a:buFont typeface="Arial" panose="020B0604020202020204" pitchFamily="34" charset="0"/>
              <a:buChar char="•"/>
            </a:pPr>
            <a:r>
              <a:rPr lang="en-US" sz="1600" i="0" dirty="0">
                <a:solidFill>
                  <a:srgbClr val="374151"/>
                </a:solidFill>
                <a:effectLst/>
                <a:latin typeface="Söhne"/>
              </a:rPr>
              <a:t>Azure IoT Hub.</a:t>
            </a:r>
          </a:p>
          <a:p>
            <a:pPr marL="285750" indent="-285750">
              <a:buFont typeface="Arial" panose="020B0604020202020204" pitchFamily="34" charset="0"/>
              <a:buChar char="•"/>
            </a:pPr>
            <a:r>
              <a:rPr lang="en-US" sz="1600" i="0" dirty="0">
                <a:solidFill>
                  <a:srgbClr val="374151"/>
                </a:solidFill>
                <a:effectLst/>
                <a:latin typeface="Söhne"/>
              </a:rPr>
              <a:t>Azure IoT Edge : Artificial Intelligence</a:t>
            </a:r>
          </a:p>
          <a:p>
            <a:pPr marL="285750" indent="-285750">
              <a:buFont typeface="Arial" panose="020B0604020202020204" pitchFamily="34" charset="0"/>
              <a:buChar char="•"/>
            </a:pPr>
            <a:r>
              <a:rPr lang="en-US" sz="1600" i="0" dirty="0">
                <a:solidFill>
                  <a:srgbClr val="374151"/>
                </a:solidFill>
                <a:effectLst/>
                <a:latin typeface="Söhne"/>
              </a:rPr>
              <a:t>Azure Stream Analytics.</a:t>
            </a:r>
          </a:p>
          <a:p>
            <a:pPr marL="285750" indent="-285750">
              <a:buFont typeface="Arial" panose="020B0604020202020204" pitchFamily="34" charset="0"/>
              <a:buChar char="•"/>
            </a:pPr>
            <a:r>
              <a:rPr lang="en-US" sz="1600" i="0" dirty="0">
                <a:solidFill>
                  <a:srgbClr val="374151"/>
                </a:solidFill>
                <a:effectLst/>
                <a:latin typeface="Söhne"/>
              </a:rPr>
              <a:t>Azure Time Series Insights</a:t>
            </a:r>
          </a:p>
          <a:p>
            <a:pPr marL="285750" indent="-285750">
              <a:buFont typeface="Arial" panose="020B0604020202020204" pitchFamily="34" charset="0"/>
              <a:buChar char="•"/>
            </a:pPr>
            <a:r>
              <a:rPr lang="en-US" sz="1600" i="0" dirty="0">
                <a:solidFill>
                  <a:srgbClr val="374151"/>
                </a:solidFill>
                <a:effectLst/>
                <a:latin typeface="Söhne"/>
              </a:rPr>
              <a:t>Azure IoT Central.</a:t>
            </a:r>
          </a:p>
          <a:p>
            <a:pPr marL="285750" indent="-285750">
              <a:buFont typeface="Arial" panose="020B0604020202020204" pitchFamily="34" charset="0"/>
              <a:buChar char="•"/>
            </a:pPr>
            <a:r>
              <a:rPr lang="en-US" sz="1600" i="0" dirty="0">
                <a:solidFill>
                  <a:srgbClr val="374151"/>
                </a:solidFill>
                <a:effectLst/>
                <a:latin typeface="Söhne"/>
              </a:rPr>
              <a:t>Azure IoT Device Provisioning Service</a:t>
            </a:r>
          </a:p>
          <a:p>
            <a:pPr marL="285750" indent="-285750">
              <a:buFont typeface="Arial" panose="020B0604020202020204" pitchFamily="34" charset="0"/>
              <a:buChar char="•"/>
            </a:pPr>
            <a:r>
              <a:rPr lang="en-US" sz="1600"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r>
              <a:rPr lang="en-US" sz="1600" dirty="0">
                <a:solidFill>
                  <a:srgbClr val="374151"/>
                </a:solidFill>
                <a:latin typeface="Söhne"/>
                <a:ea typeface="Lato"/>
                <a:cs typeface="Lato"/>
                <a:sym typeface="Lato"/>
              </a:rPr>
              <a:t>Oscilloscope</a:t>
            </a:r>
          </a:p>
          <a:p>
            <a:pPr marL="285750" indent="-285750">
              <a:buFont typeface="Arial" panose="020B0604020202020204" pitchFamily="34" charset="0"/>
              <a:buChar char="•"/>
            </a:pPr>
            <a:endParaRPr lang="en-US" sz="16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endParaRPr lang="en-US" sz="1600" dirty="0"/>
          </a:p>
        </p:txBody>
      </p:sp>
      <p:sp>
        <p:nvSpPr>
          <p:cNvPr id="6" name="Title 5">
            <a:extLst>
              <a:ext uri="{FF2B5EF4-FFF2-40B4-BE49-F238E27FC236}">
                <a16:creationId xmlns:a16="http://schemas.microsoft.com/office/drawing/2014/main" id="{2E80141B-12B8-1556-C66D-B0D02597A796}"/>
              </a:ext>
            </a:extLst>
          </p:cNvPr>
          <p:cNvSpPr>
            <a:spLocks noGrp="1"/>
          </p:cNvSpPr>
          <p:nvPr>
            <p:ph type="title"/>
          </p:nvPr>
        </p:nvSpPr>
        <p:spPr/>
        <p:txBody>
          <a:bodyPr/>
          <a:lstStyle/>
          <a:p>
            <a:r>
              <a:rPr lang="en" sz="3200" dirty="0">
                <a:solidFill>
                  <a:srgbClr val="4A4548"/>
                </a:solidFill>
                <a:highlight>
                  <a:srgbClr val="FFFFFF"/>
                </a:highlight>
              </a:rPr>
              <a:t>Tools or resources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pSp>
        <p:nvGrpSpPr>
          <p:cNvPr id="9" name="Group 8">
            <a:extLst>
              <a:ext uri="{FF2B5EF4-FFF2-40B4-BE49-F238E27FC236}">
                <a16:creationId xmlns:a16="http://schemas.microsoft.com/office/drawing/2014/main" id="{60BEF14B-CACC-52E0-3B90-5F82B1381C9E}"/>
              </a:ext>
            </a:extLst>
          </p:cNvPr>
          <p:cNvGrpSpPr/>
          <p:nvPr/>
        </p:nvGrpSpPr>
        <p:grpSpPr>
          <a:xfrm>
            <a:off x="1071977" y="1202939"/>
            <a:ext cx="5309504" cy="2251202"/>
            <a:chOff x="1071977" y="1202939"/>
            <a:chExt cx="5309504" cy="2251202"/>
          </a:xfrm>
        </p:grpSpPr>
        <p:pic>
          <p:nvPicPr>
            <p:cNvPr id="2" name="Picture 1">
              <a:extLst>
                <a:ext uri="{FF2B5EF4-FFF2-40B4-BE49-F238E27FC236}">
                  <a16:creationId xmlns:a16="http://schemas.microsoft.com/office/drawing/2014/main" id="{F5DC42F7-F6D0-67E6-F92D-84ACE062803D}"/>
                </a:ext>
              </a:extLst>
            </p:cNvPr>
            <p:cNvPicPr>
              <a:picLocks noChangeAspect="1"/>
            </p:cNvPicPr>
            <p:nvPr/>
          </p:nvPicPr>
          <p:blipFill>
            <a:blip r:embed="rId4"/>
            <a:stretch>
              <a:fillRect/>
            </a:stretch>
          </p:blipFill>
          <p:spPr>
            <a:xfrm>
              <a:off x="3251915" y="1202939"/>
              <a:ext cx="3129566" cy="2251202"/>
            </a:xfrm>
            <a:prstGeom prst="rect">
              <a:avLst/>
            </a:prstGeom>
          </p:spPr>
        </p:pic>
        <p:sp>
          <p:nvSpPr>
            <p:cNvPr id="5" name="TextBox 4">
              <a:extLst>
                <a:ext uri="{FF2B5EF4-FFF2-40B4-BE49-F238E27FC236}">
                  <a16:creationId xmlns:a16="http://schemas.microsoft.com/office/drawing/2014/main" id="{350B64CC-9B23-5DA8-FEB0-E5956CE07147}"/>
                </a:ext>
              </a:extLst>
            </p:cNvPr>
            <p:cNvSpPr txBox="1"/>
            <p:nvPr/>
          </p:nvSpPr>
          <p:spPr>
            <a:xfrm>
              <a:off x="1071977" y="1409588"/>
              <a:ext cx="2060620" cy="307777"/>
            </a:xfrm>
            <a:prstGeom prst="rect">
              <a:avLst/>
            </a:prstGeom>
            <a:solidFill>
              <a:schemeClr val="accent1"/>
            </a:solidFill>
            <a:ln>
              <a:solidFill>
                <a:schemeClr val="tx1"/>
              </a:solidFill>
            </a:ln>
          </p:spPr>
          <p:txBody>
            <a:bodyPr wrap="square" rtlCol="0">
              <a:spAutoFit/>
            </a:bodyPr>
            <a:lstStyle/>
            <a:p>
              <a:r>
                <a:rPr lang="en-US" b="1" dirty="0"/>
                <a:t>Water Level Sensor</a:t>
              </a:r>
            </a:p>
          </p:txBody>
        </p:sp>
        <p:sp>
          <p:nvSpPr>
            <p:cNvPr id="6" name="TextBox 5">
              <a:extLst>
                <a:ext uri="{FF2B5EF4-FFF2-40B4-BE49-F238E27FC236}">
                  <a16:creationId xmlns:a16="http://schemas.microsoft.com/office/drawing/2014/main" id="{C5171C58-F673-671A-DA57-42372CA4D667}"/>
                </a:ext>
              </a:extLst>
            </p:cNvPr>
            <p:cNvSpPr txBox="1"/>
            <p:nvPr/>
          </p:nvSpPr>
          <p:spPr>
            <a:xfrm>
              <a:off x="1071977" y="1837193"/>
              <a:ext cx="2060620" cy="307777"/>
            </a:xfrm>
            <a:prstGeom prst="rect">
              <a:avLst/>
            </a:prstGeom>
            <a:solidFill>
              <a:schemeClr val="accent1"/>
            </a:solidFill>
            <a:ln>
              <a:solidFill>
                <a:schemeClr val="tx1"/>
              </a:solidFill>
            </a:ln>
          </p:spPr>
          <p:txBody>
            <a:bodyPr wrap="square" rtlCol="0">
              <a:spAutoFit/>
            </a:bodyPr>
            <a:lstStyle/>
            <a:p>
              <a:r>
                <a:rPr lang="en-US" b="1" dirty="0"/>
                <a:t>Temperature Sensor</a:t>
              </a:r>
            </a:p>
          </p:txBody>
        </p:sp>
        <p:sp>
          <p:nvSpPr>
            <p:cNvPr id="7" name="TextBox 6">
              <a:extLst>
                <a:ext uri="{FF2B5EF4-FFF2-40B4-BE49-F238E27FC236}">
                  <a16:creationId xmlns:a16="http://schemas.microsoft.com/office/drawing/2014/main" id="{CD8F5981-73A0-F6C0-4A95-2D6878B96221}"/>
                </a:ext>
              </a:extLst>
            </p:cNvPr>
            <p:cNvSpPr txBox="1"/>
            <p:nvPr/>
          </p:nvSpPr>
          <p:spPr>
            <a:xfrm>
              <a:off x="1071977" y="2264798"/>
              <a:ext cx="2060620" cy="307777"/>
            </a:xfrm>
            <a:prstGeom prst="rect">
              <a:avLst/>
            </a:prstGeom>
            <a:solidFill>
              <a:schemeClr val="accent1"/>
            </a:solidFill>
            <a:ln>
              <a:solidFill>
                <a:schemeClr val="tx1"/>
              </a:solidFill>
            </a:ln>
          </p:spPr>
          <p:txBody>
            <a:bodyPr wrap="square" rtlCol="0">
              <a:spAutoFit/>
            </a:bodyPr>
            <a:lstStyle/>
            <a:p>
              <a:r>
                <a:rPr lang="en-US" b="1" dirty="0"/>
                <a:t>Soil Moisture Sensor</a:t>
              </a:r>
            </a:p>
          </p:txBody>
        </p:sp>
        <p:sp>
          <p:nvSpPr>
            <p:cNvPr id="8" name="TextBox 7">
              <a:extLst>
                <a:ext uri="{FF2B5EF4-FFF2-40B4-BE49-F238E27FC236}">
                  <a16:creationId xmlns:a16="http://schemas.microsoft.com/office/drawing/2014/main" id="{B9F3FBCA-A896-EB90-2A81-C19D84634D8F}"/>
                </a:ext>
              </a:extLst>
            </p:cNvPr>
            <p:cNvSpPr txBox="1"/>
            <p:nvPr/>
          </p:nvSpPr>
          <p:spPr>
            <a:xfrm>
              <a:off x="1071977" y="2723563"/>
              <a:ext cx="2060620" cy="307777"/>
            </a:xfrm>
            <a:prstGeom prst="rect">
              <a:avLst/>
            </a:prstGeom>
            <a:solidFill>
              <a:schemeClr val="accent1"/>
            </a:solidFill>
            <a:ln>
              <a:solidFill>
                <a:schemeClr val="tx1"/>
              </a:solidFill>
            </a:ln>
          </p:spPr>
          <p:txBody>
            <a:bodyPr wrap="square" rtlCol="0">
              <a:spAutoFit/>
            </a:bodyPr>
            <a:lstStyle/>
            <a:p>
              <a:r>
                <a:rPr lang="en-US" b="1" dirty="0"/>
                <a:t>Light Sensor</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a:extLst>
              <a:ext uri="{FF2B5EF4-FFF2-40B4-BE49-F238E27FC236}">
                <a16:creationId xmlns:a16="http://schemas.microsoft.com/office/drawing/2014/main" id="{5F9989F9-D9F3-A148-B411-4674DC2F616F}"/>
              </a:ext>
            </a:extLst>
          </p:cNvPr>
          <p:cNvSpPr txBox="1"/>
          <p:nvPr/>
        </p:nvSpPr>
        <p:spPr>
          <a:xfrm>
            <a:off x="463639" y="708338"/>
            <a:ext cx="4005330" cy="307777"/>
          </a:xfrm>
          <a:prstGeom prst="rect">
            <a:avLst/>
          </a:prstGeom>
          <a:noFill/>
        </p:spPr>
        <p:txBody>
          <a:bodyPr wrap="square" rtlCol="0">
            <a:spAutoFit/>
          </a:bodyPr>
          <a:lstStyle/>
          <a:p>
            <a:r>
              <a:rPr lang="en-US" dirty="0"/>
              <a:t>Web based Device control panel for developer</a:t>
            </a:r>
          </a:p>
        </p:txBody>
      </p:sp>
      <p:pic>
        <p:nvPicPr>
          <p:cNvPr id="7" name="Picture 6">
            <a:extLst>
              <a:ext uri="{FF2B5EF4-FFF2-40B4-BE49-F238E27FC236}">
                <a16:creationId xmlns:a16="http://schemas.microsoft.com/office/drawing/2014/main" id="{D826B249-2C60-F4B6-BF97-465E7199ABB8}"/>
              </a:ext>
            </a:extLst>
          </p:cNvPr>
          <p:cNvPicPr>
            <a:picLocks noChangeAspect="1"/>
          </p:cNvPicPr>
          <p:nvPr/>
        </p:nvPicPr>
        <p:blipFill>
          <a:blip r:embed="rId4"/>
          <a:stretch>
            <a:fillRect/>
          </a:stretch>
        </p:blipFill>
        <p:spPr>
          <a:xfrm>
            <a:off x="656269" y="1139751"/>
            <a:ext cx="3709670" cy="2079967"/>
          </a:xfrm>
          <a:prstGeom prst="rect">
            <a:avLst/>
          </a:prstGeom>
        </p:spPr>
      </p:pic>
      <p:pic>
        <p:nvPicPr>
          <p:cNvPr id="9" name="Picture 8">
            <a:extLst>
              <a:ext uri="{FF2B5EF4-FFF2-40B4-BE49-F238E27FC236}">
                <a16:creationId xmlns:a16="http://schemas.microsoft.com/office/drawing/2014/main" id="{DE006140-FAD9-FB5C-7C1A-4B6146A9F83B}"/>
              </a:ext>
            </a:extLst>
          </p:cNvPr>
          <p:cNvPicPr>
            <a:picLocks noChangeAspect="1"/>
          </p:cNvPicPr>
          <p:nvPr/>
        </p:nvPicPr>
        <p:blipFill>
          <a:blip r:embed="rId5"/>
          <a:stretch>
            <a:fillRect/>
          </a:stretch>
        </p:blipFill>
        <p:spPr>
          <a:xfrm>
            <a:off x="4668591" y="1139751"/>
            <a:ext cx="3120701" cy="1740810"/>
          </a:xfrm>
          <a:prstGeom prst="rect">
            <a:avLst/>
          </a:prstGeom>
        </p:spPr>
      </p:pic>
      <p:pic>
        <p:nvPicPr>
          <p:cNvPr id="11" name="Picture 10">
            <a:extLst>
              <a:ext uri="{FF2B5EF4-FFF2-40B4-BE49-F238E27FC236}">
                <a16:creationId xmlns:a16="http://schemas.microsoft.com/office/drawing/2014/main" id="{E5B9CAB7-1182-9319-4199-6B79C6542BE8}"/>
              </a:ext>
            </a:extLst>
          </p:cNvPr>
          <p:cNvPicPr>
            <a:picLocks noChangeAspect="1"/>
          </p:cNvPicPr>
          <p:nvPr/>
        </p:nvPicPr>
        <p:blipFill>
          <a:blip r:embed="rId6"/>
          <a:stretch>
            <a:fillRect/>
          </a:stretch>
        </p:blipFill>
        <p:spPr>
          <a:xfrm>
            <a:off x="701900" y="3052492"/>
            <a:ext cx="1311436" cy="9512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Jnaneshwar B.T.</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604</Words>
  <Application>Microsoft Office PowerPoint</Application>
  <PresentationFormat>On-screen Show (16:9)</PresentationFormat>
  <Paragraphs>57</Paragraphs>
  <Slides>9</Slides>
  <Notes>9</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Lato Black</vt:lpstr>
      <vt:lpstr>Söhne</vt:lpstr>
      <vt:lpstr>Arial</vt:lpstr>
      <vt:lpstr>TI Template</vt:lpstr>
      <vt:lpstr>TI Template</vt:lpstr>
      <vt:lpstr>SMART AGRICUTLURE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Jnaneshwar B.T.</dc:creator>
  <cp:lastModifiedBy>Jnaneshwar</cp:lastModifiedBy>
  <cp:revision>67</cp:revision>
  <dcterms:modified xsi:type="dcterms:W3CDTF">2023-04-07T16:10:58Z</dcterms:modified>
</cp:coreProperties>
</file>