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2" r:id="rId2"/>
    <p:sldId id="267" r:id="rId3"/>
    <p:sldId id="265" r:id="rId4"/>
    <p:sldId id="269" r:id="rId5"/>
    <p:sldId id="270" r:id="rId6"/>
    <p:sldId id="275" r:id="rId7"/>
    <p:sldId id="276" r:id="rId8"/>
    <p:sldId id="271" r:id="rId9"/>
    <p:sldId id="273" r:id="rId10"/>
    <p:sldId id="279" r:id="rId11"/>
    <p:sldId id="280" r:id="rId12"/>
    <p:sldId id="277" r:id="rId13"/>
    <p:sldId id="278" r:id="rId14"/>
    <p:sldId id="263" r:id="rId15"/>
  </p:sldIdLst>
  <p:sldSz cx="9144000" cy="5143500" type="screen16x9"/>
  <p:notesSz cx="9388475" cy="7102475"/>
  <p:defaultTextStyle>
    <a:defPPr>
      <a:defRPr lang="en-US"/>
    </a:defPPr>
    <a:lvl1pPr marL="0" algn="l" defTabSz="848986" rtl="0" eaLnBrk="1" latinLnBrk="0" hangingPunct="1">
      <a:defRPr sz="1700" kern="1200">
        <a:solidFill>
          <a:schemeClr val="tx1"/>
        </a:solidFill>
        <a:latin typeface="+mn-lt"/>
        <a:ea typeface="+mn-ea"/>
        <a:cs typeface="+mn-cs"/>
      </a:defRPr>
    </a:lvl1pPr>
    <a:lvl2pPr marL="424493" algn="l" defTabSz="848986" rtl="0" eaLnBrk="1" latinLnBrk="0" hangingPunct="1">
      <a:defRPr sz="1700" kern="1200">
        <a:solidFill>
          <a:schemeClr val="tx1"/>
        </a:solidFill>
        <a:latin typeface="+mn-lt"/>
        <a:ea typeface="+mn-ea"/>
        <a:cs typeface="+mn-cs"/>
      </a:defRPr>
    </a:lvl2pPr>
    <a:lvl3pPr marL="848986" algn="l" defTabSz="848986" rtl="0" eaLnBrk="1" latinLnBrk="0" hangingPunct="1">
      <a:defRPr sz="1700" kern="1200">
        <a:solidFill>
          <a:schemeClr val="tx1"/>
        </a:solidFill>
        <a:latin typeface="+mn-lt"/>
        <a:ea typeface="+mn-ea"/>
        <a:cs typeface="+mn-cs"/>
      </a:defRPr>
    </a:lvl3pPr>
    <a:lvl4pPr marL="1273480" algn="l" defTabSz="848986" rtl="0" eaLnBrk="1" latinLnBrk="0" hangingPunct="1">
      <a:defRPr sz="1700" kern="1200">
        <a:solidFill>
          <a:schemeClr val="tx1"/>
        </a:solidFill>
        <a:latin typeface="+mn-lt"/>
        <a:ea typeface="+mn-ea"/>
        <a:cs typeface="+mn-cs"/>
      </a:defRPr>
    </a:lvl4pPr>
    <a:lvl5pPr marL="1697973" algn="l" defTabSz="848986" rtl="0" eaLnBrk="1" latinLnBrk="0" hangingPunct="1">
      <a:defRPr sz="1700" kern="1200">
        <a:solidFill>
          <a:schemeClr val="tx1"/>
        </a:solidFill>
        <a:latin typeface="+mn-lt"/>
        <a:ea typeface="+mn-ea"/>
        <a:cs typeface="+mn-cs"/>
      </a:defRPr>
    </a:lvl5pPr>
    <a:lvl6pPr marL="2122466" algn="l" defTabSz="848986" rtl="0" eaLnBrk="1" latinLnBrk="0" hangingPunct="1">
      <a:defRPr sz="1700" kern="1200">
        <a:solidFill>
          <a:schemeClr val="tx1"/>
        </a:solidFill>
        <a:latin typeface="+mn-lt"/>
        <a:ea typeface="+mn-ea"/>
        <a:cs typeface="+mn-cs"/>
      </a:defRPr>
    </a:lvl6pPr>
    <a:lvl7pPr marL="2546959" algn="l" defTabSz="848986" rtl="0" eaLnBrk="1" latinLnBrk="0" hangingPunct="1">
      <a:defRPr sz="1700" kern="1200">
        <a:solidFill>
          <a:schemeClr val="tx1"/>
        </a:solidFill>
        <a:latin typeface="+mn-lt"/>
        <a:ea typeface="+mn-ea"/>
        <a:cs typeface="+mn-cs"/>
      </a:defRPr>
    </a:lvl7pPr>
    <a:lvl8pPr marL="2971453" algn="l" defTabSz="848986" rtl="0" eaLnBrk="1" latinLnBrk="0" hangingPunct="1">
      <a:defRPr sz="1700" kern="1200">
        <a:solidFill>
          <a:schemeClr val="tx1"/>
        </a:solidFill>
        <a:latin typeface="+mn-lt"/>
        <a:ea typeface="+mn-ea"/>
        <a:cs typeface="+mn-cs"/>
      </a:defRPr>
    </a:lvl8pPr>
    <a:lvl9pPr marL="3395946" algn="l" defTabSz="84898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237">
          <p15:clr>
            <a:srgbClr val="A4A3A4"/>
          </p15:clr>
        </p15:guide>
        <p15:guide id="2" pos="29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4C"/>
    <a:srgbClr val="FFFF79"/>
    <a:srgbClr val="FFE554"/>
    <a:srgbClr val="ECCB54"/>
    <a:srgbClr val="FFFF95"/>
    <a:srgbClr val="BFBFBF"/>
    <a:srgbClr val="FFFFF6"/>
    <a:srgbClr val="50503C"/>
    <a:srgbClr val="424232"/>
    <a:srgbClr val="E5E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p:cViewPr varScale="1">
        <p:scale>
          <a:sx n="98" d="100"/>
          <a:sy n="98" d="100"/>
        </p:scale>
        <p:origin x="1086" y="72"/>
      </p:cViewPr>
      <p:guideLst>
        <p:guide orient="horz" pos="1620"/>
        <p:guide pos="2880"/>
      </p:guideLst>
    </p:cSldViewPr>
  </p:slideViewPr>
  <p:notesTextViewPr>
    <p:cViewPr>
      <p:scale>
        <a:sx n="1" d="1"/>
        <a:sy n="1" d="1"/>
      </p:scale>
      <p:origin x="0" y="0"/>
    </p:cViewPr>
  </p:notesTextViewPr>
  <p:notesViewPr>
    <p:cSldViewPr>
      <p:cViewPr varScale="1">
        <p:scale>
          <a:sx n="89" d="100"/>
          <a:sy n="89" d="100"/>
        </p:scale>
        <p:origin x="-3762" y="-120"/>
      </p:cViewPr>
      <p:guideLst>
        <p:guide orient="horz" pos="2237"/>
        <p:guide pos="295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7858928"/>
        <c:axId val="207859488"/>
      </c:barChart>
      <c:catAx>
        <c:axId val="207858928"/>
        <c:scaling>
          <c:orientation val="minMax"/>
        </c:scaling>
        <c:delete val="1"/>
        <c:axPos val="b"/>
        <c:numFmt formatCode="General" sourceLinked="1"/>
        <c:majorTickMark val="none"/>
        <c:minorTickMark val="none"/>
        <c:tickLblPos val="nextTo"/>
        <c:crossAx val="207859488"/>
        <c:crosses val="autoZero"/>
        <c:auto val="1"/>
        <c:lblAlgn val="ctr"/>
        <c:lblOffset val="100"/>
        <c:noMultiLvlLbl val="0"/>
      </c:catAx>
      <c:valAx>
        <c:axId val="20785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58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9980208"/>
        <c:axId val="209980768"/>
      </c:barChart>
      <c:catAx>
        <c:axId val="209980208"/>
        <c:scaling>
          <c:orientation val="minMax"/>
        </c:scaling>
        <c:delete val="1"/>
        <c:axPos val="b"/>
        <c:numFmt formatCode="General" sourceLinked="1"/>
        <c:majorTickMark val="none"/>
        <c:minorTickMark val="none"/>
        <c:tickLblPos val="nextTo"/>
        <c:crossAx val="209980768"/>
        <c:crosses val="autoZero"/>
        <c:auto val="1"/>
        <c:lblAlgn val="ctr"/>
        <c:lblOffset val="100"/>
        <c:noMultiLvlLbl val="0"/>
      </c:catAx>
      <c:valAx>
        <c:axId val="20998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980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9986368"/>
        <c:axId val="209986928"/>
      </c:barChart>
      <c:catAx>
        <c:axId val="209986368"/>
        <c:scaling>
          <c:orientation val="minMax"/>
        </c:scaling>
        <c:delete val="1"/>
        <c:axPos val="b"/>
        <c:numFmt formatCode="General" sourceLinked="1"/>
        <c:majorTickMark val="none"/>
        <c:minorTickMark val="none"/>
        <c:tickLblPos val="nextTo"/>
        <c:crossAx val="209986928"/>
        <c:crosses val="autoZero"/>
        <c:auto val="1"/>
        <c:lblAlgn val="ctr"/>
        <c:lblOffset val="100"/>
        <c:noMultiLvlLbl val="0"/>
      </c:catAx>
      <c:valAx>
        <c:axId val="20998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98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dirty="0" smtClean="0">
                <a:solidFill>
                  <a:schemeClr val="bg1"/>
                </a:solidFill>
                <a:latin typeface="Eras Light ITC" panose="020B0402030504020804" pitchFamily="34" charset="0"/>
              </a:rPr>
              <a:t>OPERATIONS</a:t>
            </a:r>
            <a:endParaRPr lang="en-US" sz="14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11709248"/>
        <c:axId val="211709808"/>
      </c:barChart>
      <c:catAx>
        <c:axId val="211709248"/>
        <c:scaling>
          <c:orientation val="minMax"/>
        </c:scaling>
        <c:delete val="1"/>
        <c:axPos val="b"/>
        <c:numFmt formatCode="General" sourceLinked="1"/>
        <c:majorTickMark val="none"/>
        <c:minorTickMark val="none"/>
        <c:tickLblPos val="nextTo"/>
        <c:crossAx val="211709808"/>
        <c:crosses val="autoZero"/>
        <c:auto val="1"/>
        <c:lblAlgn val="ctr"/>
        <c:lblOffset val="100"/>
        <c:noMultiLvlLbl val="0"/>
      </c:catAx>
      <c:valAx>
        <c:axId val="211709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709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dirty="0" smtClean="0">
                <a:solidFill>
                  <a:schemeClr val="bg1"/>
                </a:solidFill>
                <a:latin typeface="Eras Light ITC" panose="020B0402030504020804" pitchFamily="34" charset="0"/>
              </a:rPr>
              <a:t>OPERATIONS</a:t>
            </a:r>
            <a:endParaRPr lang="en-US" sz="14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15537088"/>
        <c:axId val="215537648"/>
      </c:barChart>
      <c:catAx>
        <c:axId val="215537088"/>
        <c:scaling>
          <c:orientation val="minMax"/>
        </c:scaling>
        <c:delete val="1"/>
        <c:axPos val="b"/>
        <c:numFmt formatCode="General" sourceLinked="1"/>
        <c:majorTickMark val="none"/>
        <c:minorTickMark val="none"/>
        <c:tickLblPos val="nextTo"/>
        <c:crossAx val="215537648"/>
        <c:crosses val="autoZero"/>
        <c:auto val="1"/>
        <c:lblAlgn val="ctr"/>
        <c:lblOffset val="100"/>
        <c:noMultiLvlLbl val="0"/>
      </c:catAx>
      <c:valAx>
        <c:axId val="21553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53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5554736"/>
        <c:axId val="205555296"/>
      </c:barChart>
      <c:catAx>
        <c:axId val="205554736"/>
        <c:scaling>
          <c:orientation val="minMax"/>
        </c:scaling>
        <c:delete val="1"/>
        <c:axPos val="b"/>
        <c:numFmt formatCode="General" sourceLinked="1"/>
        <c:majorTickMark val="none"/>
        <c:minorTickMark val="none"/>
        <c:tickLblPos val="nextTo"/>
        <c:crossAx val="205555296"/>
        <c:crosses val="autoZero"/>
        <c:auto val="1"/>
        <c:lblAlgn val="ctr"/>
        <c:lblOffset val="100"/>
        <c:noMultiLvlLbl val="0"/>
      </c:catAx>
      <c:valAx>
        <c:axId val="205555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554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5560896"/>
        <c:axId val="208216032"/>
      </c:barChart>
      <c:catAx>
        <c:axId val="205560896"/>
        <c:scaling>
          <c:orientation val="minMax"/>
        </c:scaling>
        <c:delete val="1"/>
        <c:axPos val="b"/>
        <c:numFmt formatCode="General" sourceLinked="1"/>
        <c:majorTickMark val="none"/>
        <c:minorTickMark val="none"/>
        <c:tickLblPos val="nextTo"/>
        <c:crossAx val="208216032"/>
        <c:crosses val="autoZero"/>
        <c:auto val="1"/>
        <c:lblAlgn val="ctr"/>
        <c:lblOffset val="100"/>
        <c:noMultiLvlLbl val="0"/>
      </c:catAx>
      <c:valAx>
        <c:axId val="20821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56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8222192"/>
        <c:axId val="208222752"/>
      </c:barChart>
      <c:catAx>
        <c:axId val="208222192"/>
        <c:scaling>
          <c:orientation val="minMax"/>
        </c:scaling>
        <c:delete val="1"/>
        <c:axPos val="b"/>
        <c:numFmt formatCode="General" sourceLinked="1"/>
        <c:majorTickMark val="none"/>
        <c:minorTickMark val="none"/>
        <c:tickLblPos val="nextTo"/>
        <c:crossAx val="208222752"/>
        <c:crosses val="autoZero"/>
        <c:auto val="1"/>
        <c:lblAlgn val="ctr"/>
        <c:lblOffset val="100"/>
        <c:noMultiLvlLbl val="0"/>
      </c:catAx>
      <c:valAx>
        <c:axId val="20822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2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smtClean="0">
                <a:solidFill>
                  <a:schemeClr val="bg1"/>
                </a:solidFill>
                <a:latin typeface="Eras Light ITC" panose="020B0402030504020804" pitchFamily="34" charset="0"/>
              </a:rPr>
              <a:t>PERFORMANCE</a:t>
            </a:r>
            <a:endParaRPr lang="en-US" sz="1200" dirty="0">
              <a:solidFill>
                <a:schemeClr val="bg1"/>
              </a:solidFill>
              <a:latin typeface="Eras Light ITC" panose="020B0402030504020804" pitchFamily="34" charset="0"/>
            </a:endParaRPr>
          </a:p>
        </c:rich>
      </c:tx>
      <c:layout>
        <c:manualLayout>
          <c:xMode val="edge"/>
          <c:yMode val="edge"/>
          <c:x val="0.121577139443421"/>
          <c:y val="5.030986690238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dLbls>
          <c:showLegendKey val="0"/>
          <c:showVal val="0"/>
          <c:showCatName val="0"/>
          <c:showSerName val="0"/>
          <c:showPercent val="0"/>
          <c:showBubbleSize val="0"/>
        </c:dLbls>
        <c:gapWidth val="100"/>
        <c:overlap val="-24"/>
        <c:axId val="207852768"/>
        <c:axId val="207853328"/>
      </c:barChart>
      <c:catAx>
        <c:axId val="207852768"/>
        <c:scaling>
          <c:orientation val="minMax"/>
        </c:scaling>
        <c:delete val="1"/>
        <c:axPos val="b"/>
        <c:numFmt formatCode="General" sourceLinked="1"/>
        <c:majorTickMark val="none"/>
        <c:minorTickMark val="none"/>
        <c:tickLblPos val="nextTo"/>
        <c:crossAx val="207853328"/>
        <c:crosses val="autoZero"/>
        <c:auto val="1"/>
        <c:lblAlgn val="ctr"/>
        <c:lblOffset val="100"/>
        <c:noMultiLvlLbl val="0"/>
      </c:catAx>
      <c:valAx>
        <c:axId val="207853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5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Eras Light ITC" panose="020B04020305040208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bg1"/>
                </a:solidFill>
                <a:latin typeface="Eras Light ITC" panose="020B0402030504020804" pitchFamily="34" charset="0"/>
              </a:rPr>
              <a:t>OPERATIONS</a:t>
            </a:r>
            <a:endParaRPr lang="en-US" sz="1600" dirty="0">
              <a:solidFill>
                <a:schemeClr val="bg1"/>
              </a:solidFill>
              <a:latin typeface="Eras Light ITC" panose="020B04020305040208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fld id="{A7E0997F-BF6F-4A21-BB89-6AF279A13F1E}" type="datetimeFigureOut">
              <a:rPr lang="en-US" smtClean="0"/>
              <a:t>1/30/2015</a:t>
            </a:fld>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5B5E76FF-4F2F-4F5D-BF4D-D9BF5768520D}" type="slidenum">
              <a:rPr lang="en-US" smtClean="0"/>
              <a:t>‹#›</a:t>
            </a:fld>
            <a:endParaRPr lang="en-US"/>
          </a:p>
        </p:txBody>
      </p:sp>
    </p:spTree>
    <p:extLst>
      <p:ext uri="{BB962C8B-B14F-4D97-AF65-F5344CB8AC3E}">
        <p14:creationId xmlns:p14="http://schemas.microsoft.com/office/powerpoint/2010/main" val="3608582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fld id="{2AA317F6-1377-4AA2-8156-E96B886C939E}" type="datetimeFigureOut">
              <a:rPr lang="en-US" smtClean="0"/>
              <a:t>1/30/2015</a:t>
            </a:fld>
            <a:endParaRPr lang="en-US"/>
          </a:p>
        </p:txBody>
      </p:sp>
      <p:sp>
        <p:nvSpPr>
          <p:cNvPr id="4" name="Slide Image Placeholder 3"/>
          <p:cNvSpPr>
            <a:spLocks noGrp="1" noRot="1" noChangeAspect="1"/>
          </p:cNvSpPr>
          <p:nvPr>
            <p:ph type="sldImg" idx="2"/>
          </p:nvPr>
        </p:nvSpPr>
        <p:spPr>
          <a:xfrm>
            <a:off x="2328863" y="533400"/>
            <a:ext cx="4732337"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8EFF9839-18AF-4766-A491-3D93C4AF9E5D}" type="slidenum">
              <a:rPr lang="en-US" smtClean="0"/>
              <a:t>‹#›</a:t>
            </a:fld>
            <a:endParaRPr lang="en-US"/>
          </a:p>
        </p:txBody>
      </p:sp>
    </p:spTree>
    <p:extLst>
      <p:ext uri="{BB962C8B-B14F-4D97-AF65-F5344CB8AC3E}">
        <p14:creationId xmlns:p14="http://schemas.microsoft.com/office/powerpoint/2010/main" val="2806137078"/>
      </p:ext>
    </p:extLst>
  </p:cSld>
  <p:clrMap bg1="lt1" tx1="dk1" bg2="lt2" tx2="dk2" accent1="accent1" accent2="accent2" accent3="accent3" accent4="accent4" accent5="accent5" accent6="accent6" hlink="hlink" folHlink="folHlink"/>
  <p:notesStyle>
    <a:lvl1pPr marL="0" algn="l" defTabSz="848986" rtl="0" eaLnBrk="1" latinLnBrk="0" hangingPunct="1">
      <a:defRPr sz="1100" kern="1200">
        <a:solidFill>
          <a:schemeClr val="tx1"/>
        </a:solidFill>
        <a:latin typeface="+mn-lt"/>
        <a:ea typeface="+mn-ea"/>
        <a:cs typeface="+mn-cs"/>
      </a:defRPr>
    </a:lvl1pPr>
    <a:lvl2pPr marL="424493" algn="l" defTabSz="848986" rtl="0" eaLnBrk="1" latinLnBrk="0" hangingPunct="1">
      <a:defRPr sz="1100" kern="1200">
        <a:solidFill>
          <a:schemeClr val="tx1"/>
        </a:solidFill>
        <a:latin typeface="+mn-lt"/>
        <a:ea typeface="+mn-ea"/>
        <a:cs typeface="+mn-cs"/>
      </a:defRPr>
    </a:lvl2pPr>
    <a:lvl3pPr marL="848986" algn="l" defTabSz="848986" rtl="0" eaLnBrk="1" latinLnBrk="0" hangingPunct="1">
      <a:defRPr sz="1100" kern="1200">
        <a:solidFill>
          <a:schemeClr val="tx1"/>
        </a:solidFill>
        <a:latin typeface="+mn-lt"/>
        <a:ea typeface="+mn-ea"/>
        <a:cs typeface="+mn-cs"/>
      </a:defRPr>
    </a:lvl3pPr>
    <a:lvl4pPr marL="1273480" algn="l" defTabSz="848986" rtl="0" eaLnBrk="1" latinLnBrk="0" hangingPunct="1">
      <a:defRPr sz="1100" kern="1200">
        <a:solidFill>
          <a:schemeClr val="tx1"/>
        </a:solidFill>
        <a:latin typeface="+mn-lt"/>
        <a:ea typeface="+mn-ea"/>
        <a:cs typeface="+mn-cs"/>
      </a:defRPr>
    </a:lvl4pPr>
    <a:lvl5pPr marL="1697973" algn="l" defTabSz="848986" rtl="0" eaLnBrk="1" latinLnBrk="0" hangingPunct="1">
      <a:defRPr sz="1100" kern="1200">
        <a:solidFill>
          <a:schemeClr val="tx1"/>
        </a:solidFill>
        <a:latin typeface="+mn-lt"/>
        <a:ea typeface="+mn-ea"/>
        <a:cs typeface="+mn-cs"/>
      </a:defRPr>
    </a:lvl5pPr>
    <a:lvl6pPr marL="2122466" algn="l" defTabSz="848986" rtl="0" eaLnBrk="1" latinLnBrk="0" hangingPunct="1">
      <a:defRPr sz="1100" kern="1200">
        <a:solidFill>
          <a:schemeClr val="tx1"/>
        </a:solidFill>
        <a:latin typeface="+mn-lt"/>
        <a:ea typeface="+mn-ea"/>
        <a:cs typeface="+mn-cs"/>
      </a:defRPr>
    </a:lvl6pPr>
    <a:lvl7pPr marL="2546959" algn="l" defTabSz="848986" rtl="0" eaLnBrk="1" latinLnBrk="0" hangingPunct="1">
      <a:defRPr sz="1100" kern="1200">
        <a:solidFill>
          <a:schemeClr val="tx1"/>
        </a:solidFill>
        <a:latin typeface="+mn-lt"/>
        <a:ea typeface="+mn-ea"/>
        <a:cs typeface="+mn-cs"/>
      </a:defRPr>
    </a:lvl7pPr>
    <a:lvl8pPr marL="2971453" algn="l" defTabSz="848986" rtl="0" eaLnBrk="1" latinLnBrk="0" hangingPunct="1">
      <a:defRPr sz="1100" kern="1200">
        <a:solidFill>
          <a:schemeClr val="tx1"/>
        </a:solidFill>
        <a:latin typeface="+mn-lt"/>
        <a:ea typeface="+mn-ea"/>
        <a:cs typeface="+mn-cs"/>
      </a:defRPr>
    </a:lvl8pPr>
    <a:lvl9pPr marL="3395946" algn="l" defTabSz="84898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24493" indent="0" algn="ctr">
              <a:buNone/>
              <a:defRPr>
                <a:solidFill>
                  <a:schemeClr val="tx1">
                    <a:tint val="75000"/>
                  </a:schemeClr>
                </a:solidFill>
              </a:defRPr>
            </a:lvl2pPr>
            <a:lvl3pPr marL="848986" indent="0" algn="ctr">
              <a:buNone/>
              <a:defRPr>
                <a:solidFill>
                  <a:schemeClr val="tx1">
                    <a:tint val="75000"/>
                  </a:schemeClr>
                </a:solidFill>
              </a:defRPr>
            </a:lvl3pPr>
            <a:lvl4pPr marL="1273480" indent="0" algn="ctr">
              <a:buNone/>
              <a:defRPr>
                <a:solidFill>
                  <a:schemeClr val="tx1">
                    <a:tint val="75000"/>
                  </a:schemeClr>
                </a:solidFill>
              </a:defRPr>
            </a:lvl4pPr>
            <a:lvl5pPr marL="1697973" indent="0" algn="ctr">
              <a:buNone/>
              <a:defRPr>
                <a:solidFill>
                  <a:schemeClr val="tx1">
                    <a:tint val="75000"/>
                  </a:schemeClr>
                </a:solidFill>
              </a:defRPr>
            </a:lvl5pPr>
            <a:lvl6pPr marL="2122466" indent="0" algn="ctr">
              <a:buNone/>
              <a:defRPr>
                <a:solidFill>
                  <a:schemeClr val="tx1">
                    <a:tint val="75000"/>
                  </a:schemeClr>
                </a:solidFill>
              </a:defRPr>
            </a:lvl6pPr>
            <a:lvl7pPr marL="2546959" indent="0" algn="ctr">
              <a:buNone/>
              <a:defRPr>
                <a:solidFill>
                  <a:schemeClr val="tx1">
                    <a:tint val="75000"/>
                  </a:schemeClr>
                </a:solidFill>
              </a:defRPr>
            </a:lvl7pPr>
            <a:lvl8pPr marL="2971453" indent="0" algn="ctr">
              <a:buNone/>
              <a:defRPr>
                <a:solidFill>
                  <a:schemeClr val="tx1">
                    <a:tint val="75000"/>
                  </a:schemeClr>
                </a:solidFill>
              </a:defRPr>
            </a:lvl8pPr>
            <a:lvl9pPr marL="339594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450B0C-5CCA-4A19-A77D-6AFC5A7A0D4B}"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1693601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0B0C-5CCA-4A19-A77D-6AFC5A7A0D4B}"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371578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3"/>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3"/>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0B0C-5CCA-4A19-A77D-6AFC5A7A0D4B}"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307616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50B0C-5CCA-4A19-A77D-6AFC5A7A0D4B}"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13736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p:spPr>
        <p:txBody>
          <a:bodyPr anchor="t"/>
          <a:lstStyle>
            <a:lvl1pPr algn="l">
              <a:defRPr sz="37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800">
                <a:solidFill>
                  <a:schemeClr val="tx1">
                    <a:tint val="75000"/>
                  </a:schemeClr>
                </a:solidFill>
              </a:defRPr>
            </a:lvl1pPr>
            <a:lvl2pPr marL="424493" indent="0">
              <a:buNone/>
              <a:defRPr sz="1700">
                <a:solidFill>
                  <a:schemeClr val="tx1">
                    <a:tint val="75000"/>
                  </a:schemeClr>
                </a:solidFill>
              </a:defRPr>
            </a:lvl2pPr>
            <a:lvl3pPr marL="848986" indent="0">
              <a:buNone/>
              <a:defRPr sz="1500">
                <a:solidFill>
                  <a:schemeClr val="tx1">
                    <a:tint val="75000"/>
                  </a:schemeClr>
                </a:solidFill>
              </a:defRPr>
            </a:lvl3pPr>
            <a:lvl4pPr marL="1273480" indent="0">
              <a:buNone/>
              <a:defRPr sz="1300">
                <a:solidFill>
                  <a:schemeClr val="tx1">
                    <a:tint val="75000"/>
                  </a:schemeClr>
                </a:solidFill>
              </a:defRPr>
            </a:lvl4pPr>
            <a:lvl5pPr marL="1697973" indent="0">
              <a:buNone/>
              <a:defRPr sz="1300">
                <a:solidFill>
                  <a:schemeClr val="tx1">
                    <a:tint val="75000"/>
                  </a:schemeClr>
                </a:solidFill>
              </a:defRPr>
            </a:lvl5pPr>
            <a:lvl6pPr marL="2122466" indent="0">
              <a:buNone/>
              <a:defRPr sz="1300">
                <a:solidFill>
                  <a:schemeClr val="tx1">
                    <a:tint val="75000"/>
                  </a:schemeClr>
                </a:solidFill>
              </a:defRPr>
            </a:lvl6pPr>
            <a:lvl7pPr marL="2546959" indent="0">
              <a:buNone/>
              <a:defRPr sz="1300">
                <a:solidFill>
                  <a:schemeClr val="tx1">
                    <a:tint val="75000"/>
                  </a:schemeClr>
                </a:solidFill>
              </a:defRPr>
            </a:lvl7pPr>
            <a:lvl8pPr marL="2971453" indent="0">
              <a:buNone/>
              <a:defRPr sz="1300">
                <a:solidFill>
                  <a:schemeClr val="tx1">
                    <a:tint val="75000"/>
                  </a:schemeClr>
                </a:solidFill>
              </a:defRPr>
            </a:lvl8pPr>
            <a:lvl9pPr marL="33959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450B0C-5CCA-4A19-A77D-6AFC5A7A0D4B}"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196191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450B0C-5CCA-4A19-A77D-6AFC5A7A0D4B}"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413242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151335"/>
            <a:ext cx="4040188" cy="479822"/>
          </a:xfrm>
        </p:spPr>
        <p:txBody>
          <a:bodyPr anchor="b"/>
          <a:lstStyle>
            <a:lvl1pPr marL="0" indent="0">
              <a:buNone/>
              <a:defRPr sz="2200" b="1"/>
            </a:lvl1pPr>
            <a:lvl2pPr marL="424493" indent="0">
              <a:buNone/>
              <a:defRPr sz="1800" b="1"/>
            </a:lvl2pPr>
            <a:lvl3pPr marL="848986" indent="0">
              <a:buNone/>
              <a:defRPr sz="1700" b="1"/>
            </a:lvl3pPr>
            <a:lvl4pPr marL="1273480" indent="0">
              <a:buNone/>
              <a:defRPr sz="1500" b="1"/>
            </a:lvl4pPr>
            <a:lvl5pPr marL="1697973" indent="0">
              <a:buNone/>
              <a:defRPr sz="1500" b="1"/>
            </a:lvl5pPr>
            <a:lvl6pPr marL="2122466" indent="0">
              <a:buNone/>
              <a:defRPr sz="1500" b="1"/>
            </a:lvl6pPr>
            <a:lvl7pPr marL="2546959" indent="0">
              <a:buNone/>
              <a:defRPr sz="1500" b="1"/>
            </a:lvl7pPr>
            <a:lvl8pPr marL="2971453" indent="0">
              <a:buNone/>
              <a:defRPr sz="1500" b="1"/>
            </a:lvl8pPr>
            <a:lvl9pPr marL="33959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200" b="1"/>
            </a:lvl1pPr>
            <a:lvl2pPr marL="424493" indent="0">
              <a:buNone/>
              <a:defRPr sz="1800" b="1"/>
            </a:lvl2pPr>
            <a:lvl3pPr marL="848986" indent="0">
              <a:buNone/>
              <a:defRPr sz="1700" b="1"/>
            </a:lvl3pPr>
            <a:lvl4pPr marL="1273480" indent="0">
              <a:buNone/>
              <a:defRPr sz="1500" b="1"/>
            </a:lvl4pPr>
            <a:lvl5pPr marL="1697973" indent="0">
              <a:buNone/>
              <a:defRPr sz="1500" b="1"/>
            </a:lvl5pPr>
            <a:lvl6pPr marL="2122466" indent="0">
              <a:buNone/>
              <a:defRPr sz="1500" b="1"/>
            </a:lvl6pPr>
            <a:lvl7pPr marL="2546959" indent="0">
              <a:buNone/>
              <a:defRPr sz="1500" b="1"/>
            </a:lvl7pPr>
            <a:lvl8pPr marL="2971453" indent="0">
              <a:buNone/>
              <a:defRPr sz="1500" b="1"/>
            </a:lvl8pPr>
            <a:lvl9pPr marL="33959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450B0C-5CCA-4A19-A77D-6AFC5A7A0D4B}" type="datetimeFigureOut">
              <a:rPr lang="en-US" smtClean="0"/>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197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450B0C-5CCA-4A19-A77D-6AFC5A7A0D4B}" type="datetimeFigureOut">
              <a:rPr lang="en-US" smtClean="0"/>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36206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50B0C-5CCA-4A19-A77D-6AFC5A7A0D4B}" type="datetimeFigureOut">
              <a:rPr lang="en-US" smtClean="0"/>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303037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04790"/>
            <a:ext cx="3008313" cy="871538"/>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0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076329"/>
            <a:ext cx="3008313" cy="3518297"/>
          </a:xfrm>
        </p:spPr>
        <p:txBody>
          <a:bodyPr/>
          <a:lstStyle>
            <a:lvl1pPr marL="0" indent="0">
              <a:buNone/>
              <a:defRPr sz="1300"/>
            </a:lvl1pPr>
            <a:lvl2pPr marL="424493" indent="0">
              <a:buNone/>
              <a:defRPr sz="1100"/>
            </a:lvl2pPr>
            <a:lvl3pPr marL="848986" indent="0">
              <a:buNone/>
              <a:defRPr sz="900"/>
            </a:lvl3pPr>
            <a:lvl4pPr marL="1273480" indent="0">
              <a:buNone/>
              <a:defRPr sz="800"/>
            </a:lvl4pPr>
            <a:lvl5pPr marL="1697973" indent="0">
              <a:buNone/>
              <a:defRPr sz="800"/>
            </a:lvl5pPr>
            <a:lvl6pPr marL="2122466" indent="0">
              <a:buNone/>
              <a:defRPr sz="800"/>
            </a:lvl6pPr>
            <a:lvl7pPr marL="2546959" indent="0">
              <a:buNone/>
              <a:defRPr sz="800"/>
            </a:lvl7pPr>
            <a:lvl8pPr marL="2971453" indent="0">
              <a:buNone/>
              <a:defRPr sz="800"/>
            </a:lvl8pPr>
            <a:lvl9pPr marL="33959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50B0C-5CCA-4A19-A77D-6AFC5A7A0D4B}"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2370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4493" indent="0">
              <a:buNone/>
              <a:defRPr sz="2600"/>
            </a:lvl2pPr>
            <a:lvl3pPr marL="848986" indent="0">
              <a:buNone/>
              <a:defRPr sz="2200"/>
            </a:lvl3pPr>
            <a:lvl4pPr marL="1273480" indent="0">
              <a:buNone/>
              <a:defRPr sz="1800"/>
            </a:lvl4pPr>
            <a:lvl5pPr marL="1697973" indent="0">
              <a:buNone/>
              <a:defRPr sz="1800"/>
            </a:lvl5pPr>
            <a:lvl6pPr marL="2122466" indent="0">
              <a:buNone/>
              <a:defRPr sz="1800"/>
            </a:lvl6pPr>
            <a:lvl7pPr marL="2546959" indent="0">
              <a:buNone/>
              <a:defRPr sz="1800"/>
            </a:lvl7pPr>
            <a:lvl8pPr marL="2971453" indent="0">
              <a:buNone/>
              <a:defRPr sz="1800"/>
            </a:lvl8pPr>
            <a:lvl9pPr marL="3395946" indent="0">
              <a:buNone/>
              <a:defRPr sz="1800"/>
            </a:lvl9pPr>
          </a:lstStyle>
          <a:p>
            <a:endParaRPr lang="en-US"/>
          </a:p>
        </p:txBody>
      </p:sp>
      <p:sp>
        <p:nvSpPr>
          <p:cNvPr id="4" name="Text Placeholder 3"/>
          <p:cNvSpPr>
            <a:spLocks noGrp="1"/>
          </p:cNvSpPr>
          <p:nvPr>
            <p:ph type="body" sz="half" idx="2"/>
          </p:nvPr>
        </p:nvSpPr>
        <p:spPr>
          <a:xfrm>
            <a:off x="1792288" y="4025505"/>
            <a:ext cx="5486400" cy="603646"/>
          </a:xfrm>
        </p:spPr>
        <p:txBody>
          <a:bodyPr/>
          <a:lstStyle>
            <a:lvl1pPr marL="0" indent="0">
              <a:buNone/>
              <a:defRPr sz="1300"/>
            </a:lvl1pPr>
            <a:lvl2pPr marL="424493" indent="0">
              <a:buNone/>
              <a:defRPr sz="1100"/>
            </a:lvl2pPr>
            <a:lvl3pPr marL="848986" indent="0">
              <a:buNone/>
              <a:defRPr sz="900"/>
            </a:lvl3pPr>
            <a:lvl4pPr marL="1273480" indent="0">
              <a:buNone/>
              <a:defRPr sz="800"/>
            </a:lvl4pPr>
            <a:lvl5pPr marL="1697973" indent="0">
              <a:buNone/>
              <a:defRPr sz="800"/>
            </a:lvl5pPr>
            <a:lvl6pPr marL="2122466" indent="0">
              <a:buNone/>
              <a:defRPr sz="800"/>
            </a:lvl6pPr>
            <a:lvl7pPr marL="2546959" indent="0">
              <a:buNone/>
              <a:defRPr sz="800"/>
            </a:lvl7pPr>
            <a:lvl8pPr marL="2971453" indent="0">
              <a:buNone/>
              <a:defRPr sz="800"/>
            </a:lvl8pPr>
            <a:lvl9pPr marL="33959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50B0C-5CCA-4A19-A77D-6AFC5A7A0D4B}"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25E24-1F69-45D3-934B-8E1C11803A2F}" type="slidenum">
              <a:rPr lang="en-US" smtClean="0"/>
              <a:t>‹#›</a:t>
            </a:fld>
            <a:endParaRPr lang="en-US"/>
          </a:p>
        </p:txBody>
      </p:sp>
    </p:spTree>
    <p:extLst>
      <p:ext uri="{BB962C8B-B14F-4D97-AF65-F5344CB8AC3E}">
        <p14:creationId xmlns:p14="http://schemas.microsoft.com/office/powerpoint/2010/main" val="23701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84898" tIns="42449" rIns="84898" bIns="4244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84898" tIns="42449" rIns="84898" bIns="424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6"/>
            <a:ext cx="2133600" cy="273844"/>
          </a:xfrm>
          <a:prstGeom prst="rect">
            <a:avLst/>
          </a:prstGeom>
        </p:spPr>
        <p:txBody>
          <a:bodyPr vert="horz" lIns="84898" tIns="42449" rIns="84898" bIns="42449" rtlCol="0" anchor="ctr"/>
          <a:lstStyle>
            <a:lvl1pPr algn="l">
              <a:defRPr sz="1100">
                <a:solidFill>
                  <a:schemeClr val="tx1">
                    <a:tint val="75000"/>
                  </a:schemeClr>
                </a:solidFill>
              </a:defRPr>
            </a:lvl1pPr>
          </a:lstStyle>
          <a:p>
            <a:fld id="{9B450B0C-5CCA-4A19-A77D-6AFC5A7A0D4B}" type="datetimeFigureOut">
              <a:rPr lang="en-US" smtClean="0"/>
              <a:t>1/30/2015</a:t>
            </a:fld>
            <a:endParaRPr lang="en-US"/>
          </a:p>
        </p:txBody>
      </p:sp>
      <p:sp>
        <p:nvSpPr>
          <p:cNvPr id="5" name="Footer Placeholder 4"/>
          <p:cNvSpPr>
            <a:spLocks noGrp="1"/>
          </p:cNvSpPr>
          <p:nvPr>
            <p:ph type="ftr" sz="quarter" idx="3"/>
          </p:nvPr>
        </p:nvSpPr>
        <p:spPr>
          <a:xfrm>
            <a:off x="3124200" y="4767266"/>
            <a:ext cx="2895600" cy="273844"/>
          </a:xfrm>
          <a:prstGeom prst="rect">
            <a:avLst/>
          </a:prstGeom>
        </p:spPr>
        <p:txBody>
          <a:bodyPr vert="horz" lIns="84898" tIns="42449" rIns="84898" bIns="42449"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6"/>
            <a:ext cx="2133600" cy="273844"/>
          </a:xfrm>
          <a:prstGeom prst="rect">
            <a:avLst/>
          </a:prstGeom>
        </p:spPr>
        <p:txBody>
          <a:bodyPr vert="horz" lIns="84898" tIns="42449" rIns="84898" bIns="42449" rtlCol="0" anchor="ctr"/>
          <a:lstStyle>
            <a:lvl1pPr algn="r">
              <a:defRPr sz="1100">
                <a:solidFill>
                  <a:schemeClr val="tx1">
                    <a:tint val="75000"/>
                  </a:schemeClr>
                </a:solidFill>
              </a:defRPr>
            </a:lvl1pPr>
          </a:lstStyle>
          <a:p>
            <a:fld id="{77025E24-1F69-45D3-934B-8E1C11803A2F}" type="slidenum">
              <a:rPr lang="en-US" smtClean="0"/>
              <a:t>‹#›</a:t>
            </a:fld>
            <a:endParaRPr lang="en-US"/>
          </a:p>
        </p:txBody>
      </p:sp>
    </p:spTree>
    <p:extLst>
      <p:ext uri="{BB962C8B-B14F-4D97-AF65-F5344CB8AC3E}">
        <p14:creationId xmlns:p14="http://schemas.microsoft.com/office/powerpoint/2010/main" val="160195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48986" rtl="0" eaLnBrk="1" latinLnBrk="0" hangingPunct="1">
        <a:spcBef>
          <a:spcPct val="0"/>
        </a:spcBef>
        <a:buNone/>
        <a:defRPr sz="4100" kern="1200">
          <a:solidFill>
            <a:schemeClr val="tx1"/>
          </a:solidFill>
          <a:latin typeface="+mj-lt"/>
          <a:ea typeface="+mj-ea"/>
          <a:cs typeface="+mj-cs"/>
        </a:defRPr>
      </a:lvl1pPr>
    </p:titleStyle>
    <p:bodyStyle>
      <a:lvl1pPr marL="318370" indent="-318370" algn="l" defTabSz="848986"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1pPr>
      <a:lvl2pPr marL="689802" indent="-265309" algn="l" defTabSz="84898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061233" indent="-212247" algn="l" defTabSz="84898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3pPr>
      <a:lvl4pPr marL="1485726"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910219"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334712"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759206"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183699"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608192" indent="-212247" algn="l" defTabSz="84898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848986" rtl="0" eaLnBrk="1" latinLnBrk="0" hangingPunct="1">
        <a:defRPr sz="1700" kern="1200">
          <a:solidFill>
            <a:schemeClr val="tx1"/>
          </a:solidFill>
          <a:latin typeface="+mn-lt"/>
          <a:ea typeface="+mn-ea"/>
          <a:cs typeface="+mn-cs"/>
        </a:defRPr>
      </a:lvl1pPr>
      <a:lvl2pPr marL="424493" algn="l" defTabSz="848986" rtl="0" eaLnBrk="1" latinLnBrk="0" hangingPunct="1">
        <a:defRPr sz="1700" kern="1200">
          <a:solidFill>
            <a:schemeClr val="tx1"/>
          </a:solidFill>
          <a:latin typeface="+mn-lt"/>
          <a:ea typeface="+mn-ea"/>
          <a:cs typeface="+mn-cs"/>
        </a:defRPr>
      </a:lvl2pPr>
      <a:lvl3pPr marL="848986" algn="l" defTabSz="848986" rtl="0" eaLnBrk="1" latinLnBrk="0" hangingPunct="1">
        <a:defRPr sz="1700" kern="1200">
          <a:solidFill>
            <a:schemeClr val="tx1"/>
          </a:solidFill>
          <a:latin typeface="+mn-lt"/>
          <a:ea typeface="+mn-ea"/>
          <a:cs typeface="+mn-cs"/>
        </a:defRPr>
      </a:lvl3pPr>
      <a:lvl4pPr marL="1273480" algn="l" defTabSz="848986" rtl="0" eaLnBrk="1" latinLnBrk="0" hangingPunct="1">
        <a:defRPr sz="1700" kern="1200">
          <a:solidFill>
            <a:schemeClr val="tx1"/>
          </a:solidFill>
          <a:latin typeface="+mn-lt"/>
          <a:ea typeface="+mn-ea"/>
          <a:cs typeface="+mn-cs"/>
        </a:defRPr>
      </a:lvl4pPr>
      <a:lvl5pPr marL="1697973" algn="l" defTabSz="848986" rtl="0" eaLnBrk="1" latinLnBrk="0" hangingPunct="1">
        <a:defRPr sz="1700" kern="1200">
          <a:solidFill>
            <a:schemeClr val="tx1"/>
          </a:solidFill>
          <a:latin typeface="+mn-lt"/>
          <a:ea typeface="+mn-ea"/>
          <a:cs typeface="+mn-cs"/>
        </a:defRPr>
      </a:lvl5pPr>
      <a:lvl6pPr marL="2122466" algn="l" defTabSz="848986" rtl="0" eaLnBrk="1" latinLnBrk="0" hangingPunct="1">
        <a:defRPr sz="1700" kern="1200">
          <a:solidFill>
            <a:schemeClr val="tx1"/>
          </a:solidFill>
          <a:latin typeface="+mn-lt"/>
          <a:ea typeface="+mn-ea"/>
          <a:cs typeface="+mn-cs"/>
        </a:defRPr>
      </a:lvl6pPr>
      <a:lvl7pPr marL="2546959" algn="l" defTabSz="848986" rtl="0" eaLnBrk="1" latinLnBrk="0" hangingPunct="1">
        <a:defRPr sz="1700" kern="1200">
          <a:solidFill>
            <a:schemeClr val="tx1"/>
          </a:solidFill>
          <a:latin typeface="+mn-lt"/>
          <a:ea typeface="+mn-ea"/>
          <a:cs typeface="+mn-cs"/>
        </a:defRPr>
      </a:lvl7pPr>
      <a:lvl8pPr marL="2971453" algn="l" defTabSz="848986" rtl="0" eaLnBrk="1" latinLnBrk="0" hangingPunct="1">
        <a:defRPr sz="1700" kern="1200">
          <a:solidFill>
            <a:schemeClr val="tx1"/>
          </a:solidFill>
          <a:latin typeface="+mn-lt"/>
          <a:ea typeface="+mn-ea"/>
          <a:cs typeface="+mn-cs"/>
        </a:defRPr>
      </a:lvl8pPr>
      <a:lvl9pPr marL="3395946" algn="l" defTabSz="84898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16.xml"/></Relationships>
</file>

<file path=ppt/slides/_rels/slide1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hart" Target="../charts/char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8.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chart" Target="../charts/char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iOPS for </a:t>
            </a:r>
            <a:r>
              <a:rPr lang="en-US" dirty="0" err="1" smtClean="0"/>
              <a:t>Salalah</a:t>
            </a:r>
            <a:r>
              <a:rPr lang="en-US" dirty="0" smtClean="0"/>
              <a:t> (SLL) airport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283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9" y="495571"/>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939808" cy="307777"/>
          </a:xfrm>
          <a:prstGeom prst="rect">
            <a:avLst/>
          </a:prstGeom>
          <a:noFill/>
        </p:spPr>
        <p:txBody>
          <a:bodyPr wrap="square" rtlCol="0">
            <a:spAutoFit/>
          </a:bodyPr>
          <a:lstStyle/>
          <a:p>
            <a:pPr algn="ctr"/>
            <a:r>
              <a:rPr lang="en-US" sz="1400" dirty="0" smtClean="0">
                <a:latin typeface="Eras Light ITC" panose="020B0402030504020804" pitchFamily="34" charset="0"/>
              </a:rPr>
              <a:t>Flight Data-Inbound</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ext uri="{D42A27DB-BD31-4B8C-83A1-F6EECF244321}">
                <p14:modId xmlns:p14="http://schemas.microsoft.com/office/powerpoint/2010/main" val="4107232589"/>
              </p:ext>
            </p:extLst>
          </p:nvPr>
        </p:nvGraphicFramePr>
        <p:xfrm>
          <a:off x="-304800" y="730432"/>
          <a:ext cx="1900078" cy="1971265"/>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3855676" cy="455653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07086" y="514349"/>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260351" y="497444"/>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flipV="1">
            <a:off x="5251761" y="525608"/>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5279883" y="708219"/>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174295" y="464140"/>
            <a:ext cx="2036004" cy="307777"/>
          </a:xfrm>
          <a:prstGeom prst="rect">
            <a:avLst/>
          </a:prstGeom>
          <a:noFill/>
        </p:spPr>
        <p:txBody>
          <a:bodyPr wrap="square" rtlCol="0">
            <a:spAutoFit/>
          </a:bodyPr>
          <a:lstStyle/>
          <a:p>
            <a:pPr algn="ctr"/>
            <a:r>
              <a:rPr lang="en-US" sz="1400" dirty="0" smtClean="0">
                <a:latin typeface="Eras Light ITC" panose="020B0402030504020804" pitchFamily="34" charset="0"/>
              </a:rPr>
              <a:t>Flight Data-Outbound</a:t>
            </a:r>
            <a:endParaRPr lang="en-US" sz="800" dirty="0">
              <a:latin typeface="Eras Light ITC" panose="020B0402030504020804" pitchFamily="34" charset="0"/>
            </a:endParaRPr>
          </a:p>
        </p:txBody>
      </p:sp>
      <p:grpSp>
        <p:nvGrpSpPr>
          <p:cNvPr id="82" name="Group 81"/>
          <p:cNvGrpSpPr/>
          <p:nvPr/>
        </p:nvGrpSpPr>
        <p:grpSpPr>
          <a:xfrm>
            <a:off x="5203682" y="2535236"/>
            <a:ext cx="100027" cy="270477"/>
            <a:chOff x="1959307" y="1146566"/>
            <a:chExt cx="100027" cy="270477"/>
          </a:xfrm>
          <a:effectLst/>
        </p:grpSpPr>
        <p:sp>
          <p:nvSpPr>
            <p:cNvPr id="83" name="Rectangle 82"/>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Chevron 83"/>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85" name="Rectangle 84"/>
          <p:cNvSpPr/>
          <p:nvPr/>
        </p:nvSpPr>
        <p:spPr>
          <a:xfrm>
            <a:off x="5279883" y="506827"/>
            <a:ext cx="3855676" cy="455653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892168" y="516222"/>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124" y="522658"/>
            <a:ext cx="1348569" cy="223263"/>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b="1" dirty="0" smtClean="0"/>
              <a:t>Today</a:t>
            </a:r>
            <a:endParaRPr lang="en-US" sz="1400" b="1" dirty="0"/>
          </a:p>
        </p:txBody>
      </p:sp>
      <p:sp>
        <p:nvSpPr>
          <p:cNvPr id="88" name="Line Callout 1 (Border and Accent Bar) 87"/>
          <p:cNvSpPr/>
          <p:nvPr/>
        </p:nvSpPr>
        <p:spPr>
          <a:xfrm>
            <a:off x="1983257" y="662435"/>
            <a:ext cx="1526635" cy="838200"/>
          </a:xfrm>
          <a:prstGeom prst="accentBorderCallout1">
            <a:avLst>
              <a:gd name="adj1" fmla="val 18750"/>
              <a:gd name="adj2" fmla="val -8333"/>
              <a:gd name="adj3" fmla="val -6818"/>
              <a:gd name="adj4" fmla="val -4207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Drop-Down to select Today</a:t>
            </a:r>
            <a:r>
              <a:rPr lang="en-US" sz="1100" dirty="0"/>
              <a:t>, yesterday, last week, last month. Year, year to day. </a:t>
            </a:r>
            <a:r>
              <a:rPr lang="en-US" sz="1100" dirty="0" smtClean="0"/>
              <a:t>Install Date to To-Day</a:t>
            </a:r>
            <a:endParaRPr lang="en-US" sz="1100" dirty="0"/>
          </a:p>
        </p:txBody>
      </p:sp>
      <p:sp>
        <p:nvSpPr>
          <p:cNvPr id="89" name="Line Callout 1 (Border and Accent Bar) 88"/>
          <p:cNvSpPr/>
          <p:nvPr/>
        </p:nvSpPr>
        <p:spPr>
          <a:xfrm>
            <a:off x="1996167" y="2144940"/>
            <a:ext cx="1513725" cy="2442776"/>
          </a:xfrm>
          <a:prstGeom prst="accentBorderCallout1">
            <a:avLst>
              <a:gd name="adj1" fmla="val 18750"/>
              <a:gd name="adj2" fmla="val -8333"/>
              <a:gd name="adj3" fmla="val -6818"/>
              <a:gd name="adj4" fmla="val -4207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Charts:</a:t>
            </a:r>
          </a:p>
          <a:p>
            <a:pPr algn="ctr"/>
            <a:r>
              <a:rPr lang="en-US" sz="1100" dirty="0"/>
              <a:t>Gate </a:t>
            </a:r>
            <a:r>
              <a:rPr lang="en-US" sz="1100" dirty="0" smtClean="0"/>
              <a:t>utilization</a:t>
            </a:r>
          </a:p>
          <a:p>
            <a:pPr algn="ctr"/>
            <a:r>
              <a:rPr lang="en-US" sz="1100" dirty="0" smtClean="0"/>
              <a:t>Alarms </a:t>
            </a:r>
            <a:r>
              <a:rPr lang="en-US" sz="1100" dirty="0"/>
              <a:t>by </a:t>
            </a:r>
            <a:r>
              <a:rPr lang="en-US" sz="1100" dirty="0" smtClean="0"/>
              <a:t>group</a:t>
            </a:r>
          </a:p>
          <a:p>
            <a:pPr algn="ctr"/>
            <a:r>
              <a:rPr lang="en-US" sz="1100" dirty="0" smtClean="0"/>
              <a:t>Alarms </a:t>
            </a:r>
            <a:r>
              <a:rPr lang="en-US" sz="1100" dirty="0"/>
              <a:t>by </a:t>
            </a:r>
            <a:r>
              <a:rPr lang="en-US" sz="1100" dirty="0" smtClean="0"/>
              <a:t>gate</a:t>
            </a:r>
          </a:p>
          <a:p>
            <a:pPr algn="ctr"/>
            <a:r>
              <a:rPr lang="en-US" sz="1100" dirty="0" smtClean="0"/>
              <a:t>Number </a:t>
            </a:r>
            <a:r>
              <a:rPr lang="en-US" sz="1100" dirty="0"/>
              <a:t>of </a:t>
            </a:r>
            <a:r>
              <a:rPr lang="en-US" sz="1100" dirty="0" smtClean="0"/>
              <a:t>cycles</a:t>
            </a:r>
          </a:p>
          <a:p>
            <a:pPr algn="ctr"/>
            <a:r>
              <a:rPr lang="en-US" sz="1100" dirty="0" smtClean="0"/>
              <a:t>Hours </a:t>
            </a:r>
            <a:r>
              <a:rPr lang="en-US" sz="1100" dirty="0"/>
              <a:t>of </a:t>
            </a:r>
            <a:r>
              <a:rPr lang="en-US" sz="1100" dirty="0" smtClean="0"/>
              <a:t>operation</a:t>
            </a:r>
          </a:p>
          <a:p>
            <a:pPr algn="ctr"/>
            <a:r>
              <a:rPr lang="en-US" sz="1100" dirty="0" smtClean="0"/>
              <a:t>Current status</a:t>
            </a:r>
          </a:p>
          <a:p>
            <a:pPr algn="ctr"/>
            <a:r>
              <a:rPr lang="en-US" sz="1100" dirty="0" smtClean="0"/>
              <a:t>Top </a:t>
            </a:r>
            <a:r>
              <a:rPr lang="en-US" sz="1100" dirty="0"/>
              <a:t>4 alarms by </a:t>
            </a:r>
            <a:r>
              <a:rPr lang="en-US" sz="1100" dirty="0" smtClean="0"/>
              <a:t>group</a:t>
            </a:r>
          </a:p>
          <a:p>
            <a:pPr algn="ctr"/>
            <a:r>
              <a:rPr lang="en-US" sz="1100" dirty="0" smtClean="0"/>
              <a:t>Average </a:t>
            </a:r>
            <a:r>
              <a:rPr lang="en-US" sz="1100" dirty="0"/>
              <a:t>gate turn </a:t>
            </a:r>
            <a:r>
              <a:rPr lang="en-US" sz="1100" dirty="0" smtClean="0"/>
              <a:t>times</a:t>
            </a:r>
          </a:p>
          <a:p>
            <a:pPr algn="ctr"/>
            <a:r>
              <a:rPr lang="en-US" sz="1100" dirty="0" smtClean="0"/>
              <a:t>Same </a:t>
            </a:r>
            <a:r>
              <a:rPr lang="en-US" sz="1100" dirty="0"/>
              <a:t>for 400hz along </a:t>
            </a:r>
            <a:r>
              <a:rPr lang="en-US" sz="1100" dirty="0" smtClean="0"/>
              <a:t>with</a:t>
            </a:r>
          </a:p>
          <a:p>
            <a:pPr algn="ctr"/>
            <a:r>
              <a:rPr lang="en-US" sz="1100" dirty="0" smtClean="0"/>
              <a:t>Output </a:t>
            </a:r>
            <a:r>
              <a:rPr lang="en-US" sz="1100" dirty="0"/>
              <a:t>voltage high and </a:t>
            </a:r>
            <a:r>
              <a:rPr lang="en-US" sz="1100" dirty="0" smtClean="0"/>
              <a:t>low</a:t>
            </a:r>
          </a:p>
          <a:p>
            <a:pPr algn="ctr"/>
            <a:r>
              <a:rPr lang="en-US" sz="1100" dirty="0" smtClean="0"/>
              <a:t>400hz </a:t>
            </a:r>
            <a:r>
              <a:rPr lang="en-US" sz="1100" dirty="0"/>
              <a:t>high </a:t>
            </a:r>
            <a:r>
              <a:rPr lang="en-US" sz="1100" dirty="0" err="1"/>
              <a:t>Avg</a:t>
            </a:r>
            <a:endParaRPr lang="en-US" sz="1100" dirty="0"/>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69802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9" y="495571"/>
            <a:ext cx="7744904"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939808" cy="307777"/>
          </a:xfrm>
          <a:prstGeom prst="rect">
            <a:avLst/>
          </a:prstGeom>
          <a:noFill/>
        </p:spPr>
        <p:txBody>
          <a:bodyPr wrap="square" rtlCol="0">
            <a:spAutoFit/>
          </a:bodyPr>
          <a:lstStyle/>
          <a:p>
            <a:pPr algn="ctr"/>
            <a:r>
              <a:rPr lang="en-US" sz="1400" dirty="0" smtClean="0">
                <a:latin typeface="Eras Light ITC" panose="020B0402030504020804" pitchFamily="34" charset="0"/>
              </a:rPr>
              <a:t>Reports</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304800" y="730432"/>
          <a:ext cx="1900078" cy="1971265"/>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0" y="504954"/>
            <a:ext cx="7725373" cy="455653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436655" y="979930"/>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flipH="1" flipV="1">
            <a:off x="9092052" y="525609"/>
            <a:ext cx="13183" cy="4625035"/>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5279883" y="708219"/>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1414758" y="945209"/>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Gate</a:t>
            </a:r>
            <a:endParaRPr lang="en-US" sz="700" dirty="0">
              <a:latin typeface="Eras Light ITC" panose="020B0402030504020804" pitchFamily="34" charset="0"/>
            </a:endParaRPr>
          </a:p>
        </p:txBody>
      </p:sp>
      <p:grpSp>
        <p:nvGrpSpPr>
          <p:cNvPr id="82" name="Group 81"/>
          <p:cNvGrpSpPr/>
          <p:nvPr/>
        </p:nvGrpSpPr>
        <p:grpSpPr>
          <a:xfrm>
            <a:off x="9043973" y="2535236"/>
            <a:ext cx="100027" cy="270477"/>
            <a:chOff x="1959307" y="1146566"/>
            <a:chExt cx="100027" cy="270477"/>
          </a:xfrm>
          <a:effectLst/>
        </p:grpSpPr>
        <p:sp>
          <p:nvSpPr>
            <p:cNvPr id="83" name="Rectangle 82"/>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Chevron 83"/>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86" name="Oval 85"/>
          <p:cNvSpPr/>
          <p:nvPr/>
        </p:nvSpPr>
        <p:spPr>
          <a:xfrm>
            <a:off x="8892168" y="516222"/>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124" y="522658"/>
            <a:ext cx="1348569" cy="223263"/>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b="1" dirty="0" smtClean="0"/>
              <a:t>Today</a:t>
            </a:r>
            <a:endParaRPr lang="en-US" sz="1400" b="1" dirty="0"/>
          </a:p>
        </p:txBody>
      </p:sp>
      <p:sp>
        <p:nvSpPr>
          <p:cNvPr id="91" name="Rectangle 90"/>
          <p:cNvSpPr/>
          <p:nvPr/>
        </p:nvSpPr>
        <p:spPr>
          <a:xfrm>
            <a:off x="2482692" y="989476"/>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460795" y="954755"/>
            <a:ext cx="956032" cy="230832"/>
          </a:xfrm>
          <a:prstGeom prst="rect">
            <a:avLst/>
          </a:prstGeom>
          <a:noFill/>
          <a:ln>
            <a:solidFill>
              <a:schemeClr val="bg1">
                <a:lumMod val="65000"/>
              </a:schemeClr>
            </a:solidFill>
          </a:ln>
        </p:spPr>
        <p:txBody>
          <a:bodyPr wrap="square" rtlCol="0">
            <a:spAutoFit/>
          </a:bodyPr>
          <a:lstStyle/>
          <a:p>
            <a:pPr algn="ctr"/>
            <a:r>
              <a:rPr lang="en-US" sz="900" dirty="0" smtClean="0">
                <a:latin typeface="Eras Light ITC" panose="020B0402030504020804" pitchFamily="34" charset="0"/>
              </a:rPr>
              <a:t>Start Date/Time</a:t>
            </a:r>
            <a:endParaRPr lang="en-US" sz="300" dirty="0">
              <a:latin typeface="Eras Light ITC" panose="020B0402030504020804" pitchFamily="34" charset="0"/>
            </a:endParaRPr>
          </a:p>
        </p:txBody>
      </p:sp>
      <p:sp>
        <p:nvSpPr>
          <p:cNvPr id="93" name="Rectangle 92"/>
          <p:cNvSpPr/>
          <p:nvPr/>
        </p:nvSpPr>
        <p:spPr>
          <a:xfrm>
            <a:off x="1436866" y="1318288"/>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1414969" y="1283567"/>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Aircraft</a:t>
            </a:r>
            <a:endParaRPr lang="en-US" sz="700" dirty="0">
              <a:latin typeface="Eras Light ITC" panose="020B0402030504020804" pitchFamily="34" charset="0"/>
            </a:endParaRPr>
          </a:p>
        </p:txBody>
      </p:sp>
      <p:sp>
        <p:nvSpPr>
          <p:cNvPr id="95" name="Rectangle 94"/>
          <p:cNvSpPr/>
          <p:nvPr/>
        </p:nvSpPr>
        <p:spPr>
          <a:xfrm>
            <a:off x="1436655" y="1656646"/>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1414758" y="1621925"/>
            <a:ext cx="956032" cy="261610"/>
          </a:xfrm>
          <a:prstGeom prst="rect">
            <a:avLst/>
          </a:prstGeom>
          <a:noFill/>
          <a:ln>
            <a:solidFill>
              <a:schemeClr val="bg1">
                <a:lumMod val="65000"/>
              </a:schemeClr>
            </a:solidFill>
          </a:ln>
        </p:spPr>
        <p:txBody>
          <a:bodyPr wrap="square" rtlCol="0">
            <a:spAutoFit/>
          </a:bodyPr>
          <a:lstStyle/>
          <a:p>
            <a:pPr algn="ctr"/>
            <a:r>
              <a:rPr lang="en-US" sz="1100" dirty="0" smtClean="0">
                <a:latin typeface="Eras Light ITC" panose="020B0402030504020804" pitchFamily="34" charset="0"/>
              </a:rPr>
              <a:t>Aircraft Type</a:t>
            </a:r>
            <a:endParaRPr lang="en-US" sz="600" dirty="0">
              <a:latin typeface="Eras Light ITC" panose="020B0402030504020804" pitchFamily="34" charset="0"/>
            </a:endParaRPr>
          </a:p>
        </p:txBody>
      </p:sp>
      <p:sp>
        <p:nvSpPr>
          <p:cNvPr id="97" name="Rectangle 96"/>
          <p:cNvSpPr/>
          <p:nvPr/>
        </p:nvSpPr>
        <p:spPr>
          <a:xfrm>
            <a:off x="3523966" y="977161"/>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502069" y="942440"/>
            <a:ext cx="956032" cy="230832"/>
          </a:xfrm>
          <a:prstGeom prst="rect">
            <a:avLst/>
          </a:prstGeom>
          <a:noFill/>
          <a:ln>
            <a:solidFill>
              <a:schemeClr val="bg1">
                <a:lumMod val="65000"/>
              </a:schemeClr>
            </a:solidFill>
          </a:ln>
        </p:spPr>
        <p:txBody>
          <a:bodyPr wrap="square" rtlCol="0">
            <a:spAutoFit/>
          </a:bodyPr>
          <a:lstStyle/>
          <a:p>
            <a:pPr algn="ctr"/>
            <a:r>
              <a:rPr lang="en-US" sz="900" dirty="0" smtClean="0">
                <a:latin typeface="Eras Light ITC" panose="020B0402030504020804" pitchFamily="34" charset="0"/>
              </a:rPr>
              <a:t>End Date/Time</a:t>
            </a:r>
            <a:endParaRPr lang="en-US" sz="300" dirty="0">
              <a:latin typeface="Eras Light ITC" panose="020B0402030504020804" pitchFamily="34" charset="0"/>
            </a:endParaRPr>
          </a:p>
        </p:txBody>
      </p:sp>
      <p:sp>
        <p:nvSpPr>
          <p:cNvPr id="100" name="Rectangle 99"/>
          <p:cNvSpPr/>
          <p:nvPr/>
        </p:nvSpPr>
        <p:spPr>
          <a:xfrm>
            <a:off x="4565240" y="976502"/>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543343" y="941781"/>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Point 1</a:t>
            </a:r>
            <a:endParaRPr lang="en-US" sz="700" dirty="0">
              <a:latin typeface="Eras Light ITC" panose="020B0402030504020804" pitchFamily="34" charset="0"/>
            </a:endParaRPr>
          </a:p>
        </p:txBody>
      </p:sp>
      <p:sp>
        <p:nvSpPr>
          <p:cNvPr id="106" name="Rectangle 105"/>
          <p:cNvSpPr/>
          <p:nvPr/>
        </p:nvSpPr>
        <p:spPr>
          <a:xfrm>
            <a:off x="1436655" y="1995004"/>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1414758" y="1960283"/>
            <a:ext cx="956032" cy="261610"/>
          </a:xfrm>
          <a:prstGeom prst="rect">
            <a:avLst/>
          </a:prstGeom>
          <a:noFill/>
          <a:ln>
            <a:solidFill>
              <a:schemeClr val="bg1">
                <a:lumMod val="65000"/>
              </a:schemeClr>
            </a:solidFill>
          </a:ln>
        </p:spPr>
        <p:txBody>
          <a:bodyPr wrap="square" rtlCol="0">
            <a:spAutoFit/>
          </a:bodyPr>
          <a:lstStyle/>
          <a:p>
            <a:pPr algn="ctr"/>
            <a:r>
              <a:rPr lang="en-US" sz="1100" dirty="0" smtClean="0">
                <a:latin typeface="Eras Light ITC" panose="020B0402030504020804" pitchFamily="34" charset="0"/>
              </a:rPr>
              <a:t>Point Type</a:t>
            </a:r>
            <a:endParaRPr lang="en-US" sz="600" dirty="0">
              <a:latin typeface="Eras Light ITC" panose="020B0402030504020804" pitchFamily="34" charset="0"/>
            </a:endParaRPr>
          </a:p>
        </p:txBody>
      </p:sp>
      <p:sp>
        <p:nvSpPr>
          <p:cNvPr id="108" name="Rectangle 107"/>
          <p:cNvSpPr/>
          <p:nvPr/>
        </p:nvSpPr>
        <p:spPr>
          <a:xfrm>
            <a:off x="5610445" y="988472"/>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5588548" y="953751"/>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Point 2</a:t>
            </a:r>
            <a:endParaRPr lang="en-US" sz="700" dirty="0">
              <a:latin typeface="Eras Light ITC" panose="020B0402030504020804" pitchFamily="34" charset="0"/>
            </a:endParaRPr>
          </a:p>
        </p:txBody>
      </p:sp>
      <p:sp>
        <p:nvSpPr>
          <p:cNvPr id="110" name="Rectangle 109"/>
          <p:cNvSpPr/>
          <p:nvPr/>
        </p:nvSpPr>
        <p:spPr>
          <a:xfrm>
            <a:off x="6634219" y="990850"/>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6612322" y="956129"/>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Point 3</a:t>
            </a:r>
            <a:endParaRPr lang="en-US" sz="700" dirty="0">
              <a:latin typeface="Eras Light ITC" panose="020B0402030504020804" pitchFamily="34" charset="0"/>
            </a:endParaRPr>
          </a:p>
        </p:txBody>
      </p:sp>
      <p:sp>
        <p:nvSpPr>
          <p:cNvPr id="112" name="Rectangle 111"/>
          <p:cNvSpPr/>
          <p:nvPr/>
        </p:nvSpPr>
        <p:spPr>
          <a:xfrm>
            <a:off x="7655862" y="1000188"/>
            <a:ext cx="934135"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633965" y="965467"/>
            <a:ext cx="956032" cy="276999"/>
          </a:xfrm>
          <a:prstGeom prst="rect">
            <a:avLst/>
          </a:prstGeom>
          <a:noFill/>
          <a:ln>
            <a:solidFill>
              <a:schemeClr val="bg1">
                <a:lumMod val="65000"/>
              </a:schemeClr>
            </a:solidFill>
          </a:ln>
        </p:spPr>
        <p:txBody>
          <a:bodyPr wrap="square" rtlCol="0">
            <a:spAutoFit/>
          </a:bodyPr>
          <a:lstStyle/>
          <a:p>
            <a:pPr algn="ctr"/>
            <a:r>
              <a:rPr lang="en-US" sz="1200" dirty="0" smtClean="0">
                <a:latin typeface="Eras Light ITC" panose="020B0402030504020804" pitchFamily="34" charset="0"/>
              </a:rPr>
              <a:t>Point 4</a:t>
            </a:r>
            <a:endParaRPr lang="en-US" sz="700" dirty="0">
              <a:latin typeface="Eras Light ITC" panose="020B0402030504020804" pitchFamily="34" charset="0"/>
            </a:endParaRPr>
          </a:p>
        </p:txBody>
      </p:sp>
      <p:sp>
        <p:nvSpPr>
          <p:cNvPr id="114" name="Line Callout 1 (Border and Accent Bar) 113"/>
          <p:cNvSpPr/>
          <p:nvPr/>
        </p:nvSpPr>
        <p:spPr>
          <a:xfrm>
            <a:off x="4950978" y="1656646"/>
            <a:ext cx="1526635" cy="838200"/>
          </a:xfrm>
          <a:prstGeom prst="accentBorderCallout1">
            <a:avLst>
              <a:gd name="adj1" fmla="val 18750"/>
              <a:gd name="adj2" fmla="val -8333"/>
              <a:gd name="adj3" fmla="val -50284"/>
              <a:gd name="adj4" fmla="val -5517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Drop-Down to select Value,  Just put data </a:t>
            </a:r>
            <a:r>
              <a:rPr lang="en-US" sz="1100" dirty="0"/>
              <a:t>I</a:t>
            </a:r>
            <a:r>
              <a:rPr lang="en-US" sz="1100" dirty="0" smtClean="0"/>
              <a:t>nto Grid with a way to export to Excel</a:t>
            </a:r>
            <a:endParaRPr lang="en-US" sz="1100" dirty="0"/>
          </a:p>
        </p:txBody>
      </p:sp>
      <p:pic>
        <p:nvPicPr>
          <p:cNvPr id="115" name="Picture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518249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514350"/>
            <a:ext cx="6400800" cy="3985706"/>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General Instructions</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All Starting Manoeuvers shall be confirmed. </a:t>
            </a:r>
            <a:r>
              <a:rPr lang="en-US" sz="1100" dirty="0" smtClean="0">
                <a:latin typeface="Arial" panose="020B0604020202020204" pitchFamily="34" charset="0"/>
                <a:cs typeface="Arial" panose="020B0604020202020204" pitchFamily="34" charset="0"/>
              </a:rPr>
              <a:t>Maneuvers </a:t>
            </a:r>
            <a:r>
              <a:rPr lang="en-US" sz="1100" dirty="0">
                <a:latin typeface="Arial" panose="020B0604020202020204" pitchFamily="34" charset="0"/>
                <a:cs typeface="Arial" panose="020B0604020202020204" pitchFamily="34" charset="0"/>
              </a:rPr>
              <a:t>shall be logged by time and </a:t>
            </a:r>
            <a:r>
              <a:rPr lang="en-US" sz="1100" dirty="0" smtClean="0">
                <a:latin typeface="Arial" panose="020B0604020202020204" pitchFamily="34" charset="0"/>
                <a:cs typeface="Arial" panose="020B0604020202020204" pitchFamily="34" charset="0"/>
              </a:rPr>
              <a:t>user</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Page for Setup : The following parameters shall be able to be set as a minimum </a:t>
            </a:r>
            <a:r>
              <a:rPr lang="en-US" sz="1100" dirty="0" smtClean="0">
                <a:latin typeface="Arial" panose="020B0604020202020204" pitchFamily="34" charset="0"/>
                <a:cs typeface="Arial" panose="020B0604020202020204" pitchFamily="34" charset="0"/>
              </a:rPr>
              <a:t>All </a:t>
            </a:r>
            <a:r>
              <a:rPr lang="en-US" sz="1100" dirty="0">
                <a:latin typeface="Arial" panose="020B0604020202020204" pitchFamily="34" charset="0"/>
                <a:cs typeface="Arial" panose="020B0604020202020204" pitchFamily="34" charset="0"/>
              </a:rPr>
              <a:t>changeable Parameters for each PBB / User Access </a:t>
            </a:r>
            <a:r>
              <a:rPr lang="en-US" sz="1100" dirty="0" smtClean="0">
                <a:latin typeface="Arial" panose="020B0604020202020204" pitchFamily="34" charset="0"/>
                <a:cs typeface="Arial" panose="020B0604020202020204" pitchFamily="34" charset="0"/>
              </a:rPr>
              <a:t>Rights</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Page for Trends shall be fully configurable in time/ Value / Number of curves and </a:t>
            </a:r>
            <a:r>
              <a:rPr lang="en-US" sz="1100" dirty="0" smtClean="0">
                <a:latin typeface="Arial" panose="020B0604020202020204" pitchFamily="34" charset="0"/>
                <a:cs typeface="Arial" panose="020B0604020202020204" pitchFamily="34" charset="0"/>
              </a:rPr>
              <a:t>printable</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Tool Tips:  Tool Tips shall contain the physical name when placing the mouse over the object.  It shall be possible to activate, de activate the tool tip </a:t>
            </a:r>
            <a:r>
              <a:rPr lang="en-US" sz="1100" dirty="0" smtClean="0">
                <a:latin typeface="Arial" panose="020B0604020202020204" pitchFamily="34" charset="0"/>
                <a:cs typeface="Arial" panose="020B0604020202020204" pitchFamily="34" charset="0"/>
              </a:rPr>
              <a:t>function</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Screen Resolution: 1024 x 768 and 32 bit as a minimum </a:t>
            </a: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Reports:  It shall be fully configurable for the operator to select which information shall be in the </a:t>
            </a:r>
            <a:r>
              <a:rPr lang="en-US" sz="1100" dirty="0" smtClean="0">
                <a:latin typeface="Arial" panose="020B0604020202020204" pitchFamily="34" charset="0"/>
                <a:cs typeface="Arial" panose="020B0604020202020204" pitchFamily="34" charset="0"/>
              </a:rPr>
              <a:t>report</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Report Editing Tool shall be </a:t>
            </a:r>
            <a:r>
              <a:rPr lang="en-US" sz="1100" dirty="0" smtClean="0">
                <a:latin typeface="Arial" panose="020B0604020202020204" pitchFamily="34" charset="0"/>
                <a:cs typeface="Arial" panose="020B0604020202020204" pitchFamily="34" charset="0"/>
              </a:rPr>
              <a:t>included</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SCADA system to transfer critical alarms and status information through the AODB to the airport SCAD system. According to the project specified XML scheme.  Participation in testing of the Airport </a:t>
            </a:r>
            <a:r>
              <a:rPr lang="en-US" sz="1100" dirty="0" err="1">
                <a:latin typeface="Arial" panose="020B0604020202020204" pitchFamily="34" charset="0"/>
                <a:cs typeface="Arial" panose="020B0604020202020204" pitchFamily="34" charset="0"/>
              </a:rPr>
              <a:t>Scada</a:t>
            </a:r>
            <a:r>
              <a:rPr lang="en-US" sz="1100" dirty="0">
                <a:latin typeface="Arial" panose="020B0604020202020204" pitchFamily="34" charset="0"/>
                <a:cs typeface="Arial" panose="020B0604020202020204" pitchFamily="34" charset="0"/>
              </a:rPr>
              <a:t> Interface to the </a:t>
            </a:r>
            <a:r>
              <a:rPr lang="en-US" sz="1100" dirty="0" smtClean="0">
                <a:latin typeface="Arial" panose="020B0604020202020204" pitchFamily="34" charset="0"/>
                <a:cs typeface="Arial" panose="020B0604020202020204" pitchFamily="34" charset="0"/>
              </a:rPr>
              <a:t>Bridge</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Remote Control of </a:t>
            </a:r>
            <a:r>
              <a:rPr lang="en-US" sz="1100" dirty="0" smtClean="0">
                <a:latin typeface="Arial" panose="020B0604020202020204" pitchFamily="34" charset="0"/>
                <a:cs typeface="Arial" panose="020B0604020202020204" pitchFamily="34" charset="0"/>
              </a:rPr>
              <a:t>AC</a:t>
            </a:r>
          </a:p>
          <a:p>
            <a:pPr marL="171450" indent="-171450">
              <a:buFont typeface="Wingdings" panose="05000000000000000000" pitchFamily="2" charset="2"/>
              <a:buChar char="Ø"/>
            </a:pPr>
            <a:r>
              <a:rPr lang="en-US" sz="1100" dirty="0">
                <a:latin typeface="Arial" panose="020B0604020202020204" pitchFamily="34" charset="0"/>
                <a:cs typeface="Arial" panose="020B0604020202020204" pitchFamily="34" charset="0"/>
              </a:rPr>
              <a:t>Remote Control of Lights </a:t>
            </a: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1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100" dirty="0" smtClean="0">
              <a:latin typeface="Arial" panose="020B0604020202020204" pitchFamily="34" charset="0"/>
              <a:cs typeface="Arial" panose="020B0604020202020204" pitchFamily="34" charset="0"/>
            </a:endParaRPr>
          </a:p>
          <a:p>
            <a:r>
              <a:rPr lang="en-US" sz="1100" dirty="0" smtClean="0">
                <a:latin typeface="Arial" panose="020B0604020202020204" pitchFamily="34" charset="0"/>
                <a:cs typeface="Arial" panose="020B0604020202020204" pitchFamily="34" charset="0"/>
              </a:rPr>
              <a:t>Notes:</a:t>
            </a:r>
          </a:p>
          <a:p>
            <a:pPr marL="171450" indent="-171450">
              <a:buFont typeface="Wingdings" panose="05000000000000000000" pitchFamily="2" charset="2"/>
              <a:buChar char="Ø"/>
            </a:pPr>
            <a:r>
              <a:rPr lang="en-US" sz="1100" dirty="0" smtClean="0"/>
              <a:t>How will the VDGS </a:t>
            </a:r>
            <a:r>
              <a:rPr lang="en-US" sz="1100" dirty="0"/>
              <a:t>- PBB </a:t>
            </a:r>
            <a:r>
              <a:rPr lang="en-US" sz="1100" dirty="0" smtClean="0"/>
              <a:t>Defect </a:t>
            </a:r>
            <a:r>
              <a:rPr lang="en-US" sz="1100" dirty="0"/>
              <a:t>and Error </a:t>
            </a:r>
            <a:r>
              <a:rPr lang="en-US" sz="1100" dirty="0" smtClean="0"/>
              <a:t>Handling be recorded. </a:t>
            </a: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100" dirty="0" smtClean="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05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200150"/>
            <a:ext cx="5105400" cy="3810000"/>
          </a:xfrm>
        </p:spPr>
        <p:txBody>
          <a:bodyPr>
            <a:noAutofit/>
          </a:bodyPr>
          <a:lstStyle/>
          <a:p>
            <a:r>
              <a:rPr lang="en-US" sz="1600" dirty="0" smtClean="0"/>
              <a:t>Network Configuration</a:t>
            </a:r>
          </a:p>
          <a:p>
            <a:pPr lvl="1"/>
            <a:r>
              <a:rPr lang="en-US" sz="1600" dirty="0" smtClean="0"/>
              <a:t>SLL</a:t>
            </a:r>
          </a:p>
          <a:p>
            <a:pPr lvl="2"/>
            <a:r>
              <a:rPr lang="en-US" sz="1200" dirty="0" smtClean="0"/>
              <a:t>PBB </a:t>
            </a:r>
            <a:r>
              <a:rPr lang="en-US" sz="1200" dirty="0"/>
              <a:t>Server 01 (SLL_DC1_MCS_SERV01) I.P. </a:t>
            </a:r>
            <a:r>
              <a:rPr lang="en-US" sz="1200" dirty="0" smtClean="0"/>
              <a:t>10.181.246.200/24 DNS </a:t>
            </a:r>
            <a:r>
              <a:rPr lang="en-US" sz="1200" dirty="0"/>
              <a:t>(10.181.246.30/24</a:t>
            </a:r>
            <a:r>
              <a:rPr lang="en-US" sz="1200" dirty="0" smtClean="0"/>
              <a:t>)</a:t>
            </a:r>
          </a:p>
          <a:p>
            <a:pPr lvl="2"/>
            <a:r>
              <a:rPr lang="en-US" sz="1200" dirty="0" smtClean="0"/>
              <a:t>PBB </a:t>
            </a:r>
            <a:r>
              <a:rPr lang="en-US" sz="1200" dirty="0"/>
              <a:t>Server 02 (SLL_DC2_MCS_SERV02) I.P. </a:t>
            </a:r>
            <a:r>
              <a:rPr lang="en-US" sz="1200" dirty="0" smtClean="0"/>
              <a:t>10.181.246.201/24 DNS </a:t>
            </a:r>
            <a:r>
              <a:rPr lang="en-US" sz="1200" dirty="0"/>
              <a:t>(10.181.246.30/24</a:t>
            </a:r>
            <a:r>
              <a:rPr lang="en-US" sz="1200" dirty="0" smtClean="0"/>
              <a:t>)</a:t>
            </a:r>
          </a:p>
          <a:p>
            <a:pPr lvl="2"/>
            <a:r>
              <a:rPr lang="en-US" sz="1200" dirty="0" smtClean="0"/>
              <a:t>PBB Workstation 01</a:t>
            </a:r>
          </a:p>
          <a:p>
            <a:pPr lvl="2"/>
            <a:r>
              <a:rPr lang="en-US" sz="1200" dirty="0" smtClean="0"/>
              <a:t>PBB </a:t>
            </a:r>
            <a:r>
              <a:rPr lang="en-US" sz="1200" dirty="0"/>
              <a:t>Workstation 02 </a:t>
            </a:r>
            <a:r>
              <a:rPr lang="en-US" sz="1200" dirty="0" smtClean="0"/>
              <a:t> </a:t>
            </a:r>
          </a:p>
          <a:p>
            <a:pPr lvl="1"/>
            <a:r>
              <a:rPr lang="en-US" sz="1600" dirty="0" smtClean="0"/>
              <a:t>MCT </a:t>
            </a:r>
            <a:r>
              <a:rPr lang="en-US" sz="1600" dirty="0"/>
              <a:t>Phase </a:t>
            </a:r>
            <a:r>
              <a:rPr lang="en-US" sz="1600" dirty="0" smtClean="0"/>
              <a:t>2</a:t>
            </a:r>
          </a:p>
          <a:p>
            <a:pPr lvl="2"/>
            <a:r>
              <a:rPr lang="en-US" sz="1200" dirty="0" smtClean="0"/>
              <a:t>PBB Server </a:t>
            </a:r>
            <a:r>
              <a:rPr lang="en-US" sz="1200" dirty="0"/>
              <a:t>01 </a:t>
            </a:r>
            <a:r>
              <a:rPr lang="en-US" sz="1200" dirty="0" smtClean="0"/>
              <a:t>(MCT_DC2_MCS_SERV01) I.P. 10.238.246.200/24 </a:t>
            </a:r>
            <a:r>
              <a:rPr lang="en-US" sz="1200" dirty="0"/>
              <a:t> </a:t>
            </a:r>
            <a:r>
              <a:rPr lang="en-US" sz="1200" dirty="0" smtClean="0"/>
              <a:t>DNS </a:t>
            </a:r>
            <a:r>
              <a:rPr lang="en-US" sz="1200" dirty="0" smtClean="0">
                <a:solidFill>
                  <a:srgbClr val="FF0000"/>
                </a:solidFill>
              </a:rPr>
              <a:t>(10.238.246.30/24</a:t>
            </a:r>
            <a:r>
              <a:rPr lang="en-US" sz="1200" dirty="0" smtClean="0"/>
              <a:t>)</a:t>
            </a:r>
          </a:p>
          <a:p>
            <a:pPr lvl="2"/>
            <a:r>
              <a:rPr lang="en-US" sz="1200" dirty="0" smtClean="0"/>
              <a:t>PBB Server </a:t>
            </a:r>
            <a:r>
              <a:rPr lang="en-US" sz="1200" dirty="0"/>
              <a:t>02 (</a:t>
            </a:r>
            <a:r>
              <a:rPr lang="en-US" sz="1200" dirty="0" smtClean="0"/>
              <a:t>MCT_DC2_MCS_SERV02) I.P</a:t>
            </a:r>
            <a:r>
              <a:rPr lang="en-US" sz="1200" dirty="0"/>
              <a:t>. </a:t>
            </a:r>
            <a:r>
              <a:rPr lang="en-US" sz="1200" dirty="0" smtClean="0"/>
              <a:t>10.238.246.201/24 DNS </a:t>
            </a:r>
            <a:r>
              <a:rPr lang="en-US" sz="1200" dirty="0" smtClean="0">
                <a:solidFill>
                  <a:srgbClr val="FF0000"/>
                </a:solidFill>
              </a:rPr>
              <a:t>(10.238.246.31/24</a:t>
            </a:r>
            <a:r>
              <a:rPr lang="en-US" sz="1200" dirty="0" smtClean="0"/>
              <a:t>) </a:t>
            </a:r>
          </a:p>
          <a:p>
            <a:pPr lvl="2"/>
            <a:r>
              <a:rPr lang="en-US" sz="1200" dirty="0" smtClean="0"/>
              <a:t>PBB </a:t>
            </a:r>
            <a:r>
              <a:rPr lang="en-US" sz="1200" dirty="0"/>
              <a:t>Workstation 01</a:t>
            </a:r>
          </a:p>
          <a:p>
            <a:pPr lvl="2"/>
            <a:r>
              <a:rPr lang="en-US" sz="1200" dirty="0"/>
              <a:t>PBB Workstation </a:t>
            </a:r>
            <a:r>
              <a:rPr lang="en-US" sz="1200" dirty="0" smtClean="0"/>
              <a:t>02</a:t>
            </a:r>
          </a:p>
          <a:p>
            <a:pPr lvl="2"/>
            <a:endParaRPr lang="en-US" sz="1200" dirty="0"/>
          </a:p>
          <a:p>
            <a:pPr lvl="2"/>
            <a:endParaRPr lang="en-US" sz="1200" dirty="0" smtClean="0"/>
          </a:p>
          <a:p>
            <a:pPr lvl="2"/>
            <a:endParaRPr lang="en-US" sz="1200" dirty="0" smtClean="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501065597"/>
              </p:ext>
            </p:extLst>
          </p:nvPr>
        </p:nvGraphicFramePr>
        <p:xfrm>
          <a:off x="5334000" y="57133"/>
          <a:ext cx="3657600" cy="6115480"/>
        </p:xfrm>
        <a:graphic>
          <a:graphicData uri="http://schemas.openxmlformats.org/drawingml/2006/table">
            <a:tbl>
              <a:tblPr>
                <a:tableStyleId>{5C22544A-7EE6-4342-B048-85BDC9FD1C3A}</a:tableStyleId>
              </a:tblPr>
              <a:tblGrid>
                <a:gridCol w="593124"/>
                <a:gridCol w="667265"/>
                <a:gridCol w="976184"/>
                <a:gridCol w="1421027"/>
              </a:tblGrid>
              <a:tr h="81451">
                <a:tc rowSpan="5">
                  <a:txBody>
                    <a:bodyPr/>
                    <a:lstStyle/>
                    <a:p>
                      <a:pPr algn="ctr" fontAlgn="ctr"/>
                      <a:r>
                        <a:rPr lang="en-US" sz="700" u="none" strike="noStrike">
                          <a:effectLst/>
                        </a:rPr>
                        <a:t>BH-04</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23F                        (IN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10.174.20.4</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10.174.20.5</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BH-04</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23B                      (OUT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10.174.20.6</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10.174.20.7</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10.174.20.8</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10.174.20.9</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10.174.20.10</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BH-03</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25F                        (IN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10.174.20.11</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10.174.20.12</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10.174.20.13</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10.174.20.14</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10.174.20.15</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BH-03</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25B                      (OUT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10.174.20.16</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10.174.20.17</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10.174.20.18</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10.174.20.19</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10.174.20.20</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BH-02</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29F                        (IN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10.174.20.21</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10.174.20.22</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10.174.20.23</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10.174.20.24</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10.174.20.25</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BH-02</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29B                      (OUT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10.174.20.26</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10.174.20.27</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10.174.20.28</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10.174.20.29</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10.174.20.30</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BH-01</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31F                        (IN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10.174.20.31</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10.174.20.32</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10.174.20.33</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10.174.20.34</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10.174.20.35</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5">
                  <a:txBody>
                    <a:bodyPr/>
                    <a:lstStyle/>
                    <a:p>
                      <a:pPr algn="ctr" fontAlgn="ctr"/>
                      <a:r>
                        <a:rPr lang="en-US" sz="700" u="none" strike="noStrike">
                          <a:effectLst/>
                        </a:rPr>
                        <a:t>BH-01</a:t>
                      </a:r>
                      <a:endParaRPr lang="en-US" sz="700" b="0" i="0" u="none" strike="noStrike">
                        <a:solidFill>
                          <a:srgbClr val="000000"/>
                        </a:solidFill>
                        <a:effectLst/>
                        <a:latin typeface="Calibri" panose="020F0502020204030204" pitchFamily="34" charset="0"/>
                      </a:endParaRPr>
                    </a:p>
                  </a:txBody>
                  <a:tcPr marL="2525" marR="2525" marT="2525" marB="0" anchor="ctr"/>
                </a:tc>
                <a:tc rowSpan="5">
                  <a:txBody>
                    <a:bodyPr/>
                    <a:lstStyle/>
                    <a:p>
                      <a:pPr algn="ctr" fontAlgn="ctr"/>
                      <a:r>
                        <a:rPr lang="en-US" sz="700" u="none" strike="noStrike">
                          <a:effectLst/>
                        </a:rPr>
                        <a:t>31B                      (OUT Board)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PLC</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10.174.20.36</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HMI</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10.174.20.37</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CCTV</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10.174.20.38</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PHONE</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10.174.20.39</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vMerge="1">
                  <a:txBody>
                    <a:bodyPr/>
                    <a:lstStyle/>
                    <a:p>
                      <a:endParaRPr lang="en-US"/>
                    </a:p>
                  </a:txBody>
                  <a:tcPr/>
                </a:tc>
                <a:tc vMerge="1">
                  <a:txBody>
                    <a:bodyPr/>
                    <a:lstStyle/>
                    <a:p>
                      <a:endParaRPr lang="en-US"/>
                    </a:p>
                  </a:txBody>
                  <a:tcPr/>
                </a:tc>
                <a:tc>
                  <a:txBody>
                    <a:bodyPr/>
                    <a:lstStyle/>
                    <a:p>
                      <a:pPr algn="l" fontAlgn="ctr"/>
                      <a:r>
                        <a:rPr lang="en-US" sz="700" u="none" strike="noStrike">
                          <a:effectLst/>
                        </a:rPr>
                        <a:t>CARD</a:t>
                      </a: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r>
                        <a:rPr lang="en-US" sz="700" u="none" strike="noStrike">
                          <a:effectLst/>
                        </a:rPr>
                        <a:t>10.174.20.40</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r>
              <a:tr h="81451">
                <a:tc rowSpan="2" gridSpan="2">
                  <a:txBody>
                    <a:bodyPr/>
                    <a:lstStyle/>
                    <a:p>
                      <a:pPr algn="ctr" fontAlgn="ctr"/>
                      <a:r>
                        <a:rPr lang="en-US" sz="700" u="none" strike="noStrike">
                          <a:effectLst/>
                        </a:rPr>
                        <a:t>Servers</a:t>
                      </a:r>
                      <a:endParaRPr lang="en-US" sz="700" b="0" i="0" u="none" strike="noStrike">
                        <a:solidFill>
                          <a:srgbClr val="000000"/>
                        </a:solidFill>
                        <a:effectLst/>
                        <a:latin typeface="Calibri" panose="020F0502020204030204" pitchFamily="34" charset="0"/>
                      </a:endParaRPr>
                    </a:p>
                  </a:txBody>
                  <a:tcPr marL="2525" marR="2525" marT="2525" marB="0" anchor="ctr"/>
                </a:tc>
                <a:tc rowSpan="2" hMerge="1">
                  <a:txBody>
                    <a:bodyPr/>
                    <a:lstStyle/>
                    <a:p>
                      <a:endParaRPr lang="en-US"/>
                    </a:p>
                  </a:txBody>
                  <a:tcPr/>
                </a:tc>
                <a:tc>
                  <a:txBody>
                    <a:bodyPr/>
                    <a:lstStyle/>
                    <a:p>
                      <a:pPr algn="l" fontAlgn="b"/>
                      <a:r>
                        <a:rPr lang="en-US" sz="700" u="none" strike="noStrike">
                          <a:effectLst/>
                        </a:rPr>
                        <a:t>Server -1</a:t>
                      </a:r>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ctr"/>
                      <a:r>
                        <a:rPr lang="en-US" sz="700" u="none" strike="noStrike">
                          <a:effectLst/>
                        </a:rPr>
                        <a:t>10.174.20.41</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gridSpan="2" vMerge="1">
                  <a:txBody>
                    <a:bodyPr/>
                    <a:lstStyle/>
                    <a:p>
                      <a:endParaRPr lang="en-US"/>
                    </a:p>
                  </a:txBody>
                  <a:tcPr/>
                </a:tc>
                <a:tc hMerge="1" vMerge="1">
                  <a:txBody>
                    <a:bodyPr/>
                    <a:lstStyle/>
                    <a:p>
                      <a:endParaRPr lang="en-US"/>
                    </a:p>
                  </a:txBody>
                  <a:tcPr/>
                </a:tc>
                <a:tc>
                  <a:txBody>
                    <a:bodyPr/>
                    <a:lstStyle/>
                    <a:p>
                      <a:pPr algn="l" fontAlgn="b"/>
                      <a:r>
                        <a:rPr lang="en-US" sz="700" u="none" strike="noStrike">
                          <a:effectLst/>
                        </a:rPr>
                        <a:t>Server -2</a:t>
                      </a:r>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ctr"/>
                      <a:r>
                        <a:rPr lang="en-US" sz="700" u="none" strike="noStrike">
                          <a:effectLst/>
                        </a:rPr>
                        <a:t>10.174.20.42</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a:txBody>
                    <a:bodyPr/>
                    <a:lstStyle/>
                    <a:p>
                      <a:pPr algn="l" fontAlgn="ct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ctr"/>
                      <a:endParaRPr lang="en-US" sz="700" b="0" i="0" u="none" strike="noStrike">
                        <a:solidFill>
                          <a:srgbClr val="000000"/>
                        </a:solidFill>
                        <a:effectLst/>
                        <a:latin typeface="Calibri" panose="020F0502020204030204" pitchFamily="34" charset="0"/>
                      </a:endParaRPr>
                    </a:p>
                  </a:txBody>
                  <a:tcPr marL="2525" marR="2525" marT="2525" marB="0" anchor="ctr"/>
                </a:tc>
                <a:tc>
                  <a:txBody>
                    <a:bodyPr/>
                    <a:lstStyle/>
                    <a:p>
                      <a:pPr algn="l" fontAlgn="b"/>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ctr"/>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rowSpan="2" gridSpan="2">
                  <a:txBody>
                    <a:bodyPr/>
                    <a:lstStyle/>
                    <a:p>
                      <a:pPr algn="ctr" fontAlgn="ctr"/>
                      <a:r>
                        <a:rPr lang="en-US" sz="700" u="none" strike="noStrike">
                          <a:effectLst/>
                        </a:rPr>
                        <a:t>Work Stations</a:t>
                      </a:r>
                      <a:endParaRPr lang="en-US" sz="700" b="0" i="0" u="none" strike="noStrike">
                        <a:solidFill>
                          <a:srgbClr val="000000"/>
                        </a:solidFill>
                        <a:effectLst/>
                        <a:latin typeface="Calibri" panose="020F0502020204030204" pitchFamily="34" charset="0"/>
                      </a:endParaRPr>
                    </a:p>
                  </a:txBody>
                  <a:tcPr marL="2525" marR="2525" marT="2525" marB="0" anchor="ctr"/>
                </a:tc>
                <a:tc rowSpan="2" hMerge="1">
                  <a:txBody>
                    <a:bodyPr/>
                    <a:lstStyle/>
                    <a:p>
                      <a:endParaRPr lang="en-US"/>
                    </a:p>
                  </a:txBody>
                  <a:tcPr/>
                </a:tc>
                <a:tc>
                  <a:txBody>
                    <a:bodyPr/>
                    <a:lstStyle/>
                    <a:p>
                      <a:pPr algn="l" fontAlgn="b"/>
                      <a:r>
                        <a:rPr lang="en-US" sz="700" u="none" strike="noStrike">
                          <a:effectLst/>
                        </a:rPr>
                        <a:t>Work station -1</a:t>
                      </a:r>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ctr"/>
                      <a:r>
                        <a:rPr lang="en-US" sz="700" u="none" strike="noStrike">
                          <a:effectLst/>
                        </a:rPr>
                        <a:t>10.174.20.43</a:t>
                      </a:r>
                      <a:endParaRPr lang="en-US" sz="700" b="0" i="0" u="none" strike="noStrike">
                        <a:solidFill>
                          <a:srgbClr val="000000"/>
                        </a:solidFill>
                        <a:effectLst/>
                        <a:latin typeface="Calibri" panose="020F0502020204030204" pitchFamily="34" charset="0"/>
                      </a:endParaRPr>
                    </a:p>
                  </a:txBody>
                  <a:tcPr marL="2525" marR="2525" marT="2525" marB="0" anchor="ctr"/>
                </a:tc>
              </a:tr>
              <a:tr h="81451">
                <a:tc gridSpan="2" vMerge="1">
                  <a:txBody>
                    <a:bodyPr/>
                    <a:lstStyle/>
                    <a:p>
                      <a:endParaRPr lang="en-US"/>
                    </a:p>
                  </a:txBody>
                  <a:tcPr/>
                </a:tc>
                <a:tc hMerge="1" vMerge="1">
                  <a:txBody>
                    <a:bodyPr/>
                    <a:lstStyle/>
                    <a:p>
                      <a:endParaRPr lang="en-US"/>
                    </a:p>
                  </a:txBody>
                  <a:tcPr/>
                </a:tc>
                <a:tc>
                  <a:txBody>
                    <a:bodyPr/>
                    <a:lstStyle/>
                    <a:p>
                      <a:pPr algn="l" fontAlgn="b"/>
                      <a:r>
                        <a:rPr lang="en-US" sz="700" u="none" strike="noStrike">
                          <a:effectLst/>
                        </a:rPr>
                        <a:t>Work station -2</a:t>
                      </a:r>
                      <a:endParaRPr lang="en-US" sz="700" b="0" i="0" u="none" strike="noStrike">
                        <a:solidFill>
                          <a:srgbClr val="000000"/>
                        </a:solidFill>
                        <a:effectLst/>
                        <a:latin typeface="Calibri" panose="020F0502020204030204" pitchFamily="34" charset="0"/>
                      </a:endParaRPr>
                    </a:p>
                  </a:txBody>
                  <a:tcPr marL="2525" marR="2525" marT="2525" marB="0" anchor="b"/>
                </a:tc>
                <a:tc>
                  <a:txBody>
                    <a:bodyPr/>
                    <a:lstStyle/>
                    <a:p>
                      <a:pPr algn="l" fontAlgn="ctr"/>
                      <a:r>
                        <a:rPr lang="en-US" sz="700" u="none" strike="noStrike" dirty="0">
                          <a:effectLst/>
                        </a:rPr>
                        <a:t>10.174.20.44</a:t>
                      </a:r>
                      <a:endParaRPr lang="en-US" sz="700" b="0" i="0" u="none" strike="noStrike" dirty="0">
                        <a:solidFill>
                          <a:srgbClr val="000000"/>
                        </a:solidFill>
                        <a:effectLst/>
                        <a:latin typeface="Calibri" panose="020F0502020204030204" pitchFamily="34" charset="0"/>
                      </a:endParaRPr>
                    </a:p>
                  </a:txBody>
                  <a:tcPr marL="2525" marR="2525" marT="2525" marB="0" anchor="ctr"/>
                </a:tc>
              </a:tr>
            </a:tbl>
          </a:graphicData>
        </a:graphic>
      </p:graphicFrame>
    </p:spTree>
    <p:extLst>
      <p:ext uri="{BB962C8B-B14F-4D97-AF65-F5344CB8AC3E}">
        <p14:creationId xmlns:p14="http://schemas.microsoft.com/office/powerpoint/2010/main" val="403408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C">
            <a:alpha val="0"/>
          </a:srgbClr>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33400" y="971550"/>
            <a:ext cx="2514600" cy="0"/>
          </a:xfrm>
          <a:prstGeom prst="line">
            <a:avLst/>
          </a:prstGeom>
          <a:ln w="57150">
            <a:solidFill>
              <a:srgbClr val="FFFFF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3400" y="1200150"/>
            <a:ext cx="2514600" cy="0"/>
          </a:xfrm>
          <a:prstGeom prst="line">
            <a:avLst/>
          </a:prstGeom>
          <a:ln w="38100">
            <a:solidFill>
              <a:srgbClr val="FFD84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3400" y="1428750"/>
            <a:ext cx="2514600" cy="0"/>
          </a:xfrm>
          <a:prstGeom prst="line">
            <a:avLst/>
          </a:prstGeom>
          <a:ln w="38100">
            <a:solidFill>
              <a:srgbClr val="50503C">
                <a:alpha val="70000"/>
              </a:srgb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06750" y="840745"/>
            <a:ext cx="26805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Screen background  (</a:t>
            </a:r>
            <a:r>
              <a:rPr lang="en-US" sz="1100" dirty="0" err="1" smtClean="0">
                <a:latin typeface="Arial" panose="020B0604020202020204" pitchFamily="34" charset="0"/>
                <a:cs typeface="Arial" panose="020B0604020202020204" pitchFamily="34" charset="0"/>
              </a:rPr>
              <a:t>rgb</a:t>
            </a:r>
            <a:r>
              <a:rPr lang="en-US" sz="1100" dirty="0" smtClean="0">
                <a:latin typeface="Arial" panose="020B0604020202020204" pitchFamily="34" charset="0"/>
                <a:cs typeface="Arial" panose="020B0604020202020204" pitchFamily="34" charset="0"/>
              </a:rPr>
              <a:t> 255, 255, 246)</a:t>
            </a:r>
            <a:endParaRPr lang="en-US" sz="1100" dirty="0">
              <a:latin typeface="Arial" panose="020B0604020202020204" pitchFamily="34" charset="0"/>
              <a:cs typeface="Arial" panose="020B0604020202020204" pitchFamily="34" charset="0"/>
            </a:endParaRPr>
          </a:p>
        </p:txBody>
      </p:sp>
      <p:sp>
        <p:nvSpPr>
          <p:cNvPr id="9" name="TextBox 8"/>
          <p:cNvSpPr txBox="1"/>
          <p:nvPr/>
        </p:nvSpPr>
        <p:spPr>
          <a:xfrm>
            <a:off x="3200400" y="1308110"/>
            <a:ext cx="3775393" cy="253916"/>
          </a:xfrm>
          <a:prstGeom prst="rect">
            <a:avLst/>
          </a:prstGeom>
          <a:noFill/>
        </p:spPr>
        <p:txBody>
          <a:bodyPr wrap="none" rtlCol="0">
            <a:spAutoFit/>
          </a:bodyPr>
          <a:lstStyle/>
          <a:p>
            <a:r>
              <a:rPr lang="en-US" sz="1050" dirty="0" smtClean="0">
                <a:latin typeface="Arial" panose="020B0604020202020204" pitchFamily="34" charset="0"/>
                <a:cs typeface="Arial" panose="020B0604020202020204" pitchFamily="34" charset="0"/>
              </a:rPr>
              <a:t>Structure/Terminal Color (</a:t>
            </a:r>
            <a:r>
              <a:rPr lang="en-US" sz="1050" dirty="0" err="1" smtClean="0">
                <a:latin typeface="Arial" panose="020B0604020202020204" pitchFamily="34" charset="0"/>
                <a:cs typeface="Arial" panose="020B0604020202020204" pitchFamily="34" charset="0"/>
              </a:rPr>
              <a:t>rgb</a:t>
            </a:r>
            <a:r>
              <a:rPr lang="en-US" sz="1050" dirty="0">
                <a:latin typeface="Arial" panose="020B0604020202020204" pitchFamily="34" charset="0"/>
                <a:cs typeface="Arial" panose="020B0604020202020204" pitchFamily="34" charset="0"/>
              </a:rPr>
              <a:t> </a:t>
            </a:r>
            <a:r>
              <a:rPr lang="en-US" sz="1050" dirty="0" smtClean="0">
                <a:latin typeface="Arial" panose="020B0604020202020204" pitchFamily="34" charset="0"/>
                <a:cs typeface="Arial" panose="020B0604020202020204" pitchFamily="34" charset="0"/>
              </a:rPr>
              <a:t>80, 80, 60)  30% transparency</a:t>
            </a:r>
            <a:endParaRPr lang="en-US" sz="1050" dirty="0">
              <a:latin typeface="Arial" panose="020B0604020202020204" pitchFamily="34" charset="0"/>
              <a:cs typeface="Arial" panose="020B0604020202020204" pitchFamily="34" charset="0"/>
            </a:endParaRPr>
          </a:p>
        </p:txBody>
      </p:sp>
      <p:sp>
        <p:nvSpPr>
          <p:cNvPr id="10" name="Rectangle 9"/>
          <p:cNvSpPr/>
          <p:nvPr/>
        </p:nvSpPr>
        <p:spPr>
          <a:xfrm>
            <a:off x="3200400" y="1073452"/>
            <a:ext cx="1917513" cy="253916"/>
          </a:xfrm>
          <a:prstGeom prst="rect">
            <a:avLst/>
          </a:prstGeom>
        </p:spPr>
        <p:txBody>
          <a:bodyPr wrap="none">
            <a:spAutoFit/>
          </a:bodyPr>
          <a:lstStyle/>
          <a:p>
            <a:r>
              <a:rPr lang="en-US" sz="1050" dirty="0" smtClean="0">
                <a:latin typeface="Arial" panose="020B0604020202020204" pitchFamily="34" charset="0"/>
                <a:cs typeface="Arial" panose="020B0604020202020204" pitchFamily="34" charset="0"/>
              </a:rPr>
              <a:t>Menu icon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255, 216, 76)</a:t>
            </a:r>
            <a:endParaRPr lang="en-US" sz="1050" dirty="0">
              <a:latin typeface="Arial" panose="020B0604020202020204" pitchFamily="34" charset="0"/>
              <a:cs typeface="Arial" panose="020B0604020202020204" pitchFamily="34" charset="0"/>
            </a:endParaRPr>
          </a:p>
        </p:txBody>
      </p:sp>
      <p:cxnSp>
        <p:nvCxnSpPr>
          <p:cNvPr id="11" name="Straight Connector 10"/>
          <p:cNvCxnSpPr/>
          <p:nvPr/>
        </p:nvCxnSpPr>
        <p:spPr>
          <a:xfrm>
            <a:off x="533400" y="1657350"/>
            <a:ext cx="2514600" cy="0"/>
          </a:xfrm>
          <a:prstGeom prst="line">
            <a:avLst/>
          </a:prstGeom>
          <a:ln w="38100">
            <a:solidFill>
              <a:srgbClr val="2B2B2B">
                <a:alpha val="69804"/>
              </a:srgb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00400" y="1530392"/>
            <a:ext cx="3542958" cy="253916"/>
          </a:xfrm>
          <a:prstGeom prst="rect">
            <a:avLst/>
          </a:prstGeom>
        </p:spPr>
        <p:txBody>
          <a:bodyPr wrap="none">
            <a:spAutoFit/>
          </a:bodyPr>
          <a:lstStyle/>
          <a:p>
            <a:r>
              <a:rPr lang="en-US" sz="1050" dirty="0" smtClean="0">
                <a:latin typeface="Arial" panose="020B0604020202020204" pitchFamily="34" charset="0"/>
                <a:cs typeface="Arial" panose="020B0604020202020204" pitchFamily="34" charset="0"/>
              </a:rPr>
              <a:t>Title, Gate Numbers, Highlighted Menus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43, 43, 43)</a:t>
            </a:r>
            <a:endParaRPr lang="en-US" sz="1050" dirty="0">
              <a:latin typeface="Arial" panose="020B0604020202020204" pitchFamily="34" charset="0"/>
              <a:cs typeface="Arial" panose="020B0604020202020204" pitchFamily="34" charset="0"/>
            </a:endParaRPr>
          </a:p>
        </p:txBody>
      </p:sp>
      <p:cxnSp>
        <p:nvCxnSpPr>
          <p:cNvPr id="13" name="Straight Connector 12"/>
          <p:cNvCxnSpPr/>
          <p:nvPr/>
        </p:nvCxnSpPr>
        <p:spPr>
          <a:xfrm>
            <a:off x="533400" y="1885950"/>
            <a:ext cx="2514600" cy="0"/>
          </a:xfrm>
          <a:prstGeom prst="line">
            <a:avLst/>
          </a:prstGeom>
          <a:ln w="38100">
            <a:solidFill>
              <a:srgbClr val="C9C9BB">
                <a:alpha val="69804"/>
              </a:srgb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0400" y="1765384"/>
            <a:ext cx="4572000" cy="253916"/>
          </a:xfrm>
          <a:prstGeom prst="rect">
            <a:avLst/>
          </a:prstGeom>
        </p:spPr>
        <p:txBody>
          <a:bodyPr>
            <a:spAutoFit/>
          </a:bodyPr>
          <a:lstStyle/>
          <a:p>
            <a:r>
              <a:rPr lang="en-US" sz="1050" dirty="0" smtClean="0">
                <a:latin typeface="Arial" panose="020B0604020202020204" pitchFamily="34" charset="0"/>
                <a:cs typeface="Arial" panose="020B0604020202020204" pitchFamily="34" charset="0"/>
              </a:rPr>
              <a:t>Non- Highlighted </a:t>
            </a:r>
            <a:r>
              <a:rPr lang="en-US" sz="1050" dirty="0">
                <a:latin typeface="Arial" panose="020B0604020202020204" pitchFamily="34" charset="0"/>
                <a:cs typeface="Arial" panose="020B0604020202020204" pitchFamily="34" charset="0"/>
              </a:rPr>
              <a:t>Menus (</a:t>
            </a:r>
            <a:r>
              <a:rPr lang="en-US" sz="1050" dirty="0" err="1">
                <a:latin typeface="Arial" panose="020B0604020202020204" pitchFamily="34" charset="0"/>
                <a:cs typeface="Arial" panose="020B0604020202020204" pitchFamily="34" charset="0"/>
              </a:rPr>
              <a:t>rgb</a:t>
            </a:r>
            <a:r>
              <a:rPr lang="en-US" sz="1050" dirty="0">
                <a:latin typeface="Arial" panose="020B0604020202020204" pitchFamily="34" charset="0"/>
                <a:cs typeface="Arial" panose="020B0604020202020204" pitchFamily="34" charset="0"/>
              </a:rPr>
              <a:t> </a:t>
            </a:r>
            <a:r>
              <a:rPr lang="en-US" sz="1050" dirty="0" smtClean="0">
                <a:latin typeface="Arial" panose="020B0604020202020204" pitchFamily="34" charset="0"/>
                <a:cs typeface="Arial" panose="020B0604020202020204" pitchFamily="34" charset="0"/>
              </a:rPr>
              <a:t>201, 201, 187)</a:t>
            </a:r>
            <a:endParaRPr lang="en-US" sz="1050" dirty="0">
              <a:latin typeface="Arial" panose="020B0604020202020204" pitchFamily="34" charset="0"/>
              <a:cs typeface="Arial" panose="020B0604020202020204" pitchFamily="34" charset="0"/>
            </a:endParaRPr>
          </a:p>
        </p:txBody>
      </p:sp>
      <p:cxnSp>
        <p:nvCxnSpPr>
          <p:cNvPr id="15" name="Straight Connector 14"/>
          <p:cNvCxnSpPr/>
          <p:nvPr/>
        </p:nvCxnSpPr>
        <p:spPr>
          <a:xfrm>
            <a:off x="533400" y="2114550"/>
            <a:ext cx="2514600" cy="0"/>
          </a:xfrm>
          <a:prstGeom prst="line">
            <a:avLst/>
          </a:prstGeom>
          <a:ln w="38100">
            <a:solidFill>
              <a:srgbClr val="C0504D"/>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00400" y="1987592"/>
            <a:ext cx="4572000" cy="253916"/>
          </a:xfrm>
          <a:prstGeom prst="rect">
            <a:avLst/>
          </a:prstGeom>
        </p:spPr>
        <p:txBody>
          <a:bodyPr>
            <a:spAutoFit/>
          </a:bodyPr>
          <a:lstStyle/>
          <a:p>
            <a:r>
              <a:rPr lang="en-US" sz="1050" dirty="0" smtClean="0">
                <a:latin typeface="Arial" panose="020B0604020202020204" pitchFamily="34" charset="0"/>
                <a:cs typeface="Arial" panose="020B0604020202020204" pitchFamily="34" charset="0"/>
              </a:rPr>
              <a:t>Alert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192, 80, 77)</a:t>
            </a:r>
            <a:endParaRPr lang="en-US" sz="1050" dirty="0">
              <a:latin typeface="Arial" panose="020B0604020202020204" pitchFamily="34" charset="0"/>
              <a:cs typeface="Arial" panose="020B0604020202020204" pitchFamily="34" charset="0"/>
            </a:endParaRPr>
          </a:p>
        </p:txBody>
      </p:sp>
      <p:cxnSp>
        <p:nvCxnSpPr>
          <p:cNvPr id="18" name="Straight Connector 17"/>
          <p:cNvCxnSpPr/>
          <p:nvPr/>
        </p:nvCxnSpPr>
        <p:spPr>
          <a:xfrm>
            <a:off x="533400" y="2343150"/>
            <a:ext cx="2514600" cy="0"/>
          </a:xfrm>
          <a:prstGeom prst="line">
            <a:avLst/>
          </a:prstGeom>
          <a:ln w="3175">
            <a:solidFill>
              <a:srgbClr val="BFBFBF"/>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175000" y="2216192"/>
            <a:ext cx="4572000" cy="253916"/>
          </a:xfrm>
          <a:prstGeom prst="rect">
            <a:avLst/>
          </a:prstGeom>
        </p:spPr>
        <p:txBody>
          <a:bodyPr>
            <a:spAutoFit/>
          </a:bodyPr>
          <a:lstStyle/>
          <a:p>
            <a:r>
              <a:rPr lang="en-US" sz="1050" dirty="0" smtClean="0">
                <a:latin typeface="Arial" panose="020B0604020202020204" pitchFamily="34" charset="0"/>
                <a:cs typeface="Arial" panose="020B0604020202020204" pitchFamily="34" charset="0"/>
              </a:rPr>
              <a:t>Graph / Box Outline color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191, 191, 191)    size 0.25 </a:t>
            </a:r>
            <a:r>
              <a:rPr lang="en-US" sz="1050" dirty="0" err="1" smtClean="0">
                <a:latin typeface="Arial" panose="020B0604020202020204" pitchFamily="34" charset="0"/>
                <a:cs typeface="Arial" panose="020B0604020202020204" pitchFamily="34" charset="0"/>
              </a:rPr>
              <a:t>pt</a:t>
            </a:r>
            <a:endParaRPr lang="en-US" sz="1050" dirty="0">
              <a:latin typeface="Arial" panose="020B0604020202020204" pitchFamily="34" charset="0"/>
              <a:cs typeface="Arial" panose="020B0604020202020204" pitchFamily="34" charset="0"/>
            </a:endParaRPr>
          </a:p>
        </p:txBody>
      </p:sp>
      <p:cxnSp>
        <p:nvCxnSpPr>
          <p:cNvPr id="20" name="Straight Connector 19"/>
          <p:cNvCxnSpPr/>
          <p:nvPr/>
        </p:nvCxnSpPr>
        <p:spPr>
          <a:xfrm>
            <a:off x="533400" y="2571750"/>
            <a:ext cx="2514600" cy="0"/>
          </a:xfrm>
          <a:prstGeom prst="line">
            <a:avLst/>
          </a:prstGeom>
          <a:ln w="38100">
            <a:solidFill>
              <a:srgbClr val="50503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75000" y="2444792"/>
            <a:ext cx="4055919" cy="253916"/>
          </a:xfrm>
          <a:prstGeom prst="rect">
            <a:avLst/>
          </a:prstGeom>
          <a:noFill/>
        </p:spPr>
        <p:txBody>
          <a:bodyPr wrap="none" rtlCol="0">
            <a:spAutoFit/>
          </a:bodyPr>
          <a:lstStyle/>
          <a:p>
            <a:r>
              <a:rPr lang="en-US" sz="1050" dirty="0" smtClean="0">
                <a:latin typeface="Arial" panose="020B0604020202020204" pitchFamily="34" charset="0"/>
                <a:cs typeface="Arial" panose="020B0604020202020204" pitchFamily="34" charset="0"/>
              </a:rPr>
              <a:t>Second header bar/box header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80, 80, 60)  0% transparency</a:t>
            </a:r>
            <a:endParaRPr lang="en-US" sz="1050" dirty="0">
              <a:latin typeface="Arial" panose="020B0604020202020204" pitchFamily="34" charset="0"/>
              <a:cs typeface="Arial" panose="020B0604020202020204" pitchFamily="34" charset="0"/>
            </a:endParaRPr>
          </a:p>
        </p:txBody>
      </p:sp>
      <p:cxnSp>
        <p:nvCxnSpPr>
          <p:cNvPr id="22" name="Straight Connector 21"/>
          <p:cNvCxnSpPr/>
          <p:nvPr/>
        </p:nvCxnSpPr>
        <p:spPr>
          <a:xfrm>
            <a:off x="533400" y="2876550"/>
            <a:ext cx="2514600" cy="0"/>
          </a:xfrm>
          <a:prstGeom prst="line">
            <a:avLst/>
          </a:prstGeom>
          <a:ln w="15875">
            <a:solidFill>
              <a:srgbClr val="BFBFBF"/>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81350" y="2698666"/>
            <a:ext cx="4572000" cy="253916"/>
          </a:xfrm>
          <a:prstGeom prst="rect">
            <a:avLst/>
          </a:prstGeom>
        </p:spPr>
        <p:txBody>
          <a:bodyPr>
            <a:spAutoFit/>
          </a:bodyPr>
          <a:lstStyle/>
          <a:p>
            <a:r>
              <a:rPr lang="en-US" sz="1050" dirty="0" smtClean="0">
                <a:latin typeface="Arial" panose="020B0604020202020204" pitchFamily="34" charset="0"/>
                <a:cs typeface="Arial" panose="020B0604020202020204" pitchFamily="34" charset="0"/>
              </a:rPr>
              <a:t>Side menu bar (</a:t>
            </a:r>
            <a:r>
              <a:rPr lang="en-US" sz="1050" dirty="0" err="1" smtClean="0">
                <a:latin typeface="Arial" panose="020B0604020202020204" pitchFamily="34" charset="0"/>
                <a:cs typeface="Arial" panose="020B0604020202020204" pitchFamily="34" charset="0"/>
              </a:rPr>
              <a:t>rgb</a:t>
            </a:r>
            <a:r>
              <a:rPr lang="en-US" sz="1050" dirty="0" smtClean="0">
                <a:latin typeface="Arial" panose="020B0604020202020204" pitchFamily="34" charset="0"/>
                <a:cs typeface="Arial" panose="020B0604020202020204" pitchFamily="34" charset="0"/>
              </a:rPr>
              <a:t> </a:t>
            </a:r>
            <a:r>
              <a:rPr lang="en-US" sz="1050" dirty="0">
                <a:latin typeface="Arial" panose="020B0604020202020204" pitchFamily="34" charset="0"/>
                <a:cs typeface="Arial" panose="020B0604020202020204" pitchFamily="34" charset="0"/>
              </a:rPr>
              <a:t>191, 191, 191)    size </a:t>
            </a:r>
            <a:r>
              <a:rPr lang="en-US" sz="1050" dirty="0" smtClean="0">
                <a:latin typeface="Arial" panose="020B0604020202020204" pitchFamily="34" charset="0"/>
                <a:cs typeface="Arial" panose="020B0604020202020204" pitchFamily="34" charset="0"/>
              </a:rPr>
              <a:t>1.25 </a:t>
            </a:r>
            <a:r>
              <a:rPr lang="en-US" sz="1050" dirty="0" err="1">
                <a:latin typeface="Arial" panose="020B0604020202020204" pitchFamily="34" charset="0"/>
                <a:cs typeface="Arial" panose="020B0604020202020204" pitchFamily="34" charset="0"/>
              </a:rPr>
              <a:t>pt</a:t>
            </a:r>
            <a:endParaRPr lang="en-US" sz="1050" dirty="0">
              <a:latin typeface="Arial" panose="020B0604020202020204" pitchFamily="34" charset="0"/>
              <a:cs typeface="Arial" panose="020B0604020202020204" pitchFamily="34" charset="0"/>
            </a:endParaRPr>
          </a:p>
        </p:txBody>
      </p:sp>
      <p:sp>
        <p:nvSpPr>
          <p:cNvPr id="25" name="TextBox 24"/>
          <p:cNvSpPr txBox="1"/>
          <p:nvPr/>
        </p:nvSpPr>
        <p:spPr>
          <a:xfrm>
            <a:off x="552450" y="432168"/>
            <a:ext cx="1371600" cy="353943"/>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Arial Font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5342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52373" y="495571"/>
            <a:ext cx="9005902" cy="4514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00452"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424700" y="5010150"/>
            <a:ext cx="7647034"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4423" y="532931"/>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Login</a:t>
            </a:r>
            <a:endParaRPr lang="en-US" sz="800" dirty="0">
              <a:latin typeface="Eras Light ITC" panose="020B0402030504020804" pitchFamily="34" charset="0"/>
            </a:endParaRPr>
          </a:p>
        </p:txBody>
      </p:sp>
      <p:grpSp>
        <p:nvGrpSpPr>
          <p:cNvPr id="48" name="Group 47"/>
          <p:cNvGrpSpPr/>
          <p:nvPr/>
        </p:nvGrpSpPr>
        <p:grpSpPr>
          <a:xfrm>
            <a:off x="52373"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52372" y="504954"/>
            <a:ext cx="9005903" cy="45051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38600" y="1885950"/>
            <a:ext cx="1981200" cy="304800"/>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TextBox 77"/>
          <p:cNvSpPr txBox="1"/>
          <p:nvPr/>
        </p:nvSpPr>
        <p:spPr>
          <a:xfrm>
            <a:off x="2741949" y="1880073"/>
            <a:ext cx="1324307" cy="307777"/>
          </a:xfrm>
          <a:prstGeom prst="rect">
            <a:avLst/>
          </a:prstGeom>
          <a:noFill/>
        </p:spPr>
        <p:txBody>
          <a:bodyPr wrap="square" rtlCol="0">
            <a:spAutoFit/>
          </a:bodyPr>
          <a:lstStyle/>
          <a:p>
            <a:pPr algn="r"/>
            <a:r>
              <a:rPr lang="en-US" sz="1400" dirty="0" smtClean="0">
                <a:latin typeface="Eras Light ITC" panose="020B0402030504020804" pitchFamily="34" charset="0"/>
              </a:rPr>
              <a:t>User Name</a:t>
            </a:r>
            <a:endParaRPr lang="en-US" sz="800" dirty="0">
              <a:latin typeface="Eras Light ITC" panose="020B0402030504020804" pitchFamily="34" charset="0"/>
            </a:endParaRPr>
          </a:p>
        </p:txBody>
      </p:sp>
      <p:sp>
        <p:nvSpPr>
          <p:cNvPr id="79" name="TextBox 78"/>
          <p:cNvSpPr txBox="1"/>
          <p:nvPr/>
        </p:nvSpPr>
        <p:spPr>
          <a:xfrm>
            <a:off x="2736194" y="2297558"/>
            <a:ext cx="1324307" cy="307777"/>
          </a:xfrm>
          <a:prstGeom prst="rect">
            <a:avLst/>
          </a:prstGeom>
          <a:noFill/>
        </p:spPr>
        <p:txBody>
          <a:bodyPr wrap="square" rtlCol="0">
            <a:spAutoFit/>
          </a:bodyPr>
          <a:lstStyle/>
          <a:p>
            <a:pPr algn="r"/>
            <a:r>
              <a:rPr lang="en-US" sz="1400" dirty="0" smtClean="0">
                <a:latin typeface="Eras Light ITC" panose="020B0402030504020804" pitchFamily="34" charset="0"/>
              </a:rPr>
              <a:t>Password</a:t>
            </a:r>
            <a:endParaRPr lang="en-US" sz="800" dirty="0">
              <a:latin typeface="Eras Light ITC" panose="020B0402030504020804" pitchFamily="34" charset="0"/>
            </a:endParaRPr>
          </a:p>
        </p:txBody>
      </p:sp>
      <p:sp>
        <p:nvSpPr>
          <p:cNvPr id="80" name="Rectangle 79"/>
          <p:cNvSpPr/>
          <p:nvPr/>
        </p:nvSpPr>
        <p:spPr>
          <a:xfrm>
            <a:off x="4031457" y="2323681"/>
            <a:ext cx="1981200" cy="304800"/>
          </a:xfrm>
          <a:prstGeom prst="rect">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p:cNvSpPr txBox="1"/>
          <p:nvPr/>
        </p:nvSpPr>
        <p:spPr>
          <a:xfrm>
            <a:off x="3981507" y="2651857"/>
            <a:ext cx="2029354" cy="276999"/>
          </a:xfrm>
          <a:prstGeom prst="rect">
            <a:avLst/>
          </a:prstGeom>
          <a:noFill/>
        </p:spPr>
        <p:txBody>
          <a:bodyPr wrap="square" rtlCol="0">
            <a:spAutoFit/>
          </a:bodyPr>
          <a:lstStyle/>
          <a:p>
            <a:pPr algn="r"/>
            <a:r>
              <a:rPr lang="en-US" sz="1200" dirty="0" smtClean="0">
                <a:solidFill>
                  <a:schemeClr val="accent1">
                    <a:lumMod val="75000"/>
                  </a:schemeClr>
                </a:solidFill>
                <a:latin typeface="Eras Light ITC" panose="020B0402030504020804" pitchFamily="34" charset="0"/>
              </a:rPr>
              <a:t>Reset User Name / Password</a:t>
            </a:r>
            <a:endParaRPr lang="en-US" sz="700" dirty="0">
              <a:solidFill>
                <a:schemeClr val="accent1">
                  <a:lumMod val="75000"/>
                </a:schemeClr>
              </a:solidFill>
              <a:latin typeface="Eras Light ITC" panose="020B0402030504020804" pitchFamily="34" charset="0"/>
            </a:endParaRPr>
          </a:p>
        </p:txBody>
      </p:sp>
      <p:grpSp>
        <p:nvGrpSpPr>
          <p:cNvPr id="83" name="Group 82"/>
          <p:cNvGrpSpPr/>
          <p:nvPr/>
        </p:nvGrpSpPr>
        <p:grpSpPr>
          <a:xfrm flipH="1">
            <a:off x="6126486" y="2297558"/>
            <a:ext cx="274314" cy="329455"/>
            <a:chOff x="1959307" y="1146566"/>
            <a:chExt cx="100027" cy="270477"/>
          </a:xfrm>
          <a:effectLst/>
        </p:grpSpPr>
        <p:sp>
          <p:nvSpPr>
            <p:cNvPr id="84" name="Rectangle 83"/>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Chevron 84"/>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13" name="Rectangular Callout 12"/>
          <p:cNvSpPr/>
          <p:nvPr/>
        </p:nvSpPr>
        <p:spPr>
          <a:xfrm>
            <a:off x="7620000" y="653582"/>
            <a:ext cx="1064420" cy="609600"/>
          </a:xfrm>
          <a:prstGeom prst="wedgeRectCallout">
            <a:avLst>
              <a:gd name="adj1" fmla="val 11980"/>
              <a:gd name="adj2" fmla="val -804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t>This time must come from central clock.</a:t>
            </a:r>
            <a:endParaRPr lang="en-US" sz="1050" dirty="0"/>
          </a:p>
        </p:txBody>
      </p:sp>
      <p:sp>
        <p:nvSpPr>
          <p:cNvPr id="67" name="Rectangular Callout 66"/>
          <p:cNvSpPr/>
          <p:nvPr/>
        </p:nvSpPr>
        <p:spPr>
          <a:xfrm>
            <a:off x="3893664" y="3050357"/>
            <a:ext cx="1566145" cy="412514"/>
          </a:xfrm>
          <a:prstGeom prst="wedgeRectCallout">
            <a:avLst>
              <a:gd name="adj1" fmla="val 11980"/>
              <a:gd name="adj2" fmla="val -804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a:t>Auto Logout if not active for 15 min</a:t>
            </a:r>
          </a:p>
        </p:txBody>
      </p:sp>
      <p:sp>
        <p:nvSpPr>
          <p:cNvPr id="4" name="TextBox 3"/>
          <p:cNvSpPr txBox="1"/>
          <p:nvPr/>
        </p:nvSpPr>
        <p:spPr>
          <a:xfrm>
            <a:off x="936758" y="3638550"/>
            <a:ext cx="7445242" cy="1138773"/>
          </a:xfrm>
          <a:prstGeom prst="rect">
            <a:avLst/>
          </a:prstGeom>
          <a:noFill/>
        </p:spPr>
        <p:txBody>
          <a:bodyPr wrap="square" rtlCol="0">
            <a:spAutoFit/>
          </a:bodyPr>
          <a:lstStyle/>
          <a:p>
            <a:r>
              <a:rPr lang="en-US" b="1" dirty="0">
                <a:solidFill>
                  <a:srgbClr val="C00000"/>
                </a:solidFill>
              </a:rPr>
              <a:t>User Level's: 1.) Normal Operator (Viewing Only) 2.) Maintenance (Viewing and reset service counters and service alarms) Level 3. Maintenance (Calibration and Configuration of Adjustable Parameters) Level 4 Administrator (Viewing and Controlling) </a:t>
            </a:r>
          </a:p>
        </p:txBody>
      </p:sp>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260250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5159" t="15926" r="7417" b="7037"/>
          <a:stretch/>
        </p:blipFill>
        <p:spPr>
          <a:xfrm>
            <a:off x="1873762" y="741894"/>
            <a:ext cx="6096000" cy="3962400"/>
          </a:xfrm>
          <a:prstGeom prst="rect">
            <a:avLst/>
          </a:prstGeom>
        </p:spPr>
      </p:pic>
      <p:sp>
        <p:nvSpPr>
          <p:cNvPr id="46" name="Rectangle 45"/>
          <p:cNvSpPr/>
          <p:nvPr/>
        </p:nvSpPr>
        <p:spPr>
          <a:xfrm>
            <a:off x="1375269" y="514350"/>
            <a:ext cx="7768731" cy="1968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58090" y="707424"/>
            <a:ext cx="7768731"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061817" cy="307777"/>
          </a:xfrm>
          <a:prstGeom prst="rect">
            <a:avLst/>
          </a:prstGeom>
          <a:noFill/>
        </p:spPr>
        <p:txBody>
          <a:bodyPr wrap="square" rtlCol="0">
            <a:spAutoFit/>
          </a:bodyPr>
          <a:lstStyle/>
          <a:p>
            <a:pPr algn="ctr"/>
            <a:r>
              <a:rPr lang="en-US" sz="1400" dirty="0" err="1">
                <a:latin typeface="Eras Light ITC" panose="020B0402030504020804" pitchFamily="34" charset="0"/>
              </a:rPr>
              <a:t>Salalah</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ext uri="{D42A27DB-BD31-4B8C-83A1-F6EECF244321}">
                <p14:modId xmlns:p14="http://schemas.microsoft.com/office/powerpoint/2010/main" val="374049791"/>
              </p:ext>
            </p:extLst>
          </p:nvPr>
        </p:nvGraphicFramePr>
        <p:xfrm>
          <a:off x="-533400" y="458832"/>
          <a:ext cx="2368649" cy="2226723"/>
        </p:xfrm>
        <a:graphic>
          <a:graphicData uri="http://schemas.openxmlformats.org/drawingml/2006/chart">
            <c:chart xmlns:c="http://schemas.openxmlformats.org/drawingml/2006/chart" xmlns:r="http://schemas.openxmlformats.org/officeDocument/2006/relationships" r:id="rId4"/>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extLst>
              <p:ext uri="{D42A27DB-BD31-4B8C-83A1-F6EECF244321}">
                <p14:modId xmlns:p14="http://schemas.microsoft.com/office/powerpoint/2010/main" val="2547206947"/>
              </p:ext>
            </p:extLst>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4" name="Rectangle 3"/>
          <p:cNvSpPr/>
          <p:nvPr/>
        </p:nvSpPr>
        <p:spPr>
          <a:xfrm>
            <a:off x="4013893" y="761458"/>
            <a:ext cx="5407839" cy="523220"/>
          </a:xfrm>
          <a:prstGeom prst="rect">
            <a:avLst/>
          </a:prstGeom>
          <a:noFill/>
        </p:spPr>
        <p:txBody>
          <a:bodyPr wrap="square" lIns="91440" tIns="45720" rIns="91440" bIns="45720">
            <a:spAutoFit/>
          </a:bodyPr>
          <a:lstStyle/>
          <a:p>
            <a:pPr algn="ctr"/>
            <a:r>
              <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Need to Replace Image</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72951" y="2266950"/>
            <a:ext cx="780097" cy="2724150"/>
          </a:xfrm>
          <a:prstGeom prst="rect">
            <a:avLst/>
          </a:prstGeom>
        </p:spPr>
      </p:pic>
      <p:sp>
        <p:nvSpPr>
          <p:cNvPr id="12" name="Rectangle 11"/>
          <p:cNvSpPr/>
          <p:nvPr/>
        </p:nvSpPr>
        <p:spPr>
          <a:xfrm>
            <a:off x="6286182" y="4350351"/>
            <a:ext cx="2357526" cy="707886"/>
          </a:xfrm>
          <a:prstGeom prst="rect">
            <a:avLst/>
          </a:prstGeom>
        </p:spPr>
        <p:txBody>
          <a:bodyPr wrap="square">
            <a:spAutoFit/>
          </a:bodyPr>
          <a:lstStyle/>
          <a:p>
            <a:r>
              <a:rPr lang="en-US" sz="800" dirty="0" smtClean="0"/>
              <a:t>Not </a:t>
            </a:r>
            <a:r>
              <a:rPr lang="en-US" sz="800" dirty="0"/>
              <a:t>Ready = Error</a:t>
            </a:r>
          </a:p>
          <a:p>
            <a:r>
              <a:rPr lang="en-US" sz="800" dirty="0" smtClean="0"/>
              <a:t>Ready </a:t>
            </a:r>
            <a:r>
              <a:rPr lang="en-US" sz="800" dirty="0"/>
              <a:t>= No Alarms and has Power</a:t>
            </a:r>
          </a:p>
          <a:p>
            <a:r>
              <a:rPr lang="en-US" sz="800" dirty="0" smtClean="0"/>
              <a:t>Manual </a:t>
            </a:r>
            <a:r>
              <a:rPr lang="en-US" sz="800" dirty="0"/>
              <a:t>Operation = Bridge in Operate Mode. </a:t>
            </a:r>
          </a:p>
          <a:p>
            <a:r>
              <a:rPr lang="en-US" sz="800" dirty="0" smtClean="0"/>
              <a:t>Semi-Automatic </a:t>
            </a:r>
            <a:r>
              <a:rPr lang="en-US" sz="800" dirty="0"/>
              <a:t>Mode = Auto Level On</a:t>
            </a:r>
          </a:p>
          <a:p>
            <a:r>
              <a:rPr lang="en-US" sz="800" dirty="0" smtClean="0"/>
              <a:t>Error </a:t>
            </a:r>
            <a:r>
              <a:rPr lang="en-US" sz="800" dirty="0"/>
              <a:t>= Any Fault </a:t>
            </a:r>
          </a:p>
        </p:txBody>
      </p:sp>
      <p:sp>
        <p:nvSpPr>
          <p:cNvPr id="79" name="Rounded Rectangle 78"/>
          <p:cNvSpPr/>
          <p:nvPr/>
        </p:nvSpPr>
        <p:spPr>
          <a:xfrm>
            <a:off x="2331244" y="4667462"/>
            <a:ext cx="560821" cy="2664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Fire Alarm</a:t>
            </a:r>
            <a:endParaRPr lang="en-US" sz="900" b="1" dirty="0"/>
          </a:p>
        </p:txBody>
      </p:sp>
      <p:pic>
        <p:nvPicPr>
          <p:cNvPr id="78" name="Picture 7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
        <p:nvSpPr>
          <p:cNvPr id="13" name="TextBox 12"/>
          <p:cNvSpPr txBox="1"/>
          <p:nvPr/>
        </p:nvSpPr>
        <p:spPr>
          <a:xfrm>
            <a:off x="7010400" y="3333750"/>
            <a:ext cx="454545" cy="276999"/>
          </a:xfrm>
          <a:prstGeom prst="rect">
            <a:avLst/>
          </a:prstGeom>
          <a:noFill/>
        </p:spPr>
        <p:txBody>
          <a:bodyPr wrap="square" rtlCol="0">
            <a:spAutoFit/>
          </a:bodyPr>
          <a:lstStyle/>
          <a:p>
            <a:r>
              <a:rPr lang="en-US" sz="1200" b="1" dirty="0" smtClean="0">
                <a:solidFill>
                  <a:srgbClr val="C00000"/>
                </a:solidFill>
              </a:rPr>
              <a:t>23B</a:t>
            </a:r>
            <a:endParaRPr lang="en-US" sz="1200" b="1" dirty="0">
              <a:solidFill>
                <a:srgbClr val="C00000"/>
              </a:solidFill>
            </a:endParaRPr>
          </a:p>
        </p:txBody>
      </p:sp>
      <p:sp>
        <p:nvSpPr>
          <p:cNvPr id="80" name="TextBox 79"/>
          <p:cNvSpPr txBox="1"/>
          <p:nvPr/>
        </p:nvSpPr>
        <p:spPr>
          <a:xfrm>
            <a:off x="5831637" y="3037469"/>
            <a:ext cx="454545" cy="276999"/>
          </a:xfrm>
          <a:prstGeom prst="rect">
            <a:avLst/>
          </a:prstGeom>
          <a:noFill/>
        </p:spPr>
        <p:txBody>
          <a:bodyPr wrap="square" rtlCol="0">
            <a:spAutoFit/>
          </a:bodyPr>
          <a:lstStyle/>
          <a:p>
            <a:r>
              <a:rPr lang="en-US" sz="1200" b="1" dirty="0" smtClean="0">
                <a:solidFill>
                  <a:srgbClr val="C00000"/>
                </a:solidFill>
              </a:rPr>
              <a:t>23F</a:t>
            </a:r>
            <a:endParaRPr lang="en-US" sz="1200" b="1" dirty="0">
              <a:solidFill>
                <a:srgbClr val="C00000"/>
              </a:solidFill>
            </a:endParaRPr>
          </a:p>
        </p:txBody>
      </p:sp>
      <p:sp>
        <p:nvSpPr>
          <p:cNvPr id="81" name="TextBox 80"/>
          <p:cNvSpPr txBox="1"/>
          <p:nvPr/>
        </p:nvSpPr>
        <p:spPr>
          <a:xfrm>
            <a:off x="5499188" y="2426874"/>
            <a:ext cx="454545" cy="276999"/>
          </a:xfrm>
          <a:prstGeom prst="rect">
            <a:avLst/>
          </a:prstGeom>
          <a:noFill/>
        </p:spPr>
        <p:txBody>
          <a:bodyPr wrap="square" rtlCol="0">
            <a:spAutoFit/>
          </a:bodyPr>
          <a:lstStyle/>
          <a:p>
            <a:r>
              <a:rPr lang="en-US" sz="1200" b="1" dirty="0" smtClean="0">
                <a:solidFill>
                  <a:srgbClr val="C00000"/>
                </a:solidFill>
              </a:rPr>
              <a:t>25B</a:t>
            </a:r>
            <a:endParaRPr lang="en-US" sz="1200" b="1" dirty="0">
              <a:solidFill>
                <a:srgbClr val="C00000"/>
              </a:solidFill>
            </a:endParaRPr>
          </a:p>
        </p:txBody>
      </p:sp>
      <p:sp>
        <p:nvSpPr>
          <p:cNvPr id="82" name="TextBox 81"/>
          <p:cNvSpPr txBox="1"/>
          <p:nvPr/>
        </p:nvSpPr>
        <p:spPr>
          <a:xfrm>
            <a:off x="4320425" y="2130593"/>
            <a:ext cx="454545" cy="276999"/>
          </a:xfrm>
          <a:prstGeom prst="rect">
            <a:avLst/>
          </a:prstGeom>
          <a:noFill/>
        </p:spPr>
        <p:txBody>
          <a:bodyPr wrap="square" rtlCol="0">
            <a:spAutoFit/>
          </a:bodyPr>
          <a:lstStyle/>
          <a:p>
            <a:r>
              <a:rPr lang="en-US" sz="1200" b="1" dirty="0" smtClean="0">
                <a:solidFill>
                  <a:srgbClr val="C00000"/>
                </a:solidFill>
              </a:rPr>
              <a:t>25F</a:t>
            </a:r>
            <a:endParaRPr lang="en-US" sz="1200" b="1" dirty="0">
              <a:solidFill>
                <a:srgbClr val="C00000"/>
              </a:solidFill>
            </a:endParaRPr>
          </a:p>
        </p:txBody>
      </p:sp>
      <p:sp>
        <p:nvSpPr>
          <p:cNvPr id="83" name="TextBox 82"/>
          <p:cNvSpPr txBox="1"/>
          <p:nvPr/>
        </p:nvSpPr>
        <p:spPr>
          <a:xfrm>
            <a:off x="4038600" y="1687843"/>
            <a:ext cx="454545" cy="276999"/>
          </a:xfrm>
          <a:prstGeom prst="rect">
            <a:avLst/>
          </a:prstGeom>
          <a:noFill/>
        </p:spPr>
        <p:txBody>
          <a:bodyPr wrap="square" rtlCol="0">
            <a:spAutoFit/>
          </a:bodyPr>
          <a:lstStyle/>
          <a:p>
            <a:r>
              <a:rPr lang="en-US" sz="1200" b="1" dirty="0" smtClean="0">
                <a:solidFill>
                  <a:srgbClr val="C00000"/>
                </a:solidFill>
              </a:rPr>
              <a:t>29B</a:t>
            </a:r>
            <a:endParaRPr lang="en-US" sz="1200" b="1" dirty="0">
              <a:solidFill>
                <a:srgbClr val="C00000"/>
              </a:solidFill>
            </a:endParaRPr>
          </a:p>
        </p:txBody>
      </p:sp>
      <p:sp>
        <p:nvSpPr>
          <p:cNvPr id="84" name="TextBox 83"/>
          <p:cNvSpPr txBox="1"/>
          <p:nvPr/>
        </p:nvSpPr>
        <p:spPr>
          <a:xfrm>
            <a:off x="3257493" y="1448545"/>
            <a:ext cx="454545" cy="276999"/>
          </a:xfrm>
          <a:prstGeom prst="rect">
            <a:avLst/>
          </a:prstGeom>
          <a:noFill/>
        </p:spPr>
        <p:txBody>
          <a:bodyPr wrap="square" rtlCol="0">
            <a:spAutoFit/>
          </a:bodyPr>
          <a:lstStyle/>
          <a:p>
            <a:r>
              <a:rPr lang="en-US" sz="1200" b="1" dirty="0" smtClean="0">
                <a:solidFill>
                  <a:srgbClr val="C00000"/>
                </a:solidFill>
              </a:rPr>
              <a:t>29F</a:t>
            </a:r>
            <a:endParaRPr lang="en-US" sz="1200" b="1" dirty="0">
              <a:solidFill>
                <a:srgbClr val="C00000"/>
              </a:solidFill>
            </a:endParaRPr>
          </a:p>
        </p:txBody>
      </p:sp>
      <p:sp>
        <p:nvSpPr>
          <p:cNvPr id="85" name="TextBox 84"/>
          <p:cNvSpPr txBox="1"/>
          <p:nvPr/>
        </p:nvSpPr>
        <p:spPr>
          <a:xfrm>
            <a:off x="3052863" y="1055301"/>
            <a:ext cx="454545" cy="276999"/>
          </a:xfrm>
          <a:prstGeom prst="rect">
            <a:avLst/>
          </a:prstGeom>
          <a:noFill/>
        </p:spPr>
        <p:txBody>
          <a:bodyPr wrap="square" rtlCol="0">
            <a:spAutoFit/>
          </a:bodyPr>
          <a:lstStyle/>
          <a:p>
            <a:r>
              <a:rPr lang="en-US" sz="1200" b="1" dirty="0" smtClean="0">
                <a:solidFill>
                  <a:srgbClr val="C00000"/>
                </a:solidFill>
              </a:rPr>
              <a:t>31B</a:t>
            </a:r>
            <a:endParaRPr lang="en-US" sz="1200" b="1" dirty="0">
              <a:solidFill>
                <a:srgbClr val="C00000"/>
              </a:solidFill>
            </a:endParaRPr>
          </a:p>
        </p:txBody>
      </p:sp>
      <p:sp>
        <p:nvSpPr>
          <p:cNvPr id="86" name="TextBox 85"/>
          <p:cNvSpPr txBox="1"/>
          <p:nvPr/>
        </p:nvSpPr>
        <p:spPr>
          <a:xfrm>
            <a:off x="2271756" y="816003"/>
            <a:ext cx="454545" cy="276999"/>
          </a:xfrm>
          <a:prstGeom prst="rect">
            <a:avLst/>
          </a:prstGeom>
          <a:noFill/>
        </p:spPr>
        <p:txBody>
          <a:bodyPr wrap="square" rtlCol="0">
            <a:spAutoFit/>
          </a:bodyPr>
          <a:lstStyle/>
          <a:p>
            <a:r>
              <a:rPr lang="en-US" sz="1200" b="1" dirty="0" smtClean="0">
                <a:solidFill>
                  <a:srgbClr val="C00000"/>
                </a:solidFill>
              </a:rPr>
              <a:t>31F</a:t>
            </a:r>
            <a:endParaRPr lang="en-US" sz="1200" b="1" dirty="0">
              <a:solidFill>
                <a:srgbClr val="C00000"/>
              </a:solidFill>
            </a:endParaRPr>
          </a:p>
        </p:txBody>
      </p:sp>
    </p:spTree>
    <p:extLst>
      <p:ext uri="{BB962C8B-B14F-4D97-AF65-F5344CB8AC3E}">
        <p14:creationId xmlns:p14="http://schemas.microsoft.com/office/powerpoint/2010/main" val="2173401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9" y="495571"/>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Gate 1</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3855676" cy="225291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07086" y="514349"/>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375269" y="2795620"/>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p:nvPr/>
        </p:nvCxnSpPr>
        <p:spPr>
          <a:xfrm>
            <a:off x="1394801" y="3006395"/>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9" name="Rectangle 88"/>
          <p:cNvSpPr/>
          <p:nvPr/>
        </p:nvSpPr>
        <p:spPr>
          <a:xfrm>
            <a:off x="1394801" y="2805003"/>
            <a:ext cx="3855676" cy="225291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007086" y="2814398"/>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267656" y="495742"/>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a:off x="5287188" y="706517"/>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93" name="Rectangle 92"/>
          <p:cNvSpPr/>
          <p:nvPr/>
        </p:nvSpPr>
        <p:spPr>
          <a:xfrm>
            <a:off x="5287188" y="505125"/>
            <a:ext cx="3855676" cy="225291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899473" y="514520"/>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278598" y="2799189"/>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5298130" y="3009964"/>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5298130" y="2808572"/>
            <a:ext cx="3855676" cy="2252919"/>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910415" y="2817967"/>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867369"/>
            <a:ext cx="1905000" cy="11880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887" y="916487"/>
            <a:ext cx="1905000" cy="11880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33" y="3284026"/>
            <a:ext cx="1905000" cy="11880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677" y="3260018"/>
            <a:ext cx="1905000" cy="11880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3" name="TextBox 102"/>
          <p:cNvSpPr txBox="1"/>
          <p:nvPr/>
        </p:nvSpPr>
        <p:spPr>
          <a:xfrm>
            <a:off x="1286259" y="2746492"/>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Gate 2</a:t>
            </a:r>
            <a:endParaRPr lang="en-US" sz="800" dirty="0">
              <a:latin typeface="Eras Light ITC" panose="020B0402030504020804" pitchFamily="34" charset="0"/>
            </a:endParaRPr>
          </a:p>
        </p:txBody>
      </p:sp>
      <p:sp>
        <p:nvSpPr>
          <p:cNvPr id="104" name="TextBox 103"/>
          <p:cNvSpPr txBox="1"/>
          <p:nvPr/>
        </p:nvSpPr>
        <p:spPr>
          <a:xfrm>
            <a:off x="5210467" y="444220"/>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Gate 3</a:t>
            </a:r>
            <a:endParaRPr lang="en-US" sz="800" dirty="0">
              <a:latin typeface="Eras Light ITC" panose="020B0402030504020804" pitchFamily="34" charset="0"/>
            </a:endParaRPr>
          </a:p>
        </p:txBody>
      </p:sp>
      <p:sp>
        <p:nvSpPr>
          <p:cNvPr id="105" name="TextBox 104"/>
          <p:cNvSpPr txBox="1"/>
          <p:nvPr/>
        </p:nvSpPr>
        <p:spPr>
          <a:xfrm>
            <a:off x="5212880" y="2757873"/>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Gate 4</a:t>
            </a:r>
            <a:endParaRPr lang="en-US" sz="800" dirty="0">
              <a:latin typeface="Eras Light ITC" panose="020B0402030504020804" pitchFamily="34" charset="0"/>
            </a:endParaRPr>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3373141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062" y="877199"/>
            <a:ext cx="3644965" cy="227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6" name="Rectangle 45"/>
          <p:cNvSpPr/>
          <p:nvPr/>
        </p:nvSpPr>
        <p:spPr>
          <a:xfrm>
            <a:off x="1375268" y="495571"/>
            <a:ext cx="7726839" cy="24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7663474" cy="30753"/>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808763" cy="307777"/>
          </a:xfrm>
          <a:prstGeom prst="rect">
            <a:avLst/>
          </a:prstGeom>
          <a:noFill/>
        </p:spPr>
        <p:txBody>
          <a:bodyPr wrap="square" rtlCol="0">
            <a:spAutoFit/>
          </a:bodyPr>
          <a:lstStyle/>
          <a:p>
            <a:pPr algn="ctr"/>
            <a:r>
              <a:rPr lang="en-US" sz="1400" dirty="0" smtClean="0">
                <a:latin typeface="Eras Light ITC" panose="020B0402030504020804" pitchFamily="34" charset="0"/>
              </a:rPr>
              <a:t>Gate 1</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4"/>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7663474" cy="45813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899473" y="514520"/>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464270901"/>
              </p:ext>
            </p:extLst>
          </p:nvPr>
        </p:nvGraphicFramePr>
        <p:xfrm>
          <a:off x="1465065" y="876537"/>
          <a:ext cx="3020541" cy="5246133"/>
        </p:xfrm>
        <a:graphic>
          <a:graphicData uri="http://schemas.openxmlformats.org/drawingml/2006/table">
            <a:tbl>
              <a:tblPr firstRow="1" bandRow="1">
                <a:tableStyleId>{1FECB4D8-DB02-4DC6-A0A2-4F2EBAE1DC90}</a:tableStyleId>
              </a:tblPr>
              <a:tblGrid>
                <a:gridCol w="1354335"/>
                <a:gridCol w="729717"/>
                <a:gridCol w="422906"/>
                <a:gridCol w="513583"/>
              </a:tblGrid>
              <a:tr h="205458">
                <a:tc>
                  <a:txBody>
                    <a:bodyPr/>
                    <a:lstStyle/>
                    <a:p>
                      <a:r>
                        <a:rPr lang="en-US" sz="800" dirty="0" smtClean="0"/>
                        <a:t>Point</a:t>
                      </a:r>
                      <a:endParaRPr lang="en-US" sz="800" dirty="0"/>
                    </a:p>
                  </a:txBody>
                  <a:tcPr anchor="ctr"/>
                </a:tc>
                <a:tc>
                  <a:txBody>
                    <a:bodyPr/>
                    <a:lstStyle/>
                    <a:p>
                      <a:endParaRPr lang="en-US" sz="800" dirty="0"/>
                    </a:p>
                  </a:txBody>
                  <a:tcPr anchor="ctr"/>
                </a:tc>
                <a:tc>
                  <a:txBody>
                    <a:bodyPr/>
                    <a:lstStyle/>
                    <a:p>
                      <a:endParaRPr lang="en-US" sz="800" dirty="0"/>
                    </a:p>
                  </a:txBody>
                  <a:tcPr anchor="ctr"/>
                </a:tc>
                <a:tc>
                  <a:txBody>
                    <a:bodyPr/>
                    <a:lstStyle/>
                    <a:p>
                      <a:endParaRPr lang="en-US" sz="800"/>
                    </a:p>
                  </a:txBody>
                  <a:tcPr anchor="ctr"/>
                </a:tc>
              </a:tr>
              <a:tr h="205458">
                <a:tc>
                  <a:txBody>
                    <a:bodyPr/>
                    <a:lstStyle/>
                    <a:p>
                      <a:r>
                        <a:rPr lang="en-US" sz="800" dirty="0" smtClean="0"/>
                        <a:t>Remote Bridge Control</a:t>
                      </a:r>
                      <a:endParaRPr lang="en-US" sz="800" dirty="0"/>
                    </a:p>
                  </a:txBody>
                  <a:tcPr anchor="ctr"/>
                </a:tc>
                <a:tc>
                  <a:txBody>
                    <a:bodyPr/>
                    <a:lstStyle/>
                    <a:p>
                      <a:endParaRPr lang="en-US" sz="800" dirty="0"/>
                    </a:p>
                  </a:txBody>
                  <a:tcPr anchor="ctr"/>
                </a:tc>
                <a:tc>
                  <a:txBody>
                    <a:bodyPr/>
                    <a:lstStyle/>
                    <a:p>
                      <a:endParaRPr lang="en-US" sz="800" dirty="0"/>
                    </a:p>
                  </a:txBody>
                  <a:tcPr anchor="ctr"/>
                </a:tc>
                <a:tc>
                  <a:txBody>
                    <a:bodyPr/>
                    <a:lstStyle/>
                    <a:p>
                      <a:endParaRPr lang="en-US" sz="800" dirty="0"/>
                    </a:p>
                  </a:txBody>
                  <a:tcPr anchor="ctr"/>
                </a:tc>
              </a:tr>
              <a:tr h="205458">
                <a:tc>
                  <a:txBody>
                    <a:bodyPr/>
                    <a:lstStyle/>
                    <a:p>
                      <a:r>
                        <a:rPr lang="en-US" sz="800" dirty="0" smtClean="0"/>
                        <a:t>Operation Mode</a:t>
                      </a:r>
                      <a:endParaRPr lang="en-US" sz="800" dirty="0"/>
                    </a:p>
                  </a:txBody>
                  <a:tcPr anchor="ctr"/>
                </a:tc>
                <a:tc>
                  <a:txBody>
                    <a:bodyPr/>
                    <a:lstStyle/>
                    <a:p>
                      <a:endParaRPr lang="en-US" sz="800" dirty="0"/>
                    </a:p>
                  </a:txBody>
                  <a:tcPr anchor="ctr"/>
                </a:tc>
                <a:tc>
                  <a:txBody>
                    <a:bodyPr/>
                    <a:lstStyle/>
                    <a:p>
                      <a:endParaRPr lang="en-US" sz="800" dirty="0"/>
                    </a:p>
                  </a:txBody>
                  <a:tcPr anchor="ctr"/>
                </a:tc>
                <a:tc>
                  <a:txBody>
                    <a:bodyPr/>
                    <a:lstStyle/>
                    <a:p>
                      <a:endParaRPr lang="en-US" sz="800" dirty="0"/>
                    </a:p>
                  </a:txBody>
                  <a:tcPr anchor="ctr"/>
                </a:tc>
              </a:tr>
              <a:tr h="216933">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E-Stop</a:t>
                      </a:r>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err="1" smtClean="0">
                          <a:solidFill>
                            <a:schemeClr val="dk1"/>
                          </a:solidFill>
                          <a:effectLst/>
                          <a:latin typeface="+mn-lt"/>
                          <a:ea typeface="+mn-ea"/>
                          <a:cs typeface="+mn-cs"/>
                        </a:rPr>
                        <a:t>AutoLevel</a:t>
                      </a:r>
                      <a:endParaRPr lang="en-US" sz="800" kern="1200" dirty="0" smtClean="0">
                        <a:solidFill>
                          <a:schemeClr val="dk1"/>
                        </a:solidFill>
                        <a:effectLst/>
                        <a:latin typeface="+mn-lt"/>
                        <a:ea typeface="+mn-ea"/>
                        <a:cs typeface="+mn-cs"/>
                      </a:endParaRPr>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err="1" smtClean="0">
                          <a:solidFill>
                            <a:schemeClr val="dk1"/>
                          </a:solidFill>
                          <a:effectLst/>
                          <a:latin typeface="+mn-lt"/>
                          <a:ea typeface="+mn-ea"/>
                          <a:cs typeface="+mn-cs"/>
                        </a:rPr>
                        <a:t>AutoLevel</a:t>
                      </a:r>
                      <a:r>
                        <a:rPr lang="en-US" sz="800" kern="1200" baseline="0" dirty="0" smtClean="0">
                          <a:solidFill>
                            <a:schemeClr val="dk1"/>
                          </a:solidFill>
                          <a:effectLst/>
                          <a:latin typeface="+mn-lt"/>
                          <a:ea typeface="+mn-ea"/>
                          <a:cs typeface="+mn-cs"/>
                        </a:rPr>
                        <a:t> (Backup)</a:t>
                      </a:r>
                      <a:endParaRPr lang="en-US" sz="800" kern="1200" dirty="0" smtClean="0">
                        <a:solidFill>
                          <a:schemeClr val="dk1"/>
                        </a:solidFill>
                        <a:effectLst/>
                        <a:latin typeface="+mn-lt"/>
                        <a:ea typeface="+mn-ea"/>
                        <a:cs typeface="+mn-cs"/>
                      </a:endParaRPr>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Canopy</a:t>
                      </a:r>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Vertical Movement</a:t>
                      </a:r>
                    </a:p>
                  </a:txBody>
                  <a:tcPr anchor="ctr"/>
                </a:tc>
                <a:tc>
                  <a:txBody>
                    <a:bodyPr/>
                    <a:lstStyle/>
                    <a:p>
                      <a:endParaRPr lang="en-US" sz="800"/>
                    </a:p>
                  </a:txBody>
                  <a:tcPr anchor="ctr"/>
                </a:tc>
                <a:tc>
                  <a:txBody>
                    <a:bodyPr/>
                    <a:lstStyle/>
                    <a:p>
                      <a:endParaRPr lang="en-US" sz="800"/>
                    </a:p>
                  </a:txBody>
                  <a:tcPr anchor="ctr"/>
                </a:tc>
                <a:tc>
                  <a:txBody>
                    <a:bodyPr/>
                    <a:lstStyle/>
                    <a:p>
                      <a:endParaRPr lang="en-US" sz="800"/>
                    </a:p>
                  </a:txBody>
                  <a:tcPr anchor="ctr"/>
                </a:tc>
              </a:tr>
              <a:tr h="205458">
                <a:tc>
                  <a:txBody>
                    <a:bodyPr/>
                    <a:lstStyle/>
                    <a:p>
                      <a:r>
                        <a:rPr lang="en-US" sz="800" dirty="0" smtClean="0"/>
                        <a:t>… Up / Down / Limit</a:t>
                      </a:r>
                      <a:endParaRPr lang="en-US" sz="800" dirty="0"/>
                    </a:p>
                  </a:txBody>
                  <a:tcPr anchor="ctr"/>
                </a:tc>
                <a:tc>
                  <a:txBody>
                    <a:bodyPr/>
                    <a:lstStyle/>
                    <a:p>
                      <a:endParaRPr lang="en-US" sz="800" dirty="0"/>
                    </a:p>
                  </a:txBody>
                  <a:tcPr anchor="ctr"/>
                </a:tc>
                <a:tc>
                  <a:txBody>
                    <a:bodyPr/>
                    <a:lstStyle/>
                    <a:p>
                      <a:endParaRPr lang="en-US" sz="800"/>
                    </a:p>
                  </a:txBody>
                  <a:tcPr anchor="ctr"/>
                </a:tc>
                <a:tc>
                  <a:txBody>
                    <a:bodyPr/>
                    <a:lstStyle/>
                    <a:p>
                      <a:endParaRPr lang="en-US" sz="800"/>
                    </a:p>
                  </a:txBody>
                  <a:tcPr anchor="ctr"/>
                </a:tc>
              </a:tr>
              <a:tr h="0">
                <a:tc>
                  <a:txBody>
                    <a:bodyPr/>
                    <a:lstStyle/>
                    <a:p>
                      <a:r>
                        <a:rPr lang="en-US" sz="800" dirty="0" smtClean="0"/>
                        <a:t>… Position</a:t>
                      </a:r>
                      <a:endParaRPr lang="en-US" sz="800" dirty="0"/>
                    </a:p>
                  </a:txBody>
                  <a:tcPr anchor="ctr"/>
                </a:tc>
                <a:tc>
                  <a:txBody>
                    <a:bodyPr/>
                    <a:lstStyle/>
                    <a:p>
                      <a:pPr algn="ctr"/>
                      <a:r>
                        <a:rPr lang="en-US" sz="800" dirty="0" smtClean="0"/>
                        <a:t>15’ 5”/4.1 M</a:t>
                      </a:r>
                      <a:endParaRPr lang="en-US" sz="800" dirty="0"/>
                    </a:p>
                  </a:txBody>
                  <a:tcPr anchor="ctr"/>
                </a:tc>
                <a:tc>
                  <a:txBody>
                    <a:bodyPr/>
                    <a:lstStyle/>
                    <a:p>
                      <a:endParaRPr lang="en-US" sz="800" dirty="0"/>
                    </a:p>
                  </a:txBody>
                  <a:tcPr anchor="ctr"/>
                </a:tc>
                <a:tc>
                  <a:txBody>
                    <a:bodyPr/>
                    <a:lstStyle/>
                    <a:p>
                      <a:endParaRPr lang="en-US" sz="800" dirty="0"/>
                    </a:p>
                  </a:txBody>
                  <a:tcPr anchor="ctr"/>
                </a:tc>
              </a:tr>
              <a:tr h="205458">
                <a:tc>
                  <a:txBody>
                    <a:bodyPr/>
                    <a:lstStyle/>
                    <a:p>
                      <a:r>
                        <a:rPr lang="en-US" sz="800" dirty="0" smtClean="0"/>
                        <a:t>…</a:t>
                      </a:r>
                      <a:r>
                        <a:rPr lang="en-US" sz="800" baseline="0" dirty="0" smtClean="0"/>
                        <a:t> Upper Limit</a:t>
                      </a:r>
                      <a:endParaRPr lang="en-US" sz="800" dirty="0"/>
                    </a:p>
                  </a:txBody>
                  <a:tcPr anchor="ctr"/>
                </a:tc>
                <a:tc>
                  <a:txBody>
                    <a:bodyPr/>
                    <a:lstStyle/>
                    <a:p>
                      <a:pPr marL="0" marR="0" indent="0" algn="ctr" defTabSz="848986" rtl="0" eaLnBrk="1" fontAlgn="auto" latinLnBrk="0" hangingPunct="1">
                        <a:lnSpc>
                          <a:spcPct val="100000"/>
                        </a:lnSpc>
                        <a:spcBef>
                          <a:spcPts val="0"/>
                        </a:spcBef>
                        <a:spcAft>
                          <a:spcPts val="0"/>
                        </a:spcAft>
                        <a:buClrTx/>
                        <a:buSzTx/>
                        <a:buFontTx/>
                        <a:buNone/>
                        <a:tabLst/>
                        <a:defRPr/>
                      </a:pPr>
                      <a:r>
                        <a:rPr lang="en-US" sz="800" dirty="0" smtClean="0"/>
                        <a:t>28’ 5”/8</a:t>
                      </a:r>
                      <a:r>
                        <a:rPr lang="en-US" sz="800" baseline="0" dirty="0" smtClean="0"/>
                        <a:t> M</a:t>
                      </a:r>
                      <a:endParaRPr lang="en-US" sz="800" dirty="0" smtClean="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 Lower Limit</a:t>
                      </a:r>
                      <a:endParaRPr lang="en-US" sz="800" dirty="0"/>
                    </a:p>
                  </a:txBody>
                  <a:tcPr anchor="ctr"/>
                </a:tc>
                <a:tc>
                  <a:txBody>
                    <a:bodyPr/>
                    <a:lstStyle/>
                    <a:p>
                      <a:pPr marL="0" marR="0" indent="0" algn="ctr" defTabSz="848986" rtl="0" eaLnBrk="1" fontAlgn="auto" latinLnBrk="0" hangingPunct="1">
                        <a:lnSpc>
                          <a:spcPct val="100000"/>
                        </a:lnSpc>
                        <a:spcBef>
                          <a:spcPts val="0"/>
                        </a:spcBef>
                        <a:spcAft>
                          <a:spcPts val="0"/>
                        </a:spcAft>
                        <a:buClrTx/>
                        <a:buSzTx/>
                        <a:buFontTx/>
                        <a:buNone/>
                        <a:tabLst/>
                        <a:defRPr/>
                      </a:pPr>
                      <a:r>
                        <a:rPr lang="en-US" sz="800" dirty="0" smtClean="0"/>
                        <a:t>8’ 5”/2.7M</a:t>
                      </a:r>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Horizontal Movement</a:t>
                      </a:r>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a:t>
                      </a:r>
                      <a:r>
                        <a:rPr lang="en-US" sz="800" baseline="0" dirty="0" smtClean="0"/>
                        <a:t> Position (X/Y)</a:t>
                      </a:r>
                      <a:endParaRPr lang="en-US" sz="800" dirty="0"/>
                    </a:p>
                  </a:txBody>
                  <a:tcPr anchor="ctr"/>
                </a:tc>
                <a:tc>
                  <a:txBody>
                    <a:bodyPr/>
                    <a:lstStyle/>
                    <a:p>
                      <a:pPr algn="ctr"/>
                      <a:r>
                        <a:rPr lang="en-US" sz="800" dirty="0" smtClean="0"/>
                        <a:t>15 / 54</a:t>
                      </a: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 Speed</a:t>
                      </a:r>
                      <a:endParaRPr lang="en-US" sz="800" dirty="0"/>
                    </a:p>
                  </a:txBody>
                  <a:tcPr anchor="ctr"/>
                </a:tc>
                <a:tc>
                  <a:txBody>
                    <a:bodyPr/>
                    <a:lstStyle/>
                    <a:p>
                      <a:pPr algn="ctr"/>
                      <a:r>
                        <a:rPr lang="en-US" sz="800" dirty="0" smtClean="0"/>
                        <a:t>1.2 MPH</a:t>
                      </a: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Tunnel Length (Feet / Metters)</a:t>
                      </a:r>
                      <a:r>
                        <a:rPr lang="en-US" sz="800" baseline="0" dirty="0" smtClean="0"/>
                        <a:t> </a:t>
                      </a:r>
                      <a:endParaRPr lang="en-US" sz="800" dirty="0" smtClean="0"/>
                    </a:p>
                  </a:txBody>
                  <a:tcPr anchor="ctr"/>
                </a:tc>
                <a:tc>
                  <a:txBody>
                    <a:bodyPr/>
                    <a:lstStyle/>
                    <a:p>
                      <a:r>
                        <a:rPr lang="en-US" sz="800" dirty="0" smtClean="0"/>
                        <a:t>118 Ft / ?? M</a:t>
                      </a: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Front Shutter / Doors</a:t>
                      </a:r>
                      <a:endParaRPr lang="en-US" sz="800" dirty="0"/>
                    </a:p>
                  </a:txBody>
                  <a:tcPr anchor="ctr"/>
                </a:tc>
                <a:tc>
                  <a:txBody>
                    <a:bodyPr/>
                    <a:lstStyle/>
                    <a:p>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Sensor/Photo Cell</a:t>
                      </a:r>
                      <a:endParaRPr lang="en-US" sz="800" dirty="0"/>
                    </a:p>
                  </a:txBody>
                  <a:tcPr anchor="ctr"/>
                </a:tc>
                <a:tc>
                  <a:txBody>
                    <a:bodyPr/>
                    <a:lstStyle/>
                    <a:p>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Encoders</a:t>
                      </a:r>
                      <a:endParaRPr lang="en-US" sz="800" dirty="0"/>
                    </a:p>
                  </a:txBody>
                  <a:tcPr anchor="ctr"/>
                </a:tc>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2341256</a:t>
                      </a:r>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PBB CCTV</a:t>
                      </a:r>
                      <a:endParaRPr lang="en-US" sz="800" dirty="0"/>
                    </a:p>
                  </a:txBody>
                  <a:tcPr anchor="ctr"/>
                </a:tc>
                <a:tc>
                  <a:txBody>
                    <a:bodyPr/>
                    <a:lstStyle/>
                    <a:p>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Roof Top AC Units</a:t>
                      </a:r>
                    </a:p>
                  </a:txBody>
                  <a:tcPr anchor="ctr"/>
                </a:tc>
                <a:tc>
                  <a:txBody>
                    <a:bodyPr/>
                    <a:lstStyle/>
                    <a:p>
                      <a:endParaRPr lang="en-US" sz="800"/>
                    </a:p>
                  </a:txBody>
                  <a:tcPr anchor="ctr"/>
                </a:tc>
                <a:tc>
                  <a:txBody>
                    <a:bodyPr/>
                    <a:lstStyle/>
                    <a:p>
                      <a:endParaRPr lang="en-US" sz="800" dirty="0"/>
                    </a:p>
                  </a:txBody>
                  <a:tcPr anchor="ctr"/>
                </a:tc>
                <a:tc>
                  <a:txBody>
                    <a:bodyPr/>
                    <a:lstStyle/>
                    <a:p>
                      <a:endParaRPr lang="en-US" sz="800" dirty="0"/>
                    </a:p>
                  </a:txBody>
                  <a:tcPr anchor="ctr"/>
                </a:tc>
              </a:tr>
              <a:tr h="205458">
                <a:tc>
                  <a:txBody>
                    <a:bodyPr/>
                    <a:lstStyle/>
                    <a:p>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bl>
          </a:graphicData>
        </a:graphic>
      </p:graphicFrame>
      <p:sp>
        <p:nvSpPr>
          <p:cNvPr id="15" name="Rounded Rectangle 14"/>
          <p:cNvSpPr/>
          <p:nvPr/>
        </p:nvSpPr>
        <p:spPr>
          <a:xfrm>
            <a:off x="2899135" y="1336731"/>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Semi-Auto</a:t>
            </a:r>
            <a:endParaRPr lang="en-US" sz="900" b="1" dirty="0"/>
          </a:p>
        </p:txBody>
      </p:sp>
      <p:graphicFrame>
        <p:nvGraphicFramePr>
          <p:cNvPr id="86" name="Table 85"/>
          <p:cNvGraphicFramePr>
            <a:graphicFrameLocks noGrp="1"/>
          </p:cNvGraphicFramePr>
          <p:nvPr>
            <p:extLst>
              <p:ext uri="{D42A27DB-BD31-4B8C-83A1-F6EECF244321}">
                <p14:modId xmlns:p14="http://schemas.microsoft.com/office/powerpoint/2010/main" val="4161287804"/>
              </p:ext>
            </p:extLst>
          </p:nvPr>
        </p:nvGraphicFramePr>
        <p:xfrm>
          <a:off x="6005995" y="2619409"/>
          <a:ext cx="3020541" cy="2773680"/>
        </p:xfrm>
        <a:graphic>
          <a:graphicData uri="http://schemas.openxmlformats.org/drawingml/2006/table">
            <a:tbl>
              <a:tblPr firstRow="1" bandRow="1">
                <a:tableStyleId>{1FECB4D8-DB02-4DC6-A0A2-4F2EBAE1DC90}</a:tableStyleId>
              </a:tblPr>
              <a:tblGrid>
                <a:gridCol w="1354335"/>
                <a:gridCol w="729717"/>
                <a:gridCol w="422906"/>
                <a:gridCol w="513583"/>
              </a:tblGrid>
              <a:tr h="205458">
                <a:tc>
                  <a:txBody>
                    <a:bodyPr/>
                    <a:lstStyle/>
                    <a:p>
                      <a:r>
                        <a:rPr lang="en-US" sz="800" dirty="0" smtClean="0"/>
                        <a:t>Point</a:t>
                      </a:r>
                      <a:endParaRPr lang="en-US" sz="800" dirty="0"/>
                    </a:p>
                  </a:txBody>
                  <a:tcPr anchor="ctr"/>
                </a:tc>
                <a:tc>
                  <a:txBody>
                    <a:bodyPr/>
                    <a:lstStyle/>
                    <a:p>
                      <a:endParaRPr lang="en-US" sz="800" dirty="0"/>
                    </a:p>
                  </a:txBody>
                  <a:tcPr anchor="ctr"/>
                </a:tc>
                <a:tc>
                  <a:txBody>
                    <a:bodyPr/>
                    <a:lstStyle/>
                    <a:p>
                      <a:endParaRPr lang="en-US" sz="800" dirty="0"/>
                    </a:p>
                  </a:txBody>
                  <a:tcPr anchor="ctr"/>
                </a:tc>
                <a:tc>
                  <a:txBody>
                    <a:bodyPr/>
                    <a:lstStyle/>
                    <a:p>
                      <a:endParaRPr lang="en-US" sz="800"/>
                    </a:p>
                  </a:txBody>
                  <a:tcPr anchor="ctr"/>
                </a:tc>
              </a:tr>
              <a:tr h="205458">
                <a:tc>
                  <a:txBody>
                    <a:bodyPr/>
                    <a:lstStyle/>
                    <a:p>
                      <a:r>
                        <a:rPr lang="en-US" sz="800" dirty="0" smtClean="0"/>
                        <a:t>Power To Bridge</a:t>
                      </a:r>
                      <a:endParaRPr lang="en-US" sz="800" dirty="0"/>
                    </a:p>
                  </a:txBody>
                  <a:tcPr anchor="ctr"/>
                </a:tc>
                <a:tc>
                  <a:txBody>
                    <a:bodyPr/>
                    <a:lstStyle/>
                    <a:p>
                      <a:endParaRPr lang="en-US" sz="800" dirty="0"/>
                    </a:p>
                  </a:txBody>
                  <a:tcPr anchor="ctr"/>
                </a:tc>
                <a:tc>
                  <a:txBody>
                    <a:bodyPr/>
                    <a:lstStyle/>
                    <a:p>
                      <a:endParaRPr lang="en-US" sz="800" dirty="0"/>
                    </a:p>
                  </a:txBody>
                  <a:tcPr anchor="ctr"/>
                </a:tc>
                <a:tc>
                  <a:txBody>
                    <a:bodyPr/>
                    <a:lstStyle/>
                    <a:p>
                      <a:endParaRPr lang="en-US" sz="80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UPS Power Supply</a:t>
                      </a:r>
                    </a:p>
                  </a:txBody>
                  <a:tcPr anchor="ctr"/>
                </a:tc>
                <a:tc>
                  <a:txBody>
                    <a:bodyPr/>
                    <a:lstStyle/>
                    <a:p>
                      <a:endParaRPr lang="en-US" sz="800"/>
                    </a:p>
                  </a:txBody>
                  <a:tcPr anchor="ctr"/>
                </a:tc>
                <a:tc>
                  <a:txBody>
                    <a:bodyPr/>
                    <a:lstStyle/>
                    <a:p>
                      <a:endParaRPr lang="en-US" sz="800"/>
                    </a:p>
                  </a:txBody>
                  <a:tcPr anchor="ctr"/>
                </a:tc>
                <a:tc>
                  <a:txBody>
                    <a:bodyPr/>
                    <a:lstStyle/>
                    <a:p>
                      <a:endParaRPr lang="en-US" sz="800"/>
                    </a:p>
                  </a:txBody>
                  <a:tcPr anchor="ctr"/>
                </a:tc>
              </a:tr>
              <a:tr h="205458">
                <a:tc>
                  <a:txBody>
                    <a:bodyPr/>
                    <a:lstStyle/>
                    <a:p>
                      <a:r>
                        <a:rPr lang="en-US" sz="800" dirty="0" smtClean="0"/>
                        <a:t>Bridge Lighting</a:t>
                      </a:r>
                      <a:endParaRPr lang="en-US" sz="800" dirty="0"/>
                    </a:p>
                  </a:txBody>
                  <a:tcPr anchor="ctr"/>
                </a:tc>
                <a:tc>
                  <a:txBody>
                    <a:bodyPr/>
                    <a:lstStyle/>
                    <a:p>
                      <a:endParaRPr lang="en-US" sz="800"/>
                    </a:p>
                  </a:txBody>
                  <a:tcPr anchor="ctr"/>
                </a:tc>
                <a:tc>
                  <a:txBody>
                    <a:bodyPr/>
                    <a:lstStyle/>
                    <a:p>
                      <a:endParaRPr lang="en-US" sz="800" dirty="0"/>
                    </a:p>
                  </a:txBody>
                  <a:tcPr anchor="ctr"/>
                </a:tc>
                <a:tc>
                  <a:txBody>
                    <a:bodyPr/>
                    <a:lstStyle/>
                    <a:p>
                      <a:endParaRPr lang="en-US" sz="800"/>
                    </a:p>
                  </a:txBody>
                  <a:tcPr anchor="ctr"/>
                </a:tc>
              </a:tr>
              <a:tr h="0">
                <a:tc>
                  <a:txBody>
                    <a:bodyPr/>
                    <a:lstStyle/>
                    <a:p>
                      <a:r>
                        <a:rPr lang="en-US" sz="800" dirty="0" smtClean="0"/>
                        <a:t>Emergency Lighting Power</a:t>
                      </a:r>
                      <a:endParaRPr lang="en-US" sz="800" dirty="0"/>
                    </a:p>
                  </a:txBody>
                  <a:tcPr anchor="ctr"/>
                </a:tc>
                <a:tc>
                  <a:txBody>
                    <a:bodyPr/>
                    <a:lstStyle/>
                    <a:p>
                      <a:endParaRPr lang="en-US" sz="800" dirty="0"/>
                    </a:p>
                  </a:txBody>
                  <a:tcPr anchor="ctr"/>
                </a:tc>
                <a:tc>
                  <a:txBody>
                    <a:bodyPr/>
                    <a:lstStyle/>
                    <a:p>
                      <a:endParaRPr lang="en-US" sz="800"/>
                    </a:p>
                  </a:txBody>
                  <a:tcPr anchor="ctr"/>
                </a:tc>
                <a:tc>
                  <a:txBody>
                    <a:bodyPr/>
                    <a:lstStyle/>
                    <a:p>
                      <a:endParaRPr lang="en-US" sz="800"/>
                    </a:p>
                  </a:txBody>
                  <a:tcPr anchor="ctr"/>
                </a:tc>
              </a:tr>
              <a:tr h="205458">
                <a:tc>
                  <a:txBody>
                    <a:bodyPr/>
                    <a:lstStyle/>
                    <a:p>
                      <a:r>
                        <a:rPr lang="en-US" sz="800" dirty="0" smtClean="0"/>
                        <a:t>Fire Alarm System</a:t>
                      </a:r>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VDGS Interlock </a:t>
                      </a:r>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PCA Pit</a:t>
                      </a:r>
                      <a:endParaRPr lang="en-US" sz="800" dirty="0"/>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400hz Pit</a:t>
                      </a:r>
                    </a:p>
                  </a:txBody>
                  <a:tcPr anchor="ctr"/>
                </a:tc>
                <a:tc>
                  <a:txBody>
                    <a:bodyPr/>
                    <a:lstStyle/>
                    <a:p>
                      <a:endParaRPr lang="en-US" sz="800"/>
                    </a:p>
                  </a:txBody>
                  <a:tcPr anchor="ctr"/>
                </a:tc>
                <a:tc>
                  <a:txBody>
                    <a:bodyPr/>
                    <a:lstStyle/>
                    <a:p>
                      <a:endParaRPr lang="en-US" sz="800"/>
                    </a:p>
                  </a:txBody>
                  <a:tcPr anchor="ctr"/>
                </a:tc>
                <a:tc>
                  <a:txBody>
                    <a:bodyPr/>
                    <a:lstStyle/>
                    <a:p>
                      <a:endParaRPr lang="en-US" sz="800" dirty="0"/>
                    </a:p>
                  </a:txBody>
                  <a:tcPr anchor="ctr"/>
                </a:tc>
              </a:tr>
              <a:tr h="205458">
                <a:tc>
                  <a:txBody>
                    <a:bodyPr/>
                    <a:lstStyle/>
                    <a:p>
                      <a:r>
                        <a:rPr lang="en-US" sz="800" dirty="0" smtClean="0"/>
                        <a:t>Aircraft Type:</a:t>
                      </a:r>
                      <a:endParaRPr lang="en-US" sz="800" dirty="0"/>
                    </a:p>
                  </a:txBody>
                  <a:tcPr anchor="ctr"/>
                </a:tc>
                <a:tc>
                  <a:txBody>
                    <a:bodyPr/>
                    <a:lstStyle/>
                    <a:p>
                      <a:pPr algn="ctr"/>
                      <a:r>
                        <a:rPr lang="en-US" sz="800" dirty="0" smtClean="0"/>
                        <a:t>747-400</a:t>
                      </a: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Aircraft Position:</a:t>
                      </a:r>
                    </a:p>
                  </a:txBody>
                  <a:tcPr anchor="ctr"/>
                </a:tc>
                <a:tc>
                  <a:txBody>
                    <a:bodyPr/>
                    <a:lstStyle/>
                    <a:p>
                      <a:r>
                        <a:rPr lang="en-US" sz="800" dirty="0" smtClean="0"/>
                        <a:t>??????</a:t>
                      </a: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Dock Time</a:t>
                      </a:r>
                    </a:p>
                  </a:txBody>
                  <a:tcPr anchor="ctr"/>
                </a:tc>
                <a:tc>
                  <a:txBody>
                    <a:bodyPr/>
                    <a:lstStyle/>
                    <a:p>
                      <a:r>
                        <a:rPr lang="en-US" sz="800" dirty="0" smtClean="0"/>
                        <a:t>14:35</a:t>
                      </a:r>
                      <a:endParaRPr lang="en-US" sz="800" dirty="0"/>
                    </a:p>
                  </a:txBody>
                  <a:tcPr anchor="ctr"/>
                </a:tc>
                <a:tc>
                  <a:txBody>
                    <a:bodyPr/>
                    <a:lstStyle/>
                    <a:p>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Un-Dock Time</a:t>
                      </a:r>
                    </a:p>
                  </a:txBody>
                  <a:tcPr anchor="ctr"/>
                </a:tc>
                <a:tc>
                  <a:txBody>
                    <a:bodyPr/>
                    <a:lstStyle/>
                    <a:p>
                      <a:r>
                        <a:rPr lang="en-US" sz="800" dirty="0" smtClean="0"/>
                        <a:t>16:50</a:t>
                      </a:r>
                      <a:endParaRPr lang="en-US" sz="800" dirty="0"/>
                    </a:p>
                  </a:txBody>
                  <a:tcPr anchor="ctr"/>
                </a:tc>
                <a:tc>
                  <a:txBody>
                    <a:bodyPr/>
                    <a:lstStyle/>
                    <a:p>
                      <a:endParaRPr lang="en-US" sz="800"/>
                    </a:p>
                  </a:txBody>
                  <a:tcPr anchor="ctr"/>
                </a:tc>
                <a:tc>
                  <a:txBody>
                    <a:bodyPr/>
                    <a:lstStyle/>
                    <a:p>
                      <a:endParaRPr lang="en-US" sz="800" dirty="0"/>
                    </a:p>
                  </a:txBody>
                  <a:tcPr anchor="ctr"/>
                </a:tc>
              </a:tr>
            </a:tbl>
          </a:graphicData>
        </a:graphic>
      </p:graphicFrame>
      <p:sp>
        <p:nvSpPr>
          <p:cNvPr id="106" name="Rounded Rectangle 105"/>
          <p:cNvSpPr/>
          <p:nvPr/>
        </p:nvSpPr>
        <p:spPr>
          <a:xfrm>
            <a:off x="7432525" y="2852737"/>
            <a:ext cx="529865" cy="1773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ON</a:t>
            </a:r>
            <a:endParaRPr lang="en-US" sz="900" b="1" dirty="0"/>
          </a:p>
        </p:txBody>
      </p:sp>
      <p:sp>
        <p:nvSpPr>
          <p:cNvPr id="107" name="Rounded Rectangle 106"/>
          <p:cNvSpPr/>
          <p:nvPr/>
        </p:nvSpPr>
        <p:spPr>
          <a:xfrm>
            <a:off x="7432525" y="3065001"/>
            <a:ext cx="529865" cy="17730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Off</a:t>
            </a:r>
            <a:endParaRPr lang="en-US" sz="900" b="1" dirty="0">
              <a:ln w="3175">
                <a:solidFill>
                  <a:schemeClr val="bg1">
                    <a:lumMod val="50000"/>
                  </a:schemeClr>
                </a:solidFill>
              </a:ln>
              <a:solidFill>
                <a:schemeClr val="bg1">
                  <a:lumMod val="50000"/>
                </a:schemeClr>
              </a:solidFill>
            </a:endParaRPr>
          </a:p>
        </p:txBody>
      </p:sp>
      <p:sp>
        <p:nvSpPr>
          <p:cNvPr id="108" name="Rounded Rectangle 107"/>
          <p:cNvSpPr/>
          <p:nvPr/>
        </p:nvSpPr>
        <p:spPr>
          <a:xfrm>
            <a:off x="7425453" y="3695252"/>
            <a:ext cx="529865" cy="1773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Alarm</a:t>
            </a:r>
            <a:endParaRPr lang="en-US" sz="900" b="1" dirty="0"/>
          </a:p>
        </p:txBody>
      </p:sp>
      <p:sp>
        <p:nvSpPr>
          <p:cNvPr id="109" name="Rounded Rectangle 108"/>
          <p:cNvSpPr/>
          <p:nvPr/>
        </p:nvSpPr>
        <p:spPr>
          <a:xfrm>
            <a:off x="7432525" y="3284348"/>
            <a:ext cx="529865" cy="1773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ON</a:t>
            </a:r>
            <a:endParaRPr lang="en-US" sz="900" b="1" dirty="0"/>
          </a:p>
        </p:txBody>
      </p:sp>
      <p:sp>
        <p:nvSpPr>
          <p:cNvPr id="110" name="Rounded Rectangle 109"/>
          <p:cNvSpPr/>
          <p:nvPr/>
        </p:nvSpPr>
        <p:spPr>
          <a:xfrm>
            <a:off x="7998345" y="3907129"/>
            <a:ext cx="529865" cy="1773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ON</a:t>
            </a:r>
            <a:endParaRPr lang="en-US" sz="900" b="1" dirty="0"/>
          </a:p>
        </p:txBody>
      </p:sp>
      <p:sp>
        <p:nvSpPr>
          <p:cNvPr id="112" name="Rounded Rectangle 111"/>
          <p:cNvSpPr/>
          <p:nvPr/>
        </p:nvSpPr>
        <p:spPr>
          <a:xfrm>
            <a:off x="7432525" y="3485941"/>
            <a:ext cx="529865" cy="17730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Off</a:t>
            </a:r>
            <a:endParaRPr lang="en-US" sz="900" b="1" dirty="0">
              <a:ln w="3175">
                <a:solidFill>
                  <a:schemeClr val="bg1">
                    <a:lumMod val="50000"/>
                  </a:schemeClr>
                </a:solidFill>
              </a:ln>
              <a:solidFill>
                <a:schemeClr val="bg1">
                  <a:lumMod val="50000"/>
                </a:schemeClr>
              </a:solidFill>
            </a:endParaRPr>
          </a:p>
        </p:txBody>
      </p:sp>
      <p:sp>
        <p:nvSpPr>
          <p:cNvPr id="113" name="Rounded Rectangle 112"/>
          <p:cNvSpPr/>
          <p:nvPr/>
        </p:nvSpPr>
        <p:spPr>
          <a:xfrm>
            <a:off x="7431002" y="4343097"/>
            <a:ext cx="529865" cy="17730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Closed</a:t>
            </a:r>
            <a:endParaRPr lang="en-US" sz="900" b="1" dirty="0">
              <a:ln w="3175">
                <a:solidFill>
                  <a:schemeClr val="bg1">
                    <a:lumMod val="50000"/>
                  </a:schemeClr>
                </a:solidFill>
              </a:ln>
              <a:solidFill>
                <a:schemeClr val="bg1">
                  <a:lumMod val="50000"/>
                </a:schemeClr>
              </a:solidFill>
            </a:endParaRPr>
          </a:p>
        </p:txBody>
      </p:sp>
      <p:sp>
        <p:nvSpPr>
          <p:cNvPr id="114" name="Rounded Rectangle 113"/>
          <p:cNvSpPr/>
          <p:nvPr/>
        </p:nvSpPr>
        <p:spPr>
          <a:xfrm>
            <a:off x="2890298" y="2607636"/>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Off</a:t>
            </a:r>
            <a:endParaRPr lang="en-US" sz="900" b="1" dirty="0">
              <a:ln w="3175">
                <a:solidFill>
                  <a:schemeClr val="bg1">
                    <a:lumMod val="50000"/>
                  </a:schemeClr>
                </a:solidFill>
              </a:ln>
              <a:solidFill>
                <a:schemeClr val="bg1">
                  <a:lumMod val="50000"/>
                </a:schemeClr>
              </a:solidFill>
            </a:endParaRPr>
          </a:p>
        </p:txBody>
      </p:sp>
      <p:sp>
        <p:nvSpPr>
          <p:cNvPr id="80" name="Rounded Rectangle 79"/>
          <p:cNvSpPr/>
          <p:nvPr/>
        </p:nvSpPr>
        <p:spPr>
          <a:xfrm>
            <a:off x="3714287" y="1336731"/>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Not Ready</a:t>
            </a:r>
            <a:endParaRPr lang="en-US" sz="900" b="1" dirty="0"/>
          </a:p>
        </p:txBody>
      </p:sp>
      <p:sp>
        <p:nvSpPr>
          <p:cNvPr id="81" name="Rounded Rectangle 80"/>
          <p:cNvSpPr/>
          <p:nvPr/>
        </p:nvSpPr>
        <p:spPr>
          <a:xfrm>
            <a:off x="4529439" y="1336731"/>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a:t>
            </a:r>
            <a:endParaRPr lang="en-US" sz="900" b="1" dirty="0">
              <a:ln w="3175">
                <a:solidFill>
                  <a:schemeClr val="bg1">
                    <a:lumMod val="50000"/>
                  </a:schemeClr>
                </a:solidFill>
              </a:ln>
              <a:solidFill>
                <a:schemeClr val="bg1">
                  <a:lumMod val="50000"/>
                </a:schemeClr>
              </a:solidFill>
            </a:endParaRPr>
          </a:p>
        </p:txBody>
      </p:sp>
      <p:sp>
        <p:nvSpPr>
          <p:cNvPr id="83" name="Rounded Rectangle 82"/>
          <p:cNvSpPr/>
          <p:nvPr/>
        </p:nvSpPr>
        <p:spPr>
          <a:xfrm>
            <a:off x="5347276" y="1335056"/>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smtClean="0">
                <a:ln w="3175">
                  <a:solidFill>
                    <a:schemeClr val="bg1">
                      <a:lumMod val="50000"/>
                    </a:schemeClr>
                  </a:solidFill>
                </a:ln>
                <a:solidFill>
                  <a:schemeClr val="tx1"/>
                </a:solidFill>
              </a:rPr>
              <a:t>Man-Op</a:t>
            </a:r>
            <a:endParaRPr lang="en-US" sz="900" b="1" dirty="0">
              <a:ln w="3175">
                <a:solidFill>
                  <a:schemeClr val="bg1">
                    <a:lumMod val="50000"/>
                  </a:schemeClr>
                </a:solidFill>
              </a:ln>
              <a:solidFill>
                <a:schemeClr val="tx1"/>
              </a:solidFill>
            </a:endParaRPr>
          </a:p>
        </p:txBody>
      </p:sp>
      <p:sp>
        <p:nvSpPr>
          <p:cNvPr id="85" name="Rounded Rectangle 84"/>
          <p:cNvSpPr/>
          <p:nvPr/>
        </p:nvSpPr>
        <p:spPr>
          <a:xfrm>
            <a:off x="3695709" y="2402983"/>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Not Ready</a:t>
            </a:r>
            <a:endParaRPr lang="en-US" sz="900" b="1" dirty="0"/>
          </a:p>
        </p:txBody>
      </p:sp>
      <p:sp>
        <p:nvSpPr>
          <p:cNvPr id="87" name="Rounded Rectangle 86"/>
          <p:cNvSpPr/>
          <p:nvPr/>
        </p:nvSpPr>
        <p:spPr>
          <a:xfrm>
            <a:off x="2890297" y="2385055"/>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88" name="Rounded Rectangle 87"/>
          <p:cNvSpPr/>
          <p:nvPr/>
        </p:nvSpPr>
        <p:spPr>
          <a:xfrm>
            <a:off x="3702765" y="2610447"/>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smtClean="0">
                <a:ln w="3175">
                  <a:solidFill>
                    <a:schemeClr val="bg1">
                      <a:lumMod val="50000"/>
                    </a:schemeClr>
                  </a:solidFill>
                </a:ln>
                <a:solidFill>
                  <a:schemeClr val="tx1"/>
                </a:solidFill>
              </a:rPr>
              <a:t>Move-Up</a:t>
            </a:r>
            <a:endParaRPr lang="en-US" sz="900" b="1" dirty="0">
              <a:ln w="3175">
                <a:solidFill>
                  <a:schemeClr val="bg1">
                    <a:lumMod val="50000"/>
                  </a:schemeClr>
                </a:solidFill>
              </a:ln>
              <a:solidFill>
                <a:schemeClr val="tx1"/>
              </a:solidFill>
            </a:endParaRPr>
          </a:p>
        </p:txBody>
      </p:sp>
      <p:sp>
        <p:nvSpPr>
          <p:cNvPr id="89" name="Rounded Rectangle 88"/>
          <p:cNvSpPr/>
          <p:nvPr/>
        </p:nvSpPr>
        <p:spPr>
          <a:xfrm>
            <a:off x="4520602" y="2612315"/>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smtClean="0">
                <a:ln w="3175">
                  <a:solidFill>
                    <a:schemeClr val="bg1">
                      <a:lumMod val="50000"/>
                    </a:schemeClr>
                  </a:solidFill>
                </a:ln>
                <a:solidFill>
                  <a:schemeClr val="tx1"/>
                </a:solidFill>
              </a:rPr>
              <a:t>Move-</a:t>
            </a:r>
            <a:r>
              <a:rPr lang="en-US" sz="900" b="1" dirty="0" err="1" smtClean="0">
                <a:ln w="3175">
                  <a:solidFill>
                    <a:schemeClr val="bg1">
                      <a:lumMod val="50000"/>
                    </a:schemeClr>
                  </a:solidFill>
                </a:ln>
                <a:solidFill>
                  <a:schemeClr val="tx1"/>
                </a:solidFill>
              </a:rPr>
              <a:t>Dn</a:t>
            </a:r>
            <a:endParaRPr lang="en-US" sz="900" b="1" dirty="0">
              <a:ln w="3175">
                <a:solidFill>
                  <a:schemeClr val="bg1">
                    <a:lumMod val="50000"/>
                  </a:schemeClr>
                </a:solidFill>
              </a:ln>
              <a:solidFill>
                <a:schemeClr val="tx1"/>
              </a:solidFill>
            </a:endParaRPr>
          </a:p>
        </p:txBody>
      </p:sp>
      <p:sp>
        <p:nvSpPr>
          <p:cNvPr id="90" name="Rounded Rectangle 89"/>
          <p:cNvSpPr/>
          <p:nvPr/>
        </p:nvSpPr>
        <p:spPr>
          <a:xfrm>
            <a:off x="5310653" y="2608490"/>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Up - Limit</a:t>
            </a:r>
            <a:endParaRPr lang="en-US" sz="900" b="1" dirty="0"/>
          </a:p>
        </p:txBody>
      </p:sp>
      <p:sp>
        <p:nvSpPr>
          <p:cNvPr id="91" name="Rounded Rectangle 90"/>
          <p:cNvSpPr/>
          <p:nvPr/>
        </p:nvSpPr>
        <p:spPr>
          <a:xfrm>
            <a:off x="6112789" y="2603723"/>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Low - Limit</a:t>
            </a:r>
            <a:endParaRPr lang="en-US" sz="900" b="1" dirty="0"/>
          </a:p>
        </p:txBody>
      </p:sp>
      <p:sp>
        <p:nvSpPr>
          <p:cNvPr id="92" name="Rounded Rectangle 91"/>
          <p:cNvSpPr/>
          <p:nvPr/>
        </p:nvSpPr>
        <p:spPr>
          <a:xfrm>
            <a:off x="2890298" y="3439256"/>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smtClean="0">
                <a:ln w="3175">
                  <a:solidFill>
                    <a:schemeClr val="bg1">
                      <a:lumMod val="50000"/>
                    </a:schemeClr>
                  </a:solidFill>
                </a:ln>
                <a:solidFill>
                  <a:schemeClr val="tx1"/>
                </a:solidFill>
              </a:rPr>
              <a:t>Forward</a:t>
            </a:r>
            <a:endParaRPr lang="en-US" sz="900" b="1" dirty="0">
              <a:ln w="3175">
                <a:solidFill>
                  <a:schemeClr val="bg1">
                    <a:lumMod val="50000"/>
                  </a:schemeClr>
                </a:solidFill>
              </a:ln>
              <a:solidFill>
                <a:schemeClr val="tx1"/>
              </a:solidFill>
            </a:endParaRPr>
          </a:p>
        </p:txBody>
      </p:sp>
      <p:sp>
        <p:nvSpPr>
          <p:cNvPr id="93" name="Rounded Rectangle 92"/>
          <p:cNvSpPr/>
          <p:nvPr/>
        </p:nvSpPr>
        <p:spPr>
          <a:xfrm>
            <a:off x="3708135" y="3441124"/>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smtClean="0">
                <a:ln w="3175">
                  <a:solidFill>
                    <a:schemeClr val="bg1">
                      <a:lumMod val="50000"/>
                    </a:schemeClr>
                  </a:solidFill>
                </a:ln>
                <a:solidFill>
                  <a:schemeClr val="tx1"/>
                </a:solidFill>
              </a:rPr>
              <a:t>Backwards</a:t>
            </a:r>
            <a:endParaRPr lang="en-US" sz="900" b="1" dirty="0">
              <a:ln w="3175">
                <a:solidFill>
                  <a:schemeClr val="bg1">
                    <a:lumMod val="50000"/>
                  </a:schemeClr>
                </a:solidFill>
              </a:ln>
              <a:solidFill>
                <a:schemeClr val="tx1"/>
              </a:solidFill>
            </a:endParaRPr>
          </a:p>
        </p:txBody>
      </p:sp>
      <p:sp>
        <p:nvSpPr>
          <p:cNvPr id="96" name="Rounded Rectangle 95"/>
          <p:cNvSpPr/>
          <p:nvPr/>
        </p:nvSpPr>
        <p:spPr>
          <a:xfrm>
            <a:off x="5303597" y="3440188"/>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Not Ready</a:t>
            </a:r>
            <a:endParaRPr lang="en-US" sz="900" b="1" dirty="0"/>
          </a:p>
        </p:txBody>
      </p:sp>
      <p:sp>
        <p:nvSpPr>
          <p:cNvPr id="97" name="Rounded Rectangle 96"/>
          <p:cNvSpPr/>
          <p:nvPr/>
        </p:nvSpPr>
        <p:spPr>
          <a:xfrm>
            <a:off x="2892470" y="4407847"/>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98" name="Rounded Rectangle 97"/>
          <p:cNvSpPr/>
          <p:nvPr/>
        </p:nvSpPr>
        <p:spPr>
          <a:xfrm>
            <a:off x="3692061" y="4409849"/>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Open</a:t>
            </a:r>
            <a:endParaRPr lang="en-US" sz="900" b="1" dirty="0"/>
          </a:p>
        </p:txBody>
      </p:sp>
      <p:sp>
        <p:nvSpPr>
          <p:cNvPr id="100" name="Rectangular Callout 99"/>
          <p:cNvSpPr/>
          <p:nvPr/>
        </p:nvSpPr>
        <p:spPr>
          <a:xfrm>
            <a:off x="7131979" y="1953308"/>
            <a:ext cx="1064420" cy="609600"/>
          </a:xfrm>
          <a:prstGeom prst="wedgeRectCallout">
            <a:avLst>
              <a:gd name="adj1" fmla="val -133657"/>
              <a:gd name="adj2" fmla="val 132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t>Note: Show AC at Gate when in Semi-Auto Mode</a:t>
            </a:r>
            <a:endParaRPr lang="en-US" sz="1050" dirty="0"/>
          </a:p>
        </p:txBody>
      </p:sp>
      <p:sp>
        <p:nvSpPr>
          <p:cNvPr id="101" name="Rounded Rectangle 100"/>
          <p:cNvSpPr/>
          <p:nvPr/>
        </p:nvSpPr>
        <p:spPr>
          <a:xfrm>
            <a:off x="2899135" y="1095925"/>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Activated</a:t>
            </a:r>
            <a:endParaRPr lang="en-US" sz="900" b="1" dirty="0"/>
          </a:p>
        </p:txBody>
      </p:sp>
      <p:sp>
        <p:nvSpPr>
          <p:cNvPr id="102" name="Rounded Rectangle 101"/>
          <p:cNvSpPr/>
          <p:nvPr/>
        </p:nvSpPr>
        <p:spPr>
          <a:xfrm>
            <a:off x="3737335" y="1110154"/>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Disabled</a:t>
            </a:r>
            <a:endParaRPr lang="en-US" sz="900" b="1" dirty="0"/>
          </a:p>
        </p:txBody>
      </p:sp>
      <p:sp>
        <p:nvSpPr>
          <p:cNvPr id="103" name="Rounded Rectangle 102"/>
          <p:cNvSpPr/>
          <p:nvPr/>
        </p:nvSpPr>
        <p:spPr>
          <a:xfrm>
            <a:off x="4520602" y="3432668"/>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04" name="Rounded Rectangle 103"/>
          <p:cNvSpPr/>
          <p:nvPr/>
        </p:nvSpPr>
        <p:spPr>
          <a:xfrm>
            <a:off x="2893833" y="2171285"/>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05" name="Rounded Rectangle 104"/>
          <p:cNvSpPr/>
          <p:nvPr/>
        </p:nvSpPr>
        <p:spPr>
          <a:xfrm>
            <a:off x="3698552" y="2171290"/>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Extended</a:t>
            </a:r>
            <a:endParaRPr lang="en-US" sz="900" b="1" dirty="0"/>
          </a:p>
        </p:txBody>
      </p:sp>
      <p:sp>
        <p:nvSpPr>
          <p:cNvPr id="115" name="Rounded Rectangle 114"/>
          <p:cNvSpPr/>
          <p:nvPr/>
        </p:nvSpPr>
        <p:spPr>
          <a:xfrm>
            <a:off x="4510174" y="2166640"/>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Retracted</a:t>
            </a:r>
            <a:endParaRPr lang="en-US" sz="900" b="1" dirty="0">
              <a:ln w="3175">
                <a:solidFill>
                  <a:schemeClr val="bg1">
                    <a:lumMod val="50000"/>
                  </a:schemeClr>
                </a:solidFill>
              </a:ln>
              <a:solidFill>
                <a:schemeClr val="bg1">
                  <a:lumMod val="50000"/>
                </a:schemeClr>
              </a:solidFill>
            </a:endParaRPr>
          </a:p>
        </p:txBody>
      </p:sp>
      <p:sp>
        <p:nvSpPr>
          <p:cNvPr id="116" name="Rounded Rectangle 115"/>
          <p:cNvSpPr/>
          <p:nvPr/>
        </p:nvSpPr>
        <p:spPr>
          <a:xfrm>
            <a:off x="2892065" y="1746607"/>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17" name="Rounded Rectangle 116"/>
          <p:cNvSpPr/>
          <p:nvPr/>
        </p:nvSpPr>
        <p:spPr>
          <a:xfrm>
            <a:off x="3707217" y="1743510"/>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err="1" smtClean="0">
                <a:ln w="3175">
                  <a:solidFill>
                    <a:schemeClr val="bg1">
                      <a:lumMod val="50000"/>
                    </a:schemeClr>
                  </a:solidFill>
                </a:ln>
                <a:solidFill>
                  <a:schemeClr val="tx1"/>
                </a:solidFill>
              </a:rPr>
              <a:t>AutoLevel</a:t>
            </a:r>
            <a:endParaRPr lang="en-US" sz="900" b="1" dirty="0">
              <a:ln w="3175">
                <a:solidFill>
                  <a:schemeClr val="bg1">
                    <a:lumMod val="50000"/>
                  </a:schemeClr>
                </a:solidFill>
              </a:ln>
              <a:solidFill>
                <a:schemeClr val="tx1"/>
              </a:solidFill>
            </a:endParaRPr>
          </a:p>
        </p:txBody>
      </p:sp>
      <p:sp>
        <p:nvSpPr>
          <p:cNvPr id="118" name="Rounded Rectangle 117"/>
          <p:cNvSpPr/>
          <p:nvPr/>
        </p:nvSpPr>
        <p:spPr>
          <a:xfrm>
            <a:off x="4511942" y="1749476"/>
            <a:ext cx="529865" cy="1773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Alarm</a:t>
            </a:r>
            <a:endParaRPr lang="en-US" sz="900" b="1" dirty="0"/>
          </a:p>
        </p:txBody>
      </p:sp>
      <p:sp>
        <p:nvSpPr>
          <p:cNvPr id="119" name="Rounded Rectangle 118"/>
          <p:cNvSpPr/>
          <p:nvPr/>
        </p:nvSpPr>
        <p:spPr>
          <a:xfrm>
            <a:off x="2892065" y="1957515"/>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20" name="Rounded Rectangle 119"/>
          <p:cNvSpPr/>
          <p:nvPr/>
        </p:nvSpPr>
        <p:spPr>
          <a:xfrm>
            <a:off x="3702765" y="1945114"/>
            <a:ext cx="529865" cy="1773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Alarm</a:t>
            </a:r>
            <a:endParaRPr lang="en-US" sz="900" b="1" dirty="0"/>
          </a:p>
        </p:txBody>
      </p:sp>
      <p:sp>
        <p:nvSpPr>
          <p:cNvPr id="121" name="Rounded Rectangle 120"/>
          <p:cNvSpPr/>
          <p:nvPr/>
        </p:nvSpPr>
        <p:spPr>
          <a:xfrm>
            <a:off x="2884995" y="4639474"/>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Clear</a:t>
            </a:r>
            <a:endParaRPr lang="en-US" sz="900" b="1" dirty="0">
              <a:ln w="3175">
                <a:solidFill>
                  <a:schemeClr val="bg1">
                    <a:lumMod val="50000"/>
                  </a:schemeClr>
                </a:solidFill>
              </a:ln>
              <a:solidFill>
                <a:schemeClr val="bg1">
                  <a:lumMod val="50000"/>
                </a:schemeClr>
              </a:solidFill>
            </a:endParaRPr>
          </a:p>
        </p:txBody>
      </p:sp>
      <p:sp>
        <p:nvSpPr>
          <p:cNvPr id="122" name="Rounded Rectangle 121"/>
          <p:cNvSpPr/>
          <p:nvPr/>
        </p:nvSpPr>
        <p:spPr>
          <a:xfrm>
            <a:off x="3681758" y="4636287"/>
            <a:ext cx="758465" cy="169965"/>
          </a:xfrm>
          <a:prstGeom prst="roundRect">
            <a:avLst/>
          </a:prstGeom>
          <a:solidFill>
            <a:schemeClr val="tx2">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b="1" dirty="0">
                <a:solidFill>
                  <a:schemeClr val="tx1"/>
                </a:solidFill>
              </a:rPr>
              <a:t>Occupied</a:t>
            </a:r>
            <a:endParaRPr lang="en-US" sz="900" b="1" dirty="0">
              <a:ln w="3175">
                <a:solidFill>
                  <a:schemeClr val="bg1">
                    <a:lumMod val="50000"/>
                  </a:schemeClr>
                </a:solidFill>
              </a:ln>
              <a:solidFill>
                <a:schemeClr val="tx1"/>
              </a:solidFill>
            </a:endParaRPr>
          </a:p>
        </p:txBody>
      </p:sp>
      <p:sp>
        <p:nvSpPr>
          <p:cNvPr id="123" name="Rounded Rectangle 122"/>
          <p:cNvSpPr/>
          <p:nvPr/>
        </p:nvSpPr>
        <p:spPr>
          <a:xfrm>
            <a:off x="7988988" y="4343097"/>
            <a:ext cx="529865" cy="1773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Open</a:t>
            </a:r>
            <a:endParaRPr lang="en-US" sz="900" b="1" dirty="0"/>
          </a:p>
        </p:txBody>
      </p:sp>
      <p:sp>
        <p:nvSpPr>
          <p:cNvPr id="124" name="Rounded Rectangle 123"/>
          <p:cNvSpPr/>
          <p:nvPr/>
        </p:nvSpPr>
        <p:spPr>
          <a:xfrm>
            <a:off x="7431002" y="4125113"/>
            <a:ext cx="529865" cy="17730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Closed</a:t>
            </a:r>
            <a:endParaRPr lang="en-US" sz="900" b="1" dirty="0">
              <a:ln w="3175">
                <a:solidFill>
                  <a:schemeClr val="bg1">
                    <a:lumMod val="50000"/>
                  </a:schemeClr>
                </a:solidFill>
              </a:ln>
              <a:solidFill>
                <a:schemeClr val="bg1">
                  <a:lumMod val="50000"/>
                </a:schemeClr>
              </a:solidFill>
            </a:endParaRPr>
          </a:p>
        </p:txBody>
      </p:sp>
      <p:sp>
        <p:nvSpPr>
          <p:cNvPr id="125" name="Rounded Rectangle 124"/>
          <p:cNvSpPr/>
          <p:nvPr/>
        </p:nvSpPr>
        <p:spPr>
          <a:xfrm>
            <a:off x="7988988" y="4125113"/>
            <a:ext cx="529865" cy="17730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Open</a:t>
            </a:r>
            <a:endParaRPr lang="en-US" sz="900" b="1" dirty="0"/>
          </a:p>
        </p:txBody>
      </p:sp>
      <p:sp>
        <p:nvSpPr>
          <p:cNvPr id="126" name="Rounded Rectangle 125"/>
          <p:cNvSpPr/>
          <p:nvPr/>
        </p:nvSpPr>
        <p:spPr>
          <a:xfrm>
            <a:off x="7440359" y="3902833"/>
            <a:ext cx="529865" cy="17730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Off</a:t>
            </a:r>
            <a:endParaRPr lang="en-US" sz="900" b="1" dirty="0">
              <a:ln w="3175">
                <a:solidFill>
                  <a:schemeClr val="bg1">
                    <a:lumMod val="50000"/>
                  </a:schemeClr>
                </a:solidFill>
              </a:ln>
              <a:solidFill>
                <a:schemeClr val="bg1">
                  <a:lumMod val="50000"/>
                </a:schemeClr>
              </a:solidFill>
            </a:endParaRPr>
          </a:p>
        </p:txBody>
      </p:sp>
      <p:sp>
        <p:nvSpPr>
          <p:cNvPr id="127" name="Rounded Rectangle 126"/>
          <p:cNvSpPr/>
          <p:nvPr/>
        </p:nvSpPr>
        <p:spPr>
          <a:xfrm>
            <a:off x="7998345" y="2854415"/>
            <a:ext cx="529865" cy="1773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Alarm</a:t>
            </a:r>
            <a:endParaRPr lang="en-US" sz="900" b="1" dirty="0"/>
          </a:p>
        </p:txBody>
      </p:sp>
      <p:sp>
        <p:nvSpPr>
          <p:cNvPr id="128" name="Rounded Rectangle 127"/>
          <p:cNvSpPr/>
          <p:nvPr/>
        </p:nvSpPr>
        <p:spPr>
          <a:xfrm>
            <a:off x="2892065" y="1541955"/>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29" name="Rounded Rectangle 128"/>
          <p:cNvSpPr/>
          <p:nvPr/>
        </p:nvSpPr>
        <p:spPr>
          <a:xfrm>
            <a:off x="3714287" y="1516933"/>
            <a:ext cx="758465" cy="1901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Activated</a:t>
            </a:r>
            <a:endParaRPr lang="en-US" sz="900" b="1" dirty="0"/>
          </a:p>
        </p:txBody>
      </p:sp>
      <p:sp>
        <p:nvSpPr>
          <p:cNvPr id="130" name="Rounded Rectangle 129"/>
          <p:cNvSpPr/>
          <p:nvPr/>
        </p:nvSpPr>
        <p:spPr>
          <a:xfrm>
            <a:off x="2892065" y="5076513"/>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800" b="1" dirty="0" smtClean="0">
                <a:ln w="3175">
                  <a:solidFill>
                    <a:schemeClr val="bg1">
                      <a:lumMod val="50000"/>
                    </a:schemeClr>
                  </a:solidFill>
                </a:ln>
                <a:solidFill>
                  <a:schemeClr val="bg1">
                    <a:lumMod val="50000"/>
                  </a:schemeClr>
                </a:solidFill>
              </a:rPr>
              <a:t>Operational</a:t>
            </a:r>
            <a:endParaRPr lang="en-US" sz="800" b="1" dirty="0">
              <a:ln w="3175">
                <a:solidFill>
                  <a:schemeClr val="bg1">
                    <a:lumMod val="50000"/>
                  </a:schemeClr>
                </a:solidFill>
              </a:ln>
              <a:solidFill>
                <a:schemeClr val="bg1">
                  <a:lumMod val="50000"/>
                </a:schemeClr>
              </a:solidFill>
            </a:endParaRPr>
          </a:p>
        </p:txBody>
      </p:sp>
      <p:sp>
        <p:nvSpPr>
          <p:cNvPr id="131" name="Rounded Rectangle 130"/>
          <p:cNvSpPr/>
          <p:nvPr/>
        </p:nvSpPr>
        <p:spPr>
          <a:xfrm>
            <a:off x="3702765" y="5064112"/>
            <a:ext cx="529865" cy="1773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Alarm</a:t>
            </a:r>
            <a:endParaRPr lang="en-US" sz="900" b="1" dirty="0"/>
          </a:p>
        </p:txBody>
      </p:sp>
      <p:sp>
        <p:nvSpPr>
          <p:cNvPr id="132" name="Rounded Rectangle 131"/>
          <p:cNvSpPr/>
          <p:nvPr/>
        </p:nvSpPr>
        <p:spPr>
          <a:xfrm>
            <a:off x="2895616" y="5301129"/>
            <a:ext cx="758465" cy="169965"/>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Ready / OK</a:t>
            </a:r>
            <a:endParaRPr lang="en-US" sz="900" b="1" dirty="0">
              <a:ln w="3175">
                <a:solidFill>
                  <a:schemeClr val="bg1">
                    <a:lumMod val="50000"/>
                  </a:schemeClr>
                </a:solidFill>
              </a:ln>
              <a:solidFill>
                <a:schemeClr val="bg1">
                  <a:lumMod val="50000"/>
                </a:schemeClr>
              </a:solidFill>
            </a:endParaRPr>
          </a:p>
        </p:txBody>
      </p:sp>
      <p:sp>
        <p:nvSpPr>
          <p:cNvPr id="133" name="Rounded Rectangle 132"/>
          <p:cNvSpPr/>
          <p:nvPr/>
        </p:nvSpPr>
        <p:spPr>
          <a:xfrm>
            <a:off x="3700335" y="5301134"/>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On</a:t>
            </a:r>
            <a:endParaRPr lang="en-US" sz="900" b="1" dirty="0"/>
          </a:p>
        </p:txBody>
      </p:sp>
      <p:sp>
        <p:nvSpPr>
          <p:cNvPr id="111" name="Rectangular Callout 110"/>
          <p:cNvSpPr/>
          <p:nvPr/>
        </p:nvSpPr>
        <p:spPr>
          <a:xfrm>
            <a:off x="6298811" y="1010915"/>
            <a:ext cx="1064420" cy="609600"/>
          </a:xfrm>
          <a:prstGeom prst="wedgeRectCallout">
            <a:avLst>
              <a:gd name="adj1" fmla="val -49765"/>
              <a:gd name="adj2" fmla="val 1820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t>Note: When In </a:t>
            </a:r>
            <a:r>
              <a:rPr lang="en-US" sz="1050" dirty="0" err="1" smtClean="0"/>
              <a:t>AutoLevel</a:t>
            </a:r>
            <a:r>
              <a:rPr lang="en-US" sz="1050" dirty="0" smtClean="0"/>
              <a:t> Show AC at Gate</a:t>
            </a:r>
            <a:endParaRPr lang="en-US" sz="1050" dirty="0"/>
          </a:p>
        </p:txBody>
      </p:sp>
      <p:sp>
        <p:nvSpPr>
          <p:cNvPr id="135" name="Rectangular Callout 134"/>
          <p:cNvSpPr/>
          <p:nvPr/>
        </p:nvSpPr>
        <p:spPr>
          <a:xfrm>
            <a:off x="4953000" y="3030039"/>
            <a:ext cx="818212" cy="395957"/>
          </a:xfrm>
          <a:prstGeom prst="wedgeRectCallout">
            <a:avLst>
              <a:gd name="adj1" fmla="val 81108"/>
              <a:gd name="adj2" fmla="val 3671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Note: Remote Control (On / Off)</a:t>
            </a:r>
            <a:endParaRPr lang="en-US" sz="800" dirty="0"/>
          </a:p>
        </p:txBody>
      </p:sp>
      <p:sp>
        <p:nvSpPr>
          <p:cNvPr id="136" name="Rectangular Callout 135"/>
          <p:cNvSpPr/>
          <p:nvPr/>
        </p:nvSpPr>
        <p:spPr>
          <a:xfrm>
            <a:off x="4773629" y="4660242"/>
            <a:ext cx="818212" cy="395957"/>
          </a:xfrm>
          <a:prstGeom prst="wedgeRectCallout">
            <a:avLst>
              <a:gd name="adj1" fmla="val -92637"/>
              <a:gd name="adj2" fmla="val 1142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Note: Remote Control (On / Off)</a:t>
            </a:r>
            <a:endParaRPr lang="en-US" sz="800" dirty="0"/>
          </a:p>
        </p:txBody>
      </p:sp>
      <p:pic>
        <p:nvPicPr>
          <p:cNvPr id="134" name="Picture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2365145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062" y="877199"/>
            <a:ext cx="3644965" cy="227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6" name="Rectangle 45"/>
          <p:cNvSpPr/>
          <p:nvPr/>
        </p:nvSpPr>
        <p:spPr>
          <a:xfrm>
            <a:off x="1375268" y="495571"/>
            <a:ext cx="7726839" cy="24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7663474" cy="30753"/>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2360958" cy="307777"/>
          </a:xfrm>
          <a:prstGeom prst="rect">
            <a:avLst/>
          </a:prstGeom>
          <a:noFill/>
        </p:spPr>
        <p:txBody>
          <a:bodyPr wrap="square" rtlCol="0">
            <a:spAutoFit/>
          </a:bodyPr>
          <a:lstStyle/>
          <a:p>
            <a:pPr algn="ctr"/>
            <a:r>
              <a:rPr lang="en-US" sz="1400" dirty="0" smtClean="0">
                <a:latin typeface="Eras Light ITC" panose="020B0402030504020804" pitchFamily="34" charset="0"/>
              </a:rPr>
              <a:t>Gate 1 (Service Counters)</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4"/>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7663474" cy="45813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899473" y="514520"/>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514737661"/>
              </p:ext>
            </p:extLst>
          </p:nvPr>
        </p:nvGraphicFramePr>
        <p:xfrm>
          <a:off x="1465065" y="775705"/>
          <a:ext cx="3595213" cy="4270773"/>
        </p:xfrm>
        <a:graphic>
          <a:graphicData uri="http://schemas.openxmlformats.org/drawingml/2006/table">
            <a:tbl>
              <a:tblPr firstRow="1" bandRow="1">
                <a:tableStyleId>{1FECB4D8-DB02-4DC6-A0A2-4F2EBAE1DC90}</a:tableStyleId>
              </a:tblPr>
              <a:tblGrid>
                <a:gridCol w="1702700"/>
                <a:gridCol w="489835"/>
                <a:gridCol w="791384"/>
                <a:gridCol w="611294"/>
              </a:tblGrid>
              <a:tr h="205458">
                <a:tc>
                  <a:txBody>
                    <a:bodyPr/>
                    <a:lstStyle/>
                    <a:p>
                      <a:r>
                        <a:rPr lang="en-US" sz="800" dirty="0" smtClean="0"/>
                        <a:t>Point</a:t>
                      </a:r>
                      <a:endParaRPr lang="en-US" sz="800" dirty="0"/>
                    </a:p>
                  </a:txBody>
                  <a:tcPr anchor="ctr"/>
                </a:tc>
                <a:tc>
                  <a:txBody>
                    <a:bodyPr/>
                    <a:lstStyle/>
                    <a:p>
                      <a:pPr algn="ctr"/>
                      <a:r>
                        <a:rPr lang="en-US" sz="800" dirty="0" smtClean="0"/>
                        <a:t>Count</a:t>
                      </a:r>
                      <a:endParaRPr lang="en-US" sz="800" dirty="0"/>
                    </a:p>
                  </a:txBody>
                  <a:tcPr anchor="ctr"/>
                </a:tc>
                <a:tc>
                  <a:txBody>
                    <a:bodyPr/>
                    <a:lstStyle/>
                    <a:p>
                      <a:r>
                        <a:rPr lang="en-US" sz="800" dirty="0" smtClean="0"/>
                        <a:t>Reset Date</a:t>
                      </a:r>
                      <a:endParaRPr lang="en-US" sz="800" dirty="0"/>
                    </a:p>
                  </a:txBody>
                  <a:tcPr anchor="ctr"/>
                </a:tc>
                <a:tc>
                  <a:txBody>
                    <a:bodyPr/>
                    <a:lstStyle/>
                    <a:p>
                      <a:endParaRPr lang="en-US" sz="800" dirty="0"/>
                    </a:p>
                  </a:txBody>
                  <a:tcPr anchor="ctr"/>
                </a:tc>
              </a:tr>
              <a:tr h="216933">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E-Stop (Count)</a:t>
                      </a: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err="1" smtClean="0">
                          <a:solidFill>
                            <a:schemeClr val="dk1"/>
                          </a:solidFill>
                          <a:effectLst/>
                          <a:latin typeface="+mn-lt"/>
                          <a:ea typeface="+mn-ea"/>
                          <a:cs typeface="+mn-cs"/>
                        </a:rPr>
                        <a:t>AutoLevel</a:t>
                      </a:r>
                      <a:r>
                        <a:rPr lang="en-US" sz="800" kern="1200" dirty="0" smtClean="0">
                          <a:solidFill>
                            <a:schemeClr val="dk1"/>
                          </a:solidFill>
                          <a:effectLst/>
                          <a:latin typeface="+mn-lt"/>
                          <a:ea typeface="+mn-ea"/>
                          <a:cs typeface="+mn-cs"/>
                        </a:rPr>
                        <a:t> (Count)</a:t>
                      </a: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err="1" smtClean="0">
                          <a:solidFill>
                            <a:schemeClr val="dk1"/>
                          </a:solidFill>
                          <a:effectLst/>
                          <a:latin typeface="+mn-lt"/>
                          <a:ea typeface="+mn-ea"/>
                          <a:cs typeface="+mn-cs"/>
                        </a:rPr>
                        <a:t>AutoLevel</a:t>
                      </a:r>
                      <a:r>
                        <a:rPr lang="en-US" sz="800" kern="1200" baseline="0" dirty="0" smtClean="0">
                          <a:solidFill>
                            <a:schemeClr val="dk1"/>
                          </a:solidFill>
                          <a:effectLst/>
                          <a:latin typeface="+mn-lt"/>
                          <a:ea typeface="+mn-ea"/>
                          <a:cs typeface="+mn-cs"/>
                        </a:rPr>
                        <a:t> (Backup) (Count) </a:t>
                      </a:r>
                      <a:endParaRPr lang="en-US" sz="800" kern="1200" dirty="0" smtClean="0">
                        <a:solidFill>
                          <a:schemeClr val="dk1"/>
                        </a:solidFill>
                        <a:effectLst/>
                        <a:latin typeface="+mn-lt"/>
                        <a:ea typeface="+mn-ea"/>
                        <a:cs typeface="+mn-cs"/>
                      </a:endParaRP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Canopy (Count)</a:t>
                      </a: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Vertical Movement (Count)</a:t>
                      </a: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a:p>
                  </a:txBody>
                  <a:tcPr anchor="ctr"/>
                </a:tc>
              </a:tr>
              <a:tr h="205458">
                <a:tc>
                  <a:txBody>
                    <a:bodyPr/>
                    <a:lstStyle/>
                    <a:p>
                      <a:r>
                        <a:rPr lang="en-US" sz="800" dirty="0" smtClean="0"/>
                        <a:t>Horizontal Movement (Count) </a:t>
                      </a:r>
                      <a:endParaRPr lang="en-US" sz="800" dirty="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r>
                        <a:rPr lang="en-US" sz="800" dirty="0" smtClean="0"/>
                        <a:t>Front Shutter / Doors (Count)</a:t>
                      </a:r>
                      <a:endParaRPr lang="en-US" sz="800" dirty="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r>
                        <a:rPr lang="en-US" sz="800" dirty="0" smtClean="0"/>
                        <a:t>Sensor/Photo Cell (Count) </a:t>
                      </a:r>
                      <a:endParaRPr lang="en-US" sz="800" dirty="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r>
                        <a:rPr lang="en-US" sz="800" dirty="0" smtClean="0"/>
                        <a:t>Roof Top AC Units (Count) </a:t>
                      </a:r>
                      <a:endParaRPr lang="en-US" sz="800" dirty="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Power To Bridge</a:t>
                      </a:r>
                      <a:r>
                        <a:rPr lang="en-US" sz="800" baseline="0" dirty="0"/>
                        <a:t> </a:t>
                      </a:r>
                      <a:r>
                        <a:rPr lang="en-US" sz="800" baseline="0" dirty="0" smtClean="0"/>
                        <a:t>(Count)</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lvl="0" indent="0" algn="l" defTabSz="848986" rtl="0" eaLnBrk="1" fontAlgn="auto" latinLnBrk="0" hangingPunct="1">
                        <a:lnSpc>
                          <a:spcPct val="100000"/>
                        </a:lnSpc>
                        <a:spcBef>
                          <a:spcPts val="0"/>
                        </a:spcBef>
                        <a:spcAft>
                          <a:spcPts val="0"/>
                        </a:spcAft>
                        <a:buClrTx/>
                        <a:buSzTx/>
                        <a:buFontTx/>
                        <a:buNone/>
                        <a:tabLst/>
                        <a:defRPr/>
                      </a:pPr>
                      <a:r>
                        <a:rPr lang="en-US" sz="800" kern="1200" dirty="0" smtClean="0">
                          <a:solidFill>
                            <a:schemeClr val="dk1"/>
                          </a:solidFill>
                          <a:effectLst/>
                          <a:latin typeface="+mn-lt"/>
                          <a:ea typeface="+mn-ea"/>
                          <a:cs typeface="+mn-cs"/>
                        </a:rPr>
                        <a:t>UPS Power Supply</a:t>
                      </a:r>
                      <a:r>
                        <a:rPr lang="en-US" sz="800" kern="1200" baseline="0" dirty="0">
                          <a:solidFill>
                            <a:schemeClr val="dk1"/>
                          </a:solidFill>
                          <a:effectLst/>
                          <a:latin typeface="+mn-lt"/>
                          <a:ea typeface="+mn-ea"/>
                          <a:cs typeface="+mn-cs"/>
                        </a:rPr>
                        <a:t> </a:t>
                      </a:r>
                      <a:r>
                        <a:rPr lang="en-US" sz="800" kern="1200" baseline="0" dirty="0" smtClean="0">
                          <a:solidFill>
                            <a:schemeClr val="dk1"/>
                          </a:solidFill>
                          <a:effectLst/>
                          <a:latin typeface="+mn-lt"/>
                          <a:ea typeface="+mn-ea"/>
                          <a:cs typeface="+mn-cs"/>
                        </a:rPr>
                        <a:t>(Count)</a:t>
                      </a:r>
                      <a:endParaRPr lang="en-US" sz="800" kern="1200" dirty="0" smtClean="0">
                        <a:solidFill>
                          <a:schemeClr val="dk1"/>
                        </a:solidFill>
                        <a:effectLst/>
                        <a:latin typeface="+mn-lt"/>
                        <a:ea typeface="+mn-ea"/>
                        <a:cs typeface="+mn-cs"/>
                      </a:endParaRPr>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Bridge Lighting</a:t>
                      </a:r>
                      <a:r>
                        <a:rPr lang="en-US" sz="800" baseline="0" dirty="0"/>
                        <a:t> </a:t>
                      </a:r>
                      <a:r>
                        <a:rPr lang="en-US" sz="800" baseline="0" dirty="0" smtClean="0"/>
                        <a:t>(Count)</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Fire Alarm System</a:t>
                      </a:r>
                      <a:r>
                        <a:rPr lang="en-US" sz="800" baseline="0" dirty="0"/>
                        <a:t> </a:t>
                      </a:r>
                      <a:r>
                        <a:rPr lang="en-US" sz="800" baseline="0" dirty="0" smtClean="0"/>
                        <a:t>(Count)</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VDGS Interlock </a:t>
                      </a:r>
                      <a:r>
                        <a:rPr lang="en-US" sz="800" baseline="0" dirty="0"/>
                        <a:t> </a:t>
                      </a:r>
                      <a:r>
                        <a:rPr lang="en-US" sz="800" baseline="0" dirty="0" smtClean="0"/>
                        <a:t>(Count)</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PCA Pit</a:t>
                      </a:r>
                      <a:r>
                        <a:rPr lang="en-US" sz="800" baseline="0" dirty="0"/>
                        <a:t> </a:t>
                      </a:r>
                      <a:r>
                        <a:rPr lang="en-US" sz="800" baseline="0" dirty="0" smtClean="0"/>
                        <a:t>(Count)</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pPr marL="0" marR="0" indent="0" algn="l" defTabSz="848986" rtl="0" eaLnBrk="1" fontAlgn="auto" latinLnBrk="0" hangingPunct="1">
                        <a:lnSpc>
                          <a:spcPct val="100000"/>
                        </a:lnSpc>
                        <a:spcBef>
                          <a:spcPts val="0"/>
                        </a:spcBef>
                        <a:spcAft>
                          <a:spcPts val="0"/>
                        </a:spcAft>
                        <a:buClrTx/>
                        <a:buSzTx/>
                        <a:buFontTx/>
                        <a:buNone/>
                        <a:tabLst/>
                        <a:defRPr/>
                      </a:pPr>
                      <a:r>
                        <a:rPr lang="en-US" sz="800" dirty="0" smtClean="0"/>
                        <a:t>400hz Pit</a:t>
                      </a:r>
                      <a:r>
                        <a:rPr lang="en-US" sz="800" baseline="0" dirty="0"/>
                        <a:t> </a:t>
                      </a:r>
                      <a:r>
                        <a:rPr lang="en-US" sz="800" baseline="0" dirty="0" smtClean="0"/>
                        <a:t>(Count) </a:t>
                      </a:r>
                      <a:endParaRPr lang="en-US" sz="800" dirty="0" smtClean="0"/>
                    </a:p>
                  </a:txBody>
                  <a:tcPr anchor="ctr"/>
                </a:tc>
                <a:tc>
                  <a:txBody>
                    <a:bodyPr/>
                    <a:lstStyle/>
                    <a:p>
                      <a:pPr algn="ctr"/>
                      <a:r>
                        <a:rPr lang="en-US" sz="800" dirty="0" smtClean="0"/>
                        <a:t>345</a:t>
                      </a:r>
                      <a:endParaRPr lang="en-US" sz="800" dirty="0"/>
                    </a:p>
                  </a:txBody>
                  <a:tcPr anchor="ctr"/>
                </a:tc>
                <a:tc>
                  <a:txBody>
                    <a:bodyPr/>
                    <a:lstStyle/>
                    <a:p>
                      <a:r>
                        <a:rPr lang="en-US" sz="800" dirty="0" smtClean="0"/>
                        <a:t>06/01/14</a:t>
                      </a:r>
                      <a:endParaRPr lang="en-US" sz="800" dirty="0"/>
                    </a:p>
                  </a:txBody>
                  <a:tcPr anchor="ctr"/>
                </a:tc>
                <a:tc>
                  <a:txBody>
                    <a:bodyPr/>
                    <a:lstStyle/>
                    <a:p>
                      <a:endParaRPr lang="en-US" sz="800" dirty="0"/>
                    </a:p>
                  </a:txBody>
                  <a:tcPr anchor="ctr"/>
                </a:tc>
              </a:tr>
              <a:tr h="205458">
                <a:tc>
                  <a:txBody>
                    <a:bodyPr/>
                    <a:lstStyle/>
                    <a:p>
                      <a:endParaRPr lang="en-US" sz="800" dirty="0"/>
                    </a:p>
                  </a:txBody>
                  <a:tcPr anchor="ctr"/>
                </a:tc>
                <a:tc>
                  <a:txBody>
                    <a:bodyPr/>
                    <a:lstStyle/>
                    <a:p>
                      <a:pPr algn="ct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endParaRPr lang="en-US" sz="800" dirty="0"/>
                    </a:p>
                  </a:txBody>
                  <a:tcPr anchor="ctr"/>
                </a:tc>
                <a:tc>
                  <a:txBody>
                    <a:bodyPr/>
                    <a:lstStyle/>
                    <a:p>
                      <a:pPr algn="ctr"/>
                      <a:endParaRPr lang="en-US" sz="800" dirty="0"/>
                    </a:p>
                  </a:txBody>
                  <a:tcPr anchor="ctr"/>
                </a:tc>
                <a:tc>
                  <a:txBody>
                    <a:bodyPr/>
                    <a:lstStyle/>
                    <a:p>
                      <a:endParaRPr lang="en-US" sz="800"/>
                    </a:p>
                  </a:txBody>
                  <a:tcPr anchor="ctr"/>
                </a:tc>
                <a:tc>
                  <a:txBody>
                    <a:bodyPr/>
                    <a:lstStyle/>
                    <a:p>
                      <a:endParaRPr lang="en-US" sz="800" dirty="0"/>
                    </a:p>
                  </a:txBody>
                  <a:tcPr anchor="ctr"/>
                </a:tc>
              </a:tr>
              <a:tr h="205458">
                <a:tc>
                  <a:txBody>
                    <a:bodyPr/>
                    <a:lstStyle/>
                    <a:p>
                      <a:endParaRPr lang="en-US" sz="800" dirty="0"/>
                    </a:p>
                  </a:txBody>
                  <a:tcPr anchor="ctr"/>
                </a:tc>
                <a:tc>
                  <a:txBody>
                    <a:bodyPr/>
                    <a:lstStyle/>
                    <a:p>
                      <a:pPr algn="ctr"/>
                      <a:endParaRPr lang="en-US" sz="800" dirty="0"/>
                    </a:p>
                  </a:txBody>
                  <a:tcPr anchor="ctr"/>
                </a:tc>
                <a:tc>
                  <a:txBody>
                    <a:bodyPr/>
                    <a:lstStyle/>
                    <a:p>
                      <a:endParaRPr lang="en-US" sz="800"/>
                    </a:p>
                  </a:txBody>
                  <a:tcPr anchor="ctr"/>
                </a:tc>
                <a:tc>
                  <a:txBody>
                    <a:bodyPr/>
                    <a:lstStyle/>
                    <a:p>
                      <a:endParaRPr lang="en-US" sz="800" dirty="0"/>
                    </a:p>
                  </a:txBody>
                  <a:tcPr anchor="ctr"/>
                </a:tc>
              </a:tr>
            </a:tbl>
          </a:graphicData>
        </a:graphic>
      </p:graphicFrame>
      <p:sp>
        <p:nvSpPr>
          <p:cNvPr id="100" name="Rectangular Callout 99"/>
          <p:cNvSpPr/>
          <p:nvPr/>
        </p:nvSpPr>
        <p:spPr>
          <a:xfrm>
            <a:off x="7131979" y="1953308"/>
            <a:ext cx="1064420" cy="609600"/>
          </a:xfrm>
          <a:prstGeom prst="wedgeRectCallout">
            <a:avLst>
              <a:gd name="adj1" fmla="val -12852"/>
              <a:gd name="adj2" fmla="val -10859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dirty="0" smtClean="0"/>
              <a:t>Note: Show AC at Gate when in Semi-Auto Mode</a:t>
            </a:r>
            <a:endParaRPr lang="en-US" sz="1050" dirty="0"/>
          </a:p>
        </p:txBody>
      </p:sp>
      <p:sp>
        <p:nvSpPr>
          <p:cNvPr id="111" name="Rounded Rectangle 110"/>
          <p:cNvSpPr/>
          <p:nvPr/>
        </p:nvSpPr>
        <p:spPr>
          <a:xfrm>
            <a:off x="4406475" y="788548"/>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 All</a:t>
            </a:r>
            <a:endParaRPr lang="en-US" sz="900" b="1" dirty="0">
              <a:ln w="3175">
                <a:solidFill>
                  <a:schemeClr val="bg1">
                    <a:lumMod val="50000"/>
                  </a:schemeClr>
                </a:solidFill>
              </a:ln>
              <a:solidFill>
                <a:schemeClr val="bg1">
                  <a:lumMod val="50000"/>
                </a:schemeClr>
              </a:solidFill>
            </a:endParaRPr>
          </a:p>
        </p:txBody>
      </p:sp>
      <p:sp>
        <p:nvSpPr>
          <p:cNvPr id="130" name="Rounded Rectangle 129"/>
          <p:cNvSpPr/>
          <p:nvPr/>
        </p:nvSpPr>
        <p:spPr>
          <a:xfrm>
            <a:off x="4406475" y="997914"/>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1" name="Rounded Rectangle 130"/>
          <p:cNvSpPr/>
          <p:nvPr/>
        </p:nvSpPr>
        <p:spPr>
          <a:xfrm>
            <a:off x="4406474" y="1221057"/>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2" name="Rounded Rectangle 131"/>
          <p:cNvSpPr/>
          <p:nvPr/>
        </p:nvSpPr>
        <p:spPr>
          <a:xfrm>
            <a:off x="4406475" y="1444186"/>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3" name="Rounded Rectangle 132"/>
          <p:cNvSpPr/>
          <p:nvPr/>
        </p:nvSpPr>
        <p:spPr>
          <a:xfrm>
            <a:off x="4406474" y="1667329"/>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4" name="Rounded Rectangle 133"/>
          <p:cNvSpPr/>
          <p:nvPr/>
        </p:nvSpPr>
        <p:spPr>
          <a:xfrm>
            <a:off x="4406475" y="1862272"/>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5" name="Rounded Rectangle 134"/>
          <p:cNvSpPr/>
          <p:nvPr/>
        </p:nvSpPr>
        <p:spPr>
          <a:xfrm>
            <a:off x="4406474" y="2085415"/>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6" name="Rounded Rectangle 135"/>
          <p:cNvSpPr/>
          <p:nvPr/>
        </p:nvSpPr>
        <p:spPr>
          <a:xfrm>
            <a:off x="4406475" y="2308544"/>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7" name="Rounded Rectangle 136"/>
          <p:cNvSpPr/>
          <p:nvPr/>
        </p:nvSpPr>
        <p:spPr>
          <a:xfrm>
            <a:off x="4406474" y="2531687"/>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8" name="Rounded Rectangle 137"/>
          <p:cNvSpPr/>
          <p:nvPr/>
        </p:nvSpPr>
        <p:spPr>
          <a:xfrm>
            <a:off x="4417429" y="2721524"/>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39" name="Rounded Rectangle 138"/>
          <p:cNvSpPr/>
          <p:nvPr/>
        </p:nvSpPr>
        <p:spPr>
          <a:xfrm>
            <a:off x="4417428" y="2944667"/>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0" name="Rounded Rectangle 139"/>
          <p:cNvSpPr/>
          <p:nvPr/>
        </p:nvSpPr>
        <p:spPr>
          <a:xfrm>
            <a:off x="4417429" y="3167796"/>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1" name="Rounded Rectangle 140"/>
          <p:cNvSpPr/>
          <p:nvPr/>
        </p:nvSpPr>
        <p:spPr>
          <a:xfrm>
            <a:off x="4417428" y="3390939"/>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2" name="Rounded Rectangle 141"/>
          <p:cNvSpPr/>
          <p:nvPr/>
        </p:nvSpPr>
        <p:spPr>
          <a:xfrm>
            <a:off x="4427928" y="3569236"/>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3" name="Rounded Rectangle 142"/>
          <p:cNvSpPr/>
          <p:nvPr/>
        </p:nvSpPr>
        <p:spPr>
          <a:xfrm>
            <a:off x="4427927" y="3792379"/>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4" name="Rounded Rectangle 143"/>
          <p:cNvSpPr/>
          <p:nvPr/>
        </p:nvSpPr>
        <p:spPr>
          <a:xfrm>
            <a:off x="4427928" y="4015508"/>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145" name="Rounded Rectangle 144"/>
          <p:cNvSpPr/>
          <p:nvPr/>
        </p:nvSpPr>
        <p:spPr>
          <a:xfrm>
            <a:off x="4427927" y="4238651"/>
            <a:ext cx="634181" cy="182072"/>
          </a:xfrm>
          <a:prstGeom prst="roundRect">
            <a:avLst/>
          </a:prstGeom>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900" b="1" dirty="0" smtClean="0">
                <a:ln w="3175">
                  <a:solidFill>
                    <a:schemeClr val="bg1">
                      <a:lumMod val="50000"/>
                    </a:schemeClr>
                  </a:solidFill>
                </a:ln>
                <a:solidFill>
                  <a:schemeClr val="bg1">
                    <a:lumMod val="50000"/>
                  </a:schemeClr>
                </a:solidFill>
              </a:rPr>
              <a:t>Reset</a:t>
            </a:r>
            <a:endParaRPr lang="en-US" sz="900" b="1" dirty="0">
              <a:ln w="3175">
                <a:solidFill>
                  <a:schemeClr val="bg1">
                    <a:lumMod val="50000"/>
                  </a:schemeClr>
                </a:solidFill>
              </a:ln>
              <a:solidFill>
                <a:schemeClr val="bg1">
                  <a:lumMod val="50000"/>
                </a:schemeClr>
              </a:solidFill>
            </a:endParaRPr>
          </a:p>
        </p:txBody>
      </p:sp>
      <p:sp>
        <p:nvSpPr>
          <p:cNvPr id="78" name="Rounded Rectangle 77"/>
          <p:cNvSpPr/>
          <p:nvPr/>
        </p:nvSpPr>
        <p:spPr>
          <a:xfrm>
            <a:off x="6877801" y="4423104"/>
            <a:ext cx="758465" cy="1738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900" b="1" dirty="0" smtClean="0"/>
              <a:t>Activated</a:t>
            </a:r>
            <a:endParaRPr lang="en-US" sz="900" b="1" dirty="0"/>
          </a:p>
        </p:txBody>
      </p:sp>
      <p:sp>
        <p:nvSpPr>
          <p:cNvPr id="79" name="Rounded Rectangle 78"/>
          <p:cNvSpPr/>
          <p:nvPr/>
        </p:nvSpPr>
        <p:spPr>
          <a:xfrm>
            <a:off x="7716001" y="4437333"/>
            <a:ext cx="758465" cy="17387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t>Disabled</a:t>
            </a:r>
            <a:endParaRPr lang="en-US" sz="900" b="1" dirty="0"/>
          </a:p>
        </p:txBody>
      </p:sp>
      <p:sp>
        <p:nvSpPr>
          <p:cNvPr id="4" name="Rectangle 3"/>
          <p:cNvSpPr/>
          <p:nvPr/>
        </p:nvSpPr>
        <p:spPr>
          <a:xfrm>
            <a:off x="6346055" y="4049424"/>
            <a:ext cx="2654735" cy="353943"/>
          </a:xfrm>
          <a:prstGeom prst="rect">
            <a:avLst/>
          </a:prstGeom>
        </p:spPr>
        <p:txBody>
          <a:bodyPr wrap="square">
            <a:spAutoFit/>
          </a:bodyPr>
          <a:lstStyle/>
          <a:p>
            <a:r>
              <a:rPr lang="en-US" dirty="0" smtClean="0"/>
              <a:t>Remote Enable </a:t>
            </a:r>
            <a:r>
              <a:rPr lang="en-US" dirty="0"/>
              <a:t>and </a:t>
            </a:r>
            <a:r>
              <a:rPr lang="en-US" dirty="0" smtClean="0"/>
              <a:t>Disable</a:t>
            </a:r>
            <a:endParaRPr lang="en-US" dirty="0"/>
          </a:p>
        </p:txBody>
      </p:sp>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227206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9" y="495571"/>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939808" cy="307777"/>
          </a:xfrm>
          <a:prstGeom prst="rect">
            <a:avLst/>
          </a:prstGeom>
          <a:noFill/>
        </p:spPr>
        <p:txBody>
          <a:bodyPr wrap="square" rtlCol="0">
            <a:spAutoFit/>
          </a:bodyPr>
          <a:lstStyle/>
          <a:p>
            <a:pPr algn="ctr"/>
            <a:r>
              <a:rPr lang="en-US" sz="1400" dirty="0" smtClean="0">
                <a:latin typeface="Eras Light ITC" panose="020B0402030504020804" pitchFamily="34" charset="0"/>
              </a:rPr>
              <a:t>Active Alarms Page</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8" name="Rectangle 77"/>
          <p:cNvSpPr/>
          <p:nvPr/>
        </p:nvSpPr>
        <p:spPr>
          <a:xfrm>
            <a:off x="5260351" y="497444"/>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5279883" y="708219"/>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6" name="Oval 85"/>
          <p:cNvSpPr/>
          <p:nvPr/>
        </p:nvSpPr>
        <p:spPr>
          <a:xfrm>
            <a:off x="8892168" y="516222"/>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9230" y="744552"/>
            <a:ext cx="5308873" cy="1320868"/>
          </a:xfrm>
          <a:prstGeom prst="rect">
            <a:avLst/>
          </a:prstGeom>
        </p:spPr>
      </p:pic>
      <p:sp>
        <p:nvSpPr>
          <p:cNvPr id="11" name="Rectangle 10"/>
          <p:cNvSpPr/>
          <p:nvPr/>
        </p:nvSpPr>
        <p:spPr>
          <a:xfrm>
            <a:off x="2164412" y="2114550"/>
            <a:ext cx="4572000" cy="2308225"/>
          </a:xfrm>
          <a:prstGeom prst="rect">
            <a:avLst/>
          </a:prstGeom>
        </p:spPr>
        <p:txBody>
          <a:bodyPr>
            <a:spAutoFit/>
          </a:bodyPr>
          <a:lstStyle/>
          <a:p>
            <a:r>
              <a:rPr lang="en-US" sz="1800" b="1" dirty="0">
                <a:solidFill>
                  <a:srgbClr val="C00000"/>
                </a:solidFill>
                <a:latin typeface="Calibri" panose="020F0502020204030204" pitchFamily="34" charset="0"/>
              </a:rPr>
              <a:t>Page for Alarms and Alarm Summary's: All alarms shall have alarm counters that are resettable for the operator.  All Alarms shall be saved for a minimum of one year.  Alarms shall be divided into separated groups. It Shall be possible to acknowledge an alarm in the alarm list and jump directly to the page containing the part triggering the alarm</a:t>
            </a:r>
            <a:r>
              <a:rPr lang="en-US" b="1" dirty="0">
                <a:solidFill>
                  <a:srgbClr val="C00000"/>
                </a:solidFill>
              </a:rPr>
              <a:t> </a:t>
            </a:r>
          </a:p>
        </p:txBody>
      </p:sp>
      <p:pic>
        <p:nvPicPr>
          <p:cNvPr id="79"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258627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8" y="495571"/>
            <a:ext cx="7726839" cy="2415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8" name="Straight Connector 7"/>
          <p:cNvCxnSpPr/>
          <p:nvPr/>
        </p:nvCxnSpPr>
        <p:spPr>
          <a:xfrm>
            <a:off x="8763000" y="295275"/>
            <a:ext cx="295275" cy="0"/>
          </a:xfrm>
          <a:prstGeom prst="line">
            <a:avLst/>
          </a:prstGeom>
          <a:noFill/>
          <a:ln w="25400" cap="flat" cmpd="sng" algn="ctr">
            <a:solidFill>
              <a:srgbClr val="FFFFFA"/>
            </a:solidFill>
            <a:prstDash val="solid"/>
          </a:ln>
          <a:effectLst/>
        </p:spPr>
      </p:cxnSp>
      <p:cxnSp>
        <p:nvCxnSpPr>
          <p:cNvPr id="9" name="Straight Connector 8"/>
          <p:cNvCxnSpPr/>
          <p:nvPr/>
        </p:nvCxnSpPr>
        <p:spPr>
          <a:xfrm>
            <a:off x="8763000" y="36195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7663474" cy="30753"/>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752476" cy="307777"/>
          </a:xfrm>
          <a:prstGeom prst="rect">
            <a:avLst/>
          </a:prstGeom>
          <a:noFill/>
        </p:spPr>
        <p:txBody>
          <a:bodyPr wrap="square" rtlCol="0">
            <a:spAutoFit/>
          </a:bodyPr>
          <a:lstStyle/>
          <a:p>
            <a:pPr algn="ctr"/>
            <a:r>
              <a:rPr lang="en-US" sz="1400" dirty="0" smtClean="0">
                <a:latin typeface="Eras Light ITC" panose="020B0402030504020804" pitchFamily="34" charset="0"/>
              </a:rPr>
              <a:t>Network Monitoring</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7663474" cy="4581396"/>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899473" y="514520"/>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4979" y="788403"/>
            <a:ext cx="2487018" cy="1719540"/>
          </a:xfrm>
          <a:prstGeom prst="rect">
            <a:avLst/>
          </a:prstGeom>
        </p:spPr>
      </p:pic>
      <p:sp>
        <p:nvSpPr>
          <p:cNvPr id="80" name="TextBox 79"/>
          <p:cNvSpPr txBox="1"/>
          <p:nvPr/>
        </p:nvSpPr>
        <p:spPr>
          <a:xfrm>
            <a:off x="2429921" y="2496473"/>
            <a:ext cx="560872" cy="215444"/>
          </a:xfrm>
          <a:prstGeom prst="rect">
            <a:avLst/>
          </a:prstGeom>
          <a:noFill/>
        </p:spPr>
        <p:txBody>
          <a:bodyPr wrap="square" rtlCol="0">
            <a:spAutoFit/>
          </a:bodyPr>
          <a:lstStyle/>
          <a:p>
            <a:pPr algn="ctr"/>
            <a:r>
              <a:rPr lang="en-US" sz="800" dirty="0" smtClean="0">
                <a:latin typeface="Eras Light ITC" panose="020B0402030504020804" pitchFamily="34" charset="0"/>
              </a:rPr>
              <a:t>Server A</a:t>
            </a:r>
            <a:endParaRPr lang="en-US" sz="800" dirty="0">
              <a:latin typeface="Eras Light ITC" panose="020B0402030504020804" pitchFamily="34" charset="0"/>
            </a:endParaRPr>
          </a:p>
        </p:txBody>
      </p:sp>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2175" y="788403"/>
            <a:ext cx="2487018" cy="1719540"/>
          </a:xfrm>
          <a:prstGeom prst="rect">
            <a:avLst/>
          </a:prstGeom>
        </p:spPr>
      </p:pic>
      <p:sp>
        <p:nvSpPr>
          <p:cNvPr id="83" name="TextBox 82"/>
          <p:cNvSpPr txBox="1"/>
          <p:nvPr/>
        </p:nvSpPr>
        <p:spPr>
          <a:xfrm>
            <a:off x="4839315" y="2496473"/>
            <a:ext cx="1052738" cy="215444"/>
          </a:xfrm>
          <a:prstGeom prst="rect">
            <a:avLst/>
          </a:prstGeom>
          <a:noFill/>
        </p:spPr>
        <p:txBody>
          <a:bodyPr wrap="square" rtlCol="0">
            <a:spAutoFit/>
          </a:bodyPr>
          <a:lstStyle/>
          <a:p>
            <a:pPr algn="ctr"/>
            <a:r>
              <a:rPr lang="en-US" sz="800" dirty="0" smtClean="0">
                <a:latin typeface="Eras Light ITC" panose="020B0402030504020804" pitchFamily="34" charset="0"/>
              </a:rPr>
              <a:t>Server  B</a:t>
            </a:r>
            <a:endParaRPr lang="en-US" sz="800" dirty="0">
              <a:latin typeface="Eras Light ITC" panose="020B0402030504020804" pitchFamily="34" charset="0"/>
            </a:endParaRPr>
          </a:p>
        </p:txBody>
      </p:sp>
      <p:sp>
        <p:nvSpPr>
          <p:cNvPr id="11" name="Rectangle 10"/>
          <p:cNvSpPr/>
          <p:nvPr/>
        </p:nvSpPr>
        <p:spPr>
          <a:xfrm>
            <a:off x="2262760" y="2721300"/>
            <a:ext cx="4572000" cy="461665"/>
          </a:xfrm>
          <a:prstGeom prst="rect">
            <a:avLst/>
          </a:prstGeom>
        </p:spPr>
        <p:txBody>
          <a:bodyPr>
            <a:spAutoFit/>
          </a:bodyPr>
          <a:lstStyle/>
          <a:p>
            <a:r>
              <a:rPr lang="en-US" sz="1200" dirty="0">
                <a:solidFill>
                  <a:srgbClr val="C00000"/>
                </a:solidFill>
              </a:rPr>
              <a:t>SCADA Redundancy (Switch from one </a:t>
            </a:r>
            <a:r>
              <a:rPr lang="en-US" sz="1200" dirty="0" err="1">
                <a:solidFill>
                  <a:srgbClr val="C00000"/>
                </a:solidFill>
              </a:rPr>
              <a:t>scada</a:t>
            </a:r>
            <a:r>
              <a:rPr lang="en-US" sz="1200" dirty="0">
                <a:solidFill>
                  <a:srgbClr val="C00000"/>
                </a:solidFill>
              </a:rPr>
              <a:t> to the other from the HMI and to be able to see which one is active. </a:t>
            </a:r>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205451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375269" y="495571"/>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86800" y="0"/>
            <a:ext cx="457200" cy="514350"/>
          </a:xfrm>
          <a:prstGeom prst="rect">
            <a:avLst/>
          </a:prstGeom>
          <a:solidFill>
            <a:srgbClr val="FFD8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a:off x="8763000" y="16192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63000" y="228600"/>
            <a:ext cx="295275" cy="0"/>
          </a:xfrm>
          <a:prstGeom prst="line">
            <a:avLst/>
          </a:prstGeom>
          <a:noFill/>
          <a:ln w="25400" cap="flat" cmpd="sng" algn="ctr">
            <a:solidFill>
              <a:srgbClr val="FFFFFA"/>
            </a:solidFill>
            <a:prstDash val="solid"/>
          </a:ln>
          <a:effectLst/>
        </p:spPr>
      </p:cxnSp>
      <p:cxnSp>
        <p:nvCxnSpPr>
          <p:cNvPr id="10" name="Straight Connector 9"/>
          <p:cNvCxnSpPr/>
          <p:nvPr/>
        </p:nvCxnSpPr>
        <p:spPr>
          <a:xfrm>
            <a:off x="8763000" y="104775"/>
            <a:ext cx="295275" cy="0"/>
          </a:xfrm>
          <a:prstGeom prst="line">
            <a:avLst/>
          </a:prstGeom>
          <a:ln w="25400">
            <a:solidFill>
              <a:srgbClr val="FFFFFA"/>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62785" y="31924"/>
            <a:ext cx="736099" cy="430887"/>
          </a:xfrm>
          <a:prstGeom prst="rect">
            <a:avLst/>
          </a:prstGeom>
          <a:noFill/>
        </p:spPr>
        <p:txBody>
          <a:bodyPr wrap="none" rtlCol="0">
            <a:spAutoFit/>
          </a:bodyPr>
          <a:lstStyle/>
          <a:p>
            <a:r>
              <a:rPr lang="en-US" sz="1400" u="sng" dirty="0" smtClean="0">
                <a:latin typeface="Eras Light ITC" panose="020B0402030504020804" pitchFamily="34" charset="0"/>
              </a:rPr>
              <a:t>10:30</a:t>
            </a:r>
            <a:r>
              <a:rPr lang="en-US" sz="700" u="sng" dirty="0">
                <a:latin typeface="Eras Light ITC" panose="020B0402030504020804" pitchFamily="34" charset="0"/>
              </a:rPr>
              <a:t>AM</a:t>
            </a:r>
            <a:endParaRPr lang="en-US" sz="700" u="sng" dirty="0" smtClean="0">
              <a:latin typeface="Eras Light ITC" panose="020B0402030504020804" pitchFamily="34" charset="0"/>
            </a:endParaRPr>
          </a:p>
          <a:p>
            <a:pPr algn="ctr"/>
            <a:r>
              <a:rPr lang="en-US" sz="800" dirty="0" smtClean="0">
                <a:latin typeface="Eras Light ITC" panose="020B0402030504020804" pitchFamily="34" charset="0"/>
              </a:rPr>
              <a:t>2/29 SUN</a:t>
            </a:r>
            <a:endParaRPr lang="en-US" sz="800" dirty="0">
              <a:latin typeface="Eras Light ITC" panose="020B0402030504020804" pitchFamily="34" charset="0"/>
            </a:endParaRPr>
          </a:p>
        </p:txBody>
      </p:sp>
      <p:cxnSp>
        <p:nvCxnSpPr>
          <p:cNvPr id="31" name="Straight Connector 30"/>
          <p:cNvCxnSpPr/>
          <p:nvPr/>
        </p:nvCxnSpPr>
        <p:spPr>
          <a:xfrm flipH="1">
            <a:off x="7999786"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8999" y="96543"/>
            <a:ext cx="349097" cy="301647"/>
          </a:xfrm>
          <a:prstGeom prst="rect">
            <a:avLst/>
          </a:prstGeom>
        </p:spPr>
      </p:pic>
      <p:sp>
        <p:nvSpPr>
          <p:cNvPr id="37" name="TextBox 36"/>
          <p:cNvSpPr txBox="1"/>
          <p:nvPr/>
        </p:nvSpPr>
        <p:spPr>
          <a:xfrm>
            <a:off x="7464945" y="41308"/>
            <a:ext cx="533400" cy="430887"/>
          </a:xfrm>
          <a:prstGeom prst="rect">
            <a:avLst/>
          </a:prstGeom>
          <a:noFill/>
        </p:spPr>
        <p:txBody>
          <a:bodyPr wrap="square" rtlCol="0">
            <a:spAutoFit/>
          </a:bodyPr>
          <a:lstStyle/>
          <a:p>
            <a:pPr algn="ctr"/>
            <a:r>
              <a:rPr lang="en-US" sz="1400" u="sng" dirty="0" smtClean="0">
                <a:latin typeface="Eras Light ITC" panose="020B0402030504020804" pitchFamily="34" charset="0"/>
              </a:rPr>
              <a:t>63°</a:t>
            </a:r>
            <a:r>
              <a:rPr lang="en-US" sz="700" u="sng" dirty="0" smtClean="0">
                <a:latin typeface="Eras Light ITC" panose="020B0402030504020804" pitchFamily="34" charset="0"/>
              </a:rPr>
              <a:t>F</a:t>
            </a:r>
          </a:p>
          <a:p>
            <a:pPr algn="ctr"/>
            <a:r>
              <a:rPr lang="en-US" sz="800" dirty="0" smtClean="0">
                <a:latin typeface="Eras Light ITC" panose="020B0402030504020804" pitchFamily="34" charset="0"/>
              </a:rPr>
              <a:t>85% RH</a:t>
            </a:r>
            <a:endParaRPr lang="en-US" sz="800" dirty="0">
              <a:latin typeface="Eras Light ITC" panose="020B0402030504020804" pitchFamily="34" charset="0"/>
            </a:endParaRPr>
          </a:p>
        </p:txBody>
      </p:sp>
      <p:cxnSp>
        <p:nvCxnSpPr>
          <p:cNvPr id="39" name="Straight Connector 38"/>
          <p:cNvCxnSpPr/>
          <p:nvPr/>
        </p:nvCxnSpPr>
        <p:spPr>
          <a:xfrm flipH="1">
            <a:off x="7237558"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1" y="514350"/>
            <a:ext cx="1358091" cy="46291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0" y="514350"/>
            <a:ext cx="91440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1366679" y="523735"/>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1394801" y="706346"/>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2666887" y="57150"/>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40386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3352800" y="64348"/>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1289213" y="462267"/>
            <a:ext cx="1939808" cy="307777"/>
          </a:xfrm>
          <a:prstGeom prst="rect">
            <a:avLst/>
          </a:prstGeom>
          <a:noFill/>
        </p:spPr>
        <p:txBody>
          <a:bodyPr wrap="square" rtlCol="0">
            <a:spAutoFit/>
          </a:bodyPr>
          <a:lstStyle/>
          <a:p>
            <a:pPr algn="ctr"/>
            <a:r>
              <a:rPr lang="en-US" sz="1400" dirty="0" smtClean="0">
                <a:latin typeface="Eras Light ITC" panose="020B0402030504020804" pitchFamily="34" charset="0"/>
              </a:rPr>
              <a:t>Flight Data-Inbound</a:t>
            </a:r>
            <a:endParaRPr lang="en-US" sz="800" dirty="0">
              <a:latin typeface="Eras Light ITC" panose="020B0402030504020804" pitchFamily="34" charset="0"/>
            </a:endParaRPr>
          </a:p>
        </p:txBody>
      </p:sp>
      <p:grpSp>
        <p:nvGrpSpPr>
          <p:cNvPr id="48" name="Group 47"/>
          <p:cNvGrpSpPr/>
          <p:nvPr/>
        </p:nvGrpSpPr>
        <p:grpSpPr>
          <a:xfrm>
            <a:off x="1318600" y="2533363"/>
            <a:ext cx="100027" cy="270477"/>
            <a:chOff x="1959307" y="1146566"/>
            <a:chExt cx="100027" cy="270477"/>
          </a:xfrm>
          <a:effectLst/>
        </p:grpSpPr>
        <p:sp>
          <p:nvSpPr>
            <p:cNvPr id="55" name="Rectangle 54"/>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Chevron 31"/>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2" name="Rectangle 1"/>
          <p:cNvSpPr/>
          <p:nvPr/>
        </p:nvSpPr>
        <p:spPr>
          <a:xfrm>
            <a:off x="2739665" y="57150"/>
            <a:ext cx="83271" cy="70644"/>
          </a:xfrm>
          <a:prstGeom prst="rect">
            <a:avLst/>
          </a:prstGeom>
          <a:solidFill>
            <a:srgbClr val="FFD84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27396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27396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TextBox 56"/>
          <p:cNvSpPr txBox="1"/>
          <p:nvPr/>
        </p:nvSpPr>
        <p:spPr>
          <a:xfrm>
            <a:off x="2724093" y="33832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SCREEN</a:t>
            </a:r>
            <a:endParaRPr lang="en-US" sz="800" dirty="0">
              <a:latin typeface="Eras Light ITC" panose="020B0402030504020804" pitchFamily="34" charset="0"/>
            </a:endParaRPr>
          </a:p>
        </p:txBody>
      </p:sp>
      <p:sp>
        <p:nvSpPr>
          <p:cNvPr id="58" name="Rectangle 57"/>
          <p:cNvSpPr/>
          <p:nvPr/>
        </p:nvSpPr>
        <p:spPr>
          <a:xfrm>
            <a:off x="28920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9" name="Rectangle 58"/>
          <p:cNvSpPr/>
          <p:nvPr/>
        </p:nvSpPr>
        <p:spPr>
          <a:xfrm>
            <a:off x="28920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Rectangle 59"/>
          <p:cNvSpPr/>
          <p:nvPr/>
        </p:nvSpPr>
        <p:spPr>
          <a:xfrm>
            <a:off x="28920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Rectangle 60"/>
          <p:cNvSpPr/>
          <p:nvPr/>
        </p:nvSpPr>
        <p:spPr>
          <a:xfrm>
            <a:off x="30444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30444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Rectangle 62"/>
          <p:cNvSpPr/>
          <p:nvPr/>
        </p:nvSpPr>
        <p:spPr>
          <a:xfrm>
            <a:off x="30444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63"/>
          <p:cNvSpPr/>
          <p:nvPr/>
        </p:nvSpPr>
        <p:spPr>
          <a:xfrm>
            <a:off x="3196865" y="5715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Rectangle 64"/>
          <p:cNvSpPr/>
          <p:nvPr/>
        </p:nvSpPr>
        <p:spPr>
          <a:xfrm>
            <a:off x="3196865" y="161330"/>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196865" y="271275"/>
            <a:ext cx="83271" cy="7064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14" name="Chart 13"/>
          <p:cNvGraphicFramePr/>
          <p:nvPr>
            <p:extLst/>
          </p:nvPr>
        </p:nvGraphicFramePr>
        <p:xfrm>
          <a:off x="-533400" y="448085"/>
          <a:ext cx="2368649" cy="2226723"/>
        </p:xfrm>
        <a:graphic>
          <a:graphicData uri="http://schemas.openxmlformats.org/drawingml/2006/chart">
            <c:chart xmlns:c="http://schemas.openxmlformats.org/drawingml/2006/chart" xmlns:r="http://schemas.openxmlformats.org/officeDocument/2006/relationships" r:id="rId3"/>
          </a:graphicData>
        </a:graphic>
      </p:graphicFrame>
      <p:cxnSp>
        <p:nvCxnSpPr>
          <p:cNvPr id="67" name="Straight Connector 66"/>
          <p:cNvCxnSpPr/>
          <p:nvPr/>
        </p:nvCxnSpPr>
        <p:spPr>
          <a:xfrm>
            <a:off x="76200" y="2659739"/>
            <a:ext cx="1125816" cy="2405"/>
          </a:xfrm>
          <a:prstGeom prst="line">
            <a:avLst/>
          </a:prstGeom>
          <a:ln>
            <a:solidFill>
              <a:srgbClr val="BFBFBF"/>
            </a:solidFill>
          </a:ln>
        </p:spPr>
        <p:style>
          <a:lnRef idx="1">
            <a:schemeClr val="dk1"/>
          </a:lnRef>
          <a:fillRef idx="0">
            <a:schemeClr val="dk1"/>
          </a:fillRef>
          <a:effectRef idx="0">
            <a:schemeClr val="dk1"/>
          </a:effectRef>
          <a:fontRef idx="minor">
            <a:schemeClr val="tx1"/>
          </a:fontRef>
        </p:style>
      </p:cxnSp>
      <p:graphicFrame>
        <p:nvGraphicFramePr>
          <p:cNvPr id="21" name="Chart 20"/>
          <p:cNvGraphicFramePr/>
          <p:nvPr/>
        </p:nvGraphicFramePr>
        <p:xfrm>
          <a:off x="-111724" y="2828924"/>
          <a:ext cx="1506525" cy="1767049"/>
        </p:xfrm>
        <a:graphic>
          <a:graphicData uri="http://schemas.openxmlformats.org/drawingml/2006/chart">
            <c:chart xmlns:c="http://schemas.openxmlformats.org/drawingml/2006/chart" xmlns:r="http://schemas.openxmlformats.org/officeDocument/2006/relationships" r:id="rId4"/>
          </a:graphicData>
        </a:graphic>
      </p:graphicFrame>
      <p:sp>
        <p:nvSpPr>
          <p:cNvPr id="68" name="TextBox 67"/>
          <p:cNvSpPr txBox="1"/>
          <p:nvPr/>
        </p:nvSpPr>
        <p:spPr>
          <a:xfrm>
            <a:off x="3407780" y="46237"/>
            <a:ext cx="573727" cy="338554"/>
          </a:xfrm>
          <a:prstGeom prst="rect">
            <a:avLst/>
          </a:prstGeom>
          <a:noFill/>
        </p:spPr>
        <p:txBody>
          <a:bodyPr wrap="square" rtlCol="0">
            <a:spAutoFit/>
          </a:bodyPr>
          <a:lstStyle/>
          <a:p>
            <a:pPr algn="ctr"/>
            <a:r>
              <a:rPr lang="en-US" sz="800" dirty="0" smtClean="0">
                <a:solidFill>
                  <a:srgbClr val="C00000"/>
                </a:solidFill>
                <a:latin typeface="Eras Light ITC" panose="020B0402030504020804" pitchFamily="34" charset="0"/>
              </a:rPr>
              <a:t>6 CRITAL ALARMS</a:t>
            </a:r>
            <a:endParaRPr lang="en-US" sz="800" dirty="0">
              <a:solidFill>
                <a:srgbClr val="C00000"/>
              </a:solidFill>
              <a:latin typeface="Eras Light ITC" panose="020B0402030504020804" pitchFamily="34" charset="0"/>
            </a:endParaRPr>
          </a:p>
        </p:txBody>
      </p:sp>
      <p:cxnSp>
        <p:nvCxnSpPr>
          <p:cNvPr id="69" name="Straight Connector 68"/>
          <p:cNvCxnSpPr/>
          <p:nvPr/>
        </p:nvCxnSpPr>
        <p:spPr>
          <a:xfrm flipH="1">
            <a:off x="4723566" y="57807"/>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4093520" y="52684"/>
            <a:ext cx="560872" cy="461665"/>
          </a:xfrm>
          <a:prstGeom prst="rect">
            <a:avLst/>
          </a:prstGeom>
          <a:noFill/>
        </p:spPr>
        <p:txBody>
          <a:bodyPr wrap="square" rtlCol="0">
            <a:spAutoFit/>
          </a:bodyPr>
          <a:lstStyle/>
          <a:p>
            <a:pPr algn="ctr"/>
            <a:r>
              <a:rPr lang="en-US" sz="800" dirty="0" smtClean="0">
                <a:latin typeface="Eras Light ITC" panose="020B0402030504020804" pitchFamily="34" charset="0"/>
              </a:rPr>
              <a:t>AVG Hook-up</a:t>
            </a:r>
          </a:p>
          <a:p>
            <a:pPr algn="ctr"/>
            <a:r>
              <a:rPr lang="en-US" sz="800" dirty="0" smtClean="0">
                <a:latin typeface="Eras Light ITC" panose="020B0402030504020804" pitchFamily="34" charset="0"/>
              </a:rPr>
              <a:t>3:45</a:t>
            </a:r>
            <a:endParaRPr lang="en-US" sz="800" dirty="0">
              <a:latin typeface="Eras Light ITC" panose="020B0402030504020804" pitchFamily="34" charset="0"/>
            </a:endParaRPr>
          </a:p>
        </p:txBody>
      </p:sp>
      <p:cxnSp>
        <p:nvCxnSpPr>
          <p:cNvPr id="71" name="Straight Connector 70"/>
          <p:cNvCxnSpPr/>
          <p:nvPr/>
        </p:nvCxnSpPr>
        <p:spPr>
          <a:xfrm flipH="1">
            <a:off x="5403675" y="59306"/>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4773629" y="114991"/>
            <a:ext cx="574746"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3" name="Straight Connector 72"/>
          <p:cNvCxnSpPr/>
          <p:nvPr/>
        </p:nvCxnSpPr>
        <p:spPr>
          <a:xfrm flipH="1">
            <a:off x="6089855" y="63804"/>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5459809" y="140689"/>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cxnSp>
        <p:nvCxnSpPr>
          <p:cNvPr id="75" name="Straight Connector 74"/>
          <p:cNvCxnSpPr/>
          <p:nvPr/>
        </p:nvCxnSpPr>
        <p:spPr>
          <a:xfrm flipH="1">
            <a:off x="6756533" y="59555"/>
            <a:ext cx="834" cy="398463"/>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6126487" y="136440"/>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77" name="TextBox 76"/>
          <p:cNvSpPr txBox="1"/>
          <p:nvPr/>
        </p:nvSpPr>
        <p:spPr>
          <a:xfrm>
            <a:off x="6736412" y="146506"/>
            <a:ext cx="533400" cy="215444"/>
          </a:xfrm>
          <a:prstGeom prst="rect">
            <a:avLst/>
          </a:prstGeom>
          <a:noFill/>
        </p:spPr>
        <p:txBody>
          <a:bodyPr wrap="square" rtlCol="0">
            <a:spAutoFit/>
          </a:bodyPr>
          <a:lstStyle/>
          <a:p>
            <a:pPr algn="ctr"/>
            <a:r>
              <a:rPr lang="en-US" sz="800" dirty="0" smtClean="0">
                <a:latin typeface="Eras Light ITC" panose="020B0402030504020804" pitchFamily="34" charset="0"/>
              </a:rPr>
              <a:t>-</a:t>
            </a:r>
            <a:endParaRPr lang="en-US" sz="800" dirty="0">
              <a:latin typeface="Eras Light ITC" panose="020B0402030504020804" pitchFamily="34" charset="0"/>
            </a:endParaRPr>
          </a:p>
        </p:txBody>
      </p:sp>
      <p:sp>
        <p:nvSpPr>
          <p:cNvPr id="12" name="Rectangle 11"/>
          <p:cNvSpPr/>
          <p:nvPr/>
        </p:nvSpPr>
        <p:spPr>
          <a:xfrm>
            <a:off x="1394801" y="504954"/>
            <a:ext cx="3855676" cy="455653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07086" y="514349"/>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5260351" y="497444"/>
            <a:ext cx="3875208" cy="2293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flipV="1">
            <a:off x="5251761" y="525608"/>
            <a:ext cx="0" cy="462914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5279883" y="708219"/>
            <a:ext cx="382351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174295" y="464140"/>
            <a:ext cx="2036004" cy="307777"/>
          </a:xfrm>
          <a:prstGeom prst="rect">
            <a:avLst/>
          </a:prstGeom>
          <a:noFill/>
        </p:spPr>
        <p:txBody>
          <a:bodyPr wrap="square" rtlCol="0">
            <a:spAutoFit/>
          </a:bodyPr>
          <a:lstStyle/>
          <a:p>
            <a:pPr algn="ctr"/>
            <a:r>
              <a:rPr lang="en-US" sz="1400" dirty="0" smtClean="0">
                <a:latin typeface="Eras Light ITC" panose="020B0402030504020804" pitchFamily="34" charset="0"/>
              </a:rPr>
              <a:t>Flight Data-Outbound</a:t>
            </a:r>
            <a:endParaRPr lang="en-US" sz="800" dirty="0">
              <a:latin typeface="Eras Light ITC" panose="020B0402030504020804" pitchFamily="34" charset="0"/>
            </a:endParaRPr>
          </a:p>
        </p:txBody>
      </p:sp>
      <p:grpSp>
        <p:nvGrpSpPr>
          <p:cNvPr id="82" name="Group 81"/>
          <p:cNvGrpSpPr/>
          <p:nvPr/>
        </p:nvGrpSpPr>
        <p:grpSpPr>
          <a:xfrm>
            <a:off x="5203682" y="2535236"/>
            <a:ext cx="100027" cy="270477"/>
            <a:chOff x="1959307" y="1146566"/>
            <a:chExt cx="100027" cy="270477"/>
          </a:xfrm>
          <a:effectLst/>
        </p:grpSpPr>
        <p:sp>
          <p:nvSpPr>
            <p:cNvPr id="83" name="Rectangle 82"/>
            <p:cNvSpPr/>
            <p:nvPr/>
          </p:nvSpPr>
          <p:spPr>
            <a:xfrm>
              <a:off x="1959307" y="1146566"/>
              <a:ext cx="100027" cy="270477"/>
            </a:xfrm>
            <a:prstGeom prst="rect">
              <a:avLst/>
            </a:prstGeom>
            <a:solidFill>
              <a:srgbClr val="FFD8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Chevron 83"/>
            <p:cNvSpPr/>
            <p:nvPr/>
          </p:nvSpPr>
          <p:spPr>
            <a:xfrm flipH="1">
              <a:off x="1959308" y="1179618"/>
              <a:ext cx="76200" cy="191459"/>
            </a:xfrm>
            <a:prstGeom prst="chevron">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grpSp>
      <p:sp>
        <p:nvSpPr>
          <p:cNvPr id="85" name="Rectangle 84"/>
          <p:cNvSpPr/>
          <p:nvPr/>
        </p:nvSpPr>
        <p:spPr>
          <a:xfrm>
            <a:off x="5279883" y="506827"/>
            <a:ext cx="3855676" cy="4556537"/>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892168" y="516222"/>
            <a:ext cx="202635" cy="201080"/>
          </a:xfrm>
          <a:prstGeom prst="ellipse">
            <a:avLst/>
          </a:prstGeom>
          <a:solidFill>
            <a:srgbClr val="FFD84C"/>
          </a:solidFill>
          <a:ln w="3175">
            <a:solidFill>
              <a:schemeClr val="bg1">
                <a:lumMod val="65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56273" y="1159745"/>
            <a:ext cx="4572000" cy="1476375"/>
          </a:xfrm>
          <a:prstGeom prst="rect">
            <a:avLst/>
          </a:prstGeom>
        </p:spPr>
        <p:txBody>
          <a:bodyPr>
            <a:spAutoFit/>
          </a:bodyPr>
          <a:lstStyle/>
          <a:p>
            <a:r>
              <a:rPr lang="en-US" sz="1800" b="1" dirty="0">
                <a:solidFill>
                  <a:srgbClr val="FF0000"/>
                </a:solidFill>
                <a:latin typeface="Calibri" panose="020F0502020204030204" pitchFamily="34" charset="0"/>
              </a:rPr>
              <a:t>SCADA Shall Display (Aircraft Type and Model, Aircraft Position, Docking time, Undocking Time, Information from the 400hz Power Supply System Regarding Pits / Hatches, On Block and Off Block)</a:t>
            </a:r>
            <a:r>
              <a:rPr lang="en-US" dirty="0"/>
              <a:t> </a:t>
            </a:r>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 y="-2894"/>
            <a:ext cx="1761396" cy="489630"/>
          </a:xfrm>
          <a:prstGeom prst="rect">
            <a:avLst/>
          </a:prstGeom>
        </p:spPr>
      </p:pic>
    </p:spTree>
    <p:extLst>
      <p:ext uri="{BB962C8B-B14F-4D97-AF65-F5344CB8AC3E}">
        <p14:creationId xmlns:p14="http://schemas.microsoft.com/office/powerpoint/2010/main" val="3079257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58555</TotalTime>
  <Words>1481</Words>
  <Application>Microsoft Office PowerPoint</Application>
  <PresentationFormat>On-screen Show (16:9)</PresentationFormat>
  <Paragraphs>520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Eras Light ITC</vt:lpstr>
      <vt:lpstr>Wingdings</vt:lpstr>
      <vt:lpstr>Office Theme</vt:lpstr>
      <vt:lpstr>iOPS for Salalah (SLL) airport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Crane Whitehead</dc:creator>
  <cp:lastModifiedBy>ramirew</cp:lastModifiedBy>
  <cp:revision>179</cp:revision>
  <cp:lastPrinted>2014-03-04T16:03:01Z</cp:lastPrinted>
  <dcterms:created xsi:type="dcterms:W3CDTF">2014-02-25T17:15:30Z</dcterms:created>
  <dcterms:modified xsi:type="dcterms:W3CDTF">2015-01-30T22:57:12Z</dcterms:modified>
</cp:coreProperties>
</file>