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1" r:id="rId4"/>
    <p:sldId id="258" r:id="rId5"/>
    <p:sldId id="265" r:id="rId6"/>
    <p:sldId id="277" r:id="rId7"/>
    <p:sldId id="264" r:id="rId8"/>
    <p:sldId id="273" r:id="rId9"/>
    <p:sldId id="272" r:id="rId10"/>
    <p:sldId id="280" r:id="rId11"/>
    <p:sldId id="279" r:id="rId12"/>
    <p:sldId id="275" r:id="rId13"/>
    <p:sldId id="276" r:id="rId14"/>
    <p:sldId id="270" r:id="rId15"/>
    <p:sldId id="27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9117C4B-5D7F-4332-B565-55E970DC6DE9}">
          <p14:sldIdLst>
            <p14:sldId id="256"/>
            <p14:sldId id="257"/>
            <p14:sldId id="271"/>
            <p14:sldId id="258"/>
            <p14:sldId id="265"/>
            <p14:sldId id="277"/>
            <p14:sldId id="264"/>
            <p14:sldId id="273"/>
            <p14:sldId id="272"/>
            <p14:sldId id="280"/>
            <p14:sldId id="279"/>
            <p14:sldId id="275"/>
            <p14:sldId id="276"/>
            <p14:sldId id="27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E44D4-01B3-1345-3252-B5BCF2273383}" v="8" dt="2022-12-01T12:55:03.240"/>
    <p1510:client id="{3DB0E8F6-BE37-D7B4-697B-8B8BE2BDF17B}" v="1" dt="2022-12-01T15:54:42.899"/>
    <p1510:client id="{61AEC8F8-C847-EB7B-270D-C8513F55F3DA}" v="510" dt="2022-12-01T14:47:11.528"/>
    <p1510:client id="{79A536C1-33C9-456D-2B0A-685F727BBBD3}" v="656" dt="2022-11-28T12:35:07.065"/>
    <p1510:client id="{8EBFB7F6-21C6-1B5F-5966-5DB8C76E8093}" v="177" dt="2022-12-01T21:50:11.540"/>
    <p1510:client id="{B0A3C8CF-D76A-4804-A54A-CFA4F3F2BFCA}" v="2456" dt="2022-11-29T12:37:32.569"/>
    <p1510:client id="{B58A8B69-4C54-A14A-E877-49C884CEFC1A}" v="341" dt="2022-11-28T14:17:29.412"/>
    <p1510:client id="{BF591573-8D44-3F1E-DE0D-D7F25A268FE1}" v="42" dt="2022-12-01T12:57:41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64BF0-AD29-4A37-9166-7E50AC2872C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134CA6-016C-4C3F-BE3E-10CD393FB396}">
      <dgm:prSet/>
      <dgm:spPr/>
      <dgm:t>
        <a:bodyPr/>
        <a:lstStyle/>
        <a:p>
          <a:r>
            <a:rPr lang="pt-PT" dirty="0"/>
            <a:t>→Tratamento de Bugs da fase anterior;</a:t>
          </a:r>
          <a:endParaRPr lang="en-US" dirty="0"/>
        </a:p>
      </dgm:t>
    </dgm:pt>
    <dgm:pt modelId="{A797452C-9258-410A-9413-1F4BFEED1521}" type="parTrans" cxnId="{6D527655-F9BA-4E80-BB11-207A64FE3441}">
      <dgm:prSet/>
      <dgm:spPr/>
      <dgm:t>
        <a:bodyPr/>
        <a:lstStyle/>
        <a:p>
          <a:endParaRPr lang="en-US"/>
        </a:p>
      </dgm:t>
    </dgm:pt>
    <dgm:pt modelId="{9EBB25F2-B673-4A11-B386-ADC621155F81}" type="sibTrans" cxnId="{6D527655-F9BA-4E80-BB11-207A64FE3441}">
      <dgm:prSet/>
      <dgm:spPr/>
      <dgm:t>
        <a:bodyPr/>
        <a:lstStyle/>
        <a:p>
          <a:endParaRPr lang="en-US"/>
        </a:p>
      </dgm:t>
    </dgm:pt>
    <dgm:pt modelId="{B4040493-8A3C-45AD-A230-643043AB23E7}">
      <dgm:prSet/>
      <dgm:spPr/>
      <dgm:t>
        <a:bodyPr/>
        <a:lstStyle/>
        <a:p>
          <a:r>
            <a:rPr lang="pt-PT" dirty="0"/>
            <a:t>→Implementação de </a:t>
          </a:r>
          <a:r>
            <a:rPr lang="pt-PT" dirty="0" err="1"/>
            <a:t>MultiThreading</a:t>
          </a:r>
          <a:r>
            <a:rPr lang="pt-PT" dirty="0"/>
            <a:t>;</a:t>
          </a:r>
          <a:endParaRPr lang="en-US" dirty="0"/>
        </a:p>
      </dgm:t>
    </dgm:pt>
    <dgm:pt modelId="{0FEB3114-D6A5-4F9C-B114-0773E70288D2}" type="parTrans" cxnId="{7CFC7F62-58BD-4C62-A0AF-BA794205A866}">
      <dgm:prSet/>
      <dgm:spPr/>
      <dgm:t>
        <a:bodyPr/>
        <a:lstStyle/>
        <a:p>
          <a:endParaRPr lang="en-US"/>
        </a:p>
      </dgm:t>
    </dgm:pt>
    <dgm:pt modelId="{83967C03-C688-4F87-A1EE-C532BD3E6318}" type="sibTrans" cxnId="{7CFC7F62-58BD-4C62-A0AF-BA794205A866}">
      <dgm:prSet/>
      <dgm:spPr/>
      <dgm:t>
        <a:bodyPr/>
        <a:lstStyle/>
        <a:p>
          <a:endParaRPr lang="en-US"/>
        </a:p>
      </dgm:t>
    </dgm:pt>
    <dgm:pt modelId="{C69556C7-F22A-4294-830E-6294C2354901}">
      <dgm:prSet/>
      <dgm:spPr/>
      <dgm:t>
        <a:bodyPr/>
        <a:lstStyle/>
        <a:p>
          <a:r>
            <a:rPr lang="pt-PT" dirty="0"/>
            <a:t>→ Implementação do ST;</a:t>
          </a:r>
          <a:endParaRPr lang="en-US" dirty="0"/>
        </a:p>
      </dgm:t>
    </dgm:pt>
    <dgm:pt modelId="{AB8C1E11-091D-4FFB-B8CB-CBB21CADE2EB}" type="parTrans" cxnId="{F5D14858-C3EB-4B5E-A9DC-DDCB681FD8D4}">
      <dgm:prSet/>
      <dgm:spPr/>
      <dgm:t>
        <a:bodyPr/>
        <a:lstStyle/>
        <a:p>
          <a:endParaRPr lang="en-US"/>
        </a:p>
      </dgm:t>
    </dgm:pt>
    <dgm:pt modelId="{4150E599-3929-4AB6-AE92-95A9659FF1CE}" type="sibTrans" cxnId="{F5D14858-C3EB-4B5E-A9DC-DDCB681FD8D4}">
      <dgm:prSet/>
      <dgm:spPr/>
      <dgm:t>
        <a:bodyPr/>
        <a:lstStyle/>
        <a:p>
          <a:endParaRPr lang="en-US"/>
        </a:p>
      </dgm:t>
    </dgm:pt>
    <dgm:pt modelId="{C0897524-BD97-4ABB-AEEA-9FD697207D19}">
      <dgm:prSet/>
      <dgm:spPr/>
      <dgm:t>
        <a:bodyPr/>
        <a:lstStyle/>
        <a:p>
          <a:r>
            <a:rPr lang="pt-PT" dirty="0"/>
            <a:t>→ Implementação da zona Reversa</a:t>
          </a:r>
          <a:endParaRPr lang="en-US" dirty="0"/>
        </a:p>
      </dgm:t>
    </dgm:pt>
    <dgm:pt modelId="{77EDE357-EB46-4AE3-A504-F8D54CC4FEA1}" type="parTrans" cxnId="{2E2539F3-42F9-4701-9A58-1B32B0BCE623}">
      <dgm:prSet/>
      <dgm:spPr/>
      <dgm:t>
        <a:bodyPr/>
        <a:lstStyle/>
        <a:p>
          <a:endParaRPr lang="pt-PT"/>
        </a:p>
      </dgm:t>
    </dgm:pt>
    <dgm:pt modelId="{C1B95A10-E6A7-489B-90EE-FB714414AA1F}" type="sibTrans" cxnId="{2E2539F3-42F9-4701-9A58-1B32B0BCE623}">
      <dgm:prSet/>
      <dgm:spPr/>
      <dgm:t>
        <a:bodyPr/>
        <a:lstStyle/>
        <a:p>
          <a:endParaRPr lang="pt-PT"/>
        </a:p>
      </dgm:t>
    </dgm:pt>
    <dgm:pt modelId="{BC6F536D-2EA4-44E2-BD95-D54267E0A9E8}">
      <dgm:prSet/>
      <dgm:spPr/>
      <dgm:t>
        <a:bodyPr/>
        <a:lstStyle/>
        <a:p>
          <a:r>
            <a:rPr lang="pt-PT" dirty="0"/>
            <a:t>→ Implementação do SR e modo Iterativo;</a:t>
          </a:r>
          <a:endParaRPr lang="en-US" dirty="0"/>
        </a:p>
      </dgm:t>
    </dgm:pt>
    <dgm:pt modelId="{0DD35A05-C348-4E21-9B5A-3492834DB20B}" type="parTrans" cxnId="{44B0E469-3AE2-42E3-8E6E-52B6A44A4B81}">
      <dgm:prSet/>
      <dgm:spPr/>
      <dgm:t>
        <a:bodyPr/>
        <a:lstStyle/>
        <a:p>
          <a:endParaRPr lang="pt-PT"/>
        </a:p>
      </dgm:t>
    </dgm:pt>
    <dgm:pt modelId="{B0F24C3D-6519-44F8-9216-7F8CAA0CFC79}" type="sibTrans" cxnId="{44B0E469-3AE2-42E3-8E6E-52B6A44A4B81}">
      <dgm:prSet/>
      <dgm:spPr/>
      <dgm:t>
        <a:bodyPr/>
        <a:lstStyle/>
        <a:p>
          <a:endParaRPr lang="pt-PT"/>
        </a:p>
      </dgm:t>
    </dgm:pt>
    <dgm:pt modelId="{850DCE56-CDC5-4427-B374-4F7CF0AAD50C}">
      <dgm:prSet/>
      <dgm:spPr/>
    </dgm:pt>
    <dgm:pt modelId="{338BF2C3-3591-4FA5-8C10-868A18A80C34}" type="parTrans" cxnId="{4BB309A2-86DD-4FD9-AA36-9CBB730D5D1E}">
      <dgm:prSet/>
      <dgm:spPr/>
      <dgm:t>
        <a:bodyPr/>
        <a:lstStyle/>
        <a:p>
          <a:endParaRPr lang="pt-PT"/>
        </a:p>
      </dgm:t>
    </dgm:pt>
    <dgm:pt modelId="{05654117-E003-420A-B54D-137B1135F814}" type="sibTrans" cxnId="{4BB309A2-86DD-4FD9-AA36-9CBB730D5D1E}">
      <dgm:prSet/>
      <dgm:spPr/>
      <dgm:t>
        <a:bodyPr/>
        <a:lstStyle/>
        <a:p>
          <a:endParaRPr lang="pt-PT"/>
        </a:p>
      </dgm:t>
    </dgm:pt>
    <dgm:pt modelId="{8AADF850-E997-4FFF-8F6A-177948BBF885}" type="pres">
      <dgm:prSet presAssocID="{4F164BF0-AD29-4A37-9166-7E50AC2872CA}" presName="outerComposite" presStyleCnt="0">
        <dgm:presLayoutVars>
          <dgm:chMax val="5"/>
          <dgm:dir/>
          <dgm:resizeHandles val="exact"/>
        </dgm:presLayoutVars>
      </dgm:prSet>
      <dgm:spPr/>
    </dgm:pt>
    <dgm:pt modelId="{C7827CB0-3776-4EBF-952F-0DE9879458FF}" type="pres">
      <dgm:prSet presAssocID="{4F164BF0-AD29-4A37-9166-7E50AC2872CA}" presName="dummyMaxCanvas" presStyleCnt="0">
        <dgm:presLayoutVars/>
      </dgm:prSet>
      <dgm:spPr/>
    </dgm:pt>
    <dgm:pt modelId="{D1772161-1769-4716-A996-6E00EA69CD6D}" type="pres">
      <dgm:prSet presAssocID="{4F164BF0-AD29-4A37-9166-7E50AC2872CA}" presName="FiveNodes_1" presStyleLbl="node1" presStyleIdx="0" presStyleCnt="5">
        <dgm:presLayoutVars>
          <dgm:bulletEnabled val="1"/>
        </dgm:presLayoutVars>
      </dgm:prSet>
      <dgm:spPr/>
    </dgm:pt>
    <dgm:pt modelId="{53B4CB84-0CD6-4C5E-BA29-59D7D1895A24}" type="pres">
      <dgm:prSet presAssocID="{4F164BF0-AD29-4A37-9166-7E50AC2872CA}" presName="FiveNodes_2" presStyleLbl="node1" presStyleIdx="1" presStyleCnt="5">
        <dgm:presLayoutVars>
          <dgm:bulletEnabled val="1"/>
        </dgm:presLayoutVars>
      </dgm:prSet>
      <dgm:spPr/>
    </dgm:pt>
    <dgm:pt modelId="{AD5A0C44-16C4-470C-86A9-586FF71E0D02}" type="pres">
      <dgm:prSet presAssocID="{4F164BF0-AD29-4A37-9166-7E50AC2872CA}" presName="FiveNodes_3" presStyleLbl="node1" presStyleIdx="2" presStyleCnt="5">
        <dgm:presLayoutVars>
          <dgm:bulletEnabled val="1"/>
        </dgm:presLayoutVars>
      </dgm:prSet>
      <dgm:spPr/>
    </dgm:pt>
    <dgm:pt modelId="{0D092274-4734-4289-B26B-6DCED35E3295}" type="pres">
      <dgm:prSet presAssocID="{4F164BF0-AD29-4A37-9166-7E50AC2872CA}" presName="FiveNodes_4" presStyleLbl="node1" presStyleIdx="3" presStyleCnt="5">
        <dgm:presLayoutVars>
          <dgm:bulletEnabled val="1"/>
        </dgm:presLayoutVars>
      </dgm:prSet>
      <dgm:spPr/>
    </dgm:pt>
    <dgm:pt modelId="{9F15A2D7-3106-4D29-99B2-47241DC7B160}" type="pres">
      <dgm:prSet presAssocID="{4F164BF0-AD29-4A37-9166-7E50AC2872CA}" presName="FiveNodes_5" presStyleLbl="node1" presStyleIdx="4" presStyleCnt="5">
        <dgm:presLayoutVars>
          <dgm:bulletEnabled val="1"/>
        </dgm:presLayoutVars>
      </dgm:prSet>
      <dgm:spPr/>
    </dgm:pt>
    <dgm:pt modelId="{8ACE3B87-EBC8-43DE-AE2B-3E91D3262CED}" type="pres">
      <dgm:prSet presAssocID="{4F164BF0-AD29-4A37-9166-7E50AC2872CA}" presName="FiveConn_1-2" presStyleLbl="fgAccFollowNode1" presStyleIdx="0" presStyleCnt="4">
        <dgm:presLayoutVars>
          <dgm:bulletEnabled val="1"/>
        </dgm:presLayoutVars>
      </dgm:prSet>
      <dgm:spPr/>
    </dgm:pt>
    <dgm:pt modelId="{27432C1F-DB3F-4CD8-932E-C6C077CB549A}" type="pres">
      <dgm:prSet presAssocID="{4F164BF0-AD29-4A37-9166-7E50AC2872CA}" presName="FiveConn_2-3" presStyleLbl="fgAccFollowNode1" presStyleIdx="1" presStyleCnt="4">
        <dgm:presLayoutVars>
          <dgm:bulletEnabled val="1"/>
        </dgm:presLayoutVars>
      </dgm:prSet>
      <dgm:spPr/>
    </dgm:pt>
    <dgm:pt modelId="{E41629CF-7A92-4AEC-942A-AF03EEF741FF}" type="pres">
      <dgm:prSet presAssocID="{4F164BF0-AD29-4A37-9166-7E50AC2872CA}" presName="FiveConn_3-4" presStyleLbl="fgAccFollowNode1" presStyleIdx="2" presStyleCnt="4">
        <dgm:presLayoutVars>
          <dgm:bulletEnabled val="1"/>
        </dgm:presLayoutVars>
      </dgm:prSet>
      <dgm:spPr/>
    </dgm:pt>
    <dgm:pt modelId="{7423073F-011C-4817-9FD0-A92FF01D4413}" type="pres">
      <dgm:prSet presAssocID="{4F164BF0-AD29-4A37-9166-7E50AC2872CA}" presName="FiveConn_4-5" presStyleLbl="fgAccFollowNode1" presStyleIdx="3" presStyleCnt="4">
        <dgm:presLayoutVars>
          <dgm:bulletEnabled val="1"/>
        </dgm:presLayoutVars>
      </dgm:prSet>
      <dgm:spPr/>
    </dgm:pt>
    <dgm:pt modelId="{4D825150-33CB-4609-A1AE-A8B09421B84A}" type="pres">
      <dgm:prSet presAssocID="{4F164BF0-AD29-4A37-9166-7E50AC2872CA}" presName="FiveNodes_1_text" presStyleLbl="node1" presStyleIdx="4" presStyleCnt="5">
        <dgm:presLayoutVars>
          <dgm:bulletEnabled val="1"/>
        </dgm:presLayoutVars>
      </dgm:prSet>
      <dgm:spPr/>
    </dgm:pt>
    <dgm:pt modelId="{B75A06E7-3111-4617-8321-07AF49438B4F}" type="pres">
      <dgm:prSet presAssocID="{4F164BF0-AD29-4A37-9166-7E50AC2872CA}" presName="FiveNodes_2_text" presStyleLbl="node1" presStyleIdx="4" presStyleCnt="5">
        <dgm:presLayoutVars>
          <dgm:bulletEnabled val="1"/>
        </dgm:presLayoutVars>
      </dgm:prSet>
      <dgm:spPr/>
    </dgm:pt>
    <dgm:pt modelId="{87A9A5E9-4224-4FBF-A4E9-7E908DFFE2D7}" type="pres">
      <dgm:prSet presAssocID="{4F164BF0-AD29-4A37-9166-7E50AC2872CA}" presName="FiveNodes_3_text" presStyleLbl="node1" presStyleIdx="4" presStyleCnt="5">
        <dgm:presLayoutVars>
          <dgm:bulletEnabled val="1"/>
        </dgm:presLayoutVars>
      </dgm:prSet>
      <dgm:spPr/>
    </dgm:pt>
    <dgm:pt modelId="{DE8BB8BE-0AFE-4F47-9807-B8A25F0A036E}" type="pres">
      <dgm:prSet presAssocID="{4F164BF0-AD29-4A37-9166-7E50AC2872CA}" presName="FiveNodes_4_text" presStyleLbl="node1" presStyleIdx="4" presStyleCnt="5">
        <dgm:presLayoutVars>
          <dgm:bulletEnabled val="1"/>
        </dgm:presLayoutVars>
      </dgm:prSet>
      <dgm:spPr/>
    </dgm:pt>
    <dgm:pt modelId="{CAEBC196-1D6C-4666-8ACC-0D321E29ACC4}" type="pres">
      <dgm:prSet presAssocID="{4F164BF0-AD29-4A37-9166-7E50AC2872C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6B2DF03-91AF-4307-8DEE-5E066A797FA2}" type="presOf" srcId="{B4040493-8A3C-45AD-A230-643043AB23E7}" destId="{53B4CB84-0CD6-4C5E-BA29-59D7D1895A24}" srcOrd="0" destOrd="0" presId="urn:microsoft.com/office/officeart/2005/8/layout/vProcess5"/>
    <dgm:cxn modelId="{24D42D0F-F2A5-4CD1-983F-A40213FACA37}" type="presOf" srcId="{C69556C7-F22A-4294-830E-6294C2354901}" destId="{AD5A0C44-16C4-470C-86A9-586FF71E0D02}" srcOrd="0" destOrd="0" presId="urn:microsoft.com/office/officeart/2005/8/layout/vProcess5"/>
    <dgm:cxn modelId="{93682522-0E31-414B-9EAF-1C85A0449F4C}" type="presOf" srcId="{C0897524-BD97-4ABB-AEEA-9FD697207D19}" destId="{CAEBC196-1D6C-4666-8ACC-0D321E29ACC4}" srcOrd="1" destOrd="0" presId="urn:microsoft.com/office/officeart/2005/8/layout/vProcess5"/>
    <dgm:cxn modelId="{0D142A5D-0790-4B82-9097-DD87673D8C6B}" type="presOf" srcId="{C0897524-BD97-4ABB-AEEA-9FD697207D19}" destId="{9F15A2D7-3106-4D29-99B2-47241DC7B160}" srcOrd="0" destOrd="0" presId="urn:microsoft.com/office/officeart/2005/8/layout/vProcess5"/>
    <dgm:cxn modelId="{D1D3205E-0702-460A-9564-3C68A559FA41}" type="presOf" srcId="{9EBB25F2-B673-4A11-B386-ADC621155F81}" destId="{8ACE3B87-EBC8-43DE-AE2B-3E91D3262CED}" srcOrd="0" destOrd="0" presId="urn:microsoft.com/office/officeart/2005/8/layout/vProcess5"/>
    <dgm:cxn modelId="{7CFC7F62-58BD-4C62-A0AF-BA794205A866}" srcId="{4F164BF0-AD29-4A37-9166-7E50AC2872CA}" destId="{B4040493-8A3C-45AD-A230-643043AB23E7}" srcOrd="1" destOrd="0" parTransId="{0FEB3114-D6A5-4F9C-B114-0773E70288D2}" sibTransId="{83967C03-C688-4F87-A1EE-C532BD3E6318}"/>
    <dgm:cxn modelId="{F3433F45-DF4F-4AC3-B1F0-2AD02545E166}" type="presOf" srcId="{4150E599-3929-4AB6-AE92-95A9659FF1CE}" destId="{E41629CF-7A92-4AEC-942A-AF03EEF741FF}" srcOrd="0" destOrd="0" presId="urn:microsoft.com/office/officeart/2005/8/layout/vProcess5"/>
    <dgm:cxn modelId="{9EBB5046-F713-4615-8146-40A9011C1F73}" type="presOf" srcId="{BC6F536D-2EA4-44E2-BD95-D54267E0A9E8}" destId="{0D092274-4734-4289-B26B-6DCED35E3295}" srcOrd="0" destOrd="0" presId="urn:microsoft.com/office/officeart/2005/8/layout/vProcess5"/>
    <dgm:cxn modelId="{44B0E469-3AE2-42E3-8E6E-52B6A44A4B81}" srcId="{4F164BF0-AD29-4A37-9166-7E50AC2872CA}" destId="{BC6F536D-2EA4-44E2-BD95-D54267E0A9E8}" srcOrd="3" destOrd="0" parTransId="{0DD35A05-C348-4E21-9B5A-3492834DB20B}" sibTransId="{B0F24C3D-6519-44F8-9216-7F8CAA0CFC79}"/>
    <dgm:cxn modelId="{EC025250-2442-4007-B7E6-9ED2A5DEADF4}" type="presOf" srcId="{83967C03-C688-4F87-A1EE-C532BD3E6318}" destId="{27432C1F-DB3F-4CD8-932E-C6C077CB549A}" srcOrd="0" destOrd="0" presId="urn:microsoft.com/office/officeart/2005/8/layout/vProcess5"/>
    <dgm:cxn modelId="{70684F75-9058-4710-A7F5-FC3D8B9F7499}" type="presOf" srcId="{B4040493-8A3C-45AD-A230-643043AB23E7}" destId="{B75A06E7-3111-4617-8321-07AF49438B4F}" srcOrd="1" destOrd="0" presId="urn:microsoft.com/office/officeart/2005/8/layout/vProcess5"/>
    <dgm:cxn modelId="{6D527655-F9BA-4E80-BB11-207A64FE3441}" srcId="{4F164BF0-AD29-4A37-9166-7E50AC2872CA}" destId="{EB134CA6-016C-4C3F-BE3E-10CD393FB396}" srcOrd="0" destOrd="0" parTransId="{A797452C-9258-410A-9413-1F4BFEED1521}" sibTransId="{9EBB25F2-B673-4A11-B386-ADC621155F81}"/>
    <dgm:cxn modelId="{F5D14858-C3EB-4B5E-A9DC-DDCB681FD8D4}" srcId="{4F164BF0-AD29-4A37-9166-7E50AC2872CA}" destId="{C69556C7-F22A-4294-830E-6294C2354901}" srcOrd="2" destOrd="0" parTransId="{AB8C1E11-091D-4FFB-B8CB-CBB21CADE2EB}" sibTransId="{4150E599-3929-4AB6-AE92-95A9659FF1CE}"/>
    <dgm:cxn modelId="{485A337D-3A0D-4016-B8E4-E06467DBAC5F}" type="presOf" srcId="{B0F24C3D-6519-44F8-9216-7F8CAA0CFC79}" destId="{7423073F-011C-4817-9FD0-A92FF01D4413}" srcOrd="0" destOrd="0" presId="urn:microsoft.com/office/officeart/2005/8/layout/vProcess5"/>
    <dgm:cxn modelId="{3798F97D-DA33-47BE-B950-5FF0E30ECDB6}" type="presOf" srcId="{BC6F536D-2EA4-44E2-BD95-D54267E0A9E8}" destId="{DE8BB8BE-0AFE-4F47-9807-B8A25F0A036E}" srcOrd="1" destOrd="0" presId="urn:microsoft.com/office/officeart/2005/8/layout/vProcess5"/>
    <dgm:cxn modelId="{40705883-E9EF-4E4D-8161-A6AB1BCE0BDB}" type="presOf" srcId="{C69556C7-F22A-4294-830E-6294C2354901}" destId="{87A9A5E9-4224-4FBF-A4E9-7E908DFFE2D7}" srcOrd="1" destOrd="0" presId="urn:microsoft.com/office/officeart/2005/8/layout/vProcess5"/>
    <dgm:cxn modelId="{E7DB3E8C-F6C8-4014-9274-682277B09F65}" type="presOf" srcId="{EB134CA6-016C-4C3F-BE3E-10CD393FB396}" destId="{D1772161-1769-4716-A996-6E00EA69CD6D}" srcOrd="0" destOrd="0" presId="urn:microsoft.com/office/officeart/2005/8/layout/vProcess5"/>
    <dgm:cxn modelId="{4BB309A2-86DD-4FD9-AA36-9CBB730D5D1E}" srcId="{4F164BF0-AD29-4A37-9166-7E50AC2872CA}" destId="{850DCE56-CDC5-4427-B374-4F7CF0AAD50C}" srcOrd="5" destOrd="0" parTransId="{338BF2C3-3591-4FA5-8C10-868A18A80C34}" sibTransId="{05654117-E003-420A-B54D-137B1135F814}"/>
    <dgm:cxn modelId="{6F61C1A8-2929-4DA8-BEEC-49803B1AA703}" type="presOf" srcId="{4F164BF0-AD29-4A37-9166-7E50AC2872CA}" destId="{8AADF850-E997-4FFF-8F6A-177948BBF885}" srcOrd="0" destOrd="0" presId="urn:microsoft.com/office/officeart/2005/8/layout/vProcess5"/>
    <dgm:cxn modelId="{08BC96E7-0DAF-481E-A7FB-81FDCCE7331D}" type="presOf" srcId="{EB134CA6-016C-4C3F-BE3E-10CD393FB396}" destId="{4D825150-33CB-4609-A1AE-A8B09421B84A}" srcOrd="1" destOrd="0" presId="urn:microsoft.com/office/officeart/2005/8/layout/vProcess5"/>
    <dgm:cxn modelId="{2E2539F3-42F9-4701-9A58-1B32B0BCE623}" srcId="{4F164BF0-AD29-4A37-9166-7E50AC2872CA}" destId="{C0897524-BD97-4ABB-AEEA-9FD697207D19}" srcOrd="4" destOrd="0" parTransId="{77EDE357-EB46-4AE3-A504-F8D54CC4FEA1}" sibTransId="{C1B95A10-E6A7-489B-90EE-FB714414AA1F}"/>
    <dgm:cxn modelId="{78F0F85B-F1B7-4782-B5AC-1678E2E4CCAD}" type="presParOf" srcId="{8AADF850-E997-4FFF-8F6A-177948BBF885}" destId="{C7827CB0-3776-4EBF-952F-0DE9879458FF}" srcOrd="0" destOrd="0" presId="urn:microsoft.com/office/officeart/2005/8/layout/vProcess5"/>
    <dgm:cxn modelId="{6589B3DE-25E4-4D44-A356-6DBFF9E349BD}" type="presParOf" srcId="{8AADF850-E997-4FFF-8F6A-177948BBF885}" destId="{D1772161-1769-4716-A996-6E00EA69CD6D}" srcOrd="1" destOrd="0" presId="urn:microsoft.com/office/officeart/2005/8/layout/vProcess5"/>
    <dgm:cxn modelId="{BC1C5B1F-11CF-497C-B6E7-FDB4F8B713AF}" type="presParOf" srcId="{8AADF850-E997-4FFF-8F6A-177948BBF885}" destId="{53B4CB84-0CD6-4C5E-BA29-59D7D1895A24}" srcOrd="2" destOrd="0" presId="urn:microsoft.com/office/officeart/2005/8/layout/vProcess5"/>
    <dgm:cxn modelId="{22162607-38F0-45F3-B9F0-DD7DE352BBF0}" type="presParOf" srcId="{8AADF850-E997-4FFF-8F6A-177948BBF885}" destId="{AD5A0C44-16C4-470C-86A9-586FF71E0D02}" srcOrd="3" destOrd="0" presId="urn:microsoft.com/office/officeart/2005/8/layout/vProcess5"/>
    <dgm:cxn modelId="{51AF7567-3B6B-41BE-9DCB-3120A7B58C1C}" type="presParOf" srcId="{8AADF850-E997-4FFF-8F6A-177948BBF885}" destId="{0D092274-4734-4289-B26B-6DCED35E3295}" srcOrd="4" destOrd="0" presId="urn:microsoft.com/office/officeart/2005/8/layout/vProcess5"/>
    <dgm:cxn modelId="{8C81FC30-AB4B-4638-B9ED-DCD46FC13AD3}" type="presParOf" srcId="{8AADF850-E997-4FFF-8F6A-177948BBF885}" destId="{9F15A2D7-3106-4D29-99B2-47241DC7B160}" srcOrd="5" destOrd="0" presId="urn:microsoft.com/office/officeart/2005/8/layout/vProcess5"/>
    <dgm:cxn modelId="{89C22137-22C5-4211-94B4-CD485AB89D4C}" type="presParOf" srcId="{8AADF850-E997-4FFF-8F6A-177948BBF885}" destId="{8ACE3B87-EBC8-43DE-AE2B-3E91D3262CED}" srcOrd="6" destOrd="0" presId="urn:microsoft.com/office/officeart/2005/8/layout/vProcess5"/>
    <dgm:cxn modelId="{B415D1E1-2FBD-4339-AC53-14D3DC428EFE}" type="presParOf" srcId="{8AADF850-E997-4FFF-8F6A-177948BBF885}" destId="{27432C1F-DB3F-4CD8-932E-C6C077CB549A}" srcOrd="7" destOrd="0" presId="urn:microsoft.com/office/officeart/2005/8/layout/vProcess5"/>
    <dgm:cxn modelId="{A8AB495C-4520-4CC9-A14A-9CD243BE866E}" type="presParOf" srcId="{8AADF850-E997-4FFF-8F6A-177948BBF885}" destId="{E41629CF-7A92-4AEC-942A-AF03EEF741FF}" srcOrd="8" destOrd="0" presId="urn:microsoft.com/office/officeart/2005/8/layout/vProcess5"/>
    <dgm:cxn modelId="{9224C989-DD9C-454D-97A0-D6DA621B391C}" type="presParOf" srcId="{8AADF850-E997-4FFF-8F6A-177948BBF885}" destId="{7423073F-011C-4817-9FD0-A92FF01D4413}" srcOrd="9" destOrd="0" presId="urn:microsoft.com/office/officeart/2005/8/layout/vProcess5"/>
    <dgm:cxn modelId="{5293F991-7E0C-4368-92B4-BFB2E437EF9A}" type="presParOf" srcId="{8AADF850-E997-4FFF-8F6A-177948BBF885}" destId="{4D825150-33CB-4609-A1AE-A8B09421B84A}" srcOrd="10" destOrd="0" presId="urn:microsoft.com/office/officeart/2005/8/layout/vProcess5"/>
    <dgm:cxn modelId="{ADD3072C-D7C3-4376-9AC7-A91266B1E9E2}" type="presParOf" srcId="{8AADF850-E997-4FFF-8F6A-177948BBF885}" destId="{B75A06E7-3111-4617-8321-07AF49438B4F}" srcOrd="11" destOrd="0" presId="urn:microsoft.com/office/officeart/2005/8/layout/vProcess5"/>
    <dgm:cxn modelId="{A5BE92C1-7F5E-4517-A11C-518588AB9ADA}" type="presParOf" srcId="{8AADF850-E997-4FFF-8F6A-177948BBF885}" destId="{87A9A5E9-4224-4FBF-A4E9-7E908DFFE2D7}" srcOrd="12" destOrd="0" presId="urn:microsoft.com/office/officeart/2005/8/layout/vProcess5"/>
    <dgm:cxn modelId="{137207F4-C446-4C2D-9A78-F47CEEF79C2E}" type="presParOf" srcId="{8AADF850-E997-4FFF-8F6A-177948BBF885}" destId="{DE8BB8BE-0AFE-4F47-9807-B8A25F0A036E}" srcOrd="13" destOrd="0" presId="urn:microsoft.com/office/officeart/2005/8/layout/vProcess5"/>
    <dgm:cxn modelId="{A4D68CDD-CAAE-4A86-A1AE-AFC20C90EECB}" type="presParOf" srcId="{8AADF850-E997-4FFF-8F6A-177948BBF885}" destId="{CAEBC196-1D6C-4666-8ACC-0D321E29ACC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2161-1769-4716-A996-6E00EA69CD6D}">
      <dsp:nvSpPr>
        <dsp:cNvPr id="0" name=""/>
        <dsp:cNvSpPr/>
      </dsp:nvSpPr>
      <dsp:spPr>
        <a:xfrm>
          <a:off x="0" y="0"/>
          <a:ext cx="7759636" cy="638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→Tratamento de Bugs da fase anterior;</a:t>
          </a:r>
          <a:endParaRPr lang="en-US" sz="2600" kern="1200" dirty="0"/>
        </a:p>
      </dsp:txBody>
      <dsp:txXfrm>
        <a:off x="18705" y="18705"/>
        <a:ext cx="6995760" cy="601241"/>
      </dsp:txXfrm>
    </dsp:sp>
    <dsp:sp modelId="{53B4CB84-0CD6-4C5E-BA29-59D7D1895A24}">
      <dsp:nvSpPr>
        <dsp:cNvPr id="0" name=""/>
        <dsp:cNvSpPr/>
      </dsp:nvSpPr>
      <dsp:spPr>
        <a:xfrm>
          <a:off x="579453" y="727352"/>
          <a:ext cx="7759636" cy="638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→Implementação de </a:t>
          </a:r>
          <a:r>
            <a:rPr lang="pt-PT" sz="2600" kern="1200" dirty="0" err="1"/>
            <a:t>MultiThreading</a:t>
          </a:r>
          <a:r>
            <a:rPr lang="pt-PT" sz="2600" kern="1200" dirty="0"/>
            <a:t>;</a:t>
          </a:r>
          <a:endParaRPr lang="en-US" sz="2600" kern="1200" dirty="0"/>
        </a:p>
      </dsp:txBody>
      <dsp:txXfrm>
        <a:off x="598158" y="746057"/>
        <a:ext cx="6727649" cy="601241"/>
      </dsp:txXfrm>
    </dsp:sp>
    <dsp:sp modelId="{AD5A0C44-16C4-470C-86A9-586FF71E0D02}">
      <dsp:nvSpPr>
        <dsp:cNvPr id="0" name=""/>
        <dsp:cNvSpPr/>
      </dsp:nvSpPr>
      <dsp:spPr>
        <a:xfrm>
          <a:off x="1158906" y="1454705"/>
          <a:ext cx="7759636" cy="638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→ Implementação do ST;</a:t>
          </a:r>
          <a:endParaRPr lang="en-US" sz="2600" kern="1200" dirty="0"/>
        </a:p>
      </dsp:txBody>
      <dsp:txXfrm>
        <a:off x="1177611" y="1473410"/>
        <a:ext cx="6727649" cy="601241"/>
      </dsp:txXfrm>
    </dsp:sp>
    <dsp:sp modelId="{0D092274-4734-4289-B26B-6DCED35E3295}">
      <dsp:nvSpPr>
        <dsp:cNvPr id="0" name=""/>
        <dsp:cNvSpPr/>
      </dsp:nvSpPr>
      <dsp:spPr>
        <a:xfrm>
          <a:off x="1738360" y="2182058"/>
          <a:ext cx="7759636" cy="638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→ Implementação do SR e modo Iterativo;</a:t>
          </a:r>
          <a:endParaRPr lang="en-US" sz="2600" kern="1200" dirty="0"/>
        </a:p>
      </dsp:txBody>
      <dsp:txXfrm>
        <a:off x="1757065" y="2200763"/>
        <a:ext cx="6727649" cy="601241"/>
      </dsp:txXfrm>
    </dsp:sp>
    <dsp:sp modelId="{9F15A2D7-3106-4D29-99B2-47241DC7B160}">
      <dsp:nvSpPr>
        <dsp:cNvPr id="0" name=""/>
        <dsp:cNvSpPr/>
      </dsp:nvSpPr>
      <dsp:spPr>
        <a:xfrm>
          <a:off x="2317813" y="2909410"/>
          <a:ext cx="7759636" cy="6386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→ Implementação da zona Reversa</a:t>
          </a:r>
          <a:endParaRPr lang="en-US" sz="2600" kern="1200" dirty="0"/>
        </a:p>
      </dsp:txBody>
      <dsp:txXfrm>
        <a:off x="2336518" y="2928115"/>
        <a:ext cx="6727649" cy="601241"/>
      </dsp:txXfrm>
    </dsp:sp>
    <dsp:sp modelId="{8ACE3B87-EBC8-43DE-AE2B-3E91D3262CED}">
      <dsp:nvSpPr>
        <dsp:cNvPr id="0" name=""/>
        <dsp:cNvSpPr/>
      </dsp:nvSpPr>
      <dsp:spPr>
        <a:xfrm>
          <a:off x="7344513" y="466570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37916" y="466570"/>
        <a:ext cx="228317" cy="312380"/>
      </dsp:txXfrm>
    </dsp:sp>
    <dsp:sp modelId="{27432C1F-DB3F-4CD8-932E-C6C077CB549A}">
      <dsp:nvSpPr>
        <dsp:cNvPr id="0" name=""/>
        <dsp:cNvSpPr/>
      </dsp:nvSpPr>
      <dsp:spPr>
        <a:xfrm>
          <a:off x="7923966" y="1193922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17369" y="1193922"/>
        <a:ext cx="228317" cy="312380"/>
      </dsp:txXfrm>
    </dsp:sp>
    <dsp:sp modelId="{E41629CF-7A92-4AEC-942A-AF03EEF741FF}">
      <dsp:nvSpPr>
        <dsp:cNvPr id="0" name=""/>
        <dsp:cNvSpPr/>
      </dsp:nvSpPr>
      <dsp:spPr>
        <a:xfrm>
          <a:off x="8503419" y="1910631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96822" y="1910631"/>
        <a:ext cx="228317" cy="312380"/>
      </dsp:txXfrm>
    </dsp:sp>
    <dsp:sp modelId="{7423073F-011C-4817-9FD0-A92FF01D4413}">
      <dsp:nvSpPr>
        <dsp:cNvPr id="0" name=""/>
        <dsp:cNvSpPr/>
      </dsp:nvSpPr>
      <dsp:spPr>
        <a:xfrm>
          <a:off x="9082873" y="2645080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900" kern="1200"/>
        </a:p>
      </dsp:txBody>
      <dsp:txXfrm>
        <a:off x="9176276" y="2645080"/>
        <a:ext cx="228317" cy="31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40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59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30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97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57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02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1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9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ttgtmedia.com/rms/onlineImages/DNS_server_02_half_column_mobile.jpg" TargetMode="External"/><Relationship Id="rId2" Type="http://schemas.openxmlformats.org/officeDocument/2006/relationships/hyperlink" Target="https://imgur.com/0shZ45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6493" y="1208222"/>
            <a:ext cx="10072922" cy="1978346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Implementação de um sistema DNS</a:t>
            </a:r>
            <a:br>
              <a:rPr lang="pt-PT" dirty="0"/>
            </a:b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2ª Fase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CE96F0-24EE-4BAB-8C00-893EC171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D444C4E-6A11-4761-8A29-4B2A05781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47D306-4FD8-4CAD-82D2-FD4C900AD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EF343-715B-4B19-9862-2734A1FCD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FB171-510F-4499-9CD0-BC5ACC40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A2759B-0AF5-4E2E-82AA-813216C89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8366DE17-B6DB-4AF0-9B4C-75A8EFB36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AA09F465-4405-48C1-97F4-AA4773F95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A2C1BD7E-5FA9-494F-8D3D-6844C3A33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185BE1E-CAFB-4EFD-944A-39897624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4464" y="3370442"/>
            <a:ext cx="486771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PT"/>
              <a:t>Comunicações por Computador </a:t>
            </a:r>
          </a:p>
          <a:p>
            <a:pPr algn="ctr"/>
            <a:r>
              <a:rPr lang="pt-PT"/>
              <a:t>PL5 - Grupo 03</a:t>
            </a:r>
          </a:p>
          <a:p>
            <a:pPr algn="ctr"/>
            <a:r>
              <a:rPr lang="pt-PT"/>
              <a:t>30 de novembro de 2022</a:t>
            </a:r>
          </a:p>
          <a:p>
            <a:pPr algn="ctr"/>
            <a:endParaRPr lang="pt-PT"/>
          </a:p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BF9E13-6EA6-567E-4642-61AA77619370}"/>
              </a:ext>
            </a:extLst>
          </p:cNvPr>
          <p:cNvSpPr txBox="1"/>
          <p:nvPr/>
        </p:nvSpPr>
        <p:spPr>
          <a:xfrm>
            <a:off x="8901544" y="4777343"/>
            <a:ext cx="2813338" cy="14101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pt-PT" sz="1400">
                <a:ea typeface="+mn-lt"/>
                <a:cs typeface="+mn-lt"/>
              </a:rPr>
              <a:t>Trabalho desenvolvido por :</a:t>
            </a:r>
            <a:endParaRPr lang="en-US" sz="1400"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pt-PT" sz="1400">
                <a:ea typeface="+mn-lt"/>
                <a:cs typeface="+mn-lt"/>
              </a:rPr>
              <a:t>Hugo Martins (a95125)</a:t>
            </a:r>
            <a:endParaRPr lang="en-US" sz="1400"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pt-PT" sz="1400">
                <a:ea typeface="+mn-lt"/>
                <a:cs typeface="+mn-lt"/>
              </a:rPr>
              <a:t>João Escudeiro (a96075)</a:t>
            </a:r>
            <a:endParaRPr lang="en-US" sz="1400"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pt-PT" sz="1400">
                <a:ea typeface="+mn-lt"/>
                <a:cs typeface="+mn-lt"/>
              </a:rPr>
              <a:t>Tiago Ribeiro (a76420)</a:t>
            </a:r>
            <a:endParaRPr lang="pt-PT" sz="140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85AE1476-4380-F9BE-EBBB-B2EEE616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5482633"/>
            <a:ext cx="1722408" cy="896053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0B8DBA-6ABA-1A7A-FBA5-41650C2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B7B3-3776-A160-E092-7D1A0075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060B6BD-BCD6-80D0-8823-CD1BF1454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05" y="225636"/>
            <a:ext cx="3221161" cy="602097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DF0CB6-582C-1648-5E74-E851E5AF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47" y="130945"/>
            <a:ext cx="2767269" cy="61156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2C9D7D0-6CCB-816B-326D-7FFAD81BB4A9}"/>
              </a:ext>
            </a:extLst>
          </p:cNvPr>
          <p:cNvSpPr txBox="1"/>
          <p:nvPr/>
        </p:nvSpPr>
        <p:spPr>
          <a:xfrm>
            <a:off x="1589354" y="6269079"/>
            <a:ext cx="253146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/>
              <a:t>Figura 4- Diagrama de Implementação ST.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C14B8C-0B15-0547-8783-D29522C37B7F}"/>
              </a:ext>
            </a:extLst>
          </p:cNvPr>
          <p:cNvSpPr txBox="1"/>
          <p:nvPr/>
        </p:nvSpPr>
        <p:spPr>
          <a:xfrm>
            <a:off x="7927651" y="6246609"/>
            <a:ext cx="241917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/>
              <a:t>Figura 5- Diagrama de Implementação SR.</a:t>
            </a:r>
          </a:p>
        </p:txBody>
      </p:sp>
    </p:spTree>
    <p:extLst>
      <p:ext uri="{BB962C8B-B14F-4D97-AF65-F5344CB8AC3E}">
        <p14:creationId xmlns:p14="http://schemas.microsoft.com/office/powerpoint/2010/main" val="149084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5CDE6-8250-F31D-340A-F1DF328B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Cache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D0FBEA-E55A-2FF3-91DD-DC7E1DA1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ym typeface="Wingdings" panose="05000000000000000000" pitchFamily="2" charset="2"/>
              </a:rPr>
              <a:t> </a:t>
            </a:r>
            <a:r>
              <a:rPr lang="pt-PT" dirty="0"/>
              <a:t>A cache foi implementada apenas no servidor de resolução , pois é o único sítio onde faz sentido ser incluída , visto que o grupo apenas implementou o modo iterativo .</a:t>
            </a:r>
          </a:p>
          <a:p>
            <a:r>
              <a:rPr lang="pt-PT" dirty="0">
                <a:sym typeface="Wingdings" panose="05000000000000000000" pitchFamily="2" charset="2"/>
              </a:rPr>
              <a:t> </a:t>
            </a:r>
            <a:r>
              <a:rPr lang="pt-PT" dirty="0"/>
              <a:t>A cache guarda a informação correspondente a uma resposta obtida , enquanto o TTL não expirar , e caso o cliente faça uma </a:t>
            </a:r>
            <a:r>
              <a:rPr lang="pt-PT" dirty="0" err="1"/>
              <a:t>query</a:t>
            </a:r>
            <a:r>
              <a:rPr lang="pt-PT" dirty="0"/>
              <a:t> que esteja na cache , o SR responde de imediato , sem ter de perguntar ao ST e assim sucessivamente.</a:t>
            </a:r>
          </a:p>
        </p:txBody>
      </p:sp>
    </p:spTree>
    <p:extLst>
      <p:ext uri="{BB962C8B-B14F-4D97-AF65-F5344CB8AC3E}">
        <p14:creationId xmlns:p14="http://schemas.microsoft.com/office/powerpoint/2010/main" val="4946359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2EEE2-DDD7-6B31-0C18-58FED151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Zona Reversa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9D0C7-A90D-8904-8AC0-2B00F5A2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ym typeface="Wingdings" panose="05000000000000000000" pitchFamily="2" charset="2"/>
              </a:rPr>
              <a:t></a:t>
            </a:r>
            <a:r>
              <a:rPr lang="pt-PT" dirty="0"/>
              <a:t>A zona reversa funciona de uma forma muito semelhante ao servidor normal , ou seja após obter uma </a:t>
            </a:r>
            <a:r>
              <a:rPr lang="pt-PT" dirty="0" err="1"/>
              <a:t>query</a:t>
            </a:r>
            <a:r>
              <a:rPr lang="pt-PT" dirty="0"/>
              <a:t> , procura na sua base de dados. A única diferença é nas </a:t>
            </a:r>
            <a:r>
              <a:rPr lang="pt-PT" dirty="0" err="1"/>
              <a:t>queries</a:t>
            </a:r>
            <a:r>
              <a:rPr lang="pt-PT" dirty="0"/>
              <a:t> , em que é incluído uma </a:t>
            </a:r>
            <a:r>
              <a:rPr lang="pt-PT" dirty="0" err="1"/>
              <a:t>flag</a:t>
            </a:r>
            <a:r>
              <a:rPr lang="pt-PT" dirty="0"/>
              <a:t> PTR para indicar que a </a:t>
            </a:r>
            <a:r>
              <a:rPr lang="pt-PT" dirty="0" err="1"/>
              <a:t>query</a:t>
            </a:r>
            <a:r>
              <a:rPr lang="pt-PT" dirty="0"/>
              <a:t> é para ser efetuada na zona reversa.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813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1E416-44B2-078F-0961-2EF4C000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 e possíveis 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45DDA2-1A7E-4B28-D149-353B69E2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>
                <a:sym typeface="Wingdings" panose="05000000000000000000" pitchFamily="2" charset="2"/>
              </a:rPr>
              <a:t>Face à escassez de tempo ,  o grupo optou por implementar apenas os </a:t>
            </a:r>
            <a:r>
              <a:rPr lang="pt-PT" dirty="0" err="1">
                <a:sym typeface="Wingdings" panose="05000000000000000000" pitchFamily="2" charset="2"/>
              </a:rPr>
              <a:t>compenentes</a:t>
            </a:r>
            <a:r>
              <a:rPr lang="pt-PT" dirty="0">
                <a:sym typeface="Wingdings" panose="05000000000000000000" pitchFamily="2" charset="2"/>
              </a:rPr>
              <a:t> que pareciam mais importantes nesta fase .Caso existisse mais tempo disponível , o grupo iria adicionar as seguintes funcionalidades:</a:t>
            </a:r>
          </a:p>
          <a:p>
            <a:r>
              <a:rPr lang="pt-PT" dirty="0">
                <a:sym typeface="Wingdings" panose="05000000000000000000" pitchFamily="2" charset="2"/>
              </a:rPr>
              <a:t>	</a:t>
            </a:r>
            <a:r>
              <a:rPr lang="pt-PT" dirty="0"/>
              <a:t>→ </a:t>
            </a:r>
            <a:r>
              <a:rPr lang="pt-PT" dirty="0">
                <a:sym typeface="Wingdings" panose="05000000000000000000" pitchFamily="2" charset="2"/>
              </a:rPr>
              <a:t>Implementação do modo recursivo;</a:t>
            </a:r>
          </a:p>
          <a:p>
            <a:r>
              <a:rPr lang="pt-PT" dirty="0">
                <a:sym typeface="Wingdings" panose="05000000000000000000" pitchFamily="2" charset="2"/>
              </a:rPr>
              <a:t>	</a:t>
            </a:r>
            <a:r>
              <a:rPr lang="pt-PT" dirty="0"/>
              <a:t>→ Possíveis melhorias na zona Reversa;</a:t>
            </a:r>
          </a:p>
          <a:p>
            <a:r>
              <a:rPr lang="pt-PT" dirty="0"/>
              <a:t>	→ Possíveis melhorias no controlo de concorrência , de forma a aumentar ao máximo a eficiência do programa ;</a:t>
            </a:r>
          </a:p>
          <a:p>
            <a:r>
              <a:rPr lang="pt-PT" dirty="0"/>
              <a:t>	 → Inclusão de codificação binária.</a:t>
            </a:r>
          </a:p>
          <a:p>
            <a:r>
              <a:rPr lang="pt-PT" dirty="0"/>
              <a:t>	</a:t>
            </a:r>
          </a:p>
          <a:p>
            <a:r>
              <a:rPr lang="pt-PT" dirty="0"/>
              <a:t>	</a:t>
            </a:r>
            <a:endParaRPr lang="en-US" dirty="0"/>
          </a:p>
          <a:p>
            <a:endParaRPr lang="en-US" dirty="0"/>
          </a:p>
          <a:p>
            <a:endParaRPr lang="pt-PT" dirty="0">
              <a:sym typeface="Wingdings" panose="05000000000000000000" pitchFamily="2" charset="2"/>
            </a:endParaRPr>
          </a:p>
          <a:p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838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A3318-56C3-C8EB-628C-125A95ED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-565819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Conclusão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1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5EB0AA-824C-514E-1AA6-0906488F351F}"/>
              </a:ext>
            </a:extLst>
          </p:cNvPr>
          <p:cNvSpPr txBox="1"/>
          <p:nvPr/>
        </p:nvSpPr>
        <p:spPr>
          <a:xfrm>
            <a:off x="752448" y="3377530"/>
            <a:ext cx="371146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→Dificuldades apresentadas ( correção de erros anteriores nas </a:t>
            </a:r>
            <a:r>
              <a:rPr lang="pt-PT" dirty="0" err="1">
                <a:ea typeface="+mn-lt"/>
                <a:cs typeface="+mn-lt"/>
              </a:rPr>
              <a:t>queries</a:t>
            </a:r>
            <a:r>
              <a:rPr lang="pt-PT" dirty="0">
                <a:ea typeface="+mn-lt"/>
                <a:cs typeface="+mn-lt"/>
              </a:rPr>
              <a:t> A, i</a:t>
            </a:r>
            <a:r>
              <a:rPr lang="pt-PT" b="0" i="0" dirty="0">
                <a:effectLst/>
                <a:latin typeface="Avenir Next LT Pro (corpo)"/>
              </a:rPr>
              <a:t>mplementação do Servidor de Resolução que tinha de perceber respostas e supostamente</a:t>
            </a:r>
            <a:br>
              <a:rPr lang="pt-PT" dirty="0">
                <a:latin typeface="Avenir Next LT Pro (corpo)"/>
              </a:rPr>
            </a:br>
            <a:r>
              <a:rPr lang="pt-PT" b="0" i="0" dirty="0">
                <a:effectLst/>
                <a:latin typeface="Avenir Next LT Pro (corpo)"/>
              </a:rPr>
              <a:t>direcionar para o devido sítio a resposta);</a:t>
            </a:r>
            <a:endParaRPr lang="pt-PT" dirty="0">
              <a:latin typeface="Avenir Next LT Pro (corpo)"/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→Conhecimentos adquiridos ;</a:t>
            </a:r>
          </a:p>
          <a:p>
            <a:r>
              <a:rPr lang="pt-PT" dirty="0">
                <a:ea typeface="+mn-lt"/>
                <a:cs typeface="+mn-lt"/>
              </a:rPr>
              <a:t>→Não inclusão dos testes na apresentação ;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A5AA36-4F51-A6F6-F53F-E4F0D36AFDC3}"/>
              </a:ext>
            </a:extLst>
          </p:cNvPr>
          <p:cNvSpPr txBox="1"/>
          <p:nvPr/>
        </p:nvSpPr>
        <p:spPr>
          <a:xfrm>
            <a:off x="7395292" y="3525725"/>
            <a:ext cx="297988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Tabela 1 -Participação nas Tarefas .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24B4B8-FB0C-E50B-9E3F-83A917D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pt-PT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38CB9200-20AB-D192-4A1B-F193FA611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887" y="1286148"/>
            <a:ext cx="6165114" cy="2164268"/>
          </a:xfrm>
        </p:spPr>
      </p:pic>
    </p:spTree>
    <p:extLst>
      <p:ext uri="{BB962C8B-B14F-4D97-AF65-F5344CB8AC3E}">
        <p14:creationId xmlns:p14="http://schemas.microsoft.com/office/powerpoint/2010/main" val="98200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A7B19-15FF-0FEE-3661-1EFA8B20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9EDEA-DBA1-B8AD-A428-9149CA90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Figura 1- disponível em :</a:t>
            </a:r>
          </a:p>
          <a:p>
            <a:r>
              <a:rPr lang="pt-PT" dirty="0">
                <a:hlinkClick r:id="rId2"/>
              </a:rPr>
              <a:t>https://imgur.com/0shZ45u</a:t>
            </a:r>
            <a:r>
              <a:rPr lang="pt-PT" dirty="0"/>
              <a:t>  ,consultado em 15 de janeiro de 2023</a:t>
            </a:r>
          </a:p>
          <a:p>
            <a:r>
              <a:rPr lang="pt-PT" dirty="0"/>
              <a:t>Figura 2- disponível em:</a:t>
            </a:r>
          </a:p>
          <a:p>
            <a:r>
              <a:rPr lang="pt-PT" dirty="0">
                <a:solidFill>
                  <a:srgbClr val="0070C0"/>
                </a:solidFill>
                <a:hlinkClick r:id="rId3"/>
              </a:rPr>
              <a:t>https://cdn.ttgtmedia.com/rms/onlineImages/DNS_server_02_half_column_mobile.jpg</a:t>
            </a:r>
            <a:r>
              <a:rPr lang="pt-PT" dirty="0">
                <a:solidFill>
                  <a:srgbClr val="0070C0"/>
                </a:solidFill>
              </a:rPr>
              <a:t>  </a:t>
            </a:r>
            <a:r>
              <a:rPr lang="pt-PT" dirty="0"/>
              <a:t>,consultado em 15 janeiro 2023</a:t>
            </a:r>
          </a:p>
        </p:txBody>
      </p:sp>
    </p:spTree>
    <p:extLst>
      <p:ext uri="{BB962C8B-B14F-4D97-AF65-F5344CB8AC3E}">
        <p14:creationId xmlns:p14="http://schemas.microsoft.com/office/powerpoint/2010/main" val="36739855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D28B-C57D-7953-4355-0E26960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C9520C-029C-C57E-02A8-73566001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PT" sz="1600" dirty="0"/>
              <a:t>•Equipa de Trabalho</a:t>
            </a:r>
          </a:p>
          <a:p>
            <a:r>
              <a:rPr lang="pt-PT" sz="1600" dirty="0">
                <a:ea typeface="+mn-lt"/>
                <a:cs typeface="+mn-lt"/>
              </a:rPr>
              <a:t>•Introdução </a:t>
            </a:r>
          </a:p>
          <a:p>
            <a:r>
              <a:rPr lang="pt-PT" sz="1800" dirty="0">
                <a:ea typeface="+mn-lt"/>
                <a:cs typeface="+mn-lt"/>
                <a:sym typeface="Wingdings" panose="05000000000000000000" pitchFamily="2" charset="2"/>
              </a:rPr>
              <a:t></a:t>
            </a:r>
            <a:r>
              <a:rPr lang="pt-PT" sz="1600" dirty="0">
                <a:ea typeface="+mn-lt"/>
                <a:cs typeface="+mn-lt"/>
              </a:rPr>
              <a:t>Ambiente de Teste</a:t>
            </a:r>
          </a:p>
          <a:p>
            <a:r>
              <a:rPr lang="pt-PT" sz="1600" dirty="0">
                <a:ea typeface="+mn-lt"/>
                <a:cs typeface="+mn-lt"/>
              </a:rPr>
              <a:t>•Melhorias</a:t>
            </a:r>
          </a:p>
          <a:p>
            <a:r>
              <a:rPr lang="pt-PT" sz="1600" dirty="0">
                <a:ea typeface="+mn-lt"/>
                <a:cs typeface="+mn-lt"/>
              </a:rPr>
              <a:t>•Estratégia de Implementação</a:t>
            </a:r>
          </a:p>
          <a:p>
            <a:r>
              <a:rPr lang="pt-PT" sz="1600" dirty="0">
                <a:ea typeface="+mn-lt"/>
                <a:cs typeface="+mn-lt"/>
              </a:rPr>
              <a:t>•Análise e discussão dos Resultados/futuras melhorias</a:t>
            </a:r>
          </a:p>
          <a:p>
            <a:r>
              <a:rPr lang="pt-PT" sz="1600" dirty="0">
                <a:ea typeface="+mn-lt"/>
                <a:cs typeface="+mn-lt"/>
              </a:rPr>
              <a:t>•Conclusão</a:t>
            </a:r>
          </a:p>
          <a:p>
            <a:r>
              <a:rPr lang="pt-PT" sz="1800" dirty="0">
                <a:ea typeface="+mn-lt"/>
                <a:cs typeface="+mn-lt"/>
                <a:sym typeface="Wingdings" panose="05000000000000000000" pitchFamily="2" charset="2"/>
              </a:rPr>
              <a:t></a:t>
            </a:r>
            <a:r>
              <a:rPr lang="pt-PT" sz="1600" dirty="0">
                <a:ea typeface="+mn-lt"/>
                <a:cs typeface="+mn-lt"/>
              </a:rPr>
              <a:t>Bibliografia</a:t>
            </a:r>
          </a:p>
          <a:p>
            <a:endParaRPr lang="pt-PT" dirty="0">
              <a:ea typeface="+mn-lt"/>
              <a:cs typeface="+mn-lt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82FAA3-CFBF-F02F-4DC1-83E351B3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87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62E64-E865-9AB0-761D-9D18E9C0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Equipa de Trabalho</a:t>
            </a:r>
          </a:p>
        </p:txBody>
      </p:sp>
      <p:pic>
        <p:nvPicPr>
          <p:cNvPr id="4" name="Imagem 4" descr="Uma imagem com pessoa, exterior, macho&#10;&#10;Descrição gerada automaticamente">
            <a:extLst>
              <a:ext uri="{FF2B5EF4-FFF2-40B4-BE49-F238E27FC236}">
                <a16:creationId xmlns:a16="http://schemas.microsoft.com/office/drawing/2014/main" id="{97D3F2EA-5800-602A-8A1C-01C63F8D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266" y="2869267"/>
            <a:ext cx="1514428" cy="2148310"/>
          </a:xfrm>
        </p:spPr>
      </p:pic>
      <p:pic>
        <p:nvPicPr>
          <p:cNvPr id="5" name="Imagem 5" descr="Uma imagem com exterior, céu, pessoa, relva&#10;&#10;Descrição gerada automaticamente">
            <a:extLst>
              <a:ext uri="{FF2B5EF4-FFF2-40B4-BE49-F238E27FC236}">
                <a16:creationId xmlns:a16="http://schemas.microsoft.com/office/drawing/2014/main" id="{A49CD2A1-6BFE-95A5-979B-1D83B358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41" y="2866482"/>
            <a:ext cx="1476936" cy="21559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4E43ED-6C80-49DB-0BDA-14DD890DD0E9}"/>
              </a:ext>
            </a:extLst>
          </p:cNvPr>
          <p:cNvSpPr txBox="1"/>
          <p:nvPr/>
        </p:nvSpPr>
        <p:spPr>
          <a:xfrm>
            <a:off x="2490508" y="5090272"/>
            <a:ext cx="18394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João Escudeiro</a:t>
            </a:r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DB412A-F330-0724-013D-0B0486F62431}"/>
              </a:ext>
            </a:extLst>
          </p:cNvPr>
          <p:cNvSpPr txBox="1"/>
          <p:nvPr/>
        </p:nvSpPr>
        <p:spPr>
          <a:xfrm>
            <a:off x="5602940" y="5090271"/>
            <a:ext cx="16041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Hugo Martins</a:t>
            </a:r>
          </a:p>
        </p:txBody>
      </p:sp>
      <p:pic>
        <p:nvPicPr>
          <p:cNvPr id="8" name="Imagem 8" descr="Uma imagem com pessoa, parede, interior, pose&#10;&#10;Descrição gerada automaticamente">
            <a:extLst>
              <a:ext uri="{FF2B5EF4-FFF2-40B4-BE49-F238E27FC236}">
                <a16:creationId xmlns:a16="http://schemas.microsoft.com/office/drawing/2014/main" id="{91514BEC-8C92-DEFD-13ED-6BF7A1153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98" r="10494"/>
          <a:stretch/>
        </p:blipFill>
        <p:spPr>
          <a:xfrm>
            <a:off x="8421221" y="2975162"/>
            <a:ext cx="1546413" cy="20506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6172C0-22D5-3AE8-F5A0-F12D5A54EE07}"/>
              </a:ext>
            </a:extLst>
          </p:cNvPr>
          <p:cNvSpPr txBox="1"/>
          <p:nvPr/>
        </p:nvSpPr>
        <p:spPr>
          <a:xfrm>
            <a:off x="8418418" y="5090272"/>
            <a:ext cx="21868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Tiago Ribeiro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E95CC26-3B65-A3B4-4BE8-196DA2ED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76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4F86A-55E9-C480-472F-10D70306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C0F80-114E-F0CA-777F-962CF468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7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600" dirty="0">
                <a:ea typeface="+mn-lt"/>
                <a:cs typeface="+mn-lt"/>
              </a:rPr>
              <a:t>→ Objetivos da segunda fase ;</a:t>
            </a:r>
            <a:endParaRPr lang="pt-PT" sz="1600" dirty="0"/>
          </a:p>
          <a:p>
            <a:r>
              <a:rPr lang="pt-PT" sz="1600" dirty="0">
                <a:ea typeface="+mn-lt"/>
                <a:cs typeface="+mn-lt"/>
              </a:rPr>
              <a:t>→ </a:t>
            </a:r>
            <a:r>
              <a:rPr lang="pt-PT" sz="1600" dirty="0"/>
              <a:t>DNS Iterativo </a:t>
            </a:r>
            <a:r>
              <a:rPr lang="pt-PT" sz="1600" dirty="0" err="1"/>
              <a:t>vs</a:t>
            </a:r>
            <a:r>
              <a:rPr lang="pt-PT" sz="1600" dirty="0"/>
              <a:t> DNS Recursivo ;</a:t>
            </a:r>
          </a:p>
          <a:p>
            <a:r>
              <a:rPr lang="pt-PT" sz="1600" dirty="0">
                <a:ea typeface="+mn-lt"/>
                <a:cs typeface="+mn-lt"/>
              </a:rPr>
              <a:t>→ Zona Reversa ;</a:t>
            </a:r>
          </a:p>
          <a:p>
            <a:r>
              <a:rPr lang="pt-PT" sz="1600" dirty="0">
                <a:ea typeface="+mn-lt"/>
                <a:cs typeface="+mn-lt"/>
              </a:rPr>
              <a:t>→ Plano de trabalho;</a:t>
            </a:r>
          </a:p>
          <a:p>
            <a:endParaRPr lang="pt-PT" sz="1600" dirty="0">
              <a:ea typeface="+mn-lt"/>
              <a:cs typeface="+mn-lt"/>
            </a:endParaRPr>
          </a:p>
          <a:p>
            <a:endParaRPr lang="pt-PT" sz="1600" dirty="0">
              <a:ea typeface="+mn-lt"/>
              <a:cs typeface="+mn-lt"/>
            </a:endParaRP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07E45A2-4417-D5DB-3E64-6CFD8D3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pt-PT"/>
          </a:p>
        </p:txBody>
      </p:sp>
      <p:pic>
        <p:nvPicPr>
          <p:cNvPr id="1028" name="Picture 4" descr="How iterative resolution differs from recursive resolution in DNS?">
            <a:extLst>
              <a:ext uri="{FF2B5EF4-FFF2-40B4-BE49-F238E27FC236}">
                <a16:creationId xmlns:a16="http://schemas.microsoft.com/office/drawing/2014/main" id="{C51C81E8-4C98-CCFA-474C-975F70CFD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7"/>
          <a:stretch/>
        </p:blipFill>
        <p:spPr bwMode="auto">
          <a:xfrm>
            <a:off x="7005371" y="234745"/>
            <a:ext cx="4914900" cy="271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F33A6B-F21C-E960-4BF7-EAE25F31FF5B}"/>
              </a:ext>
            </a:extLst>
          </p:cNvPr>
          <p:cNvSpPr txBox="1"/>
          <p:nvPr/>
        </p:nvSpPr>
        <p:spPr>
          <a:xfrm>
            <a:off x="8304787" y="3121223"/>
            <a:ext cx="253146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/>
              <a:t>Figura 1-Funcionamento Modo Recursivo.</a:t>
            </a:r>
          </a:p>
        </p:txBody>
      </p:sp>
      <p:pic>
        <p:nvPicPr>
          <p:cNvPr id="1030" name="Picture 6" descr="What is an iterative DNS query? – TechTarget Definition">
            <a:extLst>
              <a:ext uri="{FF2B5EF4-FFF2-40B4-BE49-F238E27FC236}">
                <a16:creationId xmlns:a16="http://schemas.microsoft.com/office/drawing/2014/main" id="{12083C7D-6DE9-3F6C-0A95-51FEB5E20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4" y="2992965"/>
            <a:ext cx="4264639" cy="319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42FA21-EE80-F485-FE13-7B3D626365A0}"/>
              </a:ext>
            </a:extLst>
          </p:cNvPr>
          <p:cNvSpPr txBox="1"/>
          <p:nvPr/>
        </p:nvSpPr>
        <p:spPr>
          <a:xfrm>
            <a:off x="4811076" y="6277302"/>
            <a:ext cx="2416913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/>
              <a:t>Figura 2-Funcionamento Modo Iterativo.</a:t>
            </a:r>
          </a:p>
        </p:txBody>
      </p:sp>
    </p:spTree>
    <p:extLst>
      <p:ext uri="{BB962C8B-B14F-4D97-AF65-F5344CB8AC3E}">
        <p14:creationId xmlns:p14="http://schemas.microsoft.com/office/powerpoint/2010/main" val="13775159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C751D9-F072-E034-A601-A8A9BFE1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Ambiente de Teste 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m 7">
            <a:extLst>
              <a:ext uri="{FF2B5EF4-FFF2-40B4-BE49-F238E27FC236}">
                <a16:creationId xmlns:a16="http://schemas.microsoft.com/office/drawing/2014/main" id="{50F6C8C0-C73D-0940-0FF5-CB68E487A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00" y="1870040"/>
            <a:ext cx="9729274" cy="4170866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8C0A93F-E4F0-9C87-D41D-0A5DC32B8372}"/>
              </a:ext>
            </a:extLst>
          </p:cNvPr>
          <p:cNvSpPr txBox="1"/>
          <p:nvPr/>
        </p:nvSpPr>
        <p:spPr>
          <a:xfrm>
            <a:off x="4470207" y="6150021"/>
            <a:ext cx="2531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Figura 3- Ambiente de Teste.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0EAC2DC-6DE8-ACF0-EA00-F320A29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5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2AE5-D49E-BD50-4D16-CBE7BBA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Melhorias à fase anterior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968682-14F3-C425-5BC3-910EA21A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ym typeface="Wingdings" panose="05000000000000000000" pitchFamily="2" charset="2"/>
              </a:rPr>
              <a:t>Antes de passar para a implementação da segunda fase o grupo preferiu corrigir bugs correspondentes à primeira fase , para que assim fosse garantido o bom funcionamento de um elemento fulcral no DNS : as mensagens ou </a:t>
            </a:r>
            <a:r>
              <a:rPr lang="pt-PT" dirty="0" err="1">
                <a:sym typeface="Wingdings" panose="05000000000000000000" pitchFamily="2" charset="2"/>
              </a:rPr>
              <a:t>Queries</a:t>
            </a:r>
            <a:r>
              <a:rPr lang="pt-PT" dirty="0">
                <a:sym typeface="Wingdings" panose="05000000000000000000" pitchFamily="2" charset="2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96129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BF6D5-11FA-2BD6-4E5C-2ABDB30C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pt-PT"/>
              <a:t>Estratégias de Implementação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5A183D6-7033-C8DA-9A14-E243C3446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57557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Marcador de Posição do Número do Diapositivo 35">
            <a:extLst>
              <a:ext uri="{FF2B5EF4-FFF2-40B4-BE49-F238E27FC236}">
                <a16:creationId xmlns:a16="http://schemas.microsoft.com/office/drawing/2014/main" id="{FD9F123B-3EEC-60B4-B028-B3D660FC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31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C34F-FF88-DBFF-D325-3319460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Multithreading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A5DCCC-8E02-F053-8F72-7333CF37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ym typeface="Wingdings" panose="05000000000000000000" pitchFamily="2" charset="2"/>
              </a:rPr>
              <a:t> </a:t>
            </a:r>
            <a:r>
              <a:rPr lang="pt-PT" dirty="0"/>
              <a:t>Para garantir o controlo de concorrência , o grupo optou por utilizar </a:t>
            </a:r>
            <a:r>
              <a:rPr lang="pt-PT" dirty="0" err="1"/>
              <a:t>locks</a:t>
            </a:r>
            <a:r>
              <a:rPr lang="pt-PT" dirty="0"/>
              <a:t> , principalmente quando algum servidor acede à base de dados ou tenta escrever nela (como é o caso do </a:t>
            </a:r>
            <a:r>
              <a:rPr lang="pt-PT" dirty="0" err="1"/>
              <a:t>SSecundário</a:t>
            </a:r>
            <a:r>
              <a:rPr lang="pt-PT" dirty="0"/>
              <a:t>).</a:t>
            </a:r>
          </a:p>
          <a:p>
            <a:r>
              <a:rPr lang="pt-PT" dirty="0">
                <a:sym typeface="Wingdings" panose="05000000000000000000" pitchFamily="2" charset="2"/>
              </a:rPr>
              <a:t> </a:t>
            </a:r>
            <a:r>
              <a:rPr lang="pt-PT" dirty="0"/>
              <a:t>É criada uma </a:t>
            </a:r>
            <a:r>
              <a:rPr lang="pt-PT" i="1" dirty="0" err="1"/>
              <a:t>thread</a:t>
            </a:r>
            <a:r>
              <a:rPr lang="pt-PT" dirty="0"/>
              <a:t> para cada conexão TCP ou UDP;</a:t>
            </a:r>
          </a:p>
          <a:p>
            <a:r>
              <a:rPr lang="pt-PT" dirty="0">
                <a:sym typeface="Wingdings" panose="05000000000000000000" pitchFamily="2" charset="2"/>
              </a:rPr>
              <a:t> </a:t>
            </a:r>
            <a:r>
              <a:rPr lang="pt-PT" dirty="0"/>
              <a:t>O servidor procura enviar a resposta de uma porta diferente da que recebe , para evitar grandes tempos de espera na resposta à </a:t>
            </a:r>
            <a:r>
              <a:rPr lang="pt-PT" dirty="0" err="1"/>
              <a:t>query</a:t>
            </a:r>
            <a:r>
              <a:rPr lang="pt-PT" dirty="0"/>
              <a:t> por parte do cliente.</a:t>
            </a:r>
          </a:p>
        </p:txBody>
      </p:sp>
    </p:spTree>
    <p:extLst>
      <p:ext uri="{BB962C8B-B14F-4D97-AF65-F5344CB8AC3E}">
        <p14:creationId xmlns:p14="http://schemas.microsoft.com/office/powerpoint/2010/main" val="276552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CEF57-21CD-2066-BF06-AE77D81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ST/SR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6CA8BF-34AC-71DE-117F-EE17BBDE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a criação da BD ,  passou-se  implementação do ST (para cada domínio de topo, inclui informação dos SDT respetivos , os nomes e os endereços IP dos seus SS e do seu SP).</a:t>
            </a:r>
          </a:p>
          <a:p>
            <a:r>
              <a:rPr lang="pt-PT" dirty="0"/>
              <a:t>Após isto implementou-se o SR que é capaz de receber </a:t>
            </a:r>
            <a:r>
              <a:rPr lang="pt-PT" dirty="0" err="1"/>
              <a:t>queries</a:t>
            </a:r>
            <a:r>
              <a:rPr lang="pt-PT" dirty="0"/>
              <a:t> e encaminhá-las para o ST , e após obter uma resposta redireciona para o respetivo SDT  ,ou para o cliente , dependendo da resposta.</a:t>
            </a:r>
          </a:p>
        </p:txBody>
      </p:sp>
    </p:spTree>
    <p:extLst>
      <p:ext uri="{BB962C8B-B14F-4D97-AF65-F5344CB8AC3E}">
        <p14:creationId xmlns:p14="http://schemas.microsoft.com/office/powerpoint/2010/main" val="12088512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707</Words>
  <Application>Microsoft Office PowerPoint</Application>
  <PresentationFormat>Ecrã Panorâmico</PresentationFormat>
  <Paragraphs>78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(corpo)</vt:lpstr>
      <vt:lpstr>Avenir Next LT Pro Light</vt:lpstr>
      <vt:lpstr>Georgia Pro Semibold</vt:lpstr>
      <vt:lpstr>RocaVTI</vt:lpstr>
      <vt:lpstr>Implementação de um sistema DNS 2ª Fase</vt:lpstr>
      <vt:lpstr>Índice</vt:lpstr>
      <vt:lpstr>Equipa de Trabalho</vt:lpstr>
      <vt:lpstr>Introdução </vt:lpstr>
      <vt:lpstr>Ambiente de Teste </vt:lpstr>
      <vt:lpstr>Melhorias à fase anterior</vt:lpstr>
      <vt:lpstr>Estratégias de Implementação</vt:lpstr>
      <vt:lpstr>Multithreading</vt:lpstr>
      <vt:lpstr>Implementação ST/SR</vt:lpstr>
      <vt:lpstr>Apresentação do PowerPoint</vt:lpstr>
      <vt:lpstr>Cache</vt:lpstr>
      <vt:lpstr>Zona Reversa</vt:lpstr>
      <vt:lpstr>Trabalho futuro e possíveis Melhorias</vt:lpstr>
      <vt:lpstr>Conclusão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Bernardo Escudeiro</cp:lastModifiedBy>
  <cp:revision>52</cp:revision>
  <dcterms:created xsi:type="dcterms:W3CDTF">2022-11-28T12:07:18Z</dcterms:created>
  <dcterms:modified xsi:type="dcterms:W3CDTF">2023-01-17T15:29:14Z</dcterms:modified>
</cp:coreProperties>
</file>