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Comforta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ruce Irv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Comfortaa-bold.fntdata"/><Relationship Id="rId14"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07T21:08:47.550">
    <p:pos x="186" y="112"/>
    <p:text>pass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1cc0bf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1cc0bf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2969340b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2969340b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04975c15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04975c15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76f70878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76f70878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76f70878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76f70878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76f70878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76f70878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gO5ovPzo5MSePuT6fTPiYQVO1nRmq-_JxqAe9FyrcAk"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hubertiming.com/results/2023WyEasterLong"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document/d/1jYZMmEBQQjx5fTRb_hrGelNj-Lc1WLQOmmXchzwmc4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Data Gathering</a:t>
            </a:r>
            <a:endParaRPr>
              <a:latin typeface="Comfortaa"/>
              <a:ea typeface="Comfortaa"/>
              <a:cs typeface="Comfortaa"/>
              <a:sym typeface="Comfortaa"/>
            </a:endParaRPr>
          </a:p>
          <a:p>
            <a:pPr indent="0" lvl="0" marL="0" rtl="0" algn="l">
              <a:spcBef>
                <a:spcPts val="0"/>
              </a:spcBef>
              <a:spcAft>
                <a:spcPts val="0"/>
              </a:spcAft>
              <a:buNone/>
            </a:pPr>
            <a:r>
              <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mfortaa"/>
                <a:ea typeface="Comfortaa"/>
                <a:cs typeface="Comfortaa"/>
                <a:sym typeface="Comfortaa"/>
              </a:rPr>
              <a:t>Lab </a:t>
            </a:r>
            <a:r>
              <a:rPr lang="en">
                <a:latin typeface="Comfortaa"/>
                <a:ea typeface="Comfortaa"/>
                <a:cs typeface="Comfortaa"/>
                <a:sym typeface="Comfortaa"/>
              </a:rPr>
              <a:t>Assignment</a:t>
            </a:r>
            <a:endParaRPr>
              <a:latin typeface="Comfortaa"/>
              <a:ea typeface="Comfortaa"/>
              <a:cs typeface="Comfortaa"/>
              <a:sym typeface="Comfortaa"/>
            </a:endParaRPr>
          </a:p>
        </p:txBody>
      </p:sp>
      <p:sp>
        <p:nvSpPr>
          <p:cNvPr id="56" name="Google Shape;56;p13"/>
          <p:cNvSpPr txBox="1"/>
          <p:nvPr/>
        </p:nvSpPr>
        <p:spPr>
          <a:xfrm>
            <a:off x="296750" y="178975"/>
            <a:ext cx="3327600" cy="7278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PASS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18800" y="282700"/>
            <a:ext cx="8323800" cy="5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Comfortaa"/>
                <a:ea typeface="Comfortaa"/>
                <a:cs typeface="Comfortaa"/>
                <a:sym typeface="Comfortaa"/>
              </a:rPr>
              <a:t>Instructions</a:t>
            </a:r>
            <a:endParaRPr b="1" sz="3000">
              <a:solidFill>
                <a:schemeClr val="dk2"/>
              </a:solidFill>
              <a:latin typeface="Comfortaa"/>
              <a:ea typeface="Comfortaa"/>
              <a:cs typeface="Comfortaa"/>
              <a:sym typeface="Comfortaa"/>
            </a:endParaRPr>
          </a:p>
        </p:txBody>
      </p:sp>
      <p:sp>
        <p:nvSpPr>
          <p:cNvPr id="62" name="Google Shape;62;p14"/>
          <p:cNvSpPr txBox="1"/>
          <p:nvPr/>
        </p:nvSpPr>
        <p:spPr>
          <a:xfrm>
            <a:off x="765625" y="1000525"/>
            <a:ext cx="7512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000000"/>
                </a:solidFill>
                <a:latin typeface="Comfortaa"/>
                <a:ea typeface="Comfortaa"/>
                <a:cs typeface="Comfortaa"/>
                <a:sym typeface="Comfortaa"/>
              </a:rPr>
              <a:t>Make a copy of this document and fill it with your responses. </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rgbClr val="000000"/>
                </a:solidFill>
                <a:latin typeface="Comfortaa"/>
                <a:ea typeface="Comfortaa"/>
                <a:cs typeface="Comfortaa"/>
                <a:sym typeface="Comfortaa"/>
              </a:rPr>
              <a:t>For each question, use the space on the slide to show your response, and/or add additional slides as needed. </a:t>
            </a:r>
            <a:r>
              <a:rPr lang="en" sz="1800">
                <a:solidFill>
                  <a:srgbClr val="000000"/>
                </a:solidFill>
                <a:highlight>
                  <a:srgbClr val="FCE5CD"/>
                </a:highlight>
                <a:latin typeface="Comfortaa"/>
                <a:ea typeface="Comfortaa"/>
                <a:cs typeface="Comfortaa"/>
                <a:sym typeface="Comfortaa"/>
              </a:rPr>
              <a:t>Highlight your responses</a:t>
            </a:r>
            <a:r>
              <a:rPr lang="en" sz="1800">
                <a:solidFill>
                  <a:srgbClr val="000000"/>
                </a:solidFill>
                <a:latin typeface="Comfortaa"/>
                <a:ea typeface="Comfortaa"/>
                <a:cs typeface="Comfortaa"/>
                <a:sym typeface="Comfortaa"/>
              </a:rPr>
              <a:t> where possible so that we can see them easily</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rgbClr val="000000"/>
                </a:solidFill>
                <a:latin typeface="Comfortaa"/>
                <a:ea typeface="Comfortaa"/>
                <a:cs typeface="Comfortaa"/>
                <a:sym typeface="Comfortaa"/>
              </a:rPr>
              <a:t>Place the completed document into your Lab Assignments folder and include a link to it in when you submit. Place your code into a</a:t>
            </a:r>
            <a:r>
              <a:rPr lang="en" sz="1800">
                <a:latin typeface="Comfortaa"/>
                <a:ea typeface="Comfortaa"/>
                <a:cs typeface="Comfortaa"/>
                <a:sym typeface="Comfortaa"/>
              </a:rPr>
              <a:t>n appropriately named directory within your git repository.</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t/>
            </a:r>
            <a:endParaRPr sz="1800">
              <a:solidFill>
                <a:srgbClr val="000000"/>
              </a:solidFill>
              <a:latin typeface="Comfortaa"/>
              <a:ea typeface="Comfortaa"/>
              <a:cs typeface="Comfortaa"/>
              <a:sym typeface="Comfortaa"/>
            </a:endParaRPr>
          </a:p>
          <a:p>
            <a:pPr indent="0" lvl="0" marL="0" rtl="0" algn="l">
              <a:lnSpc>
                <a:spcPct val="115000"/>
              </a:lnSpc>
              <a:spcBef>
                <a:spcPts val="0"/>
              </a:spcBef>
              <a:spcAft>
                <a:spcPts val="0"/>
              </a:spcAft>
              <a:buNone/>
            </a:pPr>
            <a:r>
              <a:rPr lang="en" sz="1800">
                <a:solidFill>
                  <a:srgbClr val="000000"/>
                </a:solidFill>
                <a:latin typeface="Comfortaa"/>
                <a:ea typeface="Comfortaa"/>
                <a:cs typeface="Comfortaa"/>
                <a:sym typeface="Comfortaa"/>
              </a:rPr>
              <a:t>Submit using the lab assignment submission form which can be found on the class website.</a:t>
            </a:r>
            <a:endParaRPr sz="1800">
              <a:solidFill>
                <a:srgbClr val="00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19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1</a:t>
            </a:r>
            <a:r>
              <a:rPr b="1" lang="en" sz="2400">
                <a:latin typeface="Comfortaa"/>
                <a:ea typeface="Comfortaa"/>
                <a:cs typeface="Comfortaa"/>
                <a:sym typeface="Comfortaa"/>
              </a:rPr>
              <a:t>.</a:t>
            </a:r>
            <a:r>
              <a:rPr lang="en" sz="1800">
                <a:latin typeface="Comfortaa"/>
                <a:ea typeface="Comfortaa"/>
                <a:cs typeface="Comfortaa"/>
                <a:sym typeface="Comfortaa"/>
              </a:rPr>
              <a:t> Beautiful Soup Activity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Do the Steps listed in this document: </a:t>
            </a:r>
            <a:r>
              <a:rPr lang="en" sz="1600" u="sng">
                <a:solidFill>
                  <a:schemeClr val="hlink"/>
                </a:solidFill>
                <a:latin typeface="Comfortaa"/>
                <a:ea typeface="Comfortaa"/>
                <a:cs typeface="Comfortaa"/>
                <a:sym typeface="Comfortaa"/>
                <a:hlinkClick r:id="rId3"/>
              </a:rPr>
              <a:t>Beautiful Soup Lab Activity</a:t>
            </a:r>
            <a:br>
              <a:rPr lang="en" sz="1600">
                <a:latin typeface="Comfortaa"/>
                <a:ea typeface="Comfortaa"/>
                <a:cs typeface="Comfortaa"/>
                <a:sym typeface="Comfortaa"/>
              </a:rPr>
            </a:b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Were you successful? Did your code produce a graph like this one at the end?</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pic>
        <p:nvPicPr>
          <p:cNvPr id="68" name="Google Shape;68;p15"/>
          <p:cNvPicPr preferRelativeResize="0"/>
          <p:nvPr/>
        </p:nvPicPr>
        <p:blipFill>
          <a:blip r:embed="rId4">
            <a:alphaModFix/>
          </a:blip>
          <a:stretch>
            <a:fillRect/>
          </a:stretch>
        </p:blipFill>
        <p:spPr>
          <a:xfrm>
            <a:off x="657125" y="2153300"/>
            <a:ext cx="5943600" cy="2143125"/>
          </a:xfrm>
          <a:prstGeom prst="rect">
            <a:avLst/>
          </a:prstGeom>
          <a:noFill/>
          <a:ln>
            <a:noFill/>
          </a:ln>
        </p:spPr>
      </p:pic>
      <p:sp>
        <p:nvSpPr>
          <p:cNvPr id="69" name="Google Shape;69;p15"/>
          <p:cNvSpPr txBox="1"/>
          <p:nvPr/>
        </p:nvSpPr>
        <p:spPr>
          <a:xfrm>
            <a:off x="790425" y="4475125"/>
            <a:ext cx="4515900" cy="738900"/>
          </a:xfrm>
          <a:prstGeom prst="rect">
            <a:avLst/>
          </a:prstGeom>
          <a:solidFill>
            <a:srgbClr val="F4CC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Yes Code produces Graph like this at end.</a:t>
            </a:r>
            <a:endParaRPr b="1"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51625" y="267500"/>
            <a:ext cx="8520600" cy="230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2</a:t>
            </a:r>
            <a:r>
              <a:rPr b="1" lang="en" sz="2400">
                <a:latin typeface="Comfortaa"/>
                <a:ea typeface="Comfortaa"/>
                <a:cs typeface="Comfortaa"/>
                <a:sym typeface="Comfortaa"/>
              </a:rPr>
              <a:t>.</a:t>
            </a:r>
            <a:r>
              <a:rPr lang="en" sz="1800">
                <a:latin typeface="Comfortaa"/>
                <a:ea typeface="Comfortaa"/>
                <a:cs typeface="Comfortaa"/>
                <a:sym typeface="Comfortaa"/>
              </a:rPr>
              <a:t> </a:t>
            </a:r>
            <a:r>
              <a:rPr lang="en" sz="1600"/>
              <a:t>Is Your Code Robust?</a:t>
            </a:r>
            <a:endParaRPr sz="1600"/>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Always strive to develop robust code that works in multiple situations and does not need to be adjusted for each new set of input data. Of course, we generally achieve robustness through testing. So test your code with a new/different road race:   </a:t>
            </a:r>
            <a:r>
              <a:rPr lang="en" sz="1100" u="sng">
                <a:solidFill>
                  <a:srgbClr val="1155CC"/>
                </a:solidFill>
                <a:hlinkClick r:id="rId3">
                  <a:extLst>
                    <a:ext uri="{A12FA001-AC4F-418D-AE19-62706E023703}">
                      <ahyp:hlinkClr val="tx"/>
                    </a:ext>
                  </a:extLst>
                </a:hlinkClick>
              </a:rPr>
              <a:t>https://www.hubertiming.com/results/2023WyEasterLong</a:t>
            </a:r>
            <a:endParaRPr sz="1100"/>
          </a:p>
          <a:p>
            <a:pPr indent="0" lvl="0" marL="0" rtl="0" algn="l">
              <a:lnSpc>
                <a:spcPct val="115000"/>
              </a:lnSpc>
              <a:spcBef>
                <a:spcPts val="0"/>
              </a:spcBef>
              <a:spcAft>
                <a:spcPts val="0"/>
              </a:spcAft>
              <a:buClr>
                <a:schemeClr val="dk1"/>
              </a:buClr>
              <a:buSzPts val="1100"/>
              <a:buFont typeface="Arial"/>
              <a:buNone/>
            </a:pPr>
            <a:r>
              <a:t/>
            </a:r>
            <a:endParaRPr sz="1100"/>
          </a:p>
          <a:p>
            <a:pPr indent="0" lvl="0" marL="0" rtl="0" algn="l">
              <a:lnSpc>
                <a:spcPct val="115000"/>
              </a:lnSpc>
              <a:spcBef>
                <a:spcPts val="0"/>
              </a:spcBef>
              <a:spcAft>
                <a:spcPts val="0"/>
              </a:spcAft>
              <a:buClr>
                <a:schemeClr val="dk1"/>
              </a:buClr>
              <a:buSzPts val="1100"/>
              <a:buFont typeface="Arial"/>
              <a:buNone/>
            </a:pPr>
            <a:r>
              <a:rPr lang="en" sz="1500">
                <a:latin typeface="Comfortaa"/>
                <a:ea typeface="Comfortaa"/>
                <a:cs typeface="Comfortaa"/>
                <a:sym typeface="Comfortaa"/>
              </a:rPr>
              <a:t>A. Does your code succeed with this data as well?  </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500">
                <a:latin typeface="Comfortaa"/>
                <a:ea typeface="Comfortaa"/>
                <a:cs typeface="Comfortaa"/>
                <a:sym typeface="Comfortaa"/>
              </a:rPr>
              <a:t>B. For this new race, provide a screenshot of a graph similar to the one shown in the previous slide of this lab assignment.</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5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100"/>
          </a:p>
        </p:txBody>
      </p:sp>
      <p:sp>
        <p:nvSpPr>
          <p:cNvPr id="75" name="Google Shape;75;p16"/>
          <p:cNvSpPr txBox="1"/>
          <p:nvPr/>
        </p:nvSpPr>
        <p:spPr>
          <a:xfrm>
            <a:off x="563750" y="3150025"/>
            <a:ext cx="7950600" cy="8892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A.Yes Code Succeded with data only some column names need to be renamed.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a:t>
            </a:r>
            <a:endParaRPr sz="1800">
              <a:solidFill>
                <a:schemeClr val="dk2"/>
              </a:solidFill>
            </a:endParaRPr>
          </a:p>
        </p:txBody>
      </p:sp>
      <p:pic>
        <p:nvPicPr>
          <p:cNvPr id="76" name="Google Shape;76;p16" title="Question2.png"/>
          <p:cNvPicPr preferRelativeResize="0"/>
          <p:nvPr/>
        </p:nvPicPr>
        <p:blipFill>
          <a:blip r:embed="rId4">
            <a:alphaModFix/>
          </a:blip>
          <a:stretch>
            <a:fillRect/>
          </a:stretch>
        </p:blipFill>
        <p:spPr>
          <a:xfrm>
            <a:off x="39925" y="4039251"/>
            <a:ext cx="9143999" cy="2109100"/>
          </a:xfrm>
          <a:prstGeom prst="rect">
            <a:avLst/>
          </a:prstGeom>
          <a:noFill/>
          <a:ln cap="flat" cmpd="sng" w="9525">
            <a:solidFill>
              <a:srgbClr val="F4CCCC"/>
            </a:solidFill>
            <a:prstDash val="solid"/>
            <a:round/>
            <a:headEnd len="sm" w="sm" type="none"/>
            <a:tailEnd len="sm" w="sm" type="none"/>
          </a:ln>
        </p:spPr>
      </p:pic>
      <p:sp>
        <p:nvSpPr>
          <p:cNvPr id="77" name="Google Shape;77;p16"/>
          <p:cNvSpPr txBox="1"/>
          <p:nvPr/>
        </p:nvSpPr>
        <p:spPr>
          <a:xfrm>
            <a:off x="6697825" y="1316500"/>
            <a:ext cx="2140800" cy="614700"/>
          </a:xfrm>
          <a:prstGeom prst="rect">
            <a:avLst/>
          </a:prstGeom>
          <a:solidFill>
            <a:srgbClr val="00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595959"/>
                </a:solidFill>
              </a:rPr>
              <a:t>This looks good</a:t>
            </a:r>
            <a:endParaRPr sz="1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19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3</a:t>
            </a:r>
            <a:r>
              <a:rPr b="1" lang="en" sz="2400">
                <a:latin typeface="Comfortaa"/>
                <a:ea typeface="Comfortaa"/>
                <a:cs typeface="Comfortaa"/>
                <a:sym typeface="Comfortaa"/>
              </a:rPr>
              <a:t>.</a:t>
            </a:r>
            <a:r>
              <a:rPr lang="en" sz="1800">
                <a:latin typeface="Comfortaa"/>
                <a:ea typeface="Comfortaa"/>
                <a:cs typeface="Comfortaa"/>
                <a:sym typeface="Comfortaa"/>
              </a:rPr>
              <a:t> REST API Activity</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Do the Steps listed in this document: </a:t>
            </a:r>
            <a:r>
              <a:rPr lang="en" sz="1600" u="sng">
                <a:solidFill>
                  <a:schemeClr val="hlink"/>
                </a:solidFill>
                <a:latin typeface="Comfortaa"/>
                <a:ea typeface="Comfortaa"/>
                <a:cs typeface="Comfortaa"/>
                <a:sym typeface="Comfortaa"/>
                <a:hlinkClick r:id="rId3"/>
              </a:rPr>
              <a:t>REST API Activity</a:t>
            </a:r>
            <a:br>
              <a:rPr lang="en" sz="1600">
                <a:latin typeface="Comfortaa"/>
                <a:ea typeface="Comfortaa"/>
                <a:cs typeface="Comfortaa"/>
                <a:sym typeface="Comfortaa"/>
              </a:rPr>
            </a:b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Enter DONE here when finished:</a:t>
            </a:r>
            <a:r>
              <a:rPr lang="en" sz="1600" u="sng">
                <a:highlight>
                  <a:srgbClr val="FF9900"/>
                </a:highlight>
                <a:latin typeface="Comfortaa"/>
                <a:ea typeface="Comfortaa"/>
                <a:cs typeface="Comfortaa"/>
                <a:sym typeface="Comfortaa"/>
              </a:rPr>
              <a:t> </a:t>
            </a:r>
            <a:endParaRPr sz="1600" u="sng">
              <a:highlight>
                <a:srgbClr val="FF9900"/>
              </a:highlight>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sp>
        <p:nvSpPr>
          <p:cNvPr id="83" name="Google Shape;83;p17"/>
          <p:cNvSpPr txBox="1"/>
          <p:nvPr/>
        </p:nvSpPr>
        <p:spPr>
          <a:xfrm>
            <a:off x="720675" y="3010550"/>
            <a:ext cx="5684100" cy="10983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DONE</a:t>
            </a:r>
            <a:endParaRPr b="1"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19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4</a:t>
            </a:r>
            <a:r>
              <a:rPr b="1" lang="en" sz="2400">
                <a:latin typeface="Comfortaa"/>
                <a:ea typeface="Comfortaa"/>
                <a:cs typeface="Comfortaa"/>
                <a:sym typeface="Comfortaa"/>
              </a:rPr>
              <a:t>.</a:t>
            </a:r>
            <a:r>
              <a:rPr lang="en" sz="1800">
                <a:latin typeface="Comfortaa"/>
                <a:ea typeface="Comfortaa"/>
                <a:cs typeface="Comfortaa"/>
                <a:sym typeface="Comfortaa"/>
              </a:rPr>
              <a:t> Apply your knowledge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Develop a simple Python program that accesses the OpenWeatherMap API and answers these two questions:</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A. Is it raining in Portland, OR right now?</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B. Is it forecasted to be raining in Portland within the next three days?</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rPr lang="en" sz="1600">
                <a:latin typeface="Comfortaa"/>
                <a:ea typeface="Comfortaa"/>
                <a:cs typeface="Comfortaa"/>
                <a:sym typeface="Comfortaa"/>
              </a:rPr>
              <a:t>Show the </a:t>
            </a:r>
            <a:r>
              <a:rPr lang="en" sz="1600">
                <a:latin typeface="Comfortaa"/>
                <a:ea typeface="Comfortaa"/>
                <a:cs typeface="Comfortaa"/>
                <a:sym typeface="Comfortaa"/>
              </a:rPr>
              <a:t>output</a:t>
            </a:r>
            <a:r>
              <a:rPr lang="en" sz="1600">
                <a:latin typeface="Comfortaa"/>
                <a:ea typeface="Comfortaa"/>
                <a:cs typeface="Comfortaa"/>
                <a:sym typeface="Comfortaa"/>
              </a:rPr>
              <a:t> of your program here:</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pic>
        <p:nvPicPr>
          <p:cNvPr id="89" name="Google Shape;89;p18" title="Question6.png"/>
          <p:cNvPicPr preferRelativeResize="0"/>
          <p:nvPr/>
        </p:nvPicPr>
        <p:blipFill>
          <a:blip r:embed="rId3">
            <a:alphaModFix/>
          </a:blip>
          <a:stretch>
            <a:fillRect/>
          </a:stretch>
        </p:blipFill>
        <p:spPr>
          <a:xfrm>
            <a:off x="311700" y="3292675"/>
            <a:ext cx="8839199" cy="1850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198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latin typeface="Comfortaa"/>
                <a:ea typeface="Comfortaa"/>
                <a:cs typeface="Comfortaa"/>
                <a:sym typeface="Comfortaa"/>
              </a:rPr>
              <a:t>5</a:t>
            </a:r>
            <a:r>
              <a:rPr b="1" lang="en" sz="2400">
                <a:latin typeface="Comfortaa"/>
                <a:ea typeface="Comfortaa"/>
                <a:cs typeface="Comfortaa"/>
                <a:sym typeface="Comfortaa"/>
              </a:rPr>
              <a:t>.</a:t>
            </a:r>
            <a:r>
              <a:rPr lang="en" sz="1800">
                <a:latin typeface="Comfortaa"/>
                <a:ea typeface="Comfortaa"/>
                <a:cs typeface="Comfortaa"/>
                <a:sym typeface="Comfortaa"/>
              </a:rPr>
              <a:t> Provide your code</a:t>
            </a:r>
            <a:endParaRPr sz="18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Save your code (for both the BeautifulSoup activity and the REST activity) within a folder called “DataGathering” (or a similar name) within your git repository. </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t/>
            </a:r>
            <a:endParaRPr sz="1400">
              <a:latin typeface="Comfortaa"/>
              <a:ea typeface="Comfortaa"/>
              <a:cs typeface="Comfortaa"/>
              <a:sym typeface="Comfortaa"/>
            </a:endParaRPr>
          </a:p>
          <a:p>
            <a:pPr indent="0" lvl="0" marL="457200" rtl="0" algn="l">
              <a:lnSpc>
                <a:spcPct val="115000"/>
              </a:lnSpc>
              <a:spcBef>
                <a:spcPts val="0"/>
              </a:spcBef>
              <a:spcAft>
                <a:spcPts val="0"/>
              </a:spcAft>
              <a:buClr>
                <a:schemeClr val="dk1"/>
              </a:buClr>
              <a:buSzPts val="1100"/>
              <a:buFont typeface="Arial"/>
              <a:buNone/>
            </a:pPr>
            <a:r>
              <a:rPr lang="en" sz="1400">
                <a:latin typeface="Comfortaa"/>
                <a:ea typeface="Comfortaa"/>
                <a:cs typeface="Comfortaa"/>
                <a:sym typeface="Comfortaa"/>
              </a:rPr>
              <a:t>Provide a URL link to your git repository:  </a:t>
            </a:r>
            <a:endParaRPr sz="14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a:p>
            <a:pPr indent="0" lvl="0" marL="0" rtl="0" algn="l">
              <a:lnSpc>
                <a:spcPct val="115000"/>
              </a:lnSpc>
              <a:spcBef>
                <a:spcPts val="0"/>
              </a:spcBef>
              <a:spcAft>
                <a:spcPts val="0"/>
              </a:spcAft>
              <a:buClr>
                <a:schemeClr val="dk1"/>
              </a:buClr>
              <a:buSzPts val="1100"/>
              <a:buFont typeface="Arial"/>
              <a:buNone/>
            </a:pPr>
            <a:r>
              <a:t/>
            </a:r>
            <a:endParaRPr sz="1600">
              <a:latin typeface="Comfortaa"/>
              <a:ea typeface="Comfortaa"/>
              <a:cs typeface="Comfortaa"/>
              <a:sym typeface="Comfortaa"/>
            </a:endParaRPr>
          </a:p>
        </p:txBody>
      </p:sp>
      <p:sp>
        <p:nvSpPr>
          <p:cNvPr id="95" name="Google Shape;95;p19"/>
          <p:cNvSpPr txBox="1"/>
          <p:nvPr/>
        </p:nvSpPr>
        <p:spPr>
          <a:xfrm>
            <a:off x="703250" y="2871050"/>
            <a:ext cx="7288200" cy="12378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https://github.com/jbtuku/Data-Gathering/tree/main</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