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Comforta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ruce Irv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Comfortaa-bold.fntdata"/><Relationship Id="rId16" Type="http://schemas.openxmlformats.org/officeDocument/2006/relationships/font" Target="fonts/Comforta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4-12T22:21:39.812">
    <p:pos x="196" y="100"/>
    <p:text>pass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1cc0bf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1cc0bf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2969340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2969340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4009a029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4009a029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4009a0293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4009a0293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4a935c7a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4a935c7a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a935c7a9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4a935c7a9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a935c7a9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a935c7a9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a935c7a9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4a935c7a9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loud.google.com/pubsub/docs/publish-receive-messages-client-librar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busdata.cs.pdx.edu/api/getBreadCrumb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loud.google.com/pubsub/docs/monitoring"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Data Transport</a:t>
            </a:r>
            <a:endParaRPr sz="3000">
              <a:highlight>
                <a:srgbClr val="FFFF00"/>
              </a:highligh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t>
            </a:r>
            <a:r>
              <a:rPr lang="en">
                <a:latin typeface="Comfortaa"/>
                <a:ea typeface="Comfortaa"/>
                <a:cs typeface="Comfortaa"/>
                <a:sym typeface="Comfortaa"/>
              </a:rPr>
              <a:t>Assignment</a:t>
            </a:r>
            <a:endParaRPr>
              <a:latin typeface="Comfortaa"/>
              <a:ea typeface="Comfortaa"/>
              <a:cs typeface="Comfortaa"/>
              <a:sym typeface="Comfortaa"/>
            </a:endParaRPr>
          </a:p>
        </p:txBody>
      </p:sp>
      <p:sp>
        <p:nvSpPr>
          <p:cNvPr id="56" name="Google Shape;56;p13"/>
          <p:cNvSpPr txBox="1"/>
          <p:nvPr/>
        </p:nvSpPr>
        <p:spPr>
          <a:xfrm>
            <a:off x="311700" y="159700"/>
            <a:ext cx="982200" cy="459600"/>
          </a:xfrm>
          <a:prstGeom prst="rect">
            <a:avLst/>
          </a:prstGeom>
          <a:solidFill>
            <a:srgbClr val="00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95959"/>
                </a:solidFill>
              </a:rPr>
              <a:t>PASS</a:t>
            </a:r>
            <a:endParaRPr sz="1800">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418800" y="282700"/>
            <a:ext cx="83238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Comfortaa"/>
                <a:ea typeface="Comfortaa"/>
                <a:cs typeface="Comfortaa"/>
                <a:sym typeface="Comfortaa"/>
              </a:rPr>
              <a:t>Instructions</a:t>
            </a:r>
            <a:endParaRPr b="1" sz="3000">
              <a:solidFill>
                <a:schemeClr val="dk2"/>
              </a:solidFill>
              <a:latin typeface="Comfortaa"/>
              <a:ea typeface="Comfortaa"/>
              <a:cs typeface="Comfortaa"/>
              <a:sym typeface="Comfortaa"/>
            </a:endParaRPr>
          </a:p>
        </p:txBody>
      </p:sp>
      <p:sp>
        <p:nvSpPr>
          <p:cNvPr id="62" name="Google Shape;62;p14"/>
          <p:cNvSpPr txBox="1"/>
          <p:nvPr/>
        </p:nvSpPr>
        <p:spPr>
          <a:xfrm>
            <a:off x="730750" y="965650"/>
            <a:ext cx="7512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latin typeface="Comfortaa"/>
                <a:ea typeface="Comfortaa"/>
                <a:cs typeface="Comfortaa"/>
                <a:sym typeface="Comfortaa"/>
              </a:rPr>
              <a:t>Make a copy of this document and fill it with your responses. </a:t>
            </a:r>
            <a:endParaRPr sz="1600">
              <a:solidFill>
                <a:srgbClr val="000000"/>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600">
              <a:solidFill>
                <a:srgbClr val="000000"/>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rgbClr val="000000"/>
                </a:solidFill>
                <a:latin typeface="Comfortaa"/>
                <a:ea typeface="Comfortaa"/>
                <a:cs typeface="Comfortaa"/>
                <a:sym typeface="Comfortaa"/>
              </a:rPr>
              <a:t>For each question, use the space on the slide to show your response, and/or add additional slides as needed. </a:t>
            </a:r>
            <a:r>
              <a:rPr lang="en" sz="1600">
                <a:solidFill>
                  <a:srgbClr val="000000"/>
                </a:solidFill>
                <a:highlight>
                  <a:srgbClr val="FCE5CD"/>
                </a:highlight>
                <a:latin typeface="Comfortaa"/>
                <a:ea typeface="Comfortaa"/>
                <a:cs typeface="Comfortaa"/>
                <a:sym typeface="Comfortaa"/>
              </a:rPr>
              <a:t>Highlight your responses in orange</a:t>
            </a:r>
            <a:r>
              <a:rPr lang="en" sz="1600">
                <a:solidFill>
                  <a:srgbClr val="000000"/>
                </a:solidFill>
                <a:latin typeface="Comfortaa"/>
                <a:ea typeface="Comfortaa"/>
                <a:cs typeface="Comfortaa"/>
                <a:sym typeface="Comfortaa"/>
              </a:rPr>
              <a:t> where possible so that we can see them easily</a:t>
            </a:r>
            <a:endParaRPr sz="1600">
              <a:solidFill>
                <a:srgbClr val="000000"/>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600">
              <a:solidFill>
                <a:srgbClr val="000000"/>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rgbClr val="000000"/>
                </a:solidFill>
                <a:latin typeface="Comfortaa"/>
                <a:ea typeface="Comfortaa"/>
                <a:cs typeface="Comfortaa"/>
                <a:sym typeface="Comfortaa"/>
              </a:rPr>
              <a:t>Place the completed document into your Lab Assignments folder and include a link to </a:t>
            </a:r>
            <a:r>
              <a:rPr lang="en" sz="1600">
                <a:latin typeface="Comfortaa"/>
                <a:ea typeface="Comfortaa"/>
                <a:cs typeface="Comfortaa"/>
                <a:sym typeface="Comfortaa"/>
              </a:rPr>
              <a:t>the document </a:t>
            </a:r>
            <a:r>
              <a:rPr lang="en" sz="1600">
                <a:solidFill>
                  <a:srgbClr val="000000"/>
                </a:solidFill>
                <a:latin typeface="Comfortaa"/>
                <a:ea typeface="Comfortaa"/>
                <a:cs typeface="Comfortaa"/>
                <a:sym typeface="Comfortaa"/>
              </a:rPr>
              <a:t>when you submit. Place your code into a</a:t>
            </a:r>
            <a:r>
              <a:rPr lang="en" sz="1600">
                <a:latin typeface="Comfortaa"/>
                <a:ea typeface="Comfortaa"/>
                <a:cs typeface="Comfortaa"/>
                <a:sym typeface="Comfortaa"/>
              </a:rPr>
              <a:t>n appropriately named directory within your git repository.</a:t>
            </a:r>
            <a:endParaRPr sz="1600">
              <a:solidFill>
                <a:srgbClr val="000000"/>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600">
              <a:solidFill>
                <a:srgbClr val="000000"/>
              </a:solidFill>
              <a:latin typeface="Comfortaa"/>
              <a:ea typeface="Comfortaa"/>
              <a:cs typeface="Comfortaa"/>
              <a:sym typeface="Comfortaa"/>
            </a:endParaRPr>
          </a:p>
          <a:p>
            <a:pPr indent="0" lvl="0" marL="0" rtl="0" algn="l">
              <a:lnSpc>
                <a:spcPct val="115000"/>
              </a:lnSpc>
              <a:spcBef>
                <a:spcPts val="0"/>
              </a:spcBef>
              <a:spcAft>
                <a:spcPts val="0"/>
              </a:spcAft>
              <a:buNone/>
            </a:pPr>
            <a:r>
              <a:rPr lang="en" sz="1600">
                <a:solidFill>
                  <a:srgbClr val="000000"/>
                </a:solidFill>
                <a:latin typeface="Comfortaa"/>
                <a:ea typeface="Comfortaa"/>
                <a:cs typeface="Comfortaa"/>
                <a:sym typeface="Comfortaa"/>
              </a:rPr>
              <a:t>Submit using the lab assignment submission form which can be found on the class website.</a:t>
            </a:r>
            <a:endParaRPr sz="1600">
              <a:solidFill>
                <a:srgbClr val="000000"/>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198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600">
                <a:latin typeface="Comfortaa"/>
                <a:ea typeface="Comfortaa"/>
                <a:cs typeface="Comfortaa"/>
                <a:sym typeface="Comfortaa"/>
              </a:rPr>
              <a:t>Get your </a:t>
            </a:r>
            <a:r>
              <a:rPr b="1" lang="en" sz="1600">
                <a:latin typeface="Courier New"/>
                <a:ea typeface="Courier New"/>
                <a:cs typeface="Courier New"/>
                <a:sym typeface="Courier New"/>
              </a:rPr>
              <a:t>cloud.google.com</a:t>
            </a:r>
            <a:r>
              <a:rPr lang="en" sz="1600">
                <a:latin typeface="Comfortaa"/>
                <a:ea typeface="Comfortaa"/>
                <a:cs typeface="Comfortaa"/>
                <a:sym typeface="Comfortaa"/>
              </a:rPr>
              <a:t> account up and running</a:t>
            </a:r>
            <a:endParaRPr sz="1600">
              <a:latin typeface="Comfortaa"/>
              <a:ea typeface="Comfortaa"/>
              <a:cs typeface="Comfortaa"/>
              <a:sym typeface="Comfortaa"/>
            </a:endParaRPr>
          </a:p>
          <a:p>
            <a:pPr indent="-330200" lvl="1" marL="914400" rtl="0" algn="l">
              <a:lnSpc>
                <a:spcPct val="115000"/>
              </a:lnSpc>
              <a:spcBef>
                <a:spcPts val="0"/>
              </a:spcBef>
              <a:spcAft>
                <a:spcPts val="0"/>
              </a:spcAft>
              <a:buSzPts val="1600"/>
              <a:buFont typeface="Comfortaa"/>
              <a:buAutoNum type="alphaUcPeriod"/>
            </a:pPr>
            <a:r>
              <a:rPr lang="en" sz="1600">
                <a:latin typeface="Comfortaa"/>
                <a:ea typeface="Comfortaa"/>
                <a:cs typeface="Comfortaa"/>
                <a:sym typeface="Comfortaa"/>
              </a:rPr>
              <a:t>Redeem your GCP coupon</a:t>
            </a:r>
            <a:endParaRPr sz="1600">
              <a:latin typeface="Comfortaa"/>
              <a:ea typeface="Comfortaa"/>
              <a:cs typeface="Comfortaa"/>
              <a:sym typeface="Comfortaa"/>
            </a:endParaRPr>
          </a:p>
          <a:p>
            <a:pPr indent="-330200" lvl="1" marL="914400" rtl="0" algn="l">
              <a:lnSpc>
                <a:spcPct val="115000"/>
              </a:lnSpc>
              <a:spcBef>
                <a:spcPts val="0"/>
              </a:spcBef>
              <a:spcAft>
                <a:spcPts val="0"/>
              </a:spcAft>
              <a:buSzPts val="1600"/>
              <a:buFont typeface="Comfortaa"/>
              <a:buAutoNum type="alphaUcPeriod"/>
            </a:pPr>
            <a:r>
              <a:rPr lang="en" sz="1600">
                <a:latin typeface="Comfortaa"/>
                <a:ea typeface="Comfortaa"/>
                <a:cs typeface="Comfortaa"/>
                <a:sym typeface="Comfortaa"/>
              </a:rPr>
              <a:t>Login to your GCP console</a:t>
            </a:r>
            <a:endParaRPr sz="1600">
              <a:latin typeface="Comfortaa"/>
              <a:ea typeface="Comfortaa"/>
              <a:cs typeface="Comfortaa"/>
              <a:sym typeface="Comfortaa"/>
            </a:endParaRPr>
          </a:p>
          <a:p>
            <a:pPr indent="-330200" lvl="1" marL="914400" rtl="0" algn="l">
              <a:lnSpc>
                <a:spcPct val="115000"/>
              </a:lnSpc>
              <a:spcBef>
                <a:spcPts val="0"/>
              </a:spcBef>
              <a:spcAft>
                <a:spcPts val="0"/>
              </a:spcAft>
              <a:buSzPts val="1600"/>
              <a:buFont typeface="Comfortaa"/>
              <a:buAutoNum type="alphaUcPeriod"/>
            </a:pPr>
            <a:r>
              <a:rPr lang="en" sz="1600">
                <a:latin typeface="Comfortaa"/>
                <a:ea typeface="Comfortaa"/>
                <a:cs typeface="Comfortaa"/>
                <a:sym typeface="Comfortaa"/>
              </a:rPr>
              <a:t>Create a new, separate VM instance</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br>
              <a:rPr lang="en" sz="1600">
                <a:latin typeface="Comfortaa"/>
                <a:ea typeface="Comfortaa"/>
                <a:cs typeface="Comfortaa"/>
                <a:sym typeface="Comfortaa"/>
              </a:rPr>
            </a:br>
            <a:r>
              <a:rPr lang="en" sz="1500">
                <a:latin typeface="Comfortaa"/>
                <a:ea typeface="Comfortaa"/>
                <a:cs typeface="Comfortaa"/>
                <a:sym typeface="Comfortaa"/>
              </a:rPr>
              <a:t>Respond with a “Done!” below when finished and </a:t>
            </a:r>
            <a:r>
              <a:rPr lang="en" sz="1500">
                <a:highlight>
                  <a:srgbClr val="FCE5CD"/>
                </a:highlight>
                <a:latin typeface="Comfortaa"/>
                <a:ea typeface="Comfortaa"/>
                <a:cs typeface="Comfortaa"/>
                <a:sym typeface="Comfortaa"/>
              </a:rPr>
              <a:t>highlight your response in orange</a:t>
            </a:r>
            <a:endParaRPr sz="1500">
              <a:highlight>
                <a:srgbClr val="FCE5CD"/>
              </a:highlight>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p:txBody>
      </p:sp>
      <p:pic>
        <p:nvPicPr>
          <p:cNvPr id="68" name="Google Shape;68;p15" title="screenshot1.png"/>
          <p:cNvPicPr preferRelativeResize="0"/>
          <p:nvPr/>
        </p:nvPicPr>
        <p:blipFill>
          <a:blip r:embed="rId3">
            <a:alphaModFix/>
          </a:blip>
          <a:stretch>
            <a:fillRect/>
          </a:stretch>
        </p:blipFill>
        <p:spPr>
          <a:xfrm>
            <a:off x="3534900" y="2733125"/>
            <a:ext cx="4657670" cy="2410374"/>
          </a:xfrm>
          <a:prstGeom prst="rect">
            <a:avLst/>
          </a:prstGeom>
          <a:noFill/>
          <a:ln>
            <a:noFill/>
          </a:ln>
        </p:spPr>
      </p:pic>
      <p:sp>
        <p:nvSpPr>
          <p:cNvPr id="69" name="Google Shape;69;p15"/>
          <p:cNvSpPr txBox="1"/>
          <p:nvPr/>
        </p:nvSpPr>
        <p:spPr>
          <a:xfrm>
            <a:off x="528875" y="3516175"/>
            <a:ext cx="2615400" cy="8544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DONE</a:t>
            </a:r>
            <a:endParaRPr b="1"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10150"/>
            <a:ext cx="8520600" cy="225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600">
                <a:latin typeface="Comfortaa"/>
                <a:ea typeface="Comfortaa"/>
                <a:cs typeface="Comfortaa"/>
                <a:sym typeface="Comfortaa"/>
              </a:rPr>
              <a:t>Pub/Sub Tutorial</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600">
                <a:latin typeface="Comfortaa"/>
                <a:ea typeface="Comfortaa"/>
                <a:cs typeface="Comfortaa"/>
                <a:sym typeface="Comfortaa"/>
              </a:rPr>
              <a:t>Complete this PubSub tutorial: </a:t>
            </a:r>
            <a:r>
              <a:rPr lang="en" sz="1600" u="sng">
                <a:solidFill>
                  <a:srgbClr val="1155CC"/>
                </a:solidFill>
                <a:latin typeface="Comfortaa"/>
                <a:ea typeface="Comfortaa"/>
                <a:cs typeface="Comfortaa"/>
                <a:sym typeface="Comfortaa"/>
                <a:hlinkClick r:id="rId3">
                  <a:extLst>
                    <a:ext uri="{A12FA001-AC4F-418D-AE19-62706E023703}">
                      <ahyp:hlinkClr val="tx"/>
                    </a:ext>
                  </a:extLst>
                </a:hlinkClick>
              </a:rPr>
              <a:t>link</a:t>
            </a:r>
            <a:r>
              <a:rPr lang="en" sz="1600">
                <a:latin typeface="Comfortaa"/>
                <a:ea typeface="Comfortaa"/>
                <a:cs typeface="Comfortaa"/>
                <a:sym typeface="Comfortaa"/>
              </a:rPr>
              <a:t> Note that the tutorial instructs you to destroy your PubSub topic, but you should not destroy your topic just yet. Destroy the topic after you finish all parts of this lab assignment.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600">
                <a:latin typeface="Comfortaa"/>
                <a:ea typeface="Comfortaa"/>
                <a:cs typeface="Comfortaa"/>
                <a:sym typeface="Comfortaa"/>
              </a:rPr>
              <a:t>When finished, respond with an</a:t>
            </a:r>
            <a:r>
              <a:rPr lang="en" sz="1600">
                <a:latin typeface="Comfortaa"/>
                <a:ea typeface="Comfortaa"/>
                <a:cs typeface="Comfortaa"/>
                <a:sym typeface="Comfortaa"/>
              </a:rPr>
              <a:t> </a:t>
            </a:r>
            <a:r>
              <a:rPr lang="en" sz="1600">
                <a:highlight>
                  <a:srgbClr val="FCE5CD"/>
                </a:highlight>
                <a:latin typeface="Comfortaa"/>
                <a:ea typeface="Comfortaa"/>
                <a:cs typeface="Comfortaa"/>
                <a:sym typeface="Comfortaa"/>
              </a:rPr>
              <a:t>orange</a:t>
            </a:r>
            <a:r>
              <a:rPr lang="en" sz="1600">
                <a:latin typeface="Comfortaa"/>
                <a:ea typeface="Comfortaa"/>
                <a:cs typeface="Comfortaa"/>
                <a:sym typeface="Comfortaa"/>
              </a:rPr>
              <a:t> “Done!”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p:txBody>
      </p:sp>
      <p:sp>
        <p:nvSpPr>
          <p:cNvPr id="75" name="Google Shape;75;p16"/>
          <p:cNvSpPr txBox="1"/>
          <p:nvPr/>
        </p:nvSpPr>
        <p:spPr>
          <a:xfrm>
            <a:off x="633500" y="3132600"/>
            <a:ext cx="4080000" cy="9066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DONE</a:t>
            </a:r>
            <a:endParaRPr b="1"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336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3</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600">
                <a:latin typeface="Comfortaa"/>
                <a:ea typeface="Comfortaa"/>
                <a:cs typeface="Comfortaa"/>
                <a:sym typeface="Comfortaa"/>
              </a:rPr>
              <a:t>Create Sample Data</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Font typeface="Comfortaa"/>
              <a:buAutoNum type="alphaUcPeriod"/>
            </a:pPr>
            <a:r>
              <a:rPr lang="en" sz="1200">
                <a:latin typeface="Comfortaa"/>
                <a:ea typeface="Comfortaa"/>
                <a:cs typeface="Comfortaa"/>
                <a:sym typeface="Comfortaa"/>
              </a:rPr>
              <a:t>Get data from </a:t>
            </a:r>
            <a:r>
              <a:rPr lang="en" sz="1200" u="sng">
                <a:solidFill>
                  <a:srgbClr val="1155CC"/>
                </a:solidFill>
                <a:latin typeface="Comfortaa"/>
                <a:ea typeface="Comfortaa"/>
                <a:cs typeface="Comfortaa"/>
                <a:sym typeface="Comfortaa"/>
                <a:hlinkClick r:id="rId3">
                  <a:extLst>
                    <a:ext uri="{A12FA001-AC4F-418D-AE19-62706E023703}">
                      <ahyp:hlinkClr val="tx"/>
                    </a:ext>
                  </a:extLst>
                </a:hlinkClick>
              </a:rPr>
              <a:t>https://busdata.cs.pdx.edu/api/getBreadCrumbs</a:t>
            </a:r>
            <a:r>
              <a:rPr lang="en" sz="1200">
                <a:latin typeface="Comfortaa"/>
                <a:ea typeface="Comfortaa"/>
                <a:cs typeface="Comfortaa"/>
                <a:sym typeface="Comfortaa"/>
              </a:rPr>
              <a:t> for two Vehicle IDs from among those that have been assigned to you for the class project.</a:t>
            </a:r>
            <a:endParaRPr sz="1200">
              <a:latin typeface="Comfortaa"/>
              <a:ea typeface="Comfortaa"/>
              <a:cs typeface="Comfortaa"/>
              <a:sym typeface="Comfortaa"/>
            </a:endParaRPr>
          </a:p>
          <a:p>
            <a:pPr indent="-304800" lvl="0" marL="457200" rtl="0" algn="l">
              <a:lnSpc>
                <a:spcPct val="115000"/>
              </a:lnSpc>
              <a:spcBef>
                <a:spcPts val="0"/>
              </a:spcBef>
              <a:spcAft>
                <a:spcPts val="0"/>
              </a:spcAft>
              <a:buSzPts val="1200"/>
              <a:buFont typeface="Comfortaa"/>
              <a:buAutoNum type="alphaUcPeriod"/>
            </a:pPr>
            <a:r>
              <a:rPr lang="en" sz="1200">
                <a:latin typeface="Comfortaa"/>
                <a:ea typeface="Comfortaa"/>
                <a:cs typeface="Comfortaa"/>
                <a:sym typeface="Comfortaa"/>
              </a:rPr>
              <a:t>Save this data in a sample file (named bcsample.json) </a:t>
            </a:r>
            <a:endParaRPr sz="1200">
              <a:latin typeface="Comfortaa"/>
              <a:ea typeface="Comfortaa"/>
              <a:cs typeface="Comfortaa"/>
              <a:sym typeface="Comfortaa"/>
            </a:endParaRPr>
          </a:p>
          <a:p>
            <a:pPr indent="-304800" lvl="0" marL="457200" rtl="0" algn="l">
              <a:lnSpc>
                <a:spcPct val="115000"/>
              </a:lnSpc>
              <a:spcBef>
                <a:spcPts val="0"/>
              </a:spcBef>
              <a:spcAft>
                <a:spcPts val="0"/>
              </a:spcAft>
              <a:buSzPts val="1200"/>
              <a:buFont typeface="Comfortaa"/>
              <a:buAutoNum type="alphaUcPeriod"/>
            </a:pPr>
            <a:r>
              <a:rPr lang="en" sz="1200">
                <a:latin typeface="Comfortaa"/>
                <a:ea typeface="Comfortaa"/>
                <a:cs typeface="Comfortaa"/>
                <a:sym typeface="Comfortaa"/>
              </a:rPr>
              <a:t>Update the publisher python program that you created in the PubSub tutorial to read and parse your bcsample.json file and send its contents, one record at a time, to the </a:t>
            </a:r>
            <a:r>
              <a:rPr b="1" lang="en" sz="1200">
                <a:latin typeface="Courier New"/>
                <a:ea typeface="Courier New"/>
                <a:cs typeface="Courier New"/>
                <a:sym typeface="Courier New"/>
              </a:rPr>
              <a:t>my-topic</a:t>
            </a:r>
            <a:r>
              <a:rPr lang="en" sz="1200">
                <a:latin typeface="Comfortaa"/>
                <a:ea typeface="Comfortaa"/>
                <a:cs typeface="Comfortaa"/>
                <a:sym typeface="Comfortaa"/>
              </a:rPr>
              <a:t> PubSub topic that you created for the tutorial.</a:t>
            </a:r>
            <a:endParaRPr sz="1200">
              <a:latin typeface="Comfortaa"/>
              <a:ea typeface="Comfortaa"/>
              <a:cs typeface="Comfortaa"/>
              <a:sym typeface="Comfortaa"/>
            </a:endParaRPr>
          </a:p>
          <a:p>
            <a:pPr indent="-304800" lvl="0" marL="457200" rtl="0" algn="l">
              <a:lnSpc>
                <a:spcPct val="115000"/>
              </a:lnSpc>
              <a:spcBef>
                <a:spcPts val="0"/>
              </a:spcBef>
              <a:spcAft>
                <a:spcPts val="0"/>
              </a:spcAft>
              <a:buSzPts val="1200"/>
              <a:buFont typeface="Comfortaa"/>
              <a:buAutoNum type="alphaUcPeriod"/>
            </a:pPr>
            <a:r>
              <a:rPr lang="en" sz="1200">
                <a:latin typeface="Comfortaa"/>
                <a:ea typeface="Comfortaa"/>
                <a:cs typeface="Comfortaa"/>
                <a:sym typeface="Comfortaa"/>
              </a:rPr>
              <a:t>Use your receiver python program (from the tutorial) to consume your records.</a:t>
            </a:r>
            <a:endParaRPr sz="1200">
              <a:latin typeface="Comfortaa"/>
              <a:ea typeface="Comfortaa"/>
              <a:cs typeface="Comfortaa"/>
              <a:sym typeface="Comfortaa"/>
            </a:endParaRPr>
          </a:p>
          <a:p>
            <a:pPr indent="-304800" lvl="0" marL="457200" rtl="0" algn="l">
              <a:lnSpc>
                <a:spcPct val="115000"/>
              </a:lnSpc>
              <a:spcBef>
                <a:spcPts val="0"/>
              </a:spcBef>
              <a:spcAft>
                <a:spcPts val="0"/>
              </a:spcAft>
              <a:buSzPts val="1200"/>
              <a:buFont typeface="Comfortaa"/>
              <a:buAutoNum type="alphaUcPeriod"/>
            </a:pPr>
            <a:r>
              <a:rPr lang="en" sz="1200">
                <a:latin typeface="Comfortaa"/>
                <a:ea typeface="Comfortaa"/>
                <a:cs typeface="Comfortaa"/>
                <a:sym typeface="Comfortaa"/>
              </a:rPr>
              <a:t>How many records are sent through the </a:t>
            </a:r>
            <a:r>
              <a:rPr b="1" lang="en" sz="1200">
                <a:latin typeface="Courier New"/>
                <a:ea typeface="Courier New"/>
                <a:cs typeface="Courier New"/>
                <a:sym typeface="Courier New"/>
              </a:rPr>
              <a:t>my-topic</a:t>
            </a:r>
            <a:r>
              <a:rPr lang="en" sz="1200">
                <a:latin typeface="Comfortaa"/>
                <a:ea typeface="Comfortaa"/>
                <a:cs typeface="Comfortaa"/>
                <a:sym typeface="Comfortaa"/>
              </a:rPr>
              <a:t> topic for one run of producer and consumer? Respond here with the number of records and </a:t>
            </a:r>
            <a:r>
              <a:rPr lang="en" sz="1200">
                <a:highlight>
                  <a:srgbClr val="FCE5CD"/>
                </a:highlight>
                <a:latin typeface="Comfortaa"/>
                <a:ea typeface="Comfortaa"/>
                <a:cs typeface="Comfortaa"/>
                <a:sym typeface="Comfortaa"/>
              </a:rPr>
              <a:t>highlight your response in orange</a:t>
            </a:r>
            <a:endParaRPr sz="1200">
              <a:highlight>
                <a:srgbClr val="FCE5CD"/>
              </a:highlight>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p:txBody>
      </p:sp>
      <p:sp>
        <p:nvSpPr>
          <p:cNvPr id="81" name="Google Shape;81;p17"/>
          <p:cNvSpPr txBox="1"/>
          <p:nvPr/>
        </p:nvSpPr>
        <p:spPr>
          <a:xfrm>
            <a:off x="772975" y="3516175"/>
            <a:ext cx="6991800" cy="14124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Publisher</a:t>
            </a:r>
            <a:r>
              <a:rPr lang="en" sz="1800">
                <a:solidFill>
                  <a:schemeClr val="dk2"/>
                </a:solidFill>
              </a:rPr>
              <a:t>: All records have been published to projects/utopian-pact-456118-b3/topics/my-topic and message  count is: 10163</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 Subscriber: Total number of messages received: 10163</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82" name="Google Shape;82;p17"/>
          <p:cNvSpPr txBox="1"/>
          <p:nvPr/>
        </p:nvSpPr>
        <p:spPr>
          <a:xfrm>
            <a:off x="7688625" y="164525"/>
            <a:ext cx="982200" cy="459600"/>
          </a:xfrm>
          <a:prstGeom prst="rect">
            <a:avLst/>
          </a:prstGeom>
          <a:solidFill>
            <a:srgbClr val="00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95959"/>
                </a:solidFill>
              </a:rPr>
              <a:t>good</a:t>
            </a:r>
            <a:endParaRPr sz="1800">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336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4</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600">
                <a:latin typeface="Comfortaa"/>
                <a:ea typeface="Comfortaa"/>
                <a:cs typeface="Comfortaa"/>
                <a:sym typeface="Comfortaa"/>
              </a:rPr>
              <a:t>PubSub Monitoring</a:t>
            </a:r>
            <a:endParaRPr sz="16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Font typeface="Comfortaa"/>
              <a:buAutoNum type="alphaUcPeriod"/>
            </a:pPr>
            <a:r>
              <a:rPr lang="en" sz="1200">
                <a:latin typeface="Comfortaa"/>
                <a:ea typeface="Comfortaa"/>
                <a:cs typeface="Comfortaa"/>
                <a:sym typeface="Comfortaa"/>
              </a:rPr>
              <a:t>Review the PubSub Monitoring tutorial: </a:t>
            </a:r>
            <a:r>
              <a:rPr lang="en" sz="1200" u="sng">
                <a:solidFill>
                  <a:srgbClr val="1155CC"/>
                </a:solidFill>
                <a:latin typeface="Comfortaa"/>
                <a:ea typeface="Comfortaa"/>
                <a:cs typeface="Comfortaa"/>
                <a:sym typeface="Comfortaa"/>
                <a:hlinkClick r:id="rId3">
                  <a:extLst>
                    <a:ext uri="{A12FA001-AC4F-418D-AE19-62706E023703}">
                      <ahyp:hlinkClr val="tx"/>
                    </a:ext>
                  </a:extLst>
                </a:hlinkClick>
              </a:rPr>
              <a:t>link</a:t>
            </a:r>
            <a:r>
              <a:rPr lang="en" sz="1200">
                <a:latin typeface="Comfortaa"/>
                <a:ea typeface="Comfortaa"/>
                <a:cs typeface="Comfortaa"/>
                <a:sym typeface="Comfortaa"/>
              </a:rPr>
              <a:t> and work through the steps listed there.</a:t>
            </a:r>
            <a:endParaRPr sz="1200">
              <a:latin typeface="Comfortaa"/>
              <a:ea typeface="Comfortaa"/>
              <a:cs typeface="Comfortaa"/>
              <a:sym typeface="Comfortaa"/>
            </a:endParaRPr>
          </a:p>
          <a:p>
            <a:pPr indent="-304800" lvl="0" marL="457200" rtl="0" algn="l">
              <a:lnSpc>
                <a:spcPct val="115000"/>
              </a:lnSpc>
              <a:spcBef>
                <a:spcPts val="0"/>
              </a:spcBef>
              <a:spcAft>
                <a:spcPts val="0"/>
              </a:spcAft>
              <a:buSzPts val="1200"/>
              <a:buFont typeface="Comfortaa"/>
              <a:buAutoNum type="alphaUcPeriod"/>
            </a:pPr>
            <a:r>
              <a:rPr lang="en" sz="1200">
                <a:latin typeface="Comfortaa"/>
                <a:ea typeface="Comfortaa"/>
                <a:cs typeface="Comfortaa"/>
                <a:sym typeface="Comfortaa"/>
              </a:rPr>
              <a:t>Run your publisher five times without running your subscriber. This should create a backlog of messages. </a:t>
            </a:r>
            <a:endParaRPr sz="1200">
              <a:latin typeface="Comfortaa"/>
              <a:ea typeface="Comfortaa"/>
              <a:cs typeface="Comfortaa"/>
              <a:sym typeface="Comfortaa"/>
            </a:endParaRPr>
          </a:p>
          <a:p>
            <a:pPr indent="-304800" lvl="0" marL="457200" rtl="0" algn="l">
              <a:lnSpc>
                <a:spcPct val="115000"/>
              </a:lnSpc>
              <a:spcBef>
                <a:spcPts val="0"/>
              </a:spcBef>
              <a:spcAft>
                <a:spcPts val="0"/>
              </a:spcAft>
              <a:buSzPts val="1200"/>
              <a:buFont typeface="Comfortaa"/>
              <a:buAutoNum type="alphaUcPeriod"/>
            </a:pPr>
            <a:r>
              <a:rPr lang="en" sz="1200">
                <a:latin typeface="Comfortaa"/>
                <a:ea typeface="Comfortaa"/>
                <a:cs typeface="Comfortaa"/>
                <a:sym typeface="Comfortaa"/>
              </a:rPr>
              <a:t>Provide a screenshot of the PubSub monitoring dashboard showing the </a:t>
            </a:r>
            <a:r>
              <a:rPr b="1" lang="en" sz="1200">
                <a:latin typeface="Courier New"/>
                <a:ea typeface="Courier New"/>
                <a:cs typeface="Courier New"/>
                <a:sym typeface="Courier New"/>
              </a:rPr>
              <a:t>num_undelivered_messages</a:t>
            </a:r>
            <a:r>
              <a:rPr lang="en" sz="1200">
                <a:latin typeface="Comfortaa"/>
                <a:ea typeface="Comfortaa"/>
                <a:cs typeface="Comfortaa"/>
                <a:sym typeface="Comfortaa"/>
              </a:rPr>
              <a:t> metric which measures the size of the backlog. </a:t>
            </a:r>
            <a:endParaRPr sz="1200">
              <a:latin typeface="Comfortaa"/>
              <a:ea typeface="Comfortaa"/>
              <a:cs typeface="Comfortaa"/>
              <a:sym typeface="Comfortaa"/>
            </a:endParaRPr>
          </a:p>
          <a:p>
            <a:pPr indent="-304800" lvl="0" marL="457200" rtl="0" algn="l">
              <a:lnSpc>
                <a:spcPct val="115000"/>
              </a:lnSpc>
              <a:spcBef>
                <a:spcPts val="0"/>
              </a:spcBef>
              <a:spcAft>
                <a:spcPts val="0"/>
              </a:spcAft>
              <a:buSzPts val="1200"/>
              <a:buFont typeface="Comfortaa"/>
              <a:buAutoNum type="alphaUcPeriod"/>
            </a:pPr>
            <a:r>
              <a:rPr lang="en" sz="1200">
                <a:latin typeface="Comfortaa"/>
                <a:ea typeface="Comfortaa"/>
                <a:cs typeface="Comfortaa"/>
                <a:sym typeface="Comfortaa"/>
              </a:rPr>
              <a:t>Run your consumer once to consume all messages and clear the backlog</a:t>
            </a:r>
            <a:endParaRPr sz="1200">
              <a:latin typeface="Comfortaa"/>
              <a:ea typeface="Comfortaa"/>
              <a:cs typeface="Comfortaa"/>
              <a:sym typeface="Comfortaa"/>
            </a:endParaRPr>
          </a:p>
          <a:p>
            <a:pPr indent="-304800" lvl="0" marL="457200" rtl="0" algn="l">
              <a:lnSpc>
                <a:spcPct val="115000"/>
              </a:lnSpc>
              <a:spcBef>
                <a:spcPts val="0"/>
              </a:spcBef>
              <a:spcAft>
                <a:spcPts val="0"/>
              </a:spcAft>
              <a:buSzPts val="1200"/>
              <a:buFont typeface="Comfortaa"/>
              <a:buAutoNum type="alphaUcPeriod"/>
            </a:pPr>
            <a:r>
              <a:rPr lang="en" sz="1200">
                <a:latin typeface="Comfortaa"/>
                <a:ea typeface="Comfortaa"/>
                <a:cs typeface="Comfortaa"/>
                <a:sym typeface="Comfortaa"/>
              </a:rPr>
              <a:t>Where do you suppose the undelivered messages are stored?</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p:txBody>
      </p:sp>
      <p:pic>
        <p:nvPicPr>
          <p:cNvPr id="88" name="Google Shape;88;p18" title="screenshot2.png"/>
          <p:cNvPicPr preferRelativeResize="0"/>
          <p:nvPr/>
        </p:nvPicPr>
        <p:blipFill>
          <a:blip r:embed="rId4">
            <a:alphaModFix/>
          </a:blip>
          <a:stretch>
            <a:fillRect/>
          </a:stretch>
        </p:blipFill>
        <p:spPr>
          <a:xfrm>
            <a:off x="311700" y="2836200"/>
            <a:ext cx="6267126" cy="2109700"/>
          </a:xfrm>
          <a:prstGeom prst="rect">
            <a:avLst/>
          </a:prstGeom>
          <a:noFill/>
          <a:ln>
            <a:noFill/>
          </a:ln>
        </p:spPr>
      </p:pic>
      <p:sp>
        <p:nvSpPr>
          <p:cNvPr id="89" name="Google Shape;89;p18"/>
          <p:cNvSpPr txBox="1"/>
          <p:nvPr/>
        </p:nvSpPr>
        <p:spPr>
          <a:xfrm>
            <a:off x="6796850" y="3186750"/>
            <a:ext cx="2035500" cy="12699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Undelivered messages are temporarily stored in Google Cloud Pub/Sub's managed message storage. They remain there until a subscriber receives and acknowledges them.</a:t>
            </a:r>
            <a:endParaRPr b="1" sz="1800">
              <a:solidFill>
                <a:schemeClr val="dk2"/>
              </a:solidFill>
            </a:endParaRPr>
          </a:p>
        </p:txBody>
      </p:sp>
      <p:sp>
        <p:nvSpPr>
          <p:cNvPr id="90" name="Google Shape;90;p18"/>
          <p:cNvSpPr txBox="1"/>
          <p:nvPr/>
        </p:nvSpPr>
        <p:spPr>
          <a:xfrm>
            <a:off x="7688625" y="164525"/>
            <a:ext cx="982200" cy="459600"/>
          </a:xfrm>
          <a:prstGeom prst="rect">
            <a:avLst/>
          </a:prstGeom>
          <a:solidFill>
            <a:srgbClr val="00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95959"/>
                </a:solidFill>
              </a:rPr>
              <a:t>good</a:t>
            </a:r>
            <a:endParaRPr sz="1800">
              <a:solidFill>
                <a:srgbClr val="59595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336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5</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600">
                <a:latin typeface="Comfortaa"/>
                <a:ea typeface="Comfortaa"/>
                <a:cs typeface="Comfortaa"/>
                <a:sym typeface="Comfortaa"/>
              </a:rPr>
              <a:t>Performance</a:t>
            </a:r>
            <a:endParaRPr sz="1600">
              <a:latin typeface="Comfortaa"/>
              <a:ea typeface="Comfortaa"/>
              <a:cs typeface="Comfortaa"/>
              <a:sym typeface="Comfortaa"/>
            </a:endParaRPr>
          </a:p>
          <a:p>
            <a:pPr indent="0" lvl="0" marL="0" rtl="0" algn="l">
              <a:lnSpc>
                <a:spcPct val="115000"/>
              </a:lnSpc>
              <a:spcBef>
                <a:spcPts val="0"/>
              </a:spcBef>
              <a:spcAft>
                <a:spcPts val="0"/>
              </a:spcAft>
              <a:buNone/>
            </a:pPr>
            <a:r>
              <a:rPr lang="en" sz="1000">
                <a:latin typeface="Comfortaa"/>
                <a:ea typeface="Comfortaa"/>
                <a:cs typeface="Comfortaa"/>
                <a:sym typeface="Comfortaa"/>
              </a:rPr>
              <a:t>The PubSub tutorial instructs you to create a consumer program that calls </a:t>
            </a:r>
            <a:r>
              <a:rPr b="1" lang="en" sz="1000">
                <a:latin typeface="Courier New"/>
                <a:ea typeface="Courier New"/>
                <a:cs typeface="Courier New"/>
                <a:sym typeface="Courier New"/>
              </a:rPr>
              <a:t>print()</a:t>
            </a:r>
            <a:r>
              <a:rPr lang="en" sz="1000">
                <a:latin typeface="Comfortaa"/>
                <a:ea typeface="Comfortaa"/>
                <a:cs typeface="Comfortaa"/>
                <a:sym typeface="Comfortaa"/>
              </a:rPr>
              <a:t> for each record. This is good for debugging, but it can lead to performance issues. Next, you will measure the performance effect of the </a:t>
            </a:r>
            <a:r>
              <a:rPr b="1" lang="en" sz="1000">
                <a:latin typeface="Courier New"/>
                <a:ea typeface="Courier New"/>
                <a:cs typeface="Courier New"/>
                <a:sym typeface="Courier New"/>
              </a:rPr>
              <a:t>print()</a:t>
            </a:r>
            <a:r>
              <a:rPr lang="en" sz="1000">
                <a:latin typeface="Comfortaa"/>
                <a:ea typeface="Comfortaa"/>
                <a:cs typeface="Comfortaa"/>
                <a:sym typeface="Comfortaa"/>
              </a:rPr>
              <a:t> calls.</a:t>
            </a:r>
            <a:endParaRPr sz="1000">
              <a:latin typeface="Comfortaa"/>
              <a:ea typeface="Comfortaa"/>
              <a:cs typeface="Comfortaa"/>
              <a:sym typeface="Comfortaa"/>
            </a:endParaRPr>
          </a:p>
          <a:p>
            <a:pPr indent="0" lvl="0" marL="0" rtl="0" algn="l">
              <a:lnSpc>
                <a:spcPct val="115000"/>
              </a:lnSpc>
              <a:spcBef>
                <a:spcPts val="0"/>
              </a:spcBef>
              <a:spcAft>
                <a:spcPts val="0"/>
              </a:spcAft>
              <a:buNone/>
            </a:pPr>
            <a:r>
              <a:t/>
            </a:r>
            <a:endParaRPr sz="1000"/>
          </a:p>
          <a:p>
            <a:pPr indent="-292100" lvl="0" marL="457200" rtl="0" algn="l">
              <a:lnSpc>
                <a:spcPct val="115000"/>
              </a:lnSpc>
              <a:spcBef>
                <a:spcPts val="0"/>
              </a:spcBef>
              <a:spcAft>
                <a:spcPts val="0"/>
              </a:spcAft>
              <a:buSzPts val="1000"/>
              <a:buFont typeface="Comfortaa"/>
              <a:buAutoNum type="alphaUcPeriod"/>
            </a:pPr>
            <a:r>
              <a:rPr lang="en" sz="1000">
                <a:latin typeface="Comfortaa"/>
                <a:ea typeface="Comfortaa"/>
                <a:cs typeface="Comfortaa"/>
                <a:sym typeface="Comfortaa"/>
              </a:rPr>
              <a:t>Create a new data file that contains one day of data for all of the Vehicle IDs assigned to you. </a:t>
            </a:r>
            <a:endParaRPr sz="10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AutoNum type="alphaUcPeriod"/>
            </a:pPr>
            <a:r>
              <a:rPr lang="en" sz="1000">
                <a:latin typeface="Comfortaa"/>
                <a:ea typeface="Comfortaa"/>
                <a:cs typeface="Comfortaa"/>
                <a:sym typeface="Comfortaa"/>
              </a:rPr>
              <a:t>Run your producer to send all of this data to your PubSub topic. How long does it take for the producer to send all of the data?</a:t>
            </a:r>
            <a:endParaRPr sz="10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AutoNum type="alphaUcPeriod"/>
            </a:pPr>
            <a:r>
              <a:rPr lang="en" sz="1000">
                <a:latin typeface="Comfortaa"/>
                <a:ea typeface="Comfortaa"/>
                <a:cs typeface="Comfortaa"/>
                <a:sym typeface="Comfortaa"/>
              </a:rPr>
              <a:t>Run your consumer to consume all of the data. How long does it take for the consumer to consume all of the data?</a:t>
            </a:r>
            <a:endParaRPr sz="10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AutoNum type="alphaUcPeriod"/>
            </a:pPr>
            <a:r>
              <a:rPr lang="en" sz="1000">
                <a:latin typeface="Comfortaa"/>
                <a:ea typeface="Comfortaa"/>
                <a:cs typeface="Comfortaa"/>
                <a:sym typeface="Comfortaa"/>
              </a:rPr>
              <a:t>Remove the line </a:t>
            </a:r>
            <a:r>
              <a:rPr b="1" lang="en" sz="1050">
                <a:latin typeface="Courier New"/>
                <a:ea typeface="Courier New"/>
                <a:cs typeface="Courier New"/>
                <a:sym typeface="Courier New"/>
              </a:rPr>
              <a:t>print(f"Received {message}.") </a:t>
            </a:r>
            <a:r>
              <a:rPr lang="en" sz="1000">
                <a:latin typeface="Comfortaa"/>
                <a:ea typeface="Comfortaa"/>
                <a:cs typeface="Comfortaa"/>
                <a:sym typeface="Comfortaa"/>
              </a:rPr>
              <a:t>from your consumer and add code to the consumer to count the number of messages received and to print this count once at the very end.  How many breadcrumbs are produced and consumed?</a:t>
            </a:r>
            <a:endParaRPr sz="10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AutoNum type="alphaUcPeriod"/>
            </a:pPr>
            <a:r>
              <a:rPr lang="en" sz="1000">
                <a:latin typeface="Comfortaa"/>
                <a:ea typeface="Comfortaa"/>
                <a:cs typeface="Comfortaa"/>
                <a:sym typeface="Comfortaa"/>
              </a:rPr>
              <a:t>Rerun part B. How long does it take to run?</a:t>
            </a:r>
            <a:endParaRPr sz="10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AutoNum type="alphaUcPeriod"/>
            </a:pPr>
            <a:r>
              <a:rPr lang="en" sz="1000">
                <a:latin typeface="Comfortaa"/>
                <a:ea typeface="Comfortaa"/>
                <a:cs typeface="Comfortaa"/>
                <a:sym typeface="Comfortaa"/>
              </a:rPr>
              <a:t>Rerun part C using the new consumer. How long does it take to run?</a:t>
            </a:r>
            <a:endParaRPr sz="10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AutoNum type="alphaUcPeriod"/>
            </a:pPr>
            <a:r>
              <a:rPr lang="en" sz="1000">
                <a:latin typeface="Comfortaa"/>
                <a:ea typeface="Comfortaa"/>
                <a:cs typeface="Comfortaa"/>
                <a:sym typeface="Comfortaa"/>
              </a:rPr>
              <a:t>Did changing the consumer affect the time to run?  How much?</a:t>
            </a:r>
            <a:endParaRPr sz="10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p:txBody>
      </p:sp>
      <p:sp>
        <p:nvSpPr>
          <p:cNvPr id="96" name="Google Shape;96;p19"/>
          <p:cNvSpPr txBox="1"/>
          <p:nvPr/>
        </p:nvSpPr>
        <p:spPr>
          <a:xfrm>
            <a:off x="494000" y="3533625"/>
            <a:ext cx="8264400" cy="16098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Initially subscriber finished publishing 684427 messages in 69.28 seconds</a:t>
            </a:r>
            <a:endParaRPr b="1" sz="1800">
              <a:solidFill>
                <a:schemeClr val="dk2"/>
              </a:solidFill>
            </a:endParaRPr>
          </a:p>
          <a:p>
            <a:pPr indent="0" lvl="0" marL="0" rtl="0" algn="l">
              <a:spcBef>
                <a:spcPts val="0"/>
              </a:spcBef>
              <a:spcAft>
                <a:spcPts val="0"/>
              </a:spcAft>
              <a:buNone/>
            </a:pPr>
            <a:r>
              <a:rPr b="1" lang="en" sz="1800">
                <a:solidFill>
                  <a:schemeClr val="dk2"/>
                </a:solidFill>
              </a:rPr>
              <a:t>And Consumer Total messages received: 684427 in 315.02 seconds</a:t>
            </a:r>
            <a:endParaRPr b="1" sz="1800">
              <a:solidFill>
                <a:schemeClr val="dk2"/>
              </a:solidFill>
            </a:endParaRPr>
          </a:p>
          <a:p>
            <a:pPr indent="0" lvl="0" marL="0" rtl="0" algn="l">
              <a:spcBef>
                <a:spcPts val="0"/>
              </a:spcBef>
              <a:spcAft>
                <a:spcPts val="0"/>
              </a:spcAft>
              <a:buNone/>
            </a:pPr>
            <a:r>
              <a:rPr b="1" lang="en" sz="1800">
                <a:solidFill>
                  <a:schemeClr val="dk2"/>
                </a:solidFill>
              </a:rPr>
              <a:t>After removing print statement for each record Total messages received: 684427 in 295.03 seconds.So Change of Consumer code </a:t>
            </a:r>
            <a:r>
              <a:rPr b="1" lang="en" sz="1800">
                <a:solidFill>
                  <a:schemeClr val="dk2"/>
                </a:solidFill>
              </a:rPr>
              <a:t>effects</a:t>
            </a:r>
            <a:r>
              <a:rPr b="1" lang="en" sz="1800">
                <a:solidFill>
                  <a:schemeClr val="dk2"/>
                </a:solidFill>
              </a:rPr>
              <a:t> the performance.</a:t>
            </a:r>
            <a:endParaRPr b="1"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97" name="Google Shape;97;p19"/>
          <p:cNvSpPr txBox="1"/>
          <p:nvPr/>
        </p:nvSpPr>
        <p:spPr>
          <a:xfrm>
            <a:off x="7688625" y="164525"/>
            <a:ext cx="982200" cy="459600"/>
          </a:xfrm>
          <a:prstGeom prst="rect">
            <a:avLst/>
          </a:prstGeom>
          <a:solidFill>
            <a:srgbClr val="00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95959"/>
                </a:solidFill>
              </a:rPr>
              <a:t>good</a:t>
            </a:r>
            <a:endParaRPr sz="1800">
              <a:solidFill>
                <a:srgbClr val="59595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280650"/>
            <a:ext cx="8520600" cy="42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Comfortaa"/>
                <a:ea typeface="Comfortaa"/>
                <a:cs typeface="Comfortaa"/>
                <a:sym typeface="Comfortaa"/>
              </a:rPr>
              <a:t>6.</a:t>
            </a:r>
            <a:r>
              <a:rPr lang="en">
                <a:solidFill>
                  <a:srgbClr val="000000"/>
                </a:solidFill>
                <a:latin typeface="Comfortaa"/>
                <a:ea typeface="Comfortaa"/>
                <a:cs typeface="Comfortaa"/>
                <a:sym typeface="Comfortaa"/>
              </a:rPr>
              <a:t> Multiple Publishers (</a:t>
            </a:r>
            <a:r>
              <a:rPr b="1" lang="en">
                <a:solidFill>
                  <a:srgbClr val="000000"/>
                </a:solidFill>
                <a:latin typeface="Comfortaa"/>
                <a:ea typeface="Comfortaa"/>
                <a:cs typeface="Comfortaa"/>
                <a:sym typeface="Comfortaa"/>
              </a:rPr>
              <a:t>Grad Students only</a:t>
            </a:r>
            <a:r>
              <a:rPr lang="en">
                <a:solidFill>
                  <a:srgbClr val="000000"/>
                </a:solidFill>
                <a:latin typeface="Comfortaa"/>
                <a:ea typeface="Comfortaa"/>
                <a:cs typeface="Comfortaa"/>
                <a:sym typeface="Comfortaa"/>
              </a:rPr>
              <a:t>)</a:t>
            </a:r>
            <a:endParaRPr>
              <a:solidFill>
                <a:srgbClr val="000000"/>
              </a:solidFill>
              <a:latin typeface="Comfortaa"/>
              <a:ea typeface="Comfortaa"/>
              <a:cs typeface="Comfortaa"/>
              <a:sym typeface="Comfortaa"/>
            </a:endParaRPr>
          </a:p>
          <a:p>
            <a:pPr indent="0" lvl="0" marL="0" rtl="0" algn="l">
              <a:spcBef>
                <a:spcPts val="0"/>
              </a:spcBef>
              <a:spcAft>
                <a:spcPts val="0"/>
              </a:spcAft>
              <a:buNone/>
            </a:pPr>
            <a:r>
              <a:t/>
            </a:r>
            <a:endParaRPr sz="1600">
              <a:solidFill>
                <a:srgbClr val="000000"/>
              </a:solidFill>
              <a:latin typeface="Comfortaa"/>
              <a:ea typeface="Comfortaa"/>
              <a:cs typeface="Comfortaa"/>
              <a:sym typeface="Comfortaa"/>
            </a:endParaRPr>
          </a:p>
          <a:p>
            <a:pPr indent="-304800" lvl="0" marL="457200" rtl="0" algn="l">
              <a:spcBef>
                <a:spcPts val="0"/>
              </a:spcBef>
              <a:spcAft>
                <a:spcPts val="0"/>
              </a:spcAft>
              <a:buClr>
                <a:srgbClr val="000000"/>
              </a:buClr>
              <a:buSzPts val="1200"/>
              <a:buFont typeface="Comfortaa"/>
              <a:buAutoNum type="alphaUcPeriod"/>
            </a:pPr>
            <a:r>
              <a:rPr lang="en" sz="1200">
                <a:solidFill>
                  <a:srgbClr val="000000"/>
                </a:solidFill>
                <a:latin typeface="Comfortaa"/>
                <a:ea typeface="Comfortaa"/>
                <a:cs typeface="Comfortaa"/>
                <a:sym typeface="Comfortaa"/>
              </a:rPr>
              <a:t>Clear all data from the topic (run your topic_clean.py program whenever you need to clear your topic)</a:t>
            </a:r>
            <a:endParaRPr sz="1200">
              <a:solidFill>
                <a:srgbClr val="000000"/>
              </a:solidFill>
              <a:latin typeface="Comfortaa"/>
              <a:ea typeface="Comfortaa"/>
              <a:cs typeface="Comfortaa"/>
              <a:sym typeface="Comfortaa"/>
            </a:endParaRPr>
          </a:p>
          <a:p>
            <a:pPr indent="-304800" lvl="0" marL="457200" rtl="0" algn="l">
              <a:spcBef>
                <a:spcPts val="0"/>
              </a:spcBef>
              <a:spcAft>
                <a:spcPts val="0"/>
              </a:spcAft>
              <a:buClr>
                <a:srgbClr val="000000"/>
              </a:buClr>
              <a:buSzPts val="1200"/>
              <a:buFont typeface="Comfortaa"/>
              <a:buAutoNum type="alphaUcPeriod"/>
            </a:pPr>
            <a:r>
              <a:rPr lang="en" sz="1200">
                <a:solidFill>
                  <a:srgbClr val="000000"/>
                </a:solidFill>
                <a:latin typeface="Comfortaa"/>
                <a:ea typeface="Comfortaa"/>
                <a:cs typeface="Comfortaa"/>
                <a:sym typeface="Comfortaa"/>
              </a:rPr>
              <a:t>Run two versions of your publisher concurrently, have each of them send all of your sample records. For example, run each of them in separate windows, each window logged into your GCP virtual machine. Or use ‘&amp;’ to run multiple producers in the background in a single logged-in window. </a:t>
            </a:r>
            <a:endParaRPr sz="1200">
              <a:solidFill>
                <a:srgbClr val="000000"/>
              </a:solidFill>
              <a:latin typeface="Comfortaa"/>
              <a:ea typeface="Comfortaa"/>
              <a:cs typeface="Comfortaa"/>
              <a:sym typeface="Comfortaa"/>
            </a:endParaRPr>
          </a:p>
          <a:p>
            <a:pPr indent="-304800" lvl="0" marL="457200" rtl="0" algn="l">
              <a:spcBef>
                <a:spcPts val="0"/>
              </a:spcBef>
              <a:spcAft>
                <a:spcPts val="0"/>
              </a:spcAft>
              <a:buClr>
                <a:srgbClr val="000000"/>
              </a:buClr>
              <a:buSzPts val="1200"/>
              <a:buFont typeface="Comfortaa"/>
              <a:buAutoNum type="alphaUcPeriod"/>
            </a:pPr>
            <a:r>
              <a:rPr lang="en" sz="1200">
                <a:solidFill>
                  <a:srgbClr val="000000"/>
                </a:solidFill>
                <a:latin typeface="Comfortaa"/>
                <a:ea typeface="Comfortaa"/>
                <a:cs typeface="Comfortaa"/>
                <a:sym typeface="Comfortaa"/>
              </a:rPr>
              <a:t>What happens when you run multiple producers concurrently? Do they seem to wait for each other? Do they take twice as long to complete?</a:t>
            </a:r>
            <a:endParaRPr sz="1200">
              <a:solidFill>
                <a:srgbClr val="000000"/>
              </a:solidFill>
              <a:latin typeface="Comfortaa"/>
              <a:ea typeface="Comfortaa"/>
              <a:cs typeface="Comfortaa"/>
              <a:sym typeface="Comfortaa"/>
            </a:endParaRPr>
          </a:p>
          <a:p>
            <a:pPr indent="-304800" lvl="0" marL="457200" rtl="0" algn="l">
              <a:spcBef>
                <a:spcPts val="0"/>
              </a:spcBef>
              <a:spcAft>
                <a:spcPts val="0"/>
              </a:spcAft>
              <a:buClr>
                <a:srgbClr val="000000"/>
              </a:buClr>
              <a:buSzPts val="1200"/>
              <a:buFont typeface="Comfortaa"/>
              <a:buAutoNum type="alphaUcPeriod"/>
            </a:pPr>
            <a:r>
              <a:rPr lang="en" sz="1200">
                <a:solidFill>
                  <a:srgbClr val="000000"/>
                </a:solidFill>
                <a:latin typeface="Comfortaa"/>
                <a:ea typeface="Comfortaa"/>
                <a:cs typeface="Comfortaa"/>
                <a:sym typeface="Comfortaa"/>
              </a:rPr>
              <a:t>Next, run your consumer once. Describe the results.</a:t>
            </a:r>
            <a:endParaRPr sz="14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sz="1600">
              <a:solidFill>
                <a:srgbClr val="000000"/>
              </a:solidFill>
              <a:latin typeface="Comfortaa"/>
              <a:ea typeface="Comfortaa"/>
              <a:cs typeface="Comfortaa"/>
              <a:sym typeface="Comfortaa"/>
            </a:endParaRPr>
          </a:p>
          <a:p>
            <a:pPr indent="0" lvl="0" marL="0" rtl="0" algn="l">
              <a:spcBef>
                <a:spcPts val="0"/>
              </a:spcBef>
              <a:spcAft>
                <a:spcPts val="1600"/>
              </a:spcAft>
              <a:buNone/>
            </a:pPr>
            <a:r>
              <a:t/>
            </a:r>
            <a:endParaRPr/>
          </a:p>
        </p:txBody>
      </p:sp>
      <p:sp>
        <p:nvSpPr>
          <p:cNvPr id="103" name="Google Shape;103;p20"/>
          <p:cNvSpPr txBox="1"/>
          <p:nvPr/>
        </p:nvSpPr>
        <p:spPr>
          <a:xfrm>
            <a:off x="598625" y="2958250"/>
            <a:ext cx="7863600" cy="18483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2"/>
                </a:solidFill>
              </a:rPr>
              <a:t>When I ran two producer instances concurrently, both published 684,427 messages independently in 87.05s and 94.57s. They didn’t block each other, and the total time wasn’t doubled. This shows Pub/Sub handles concurrent publishers efficiently and scales well without significant delays..After running two concurrent producers, the consumer received 1,368,854 messages in 520.06 seconds, confirming successful and efficient message delivery.</a:t>
            </a:r>
            <a:endParaRPr b="1">
              <a:solidFill>
                <a:schemeClr val="dk2"/>
              </a:solidFill>
            </a:endParaRPr>
          </a:p>
          <a:p>
            <a:pPr indent="0" lvl="0" marL="0" rtl="0" algn="l">
              <a:lnSpc>
                <a:spcPct val="115000"/>
              </a:lnSpc>
              <a:spcBef>
                <a:spcPts val="1200"/>
              </a:spcBef>
              <a:spcAft>
                <a:spcPts val="0"/>
              </a:spcAft>
              <a:buNone/>
            </a:pPr>
            <a:r>
              <a:t/>
            </a:r>
            <a:endParaRPr b="1" sz="1800">
              <a:solidFill>
                <a:schemeClr val="dk2"/>
              </a:solidFill>
            </a:endParaRPr>
          </a:p>
          <a:p>
            <a:pPr indent="0" lvl="0" marL="0" rtl="0" algn="l">
              <a:lnSpc>
                <a:spcPct val="115000"/>
              </a:lnSpc>
              <a:spcBef>
                <a:spcPts val="1200"/>
              </a:spcBef>
              <a:spcAft>
                <a:spcPts val="0"/>
              </a:spcAft>
              <a:buNone/>
            </a:pPr>
            <a:r>
              <a:t/>
            </a:r>
            <a:endParaRPr b="1"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t/>
            </a:r>
            <a:endParaRPr b="1" sz="1800">
              <a:solidFill>
                <a:schemeClr val="dk2"/>
              </a:solidFill>
            </a:endParaRPr>
          </a:p>
          <a:p>
            <a:pPr indent="0" lvl="0" marL="0" rtl="0" algn="l">
              <a:spcBef>
                <a:spcPts val="1200"/>
              </a:spcBef>
              <a:spcAft>
                <a:spcPts val="0"/>
              </a:spcAft>
              <a:buNone/>
            </a:pPr>
            <a:r>
              <a:t/>
            </a:r>
            <a:endParaRPr sz="1800">
              <a:solidFill>
                <a:schemeClr val="dk2"/>
              </a:solidFill>
            </a:endParaRPr>
          </a:p>
        </p:txBody>
      </p:sp>
      <p:sp>
        <p:nvSpPr>
          <p:cNvPr id="104" name="Google Shape;104;p20"/>
          <p:cNvSpPr txBox="1"/>
          <p:nvPr/>
        </p:nvSpPr>
        <p:spPr>
          <a:xfrm>
            <a:off x="7688625" y="164525"/>
            <a:ext cx="982200" cy="459600"/>
          </a:xfrm>
          <a:prstGeom prst="rect">
            <a:avLst/>
          </a:prstGeom>
          <a:solidFill>
            <a:srgbClr val="00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95959"/>
                </a:solidFill>
              </a:rPr>
              <a:t>good</a:t>
            </a:r>
            <a:endParaRPr sz="1800">
              <a:solidFill>
                <a:srgbClr val="59595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311700" y="362900"/>
            <a:ext cx="8520600" cy="42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Comfortaa"/>
                <a:ea typeface="Comfortaa"/>
                <a:cs typeface="Comfortaa"/>
                <a:sym typeface="Comfortaa"/>
              </a:rPr>
              <a:t>7.</a:t>
            </a:r>
            <a:r>
              <a:rPr lang="en">
                <a:solidFill>
                  <a:schemeClr val="dk1"/>
                </a:solidFill>
                <a:latin typeface="Comfortaa"/>
                <a:ea typeface="Comfortaa"/>
                <a:cs typeface="Comfortaa"/>
                <a:sym typeface="Comfortaa"/>
              </a:rPr>
              <a:t> Provide your code</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omfortaa"/>
              <a:ea typeface="Comfortaa"/>
              <a:cs typeface="Comfortaa"/>
              <a:sym typeface="Comfortaa"/>
            </a:endParaRPr>
          </a:p>
          <a:p>
            <a:pPr indent="0" lvl="0" marL="457200" rtl="0" algn="l">
              <a:spcBef>
                <a:spcPts val="0"/>
              </a:spcBef>
              <a:spcAft>
                <a:spcPts val="0"/>
              </a:spcAft>
              <a:buClr>
                <a:schemeClr val="dk1"/>
              </a:buClr>
              <a:buSzPts val="1100"/>
              <a:buFont typeface="Arial"/>
              <a:buNone/>
            </a:pPr>
            <a:r>
              <a:rPr lang="en" sz="1400">
                <a:solidFill>
                  <a:schemeClr val="dk1"/>
                </a:solidFill>
                <a:latin typeface="Comfortaa"/>
                <a:ea typeface="Comfortaa"/>
                <a:cs typeface="Comfortaa"/>
                <a:sym typeface="Comfortaa"/>
              </a:rPr>
              <a:t>Save your code within a folder called “DataTransport” (or a similar name) within your git repository. </a:t>
            </a:r>
            <a:endParaRPr sz="1400">
              <a:solidFill>
                <a:schemeClr val="dk1"/>
              </a:solidFill>
              <a:latin typeface="Comfortaa"/>
              <a:ea typeface="Comfortaa"/>
              <a:cs typeface="Comfortaa"/>
              <a:sym typeface="Comfortaa"/>
            </a:endParaRPr>
          </a:p>
          <a:p>
            <a:pPr indent="0" lvl="0" marL="457200" rtl="0" algn="l">
              <a:spcBef>
                <a:spcPts val="0"/>
              </a:spcBef>
              <a:spcAft>
                <a:spcPts val="0"/>
              </a:spcAft>
              <a:buClr>
                <a:schemeClr val="dk1"/>
              </a:buClr>
              <a:buSzPts val="1100"/>
              <a:buFont typeface="Arial"/>
              <a:buNone/>
            </a:pPr>
            <a:r>
              <a:t/>
            </a:r>
            <a:endParaRPr sz="1400">
              <a:solidFill>
                <a:schemeClr val="dk1"/>
              </a:solidFill>
              <a:latin typeface="Comfortaa"/>
              <a:ea typeface="Comfortaa"/>
              <a:cs typeface="Comfortaa"/>
              <a:sym typeface="Comfortaa"/>
            </a:endParaRPr>
          </a:p>
          <a:p>
            <a:pPr indent="0" lvl="0" marL="457200" rtl="0" algn="l">
              <a:spcBef>
                <a:spcPts val="0"/>
              </a:spcBef>
              <a:spcAft>
                <a:spcPts val="0"/>
              </a:spcAft>
              <a:buClr>
                <a:schemeClr val="dk1"/>
              </a:buClr>
              <a:buSzPts val="1100"/>
              <a:buFont typeface="Arial"/>
              <a:buNone/>
            </a:pPr>
            <a:r>
              <a:rPr lang="en" sz="1400">
                <a:solidFill>
                  <a:schemeClr val="dk1"/>
                </a:solidFill>
                <a:latin typeface="Comfortaa"/>
                <a:ea typeface="Comfortaa"/>
                <a:cs typeface="Comfortaa"/>
                <a:sym typeface="Comfortaa"/>
              </a:rPr>
              <a:t>Provide a URL link to your git repository:  </a:t>
            </a:r>
            <a:endParaRPr/>
          </a:p>
        </p:txBody>
      </p:sp>
      <p:sp>
        <p:nvSpPr>
          <p:cNvPr id="110" name="Google Shape;110;p21"/>
          <p:cNvSpPr txBox="1"/>
          <p:nvPr/>
        </p:nvSpPr>
        <p:spPr>
          <a:xfrm>
            <a:off x="982200" y="2818750"/>
            <a:ext cx="7479900" cy="15867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https://github.com/jbtuku/Data-Engineering/tree/main/Data%20Transport</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