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26"/>
  </p:notesMasterIdLst>
  <p:sldIdLst>
    <p:sldId id="305" r:id="rId3"/>
    <p:sldId id="278" r:id="rId4"/>
    <p:sldId id="326" r:id="rId5"/>
    <p:sldId id="306" r:id="rId6"/>
    <p:sldId id="307" r:id="rId7"/>
    <p:sldId id="308" r:id="rId8"/>
    <p:sldId id="309" r:id="rId9"/>
    <p:sldId id="310" r:id="rId10"/>
    <p:sldId id="311" r:id="rId11"/>
    <p:sldId id="324" r:id="rId12"/>
    <p:sldId id="312" r:id="rId13"/>
    <p:sldId id="313" r:id="rId14"/>
    <p:sldId id="314" r:id="rId15"/>
    <p:sldId id="315" r:id="rId16"/>
    <p:sldId id="316" r:id="rId17"/>
    <p:sldId id="317" r:id="rId18"/>
    <p:sldId id="318" r:id="rId19"/>
    <p:sldId id="319" r:id="rId20"/>
    <p:sldId id="320" r:id="rId21"/>
    <p:sldId id="325" r:id="rId22"/>
    <p:sldId id="321" r:id="rId23"/>
    <p:sldId id="323" r:id="rId24"/>
    <p:sldId id="32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173C97"/>
    <a:srgbClr val="3AB8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6" autoAdjust="0"/>
    <p:restoredTop sz="95215" autoAdjust="0"/>
  </p:normalViewPr>
  <p:slideViewPr>
    <p:cSldViewPr>
      <p:cViewPr varScale="1">
        <p:scale>
          <a:sx n="89" d="100"/>
          <a:sy n="89" d="100"/>
        </p:scale>
        <p:origin x="30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138ED-E368-410F-8E46-23B391D20F9B}" type="doc">
      <dgm:prSet loTypeId="urn:microsoft.com/office/officeart/2005/8/layout/pList1" loCatId="list" qsTypeId="urn:microsoft.com/office/officeart/2005/8/quickstyle/simple1" qsCatId="simple" csTypeId="urn:microsoft.com/office/officeart/2005/8/colors/accent1_2" csCatId="accent1" phldr="1"/>
      <dgm:spPr/>
    </dgm:pt>
    <dgm:pt modelId="{1EF39380-F891-479A-A9DC-0E1E4BBB6050}">
      <dgm:prSet phldrT="[Texte]"/>
      <dgm:spPr/>
      <dgm:t>
        <a:bodyPr/>
        <a:lstStyle/>
        <a:p>
          <a:r>
            <a:rPr lang="fr-FR" dirty="0"/>
            <a:t>Bêta</a:t>
          </a:r>
          <a:endParaRPr lang="en-US" dirty="0"/>
        </a:p>
      </dgm:t>
    </dgm:pt>
    <dgm:pt modelId="{9A752BB9-28E9-48D7-B2EA-553EEB2D7CB3}" type="parTrans" cxnId="{C0819FB6-FAAC-4FFD-B617-B7EF72212801}">
      <dgm:prSet/>
      <dgm:spPr/>
      <dgm:t>
        <a:bodyPr/>
        <a:lstStyle/>
        <a:p>
          <a:endParaRPr lang="en-US"/>
        </a:p>
      </dgm:t>
    </dgm:pt>
    <dgm:pt modelId="{07ACE989-6FF1-4DCC-AA75-EC3943214CA8}" type="sibTrans" cxnId="{C0819FB6-FAAC-4FFD-B617-B7EF72212801}">
      <dgm:prSet/>
      <dgm:spPr/>
      <dgm:t>
        <a:bodyPr/>
        <a:lstStyle/>
        <a:p>
          <a:endParaRPr lang="en-US"/>
        </a:p>
      </dgm:t>
    </dgm:pt>
    <dgm:pt modelId="{6F75D10F-19BD-42DB-9D21-ADE6E4B79D53}" type="pres">
      <dgm:prSet presAssocID="{E5C138ED-E368-410F-8E46-23B391D20F9B}" presName="Name0" presStyleCnt="0">
        <dgm:presLayoutVars>
          <dgm:dir/>
          <dgm:resizeHandles val="exact"/>
        </dgm:presLayoutVars>
      </dgm:prSet>
      <dgm:spPr/>
    </dgm:pt>
    <dgm:pt modelId="{873D1240-6F62-4A5D-A007-91BB9A957032}" type="pres">
      <dgm:prSet presAssocID="{1EF39380-F891-479A-A9DC-0E1E4BBB6050}" presName="compNode" presStyleCnt="0"/>
      <dgm:spPr/>
    </dgm:pt>
    <dgm:pt modelId="{A79A5718-3EE3-40BD-8224-65FD668A503E}" type="pres">
      <dgm:prSet presAssocID="{1EF39380-F891-479A-A9DC-0E1E4BBB6050}" presName="pictRect" presStyleLbl="node1" presStyleIdx="0" presStyleCnt="1" custScaleY="191454" custLinFactNeighborX="-3724" custLinFactNeighborY="7362"/>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0F2E5C06-FF3C-4582-BCF0-367098D6015E}" type="pres">
      <dgm:prSet presAssocID="{1EF39380-F891-479A-A9DC-0E1E4BBB6050}" presName="textRect" presStyleLbl="revTx" presStyleIdx="0" presStyleCnt="1">
        <dgm:presLayoutVars>
          <dgm:bulletEnabled val="1"/>
        </dgm:presLayoutVars>
      </dgm:prSet>
      <dgm:spPr/>
    </dgm:pt>
  </dgm:ptLst>
  <dgm:cxnLst>
    <dgm:cxn modelId="{9432EA51-F05C-420D-A4A5-3E3066C1C3A9}" type="presOf" srcId="{1EF39380-F891-479A-A9DC-0E1E4BBB6050}" destId="{0F2E5C06-FF3C-4582-BCF0-367098D6015E}" srcOrd="0" destOrd="0" presId="urn:microsoft.com/office/officeart/2005/8/layout/pList1"/>
    <dgm:cxn modelId="{C0819FB6-FAAC-4FFD-B617-B7EF72212801}" srcId="{E5C138ED-E368-410F-8E46-23B391D20F9B}" destId="{1EF39380-F891-479A-A9DC-0E1E4BBB6050}" srcOrd="0" destOrd="0" parTransId="{9A752BB9-28E9-48D7-B2EA-553EEB2D7CB3}" sibTransId="{07ACE989-6FF1-4DCC-AA75-EC3943214CA8}"/>
    <dgm:cxn modelId="{CDCF8BC8-DF1B-471F-89EE-F363B0DF4096}" type="presOf" srcId="{E5C138ED-E368-410F-8E46-23B391D20F9B}" destId="{6F75D10F-19BD-42DB-9D21-ADE6E4B79D53}" srcOrd="0" destOrd="0" presId="urn:microsoft.com/office/officeart/2005/8/layout/pList1"/>
    <dgm:cxn modelId="{725C57AE-67C7-495F-98A7-1702587C7BAC}" type="presParOf" srcId="{6F75D10F-19BD-42DB-9D21-ADE6E4B79D53}" destId="{873D1240-6F62-4A5D-A007-91BB9A957032}" srcOrd="0" destOrd="0" presId="urn:microsoft.com/office/officeart/2005/8/layout/pList1"/>
    <dgm:cxn modelId="{8FE71997-AA63-4B63-B67A-169CACC8C403}" type="presParOf" srcId="{873D1240-6F62-4A5D-A007-91BB9A957032}" destId="{A79A5718-3EE3-40BD-8224-65FD668A503E}" srcOrd="0" destOrd="0" presId="urn:microsoft.com/office/officeart/2005/8/layout/pList1"/>
    <dgm:cxn modelId="{CB342979-8F0C-4B44-BFE8-EA8BB75B3BD6}" type="presParOf" srcId="{873D1240-6F62-4A5D-A007-91BB9A957032}" destId="{0F2E5C06-FF3C-4582-BCF0-367098D6015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A5718-3EE3-40BD-8224-65FD668A503E}">
      <dsp:nvSpPr>
        <dsp:cNvPr id="0" name=""/>
        <dsp:cNvSpPr/>
      </dsp:nvSpPr>
      <dsp:spPr>
        <a:xfrm>
          <a:off x="0" y="264210"/>
          <a:ext cx="1944647" cy="256522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2E5C06-FF3C-4582-BCF0-367098D6015E}">
      <dsp:nvSpPr>
        <dsp:cNvPr id="0" name=""/>
        <dsp:cNvSpPr/>
      </dsp:nvSpPr>
      <dsp:spPr>
        <a:xfrm>
          <a:off x="408" y="2118110"/>
          <a:ext cx="1944647" cy="7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marL="0" lvl="0" indent="0" algn="ctr" defTabSz="1555750">
            <a:lnSpc>
              <a:spcPct val="90000"/>
            </a:lnSpc>
            <a:spcBef>
              <a:spcPct val="0"/>
            </a:spcBef>
            <a:spcAft>
              <a:spcPct val="35000"/>
            </a:spcAft>
            <a:buNone/>
          </a:pPr>
          <a:r>
            <a:rPr lang="fr-FR" sz="3500" kern="1200" dirty="0"/>
            <a:t>Bêta</a:t>
          </a:r>
          <a:endParaRPr lang="en-US" sz="3500" kern="1200" dirty="0"/>
        </a:p>
      </dsp:txBody>
      <dsp:txXfrm>
        <a:off x="408" y="2118110"/>
        <a:ext cx="1944647" cy="72146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98339-3EB4-49B2-B23F-A4812D47AEBE}" type="datetimeFigureOut">
              <a:rPr lang="fr-FR" smtClean="0"/>
              <a:t>14/09/2023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B672F-CC90-4804-896D-4AEAF534F68A}" type="slidenum">
              <a:rPr lang="fr-FR" smtClean="0"/>
              <a:t>‹N°›</a:t>
            </a:fld>
            <a:endParaRPr lang="fr-FR"/>
          </a:p>
        </p:txBody>
      </p:sp>
    </p:spTree>
    <p:extLst>
      <p:ext uri="{BB962C8B-B14F-4D97-AF65-F5344CB8AC3E}">
        <p14:creationId xmlns:p14="http://schemas.microsoft.com/office/powerpoint/2010/main" val="365519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4000" b="0" baseline="0">
                <a:solidFill>
                  <a:schemeClr val="tx1">
                    <a:lumMod val="75000"/>
                    <a:lumOff val="25000"/>
                  </a:schemeClr>
                </a:solidFill>
                <a:latin typeface="Arial" pitchFamily="34" charset="0"/>
                <a:cs typeface="Arial" pitchFamily="34" charset="0"/>
              </a:defRPr>
            </a:lvl1pPr>
          </a:lstStyle>
          <a:p>
            <a:pPr lvl="0"/>
            <a:r>
              <a:rPr lang="en-US" altLang="ko-KR" dirty="0"/>
              <a:t>IMAGES &amp; CONTENTS</a:t>
            </a:r>
          </a:p>
        </p:txBody>
      </p:sp>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937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510977"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10977"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2149241"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3787505"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426571"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3" name="Picture Placeholder 2"/>
          <p:cNvSpPr>
            <a:spLocks noGrp="1"/>
          </p:cNvSpPr>
          <p:nvPr>
            <p:ph type="pic" idx="15" hasCustomPrompt="1"/>
          </p:nvPr>
        </p:nvSpPr>
        <p:spPr>
          <a:xfrm>
            <a:off x="395784"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6" hasCustomPrompt="1"/>
          </p:nvPr>
        </p:nvSpPr>
        <p:spPr>
          <a:xfrm>
            <a:off x="1691928" y="2715766"/>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7" hasCustomPrompt="1"/>
          </p:nvPr>
        </p:nvSpPr>
        <p:spPr>
          <a:xfrm>
            <a:off x="1691928" y="134144"/>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9" hasCustomPrompt="1"/>
          </p:nvPr>
        </p:nvSpPr>
        <p:spPr>
          <a:xfrm>
            <a:off x="2988072"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27901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1441589" y="1431235"/>
            <a:ext cx="2568434"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997524"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1588" y="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9544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852200" y="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624000" y="118350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7070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347614"/>
            <a:ext cx="91440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364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62733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012953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ed Rectangle 2"/>
          <p:cNvSpPr/>
          <p:nvPr userDrawn="1"/>
        </p:nvSpPr>
        <p:spPr>
          <a:xfrm>
            <a:off x="774626" y="656109"/>
            <a:ext cx="7560840" cy="2880320"/>
          </a:xfrm>
          <a:custGeom>
            <a:avLst/>
            <a:gdLst/>
            <a:ahLst/>
            <a:cxnLst/>
            <a:rect l="l" t="t" r="r" b="b"/>
            <a:pathLst>
              <a:path w="7560840" h="2742406">
                <a:moveTo>
                  <a:pt x="145168" y="0"/>
                </a:moveTo>
                <a:lnTo>
                  <a:pt x="7415672" y="0"/>
                </a:lnTo>
                <a:cubicBezTo>
                  <a:pt x="7495846" y="0"/>
                  <a:pt x="7560840" y="64994"/>
                  <a:pt x="7560840" y="145168"/>
                </a:cubicBezTo>
                <a:lnTo>
                  <a:pt x="7560840" y="1583024"/>
                </a:lnTo>
                <a:cubicBezTo>
                  <a:pt x="7560840" y="1663198"/>
                  <a:pt x="7495846" y="1728192"/>
                  <a:pt x="7415672" y="1728192"/>
                </a:cubicBezTo>
                <a:lnTo>
                  <a:pt x="1384207" y="1728192"/>
                </a:lnTo>
                <a:cubicBezTo>
                  <a:pt x="1320119" y="1886530"/>
                  <a:pt x="1316770" y="1980569"/>
                  <a:pt x="1313421" y="2130524"/>
                </a:cubicBezTo>
                <a:cubicBezTo>
                  <a:pt x="1312553" y="2340835"/>
                  <a:pt x="1330734" y="2484470"/>
                  <a:pt x="1453691" y="2742406"/>
                </a:cubicBezTo>
                <a:cubicBezTo>
                  <a:pt x="1140234" y="2541620"/>
                  <a:pt x="979178" y="2321785"/>
                  <a:pt x="894321" y="2206724"/>
                </a:cubicBezTo>
                <a:cubicBezTo>
                  <a:pt x="813636" y="2043332"/>
                  <a:pt x="745875" y="1912249"/>
                  <a:pt x="686091" y="1728192"/>
                </a:cubicBezTo>
                <a:lnTo>
                  <a:pt x="145168" y="1728192"/>
                </a:lnTo>
                <a:cubicBezTo>
                  <a:pt x="64994" y="1728192"/>
                  <a:pt x="0" y="1663198"/>
                  <a:pt x="0" y="1583024"/>
                </a:cubicBezTo>
                <a:lnTo>
                  <a:pt x="0" y="145168"/>
                </a:lnTo>
                <a:cubicBezTo>
                  <a:pt x="0" y="64994"/>
                  <a:pt x="64994" y="0"/>
                  <a:pt x="145168" y="0"/>
                </a:cubicBezTo>
                <a:close/>
              </a:path>
            </a:pathLst>
          </a:custGeom>
          <a:solidFill>
            <a:schemeClr val="bg1">
              <a:alpha val="80000"/>
            </a:schemeClr>
          </a:solidFill>
          <a:ln w="730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774626" y="1395239"/>
            <a:ext cx="7560840" cy="473576"/>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774626" y="1868815"/>
            <a:ext cx="756084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7" name="Parallelogram 30"/>
          <p:cNvSpPr/>
          <p:nvPr userDrawn="1"/>
        </p:nvSpPr>
        <p:spPr>
          <a:xfrm flipH="1">
            <a:off x="4368130" y="910233"/>
            <a:ext cx="430982" cy="432048"/>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339502"/>
            <a:ext cx="1115616" cy="4464496"/>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799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9552" y="123478"/>
            <a:ext cx="8064896"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39552" y="699542"/>
            <a:ext cx="806489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8604448"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99792" y="0"/>
            <a:ext cx="6444208" cy="51435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771800" y="123478"/>
            <a:ext cx="6372200" cy="576064"/>
          </a:xfrm>
          <a:prstGeom prst="rect">
            <a:avLst/>
          </a:prstGeom>
        </p:spPr>
        <p:txBody>
          <a:bodyPr anchor="ctr"/>
          <a:lstStyle>
            <a:lvl1pPr marL="0" indent="0" algn="l">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71800" y="699542"/>
            <a:ext cx="6372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2339752" y="123478"/>
            <a:ext cx="26977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441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1785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5196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3"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600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008412" y="1626121"/>
            <a:ext cx="2211660"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008412" y="2634233"/>
            <a:ext cx="2211660"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3008412" y="3642345"/>
            <a:ext cx="2211660" cy="5760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7"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497" y="1161282"/>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971600" y="1299430"/>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569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4"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8394"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057333" y="1731279"/>
            <a:ext cx="3085597" cy="2281868"/>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061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1" r:id="rId4"/>
    <p:sldLayoutId id="2147483662" r:id="rId5"/>
    <p:sldLayoutId id="2147483663" r:id="rId6"/>
    <p:sldLayoutId id="2147483666" r:id="rId7"/>
    <p:sldLayoutId id="2147483675" r:id="rId8"/>
    <p:sldLayoutId id="2147483674" r:id="rId9"/>
    <p:sldLayoutId id="2147483676" r:id="rId10"/>
    <p:sldLayoutId id="2147483655" r:id="rId11"/>
    <p:sldLayoutId id="2147483667" r:id="rId12"/>
    <p:sldLayoutId id="2147483668" r:id="rId13"/>
    <p:sldLayoutId id="2147483669" r:id="rId14"/>
    <p:sldLayoutId id="2147483670" r:id="rId15"/>
    <p:sldLayoutId id="2147483677" r:id="rId16"/>
    <p:sldLayoutId id="2147483678" r:id="rId17"/>
    <p:sldLayoutId id="2147483656" r:id="rId18"/>
  </p:sldLayoutIdLst>
  <p:hf sldNum="0"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sldNum="0"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5963B406-8866-4D66-ADEC-BDB5E81581EE}"/>
              </a:ext>
            </a:extLst>
          </p:cNvPr>
          <p:cNvSpPr txBox="1"/>
          <p:nvPr/>
        </p:nvSpPr>
        <p:spPr>
          <a:xfrm>
            <a:off x="899592" y="3530678"/>
            <a:ext cx="7492338" cy="646331"/>
          </a:xfrm>
          <a:prstGeom prst="rect">
            <a:avLst/>
          </a:prstGeom>
          <a:noFill/>
        </p:spPr>
        <p:txBody>
          <a:bodyPr wrap="square" rtlCol="0">
            <a:spAutoFit/>
          </a:bodyPr>
          <a:lstStyle/>
          <a:p>
            <a:r>
              <a:rPr lang="fr-FR" sz="1800" b="1" dirty="0">
                <a:solidFill>
                  <a:schemeClr val="bg1"/>
                </a:solidFill>
              </a:rPr>
              <a:t>Site de location - vente - déménagement et de gestion immobilière</a:t>
            </a:r>
          </a:p>
          <a:p>
            <a:endParaRPr lang="fr-FR" dirty="0"/>
          </a:p>
        </p:txBody>
      </p:sp>
      <p:sp>
        <p:nvSpPr>
          <p:cNvPr id="2" name="Rectangle 1">
            <a:extLst>
              <a:ext uri="{FF2B5EF4-FFF2-40B4-BE49-F238E27FC236}">
                <a16:creationId xmlns:a16="http://schemas.microsoft.com/office/drawing/2014/main" id="{C2A1CEA6-02F1-E68F-97C6-1BA44CC43F5D}"/>
              </a:ext>
            </a:extLst>
          </p:cNvPr>
          <p:cNvSpPr/>
          <p:nvPr/>
        </p:nvSpPr>
        <p:spPr>
          <a:xfrm>
            <a:off x="0" y="0"/>
            <a:ext cx="9144000" cy="5143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81A1EE2-5328-8550-09E6-B3BDF65F78A1}"/>
              </a:ext>
            </a:extLst>
          </p:cNvPr>
          <p:cNvSpPr txBox="1"/>
          <p:nvPr/>
        </p:nvSpPr>
        <p:spPr>
          <a:xfrm>
            <a:off x="1405401" y="1530915"/>
            <a:ext cx="6480720" cy="1600438"/>
          </a:xfrm>
          <a:prstGeom prst="rect">
            <a:avLst/>
          </a:prstGeom>
          <a:noFill/>
        </p:spPr>
        <p:txBody>
          <a:bodyPr wrap="square" rtlCol="0">
            <a:spAutoFit/>
          </a:bodyPr>
          <a:lstStyle/>
          <a:p>
            <a:pPr algn="ctr"/>
            <a:r>
              <a:rPr lang="fr-FR" sz="4000" b="1" u="sng" dirty="0">
                <a:solidFill>
                  <a:schemeClr val="bg1"/>
                </a:solidFill>
                <a:latin typeface="Bahnschrift" panose="020B0502040204020203" pitchFamily="34" charset="0"/>
              </a:rPr>
              <a:t>Proposition de Canevas</a:t>
            </a:r>
          </a:p>
          <a:p>
            <a:pPr algn="ctr"/>
            <a:r>
              <a:rPr lang="fr-FR" sz="4000" b="1" u="sng" dirty="0">
                <a:solidFill>
                  <a:schemeClr val="bg1"/>
                </a:solidFill>
                <a:latin typeface="Bahnschrift" panose="020B0502040204020203" pitchFamily="34" charset="0"/>
              </a:rPr>
              <a:t> pour la soutenance</a:t>
            </a:r>
          </a:p>
          <a:p>
            <a:endParaRPr lang="fr-FR" dirty="0"/>
          </a:p>
        </p:txBody>
      </p:sp>
    </p:spTree>
    <p:extLst>
      <p:ext uri="{BB962C8B-B14F-4D97-AF65-F5344CB8AC3E}">
        <p14:creationId xmlns:p14="http://schemas.microsoft.com/office/powerpoint/2010/main" val="19118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9447898-D377-191C-2388-B96E2C814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20" y="0"/>
            <a:ext cx="5415196" cy="5143500"/>
          </a:xfrm>
          <a:prstGeom prst="roundRect">
            <a:avLst>
              <a:gd name="adj" fmla="val 4167"/>
            </a:avLst>
          </a:prstGeom>
          <a:solidFill>
            <a:srgbClr val="FFFFFF"/>
          </a:solidFill>
          <a:ln w="76200" cap="sq">
            <a:solidFill>
              <a:schemeClr val="accent1"/>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ZoneTexte 8">
            <a:extLst>
              <a:ext uri="{FF2B5EF4-FFF2-40B4-BE49-F238E27FC236}">
                <a16:creationId xmlns:a16="http://schemas.microsoft.com/office/drawing/2014/main" id="{8E7FF7DE-FBE6-B9CD-B948-A35477BC629C}"/>
              </a:ext>
            </a:extLst>
          </p:cNvPr>
          <p:cNvSpPr txBox="1"/>
          <p:nvPr/>
        </p:nvSpPr>
        <p:spPr>
          <a:xfrm>
            <a:off x="467544" y="2248584"/>
            <a:ext cx="18002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a:t>Diagramme de classe</a:t>
            </a:r>
            <a:endParaRPr lang="en-US" sz="2400" dirty="0"/>
          </a:p>
        </p:txBody>
      </p:sp>
    </p:spTree>
    <p:extLst>
      <p:ext uri="{BB962C8B-B14F-4D97-AF65-F5344CB8AC3E}">
        <p14:creationId xmlns:p14="http://schemas.microsoft.com/office/powerpoint/2010/main" val="266533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C082643-C280-CD7C-FB18-A9BA8E694045}"/>
              </a:ext>
            </a:extLst>
          </p:cNvPr>
          <p:cNvSpPr>
            <a:spLocks noGrp="1"/>
          </p:cNvSpPr>
          <p:nvPr>
            <p:ph type="body" sz="quarter" idx="10"/>
          </p:nvPr>
        </p:nvSpPr>
        <p:spPr/>
        <p:txBody>
          <a:bodyPr/>
          <a:lstStyle/>
          <a:p>
            <a:r>
              <a:rPr lang="fr-FR" dirty="0"/>
              <a:t>Conception du site web mobile</a:t>
            </a:r>
            <a:endParaRPr lang="en-US" dirty="0"/>
          </a:p>
        </p:txBody>
      </p:sp>
      <p:pic>
        <p:nvPicPr>
          <p:cNvPr id="9" name="Espace réservé pour une image  8">
            <a:extLst>
              <a:ext uri="{FF2B5EF4-FFF2-40B4-BE49-F238E27FC236}">
                <a16:creationId xmlns:a16="http://schemas.microsoft.com/office/drawing/2014/main" id="{90BFD71E-445F-04C9-59F9-D536C7F25923}"/>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9140" r="29140"/>
          <a:stretch>
            <a:fillRect/>
          </a:stretch>
        </p:blipFill>
        <p:spPr>
          <a:xfrm>
            <a:off x="652463" y="2355850"/>
            <a:ext cx="1728787" cy="1871663"/>
          </a:xfrm>
        </p:spPr>
      </p:pic>
      <p:pic>
        <p:nvPicPr>
          <p:cNvPr id="11" name="Espace réservé pour une image  10">
            <a:extLst>
              <a:ext uri="{FF2B5EF4-FFF2-40B4-BE49-F238E27FC236}">
                <a16:creationId xmlns:a16="http://schemas.microsoft.com/office/drawing/2014/main" id="{3C256747-4DC2-05F6-ECE3-7662B4D8F6D5}"/>
              </a:ext>
            </a:extLst>
          </p:cNvPr>
          <p:cNvPicPr>
            <a:picLocks noGrp="1" noChangeAspect="1"/>
          </p:cNvPicPr>
          <p:nvPr>
            <p:ph type="pic" idx="11"/>
          </p:nvPr>
        </p:nvPicPr>
        <p:blipFill>
          <a:blip r:embed="rId3" cstate="print">
            <a:extLst>
              <a:ext uri="{28A0092B-C50C-407E-A947-70E740481C1C}">
                <a14:useLocalDpi xmlns:a14="http://schemas.microsoft.com/office/drawing/2010/main" val="0"/>
              </a:ext>
            </a:extLst>
          </a:blip>
          <a:srcRect l="28712" r="28712"/>
          <a:stretch>
            <a:fillRect/>
          </a:stretch>
        </p:blipFill>
        <p:spPr>
          <a:xfrm>
            <a:off x="2700338" y="2355850"/>
            <a:ext cx="1727200" cy="1871663"/>
          </a:xfrm>
        </p:spPr>
      </p:pic>
      <p:pic>
        <p:nvPicPr>
          <p:cNvPr id="13" name="Espace réservé pour une image  12">
            <a:extLst>
              <a:ext uri="{FF2B5EF4-FFF2-40B4-BE49-F238E27FC236}">
                <a16:creationId xmlns:a16="http://schemas.microsoft.com/office/drawing/2014/main" id="{BEDA06E5-2ECF-0C9D-C2C4-0A9F15DE7F6C}"/>
              </a:ext>
            </a:extLst>
          </p:cNvPr>
          <p:cNvPicPr>
            <a:picLocks noGrp="1" noChangeAspect="1"/>
          </p:cNvPicPr>
          <p:nvPr>
            <p:ph type="pic" idx="12"/>
          </p:nvPr>
        </p:nvPicPr>
        <p:blipFill>
          <a:blip r:embed="rId4" cstate="print">
            <a:extLst>
              <a:ext uri="{28A0092B-C50C-407E-A947-70E740481C1C}">
                <a14:useLocalDpi xmlns:a14="http://schemas.microsoft.com/office/drawing/2010/main" val="0"/>
              </a:ext>
            </a:extLst>
          </a:blip>
          <a:srcRect l="28896" r="28896"/>
          <a:stretch>
            <a:fillRect/>
          </a:stretch>
        </p:blipFill>
        <p:spPr>
          <a:xfrm>
            <a:off x="4686300" y="2355850"/>
            <a:ext cx="1727200" cy="1871663"/>
          </a:xfrm>
        </p:spPr>
      </p:pic>
      <p:pic>
        <p:nvPicPr>
          <p:cNvPr id="15" name="Espace réservé pour une image  14">
            <a:extLst>
              <a:ext uri="{FF2B5EF4-FFF2-40B4-BE49-F238E27FC236}">
                <a16:creationId xmlns:a16="http://schemas.microsoft.com/office/drawing/2014/main" id="{A9AD6969-BB53-D3A5-B2F7-2D684A482BE1}"/>
              </a:ext>
            </a:extLst>
          </p:cNvPr>
          <p:cNvPicPr>
            <a:picLocks noGrp="1" noChangeAspect="1"/>
          </p:cNvPicPr>
          <p:nvPr>
            <p:ph type="pic" idx="13"/>
          </p:nvPr>
        </p:nvPicPr>
        <p:blipFill>
          <a:blip r:embed="rId5" cstate="print">
            <a:extLst>
              <a:ext uri="{28A0092B-C50C-407E-A947-70E740481C1C}">
                <a14:useLocalDpi xmlns:a14="http://schemas.microsoft.com/office/drawing/2010/main" val="0"/>
              </a:ext>
            </a:extLst>
          </a:blip>
          <a:srcRect l="29056" r="29056"/>
          <a:stretch>
            <a:fillRect/>
          </a:stretch>
        </p:blipFill>
        <p:spPr>
          <a:xfrm>
            <a:off x="6762750" y="2357438"/>
            <a:ext cx="1728788" cy="1873250"/>
          </a:xfrm>
        </p:spPr>
      </p:pic>
      <p:sp>
        <p:nvSpPr>
          <p:cNvPr id="7" name="ZoneTexte 6">
            <a:extLst>
              <a:ext uri="{FF2B5EF4-FFF2-40B4-BE49-F238E27FC236}">
                <a16:creationId xmlns:a16="http://schemas.microsoft.com/office/drawing/2014/main" id="{CF950B1F-A05F-9F4A-9344-E10B7187A70C}"/>
              </a:ext>
            </a:extLst>
          </p:cNvPr>
          <p:cNvSpPr txBox="1"/>
          <p:nvPr/>
        </p:nvSpPr>
        <p:spPr>
          <a:xfrm>
            <a:off x="251520" y="1091241"/>
            <a:ext cx="8709179"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Voici un aperçu de l'interface utilisateur :</a:t>
            </a:r>
            <a:br>
              <a:rPr lang="fr-FR" dirty="0"/>
            </a:br>
            <a:r>
              <a:rPr lang="fr-FR" b="0" i="0" dirty="0">
                <a:solidFill>
                  <a:srgbClr val="000000"/>
                </a:solidFill>
                <a:effectLst/>
                <a:latin typeface="Times New Roman" panose="02020603050405020304" pitchFamily="18" charset="0"/>
              </a:rPr>
              <a:t>Nous avons mis l'accent sur la simplicité de la navigation, avec un menu intuitif et un design réactif pour les appareils mobiles.</a:t>
            </a:r>
            <a:endParaRPr lang="en-US" dirty="0"/>
          </a:p>
        </p:txBody>
      </p:sp>
    </p:spTree>
    <p:extLst>
      <p:ext uri="{BB962C8B-B14F-4D97-AF65-F5344CB8AC3E}">
        <p14:creationId xmlns:p14="http://schemas.microsoft.com/office/powerpoint/2010/main" val="15397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D82B313-B70A-0C6E-C2CE-817518BF4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652"/>
            <a:ext cx="9144000" cy="4130196"/>
          </a:xfrm>
          <a:prstGeom prst="rect">
            <a:avLst/>
          </a:prstGeom>
        </p:spPr>
      </p:pic>
    </p:spTree>
    <p:extLst>
      <p:ext uri="{BB962C8B-B14F-4D97-AF65-F5344CB8AC3E}">
        <p14:creationId xmlns:p14="http://schemas.microsoft.com/office/powerpoint/2010/main" val="281757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F5A2472-05C2-7D3F-DD8D-39711CFCF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380"/>
            <a:ext cx="9144000" cy="4218740"/>
          </a:xfrm>
          <a:prstGeom prst="rect">
            <a:avLst/>
          </a:prstGeom>
        </p:spPr>
      </p:pic>
    </p:spTree>
    <p:extLst>
      <p:ext uri="{BB962C8B-B14F-4D97-AF65-F5344CB8AC3E}">
        <p14:creationId xmlns:p14="http://schemas.microsoft.com/office/powerpoint/2010/main" val="412171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B2A8F13-941C-E6B8-0E0E-38B35B4E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627"/>
            <a:ext cx="9144000" cy="4182245"/>
          </a:xfrm>
          <a:prstGeom prst="rect">
            <a:avLst/>
          </a:prstGeom>
        </p:spPr>
      </p:pic>
    </p:spTree>
    <p:extLst>
      <p:ext uri="{BB962C8B-B14F-4D97-AF65-F5344CB8AC3E}">
        <p14:creationId xmlns:p14="http://schemas.microsoft.com/office/powerpoint/2010/main" val="153608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0BC1878-3FFD-7A8E-5126-B430ABC6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6611"/>
            <a:ext cx="9144000" cy="4150278"/>
          </a:xfrm>
          <a:prstGeom prst="rect">
            <a:avLst/>
          </a:prstGeom>
        </p:spPr>
      </p:pic>
    </p:spTree>
    <p:extLst>
      <p:ext uri="{BB962C8B-B14F-4D97-AF65-F5344CB8AC3E}">
        <p14:creationId xmlns:p14="http://schemas.microsoft.com/office/powerpoint/2010/main" val="349453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160B845-3393-B71C-8BED-C10FB983F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4689"/>
            <a:ext cx="9144000" cy="4194121"/>
          </a:xfrm>
          <a:prstGeom prst="rect">
            <a:avLst/>
          </a:prstGeom>
        </p:spPr>
      </p:pic>
    </p:spTree>
    <p:extLst>
      <p:ext uri="{BB962C8B-B14F-4D97-AF65-F5344CB8AC3E}">
        <p14:creationId xmlns:p14="http://schemas.microsoft.com/office/powerpoint/2010/main" val="413708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967A385-21D7-D651-2EF1-3FF26803D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413"/>
            <a:ext cx="9144000" cy="4152674"/>
          </a:xfrm>
          <a:prstGeom prst="rect">
            <a:avLst/>
          </a:prstGeom>
        </p:spPr>
      </p:pic>
    </p:spTree>
    <p:extLst>
      <p:ext uri="{BB962C8B-B14F-4D97-AF65-F5344CB8AC3E}">
        <p14:creationId xmlns:p14="http://schemas.microsoft.com/office/powerpoint/2010/main" val="27396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7907314-7221-7BFE-A903-B97B9D65761E}"/>
              </a:ext>
            </a:extLst>
          </p:cNvPr>
          <p:cNvSpPr>
            <a:spLocks noGrp="1"/>
          </p:cNvSpPr>
          <p:nvPr>
            <p:ph type="body" sz="quarter" idx="10"/>
          </p:nvPr>
        </p:nvSpPr>
        <p:spPr/>
        <p:txBody>
          <a:bodyPr/>
          <a:lstStyle/>
          <a:p>
            <a:pPr algn="ctr"/>
            <a:r>
              <a:rPr lang="fr-FR" dirty="0"/>
              <a:t>Fonctionnalités clés</a:t>
            </a:r>
            <a:endParaRPr lang="en-US" dirty="0"/>
          </a:p>
        </p:txBody>
      </p:sp>
      <p:sp>
        <p:nvSpPr>
          <p:cNvPr id="5" name="ZoneTexte 4">
            <a:extLst>
              <a:ext uri="{FF2B5EF4-FFF2-40B4-BE49-F238E27FC236}">
                <a16:creationId xmlns:a16="http://schemas.microsoft.com/office/drawing/2014/main" id="{66DD3C8B-C7FB-4840-9A39-BAD581E237A3}"/>
              </a:ext>
            </a:extLst>
          </p:cNvPr>
          <p:cNvSpPr txBox="1"/>
          <p:nvPr/>
        </p:nvSpPr>
        <p:spPr>
          <a:xfrm>
            <a:off x="1656184" y="1832413"/>
            <a:ext cx="7380312"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Les utilisateurs peuvent créer un compte, se connecter et participer à des quiz.</a:t>
            </a:r>
            <a:br>
              <a:rPr lang="fr-FR" dirty="0"/>
            </a:br>
            <a:r>
              <a:rPr lang="fr-FR" b="0" i="0" dirty="0">
                <a:solidFill>
                  <a:srgbClr val="000000"/>
                </a:solidFill>
                <a:effectLst/>
                <a:latin typeface="Times New Roman" panose="02020603050405020304" pitchFamily="18" charset="0"/>
              </a:rPr>
              <a:t>Les créateurs de quiz peuvent concevoir leurs propres quiz avec des questions et des réponses personnalisées.</a:t>
            </a:r>
            <a:endParaRPr lang="en-US" dirty="0"/>
          </a:p>
        </p:txBody>
      </p:sp>
    </p:spTree>
    <p:extLst>
      <p:ext uri="{BB962C8B-B14F-4D97-AF65-F5344CB8AC3E}">
        <p14:creationId xmlns:p14="http://schemas.microsoft.com/office/powerpoint/2010/main" val="81096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CCE7036-2549-9995-6597-65FF067A5B9A}"/>
              </a:ext>
            </a:extLst>
          </p:cNvPr>
          <p:cNvSpPr>
            <a:spLocks noGrp="1"/>
          </p:cNvSpPr>
          <p:nvPr>
            <p:ph type="body" sz="quarter" idx="10"/>
          </p:nvPr>
        </p:nvSpPr>
        <p:spPr/>
        <p:txBody>
          <a:bodyPr/>
          <a:lstStyle/>
          <a:p>
            <a:pPr algn="ctr"/>
            <a:r>
              <a:rPr lang="fr-FR" dirty="0"/>
              <a:t>Résultats et réalisation</a:t>
            </a:r>
            <a:endParaRPr lang="en-US" dirty="0"/>
          </a:p>
        </p:txBody>
      </p:sp>
      <p:graphicFrame>
        <p:nvGraphicFramePr>
          <p:cNvPr id="23" name="Espace réservé pour une image  22">
            <a:extLst>
              <a:ext uri="{FF2B5EF4-FFF2-40B4-BE49-F238E27FC236}">
                <a16:creationId xmlns:a16="http://schemas.microsoft.com/office/drawing/2014/main" id="{A274D2E7-324F-F3CB-3EA0-9F06F0B18DD6}"/>
              </a:ext>
            </a:extLst>
          </p:cNvPr>
          <p:cNvGraphicFramePr>
            <a:graphicFrameLocks noGrp="1"/>
          </p:cNvGraphicFramePr>
          <p:nvPr>
            <p:ph type="pic" idx="1"/>
            <p:extLst>
              <p:ext uri="{D42A27DB-BD31-4B8C-83A1-F6EECF244321}">
                <p14:modId xmlns:p14="http://schemas.microsoft.com/office/powerpoint/2010/main" val="684278848"/>
              </p:ext>
            </p:extLst>
          </p:nvPr>
        </p:nvGraphicFramePr>
        <p:xfrm>
          <a:off x="971600" y="1299430"/>
          <a:ext cx="1945465" cy="3005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ZoneTexte 24">
            <a:extLst>
              <a:ext uri="{FF2B5EF4-FFF2-40B4-BE49-F238E27FC236}">
                <a16:creationId xmlns:a16="http://schemas.microsoft.com/office/drawing/2014/main" id="{86651AB9-D7FE-88D1-74FA-61244C47249B}"/>
              </a:ext>
            </a:extLst>
          </p:cNvPr>
          <p:cNvSpPr txBox="1"/>
          <p:nvPr/>
        </p:nvSpPr>
        <p:spPr>
          <a:xfrm>
            <a:off x="5292080" y="2263393"/>
            <a:ext cx="3851920" cy="1077218"/>
          </a:xfrm>
          <a:prstGeom prst="rect">
            <a:avLst/>
          </a:prstGeom>
          <a:noFill/>
        </p:spPr>
        <p:txBody>
          <a:bodyPr wrap="square">
            <a:spAutoFit/>
          </a:bodyPr>
          <a:lstStyle/>
          <a:p>
            <a:r>
              <a:rPr lang="fr-FR" sz="1600" b="0" i="0" dirty="0">
                <a:solidFill>
                  <a:srgbClr val="000000"/>
                </a:solidFill>
                <a:effectLst/>
                <a:latin typeface="Times New Roman" panose="02020603050405020304" pitchFamily="18" charset="0"/>
              </a:rPr>
              <a:t>Nous avons réussi à développer une version bêta fonctionnelle du site web mobile.</a:t>
            </a:r>
            <a:br>
              <a:rPr lang="fr-FR" sz="1600" dirty="0"/>
            </a:br>
            <a:r>
              <a:rPr lang="fr-FR" sz="1600" b="0" i="0" dirty="0">
                <a:solidFill>
                  <a:srgbClr val="000000"/>
                </a:solidFill>
                <a:effectLst/>
                <a:latin typeface="Times New Roman" panose="02020603050405020304" pitchFamily="18" charset="0"/>
              </a:rPr>
              <a:t>Cependant, nous travaillons encore sur l'amélioration de la sécurité et de la convivialité.</a:t>
            </a:r>
            <a:endParaRPr lang="en-US" sz="1600" dirty="0"/>
          </a:p>
        </p:txBody>
      </p:sp>
      <p:sp>
        <p:nvSpPr>
          <p:cNvPr id="26" name="Rectangle 25">
            <a:extLst>
              <a:ext uri="{FF2B5EF4-FFF2-40B4-BE49-F238E27FC236}">
                <a16:creationId xmlns:a16="http://schemas.microsoft.com/office/drawing/2014/main" id="{64538A15-E300-BC8B-7F87-422A7E07964E}"/>
              </a:ext>
            </a:extLst>
          </p:cNvPr>
          <p:cNvSpPr/>
          <p:nvPr/>
        </p:nvSpPr>
        <p:spPr>
          <a:xfrm>
            <a:off x="3384492" y="1779662"/>
            <a:ext cx="1440160"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Responsive</a:t>
            </a:r>
            <a:endParaRPr lang="en-US" dirty="0"/>
          </a:p>
        </p:txBody>
      </p:sp>
      <p:sp>
        <p:nvSpPr>
          <p:cNvPr id="27" name="Rectangle 26">
            <a:extLst>
              <a:ext uri="{FF2B5EF4-FFF2-40B4-BE49-F238E27FC236}">
                <a16:creationId xmlns:a16="http://schemas.microsoft.com/office/drawing/2014/main" id="{205DE97F-67D5-E358-C799-E9BA92BD31BE}"/>
              </a:ext>
            </a:extLst>
          </p:cNvPr>
          <p:cNvSpPr/>
          <p:nvPr/>
        </p:nvSpPr>
        <p:spPr>
          <a:xfrm>
            <a:off x="3059832" y="2787775"/>
            <a:ext cx="2232248"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t>Navigation simplifiée</a:t>
            </a:r>
            <a:endParaRPr lang="en-US" sz="1700" dirty="0"/>
          </a:p>
        </p:txBody>
      </p:sp>
      <p:sp>
        <p:nvSpPr>
          <p:cNvPr id="28" name="Rectangle 27">
            <a:extLst>
              <a:ext uri="{FF2B5EF4-FFF2-40B4-BE49-F238E27FC236}">
                <a16:creationId xmlns:a16="http://schemas.microsoft.com/office/drawing/2014/main" id="{B408B1FF-F7AA-61BA-9B3E-5426FF15636E}"/>
              </a:ext>
            </a:extLst>
          </p:cNvPr>
          <p:cNvSpPr/>
          <p:nvPr/>
        </p:nvSpPr>
        <p:spPr>
          <a:xfrm>
            <a:off x="3059832" y="3783370"/>
            <a:ext cx="2088232"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Compatibilité avec tous les navigateurs</a:t>
            </a:r>
            <a:endParaRPr lang="en-US" sz="1400" dirty="0"/>
          </a:p>
        </p:txBody>
      </p:sp>
    </p:spTree>
    <p:extLst>
      <p:ext uri="{BB962C8B-B14F-4D97-AF65-F5344CB8AC3E}">
        <p14:creationId xmlns:p14="http://schemas.microsoft.com/office/powerpoint/2010/main" val="363122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extLst>
              <a:ext uri="{BEBA8EAE-BF5A-486C-A8C5-ECC9F3942E4B}">
                <a14:imgProps xmlns:a14="http://schemas.microsoft.com/office/drawing/2010/main">
                  <a14:imgLayer r:embed="rId3">
                    <a14:imgEffect>
                      <a14:saturation sa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31976"/>
            <a:ext cx="6733186" cy="576064"/>
          </a:xfrm>
        </p:spPr>
        <p:txBody>
          <a:bodyPr/>
          <a:lstStyle/>
          <a:p>
            <a:pPr algn="ctr"/>
            <a:r>
              <a:rPr lang="fr-FR" altLang="ko-KR" b="1" dirty="0">
                <a:solidFill>
                  <a:schemeClr val="bg1"/>
                </a:solidFill>
                <a:latin typeface="Bahnschrift" panose="020B0502040204020203" pitchFamily="34" charset="0"/>
              </a:rPr>
              <a:t>PROPOSITION DE PLAN</a:t>
            </a:r>
            <a:endParaRPr lang="ko-KR" altLang="en-US" b="1" dirty="0">
              <a:solidFill>
                <a:schemeClr val="bg1"/>
              </a:solidFill>
              <a:latin typeface="Bahnschrift" panose="020B0502040204020203" pitchFamily="34" charset="0"/>
            </a:endParaRPr>
          </a:p>
        </p:txBody>
      </p:sp>
      <p:sp>
        <p:nvSpPr>
          <p:cNvPr id="12" name="TextBox 11"/>
          <p:cNvSpPr txBox="1"/>
          <p:nvPr/>
        </p:nvSpPr>
        <p:spPr>
          <a:xfrm>
            <a:off x="5331688" y="2904948"/>
            <a:ext cx="2707750" cy="307777"/>
          </a:xfrm>
          <a:prstGeom prst="rect">
            <a:avLst/>
          </a:prstGeom>
          <a:noFill/>
        </p:spPr>
        <p:txBody>
          <a:bodyPr wrap="square" rtlCol="0" anchor="ctr">
            <a:spAutoFit/>
          </a:bodyPr>
          <a:lstStyle/>
          <a:p>
            <a:pPr algn="ctr"/>
            <a:r>
              <a:rPr lang="fr-FR" altLang="ko-KR" sz="1400" b="1" dirty="0">
                <a:solidFill>
                  <a:schemeClr val="bg1"/>
                </a:solidFill>
                <a:cs typeface="Arial" pitchFamily="34" charset="0"/>
              </a:rPr>
              <a:t>Pourquoi cette plateforme ?</a:t>
            </a:r>
            <a:endParaRPr lang="ko-KR" altLang="en-US" sz="1400" b="1" dirty="0">
              <a:solidFill>
                <a:schemeClr val="bg1"/>
              </a:solidFill>
              <a:cs typeface="Arial" pitchFamily="34" charset="0"/>
            </a:endParaRPr>
          </a:p>
        </p:txBody>
      </p:sp>
      <p:sp>
        <p:nvSpPr>
          <p:cNvPr id="21" name="Rectangle 20">
            <a:extLst>
              <a:ext uri="{FF2B5EF4-FFF2-40B4-BE49-F238E27FC236}">
                <a16:creationId xmlns:a16="http://schemas.microsoft.com/office/drawing/2014/main" id="{6B22284C-7940-41DD-8BC0-C306F5C99DB9}"/>
              </a:ext>
            </a:extLst>
          </p:cNvPr>
          <p:cNvSpPr/>
          <p:nvPr/>
        </p:nvSpPr>
        <p:spPr>
          <a:xfrm>
            <a:off x="7164287" y="0"/>
            <a:ext cx="1979713" cy="915566"/>
          </a:xfrm>
          <a:prstGeom prst="rect">
            <a:avLst/>
          </a:prstGeom>
          <a:solidFill>
            <a:srgbClr val="173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5">
            <a:extLst>
              <a:ext uri="{FF2B5EF4-FFF2-40B4-BE49-F238E27FC236}">
                <a16:creationId xmlns:a16="http://schemas.microsoft.com/office/drawing/2014/main" id="{722DC498-5419-4E24-97B7-3F048F1DB2A1}"/>
              </a:ext>
            </a:extLst>
          </p:cNvPr>
          <p:cNvSpPr txBox="1"/>
          <p:nvPr/>
        </p:nvSpPr>
        <p:spPr>
          <a:xfrm>
            <a:off x="7921918" y="320008"/>
            <a:ext cx="572901" cy="307777"/>
          </a:xfrm>
          <a:prstGeom prst="rect">
            <a:avLst/>
          </a:prstGeom>
          <a:noFill/>
        </p:spPr>
        <p:txBody>
          <a:bodyPr wrap="square" tIns="0" bIns="0" rtlCol="0" anchor="ctr">
            <a:spAutoFit/>
          </a:bodyPr>
          <a:lstStyle/>
          <a:p>
            <a:pPr algn="ctr"/>
            <a:r>
              <a:rPr lang="en-US" altLang="ko-KR" sz="2000" b="1" dirty="0">
                <a:solidFill>
                  <a:srgbClr val="173C97"/>
                </a:solidFill>
                <a:cs typeface="Arial" pitchFamily="34" charset="0"/>
              </a:rPr>
              <a:t>01</a:t>
            </a:r>
          </a:p>
        </p:txBody>
      </p:sp>
      <p:sp>
        <p:nvSpPr>
          <p:cNvPr id="18" name="ZoneTexte 17">
            <a:extLst>
              <a:ext uri="{FF2B5EF4-FFF2-40B4-BE49-F238E27FC236}">
                <a16:creationId xmlns:a16="http://schemas.microsoft.com/office/drawing/2014/main" id="{C7E65513-BDC1-A88F-9652-4E1274583C8F}"/>
              </a:ext>
            </a:extLst>
          </p:cNvPr>
          <p:cNvSpPr txBox="1"/>
          <p:nvPr/>
        </p:nvSpPr>
        <p:spPr>
          <a:xfrm>
            <a:off x="539552" y="1635646"/>
            <a:ext cx="8352928" cy="2308324"/>
          </a:xfrm>
          <a:prstGeom prst="rect">
            <a:avLst/>
          </a:prstGeom>
          <a:noFill/>
        </p:spPr>
        <p:txBody>
          <a:bodyPr wrap="square" rtlCol="0">
            <a:spAutoFit/>
          </a:bodyPr>
          <a:lstStyle/>
          <a:p>
            <a:pPr marL="285750" indent="-285750">
              <a:buFont typeface="Wingdings" panose="05000000000000000000" pitchFamily="2" charset="2"/>
              <a:buChar char="§"/>
            </a:pPr>
            <a:r>
              <a:rPr lang="fr-FR" dirty="0">
                <a:latin typeface="Bahnschrift" panose="020B0502040204020203" pitchFamily="34" charset="0"/>
              </a:rPr>
              <a:t>Présentation</a:t>
            </a:r>
          </a:p>
          <a:p>
            <a:pPr marL="285750" indent="-285750">
              <a:buFont typeface="Wingdings" panose="05000000000000000000" pitchFamily="2" charset="2"/>
              <a:buChar char="§"/>
            </a:pPr>
            <a:r>
              <a:rPr lang="fr-FR" dirty="0">
                <a:latin typeface="Bahnschrift" panose="020B0502040204020203" pitchFamily="34" charset="0"/>
              </a:rPr>
              <a:t>Contexte du projet</a:t>
            </a:r>
          </a:p>
          <a:p>
            <a:pPr marL="285750" indent="-285750">
              <a:buFont typeface="Wingdings" panose="05000000000000000000" pitchFamily="2" charset="2"/>
              <a:buChar char="§"/>
            </a:pPr>
            <a:r>
              <a:rPr lang="fr-FR" dirty="0">
                <a:latin typeface="Bahnschrift" panose="020B0502040204020203" pitchFamily="34" charset="0"/>
              </a:rPr>
              <a:t>Problématique (le problème de votre projet)</a:t>
            </a:r>
          </a:p>
          <a:p>
            <a:pPr marL="285750" indent="-285750">
              <a:buFont typeface="Wingdings" panose="05000000000000000000" pitchFamily="2" charset="2"/>
              <a:buChar char="§"/>
            </a:pPr>
            <a:r>
              <a:rPr lang="fr-FR" dirty="0">
                <a:latin typeface="Bahnschrift" panose="020B0502040204020203" pitchFamily="34" charset="0"/>
              </a:rPr>
              <a:t>Solution</a:t>
            </a:r>
          </a:p>
          <a:p>
            <a:pPr marL="285750" indent="-285750">
              <a:buFont typeface="Wingdings" panose="05000000000000000000" pitchFamily="2" charset="2"/>
              <a:buChar char="§"/>
            </a:pPr>
            <a:r>
              <a:rPr lang="fr-FR" dirty="0">
                <a:latin typeface="Bahnschrift" panose="020B0502040204020203" pitchFamily="34" charset="0"/>
              </a:rPr>
              <a:t>Analyse et Conception (Diagramme de classe)</a:t>
            </a:r>
          </a:p>
          <a:p>
            <a:pPr marL="285750" indent="-285750">
              <a:buFont typeface="Wingdings" panose="05000000000000000000" pitchFamily="2" charset="2"/>
              <a:buChar char="§"/>
            </a:pPr>
            <a:r>
              <a:rPr lang="fr-FR" dirty="0">
                <a:latin typeface="Bahnschrift" panose="020B0502040204020203" pitchFamily="34" charset="0"/>
              </a:rPr>
              <a:t>Technologies utilisées</a:t>
            </a:r>
          </a:p>
          <a:p>
            <a:pPr marL="285750" indent="-285750">
              <a:buFont typeface="Wingdings" panose="05000000000000000000" pitchFamily="2" charset="2"/>
              <a:buChar char="§"/>
            </a:pPr>
            <a:r>
              <a:rPr lang="fr-FR" dirty="0">
                <a:latin typeface="Bahnschrift" panose="020B0502040204020203" pitchFamily="34" charset="0"/>
              </a:rPr>
              <a:t>Les outils collaboratif (le versionning)</a:t>
            </a:r>
          </a:p>
          <a:p>
            <a:pPr marL="285750" indent="-285750">
              <a:buFont typeface="Wingdings" panose="05000000000000000000" pitchFamily="2" charset="2"/>
              <a:buChar char="§"/>
            </a:pPr>
            <a:endParaRPr lang="fr-FR" dirty="0"/>
          </a:p>
        </p:txBody>
      </p:sp>
    </p:spTree>
    <p:extLst>
      <p:ext uri="{BB962C8B-B14F-4D97-AF65-F5344CB8AC3E}">
        <p14:creationId xmlns:p14="http://schemas.microsoft.com/office/powerpoint/2010/main" val="423288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1+#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039777-48A3-9BAF-9B1B-1D5A29DEF237}"/>
              </a:ext>
            </a:extLst>
          </p:cNvPr>
          <p:cNvSpPr txBox="1"/>
          <p:nvPr/>
        </p:nvSpPr>
        <p:spPr>
          <a:xfrm>
            <a:off x="2555776" y="411510"/>
            <a:ext cx="4572000" cy="1200329"/>
          </a:xfrm>
          <a:prstGeom prst="rect">
            <a:avLst/>
          </a:prstGeom>
          <a:noFill/>
        </p:spPr>
        <p:txBody>
          <a:bodyPr wrap="square">
            <a:spAutoFit/>
          </a:bodyPr>
          <a:lstStyle/>
          <a:p>
            <a:pPr algn="ctr"/>
            <a:r>
              <a:rPr lang="fr-FR" sz="3600" dirty="0">
                <a:latin typeface="+mj-lt"/>
              </a:rPr>
              <a:t>Les outils collaboratif (le </a:t>
            </a:r>
            <a:r>
              <a:rPr lang="fr-FR" sz="3600" dirty="0" err="1">
                <a:latin typeface="+mj-lt"/>
              </a:rPr>
              <a:t>versionning</a:t>
            </a:r>
            <a:r>
              <a:rPr lang="fr-FR" sz="3600" dirty="0">
                <a:latin typeface="+mj-lt"/>
              </a:rPr>
              <a:t>)</a:t>
            </a:r>
          </a:p>
        </p:txBody>
      </p:sp>
      <p:sp>
        <p:nvSpPr>
          <p:cNvPr id="4" name="ZoneTexte 3">
            <a:extLst>
              <a:ext uri="{FF2B5EF4-FFF2-40B4-BE49-F238E27FC236}">
                <a16:creationId xmlns:a16="http://schemas.microsoft.com/office/drawing/2014/main" id="{EF27C250-1F92-ED36-EDEA-9C20455AA68B}"/>
              </a:ext>
            </a:extLst>
          </p:cNvPr>
          <p:cNvSpPr txBox="1"/>
          <p:nvPr/>
        </p:nvSpPr>
        <p:spPr>
          <a:xfrm>
            <a:off x="1637420" y="2211710"/>
            <a:ext cx="7183052" cy="923330"/>
          </a:xfrm>
          <a:prstGeom prst="rect">
            <a:avLst/>
          </a:prstGeom>
          <a:noFill/>
        </p:spPr>
        <p:txBody>
          <a:bodyPr wrap="square" rtlCol="0">
            <a:spAutoFit/>
          </a:bodyPr>
          <a:lstStyle/>
          <a:p>
            <a:pPr algn="ctr"/>
            <a:r>
              <a:rPr lang="fr-FR" dirty="0"/>
              <a:t>Méthode de travail SCRUM et </a:t>
            </a:r>
            <a:r>
              <a:rPr lang="fr-FR" dirty="0" err="1"/>
              <a:t>Github</a:t>
            </a:r>
            <a:r>
              <a:rPr lang="fr-FR" dirty="0"/>
              <a:t> pour sauvegarder le travail en cas de perte et éventuellement permettre à d’autres développeurs de collaborer avec nous et enfin Adobe Photoshop la maquette,</a:t>
            </a:r>
            <a:endParaRPr lang="en-US" dirty="0"/>
          </a:p>
        </p:txBody>
      </p:sp>
    </p:spTree>
    <p:extLst>
      <p:ext uri="{BB962C8B-B14F-4D97-AF65-F5344CB8AC3E}">
        <p14:creationId xmlns:p14="http://schemas.microsoft.com/office/powerpoint/2010/main" val="371817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AABE1138-F40E-0348-B83E-959C803940EB}"/>
              </a:ext>
            </a:extLst>
          </p:cNvPr>
          <p:cNvSpPr/>
          <p:nvPr/>
        </p:nvSpPr>
        <p:spPr>
          <a:xfrm>
            <a:off x="3851920" y="771550"/>
            <a:ext cx="3960440" cy="1152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t>Conclusion</a:t>
            </a:r>
            <a:endParaRPr lang="en-US" sz="4000" dirty="0"/>
          </a:p>
        </p:txBody>
      </p:sp>
      <p:sp>
        <p:nvSpPr>
          <p:cNvPr id="5" name="ZoneTexte 4">
            <a:extLst>
              <a:ext uri="{FF2B5EF4-FFF2-40B4-BE49-F238E27FC236}">
                <a16:creationId xmlns:a16="http://schemas.microsoft.com/office/drawing/2014/main" id="{F94D5C49-2E70-216C-DF17-30D071689E9A}"/>
              </a:ext>
            </a:extLst>
          </p:cNvPr>
          <p:cNvSpPr txBox="1"/>
          <p:nvPr/>
        </p:nvSpPr>
        <p:spPr>
          <a:xfrm>
            <a:off x="2483768" y="2619658"/>
            <a:ext cx="6480720"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En conclusion, notre projet vise à fournir une plateforme conviviale pour des quiz interactifs sur les appareils mobiles.</a:t>
            </a:r>
            <a:br>
              <a:rPr lang="fr-FR" dirty="0"/>
            </a:br>
            <a:r>
              <a:rPr lang="fr-FR" b="0" i="0" dirty="0">
                <a:solidFill>
                  <a:srgbClr val="000000"/>
                </a:solidFill>
                <a:effectLst/>
                <a:latin typeface="Times New Roman" panose="02020603050405020304" pitchFamily="18" charset="0"/>
              </a:rPr>
              <a:t>Nous croyons que cela peut être utile dans des contextes éducatifs et de divertissement interactif.</a:t>
            </a:r>
            <a:endParaRPr lang="en-US" dirty="0"/>
          </a:p>
        </p:txBody>
      </p:sp>
    </p:spTree>
    <p:extLst>
      <p:ext uri="{BB962C8B-B14F-4D97-AF65-F5344CB8AC3E}">
        <p14:creationId xmlns:p14="http://schemas.microsoft.com/office/powerpoint/2010/main" val="106948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610CAFB-B3AB-B18D-BCD9-F9F0A69E0D5A}"/>
              </a:ext>
            </a:extLst>
          </p:cNvPr>
          <p:cNvSpPr>
            <a:spLocks noGrp="1"/>
          </p:cNvSpPr>
          <p:nvPr>
            <p:ph type="body" sz="quarter" idx="10"/>
          </p:nvPr>
        </p:nvSpPr>
        <p:spPr>
          <a:xfrm>
            <a:off x="539552" y="267494"/>
            <a:ext cx="8064896" cy="576064"/>
          </a:xfrm>
        </p:spPr>
        <p:txBody>
          <a:bodyPr/>
          <a:lstStyle/>
          <a:p>
            <a:r>
              <a:rPr lang="fr-FR" dirty="0"/>
              <a:t>Remerciements</a:t>
            </a:r>
            <a:endParaRPr lang="en-US" dirty="0"/>
          </a:p>
        </p:txBody>
      </p:sp>
      <p:sp>
        <p:nvSpPr>
          <p:cNvPr id="5" name="ZoneTexte 4">
            <a:extLst>
              <a:ext uri="{FF2B5EF4-FFF2-40B4-BE49-F238E27FC236}">
                <a16:creationId xmlns:a16="http://schemas.microsoft.com/office/drawing/2014/main" id="{D509C0AF-BB8D-898F-7C41-68DE07A9AC25}"/>
              </a:ext>
            </a:extLst>
          </p:cNvPr>
          <p:cNvSpPr txBox="1"/>
          <p:nvPr/>
        </p:nvSpPr>
        <p:spPr>
          <a:xfrm>
            <a:off x="755576" y="2139702"/>
            <a:ext cx="8064896" cy="646331"/>
          </a:xfrm>
          <a:prstGeom prst="rect">
            <a:avLst/>
          </a:prstGeom>
          <a:noFill/>
        </p:spPr>
        <p:txBody>
          <a:bodyPr wrap="square">
            <a:spAutoFit/>
          </a:bodyPr>
          <a:lstStyle/>
          <a:p>
            <a:pPr algn="ctr"/>
            <a:r>
              <a:rPr lang="fr-FR" dirty="0">
                <a:solidFill>
                  <a:srgbClr val="000000"/>
                </a:solidFill>
                <a:latin typeface="Times New Roman" panose="02020603050405020304" pitchFamily="18" charset="0"/>
              </a:rPr>
              <a:t>Nous</a:t>
            </a:r>
            <a:r>
              <a:rPr lang="fr-FR" b="0" i="0" dirty="0">
                <a:solidFill>
                  <a:srgbClr val="000000"/>
                </a:solidFill>
                <a:effectLst/>
                <a:latin typeface="Times New Roman" panose="02020603050405020304" pitchFamily="18" charset="0"/>
              </a:rPr>
              <a:t> tenons à remercier toute l’équipe de l’OIF, leurs collaborateurs et à M. MIHIN pour </a:t>
            </a:r>
            <a:r>
              <a:rPr lang="fr-FR" dirty="0">
                <a:solidFill>
                  <a:srgbClr val="000000"/>
                </a:solidFill>
                <a:latin typeface="Times New Roman" panose="02020603050405020304" pitchFamily="18" charset="0"/>
              </a:rPr>
              <a:t>leur</a:t>
            </a:r>
            <a:r>
              <a:rPr lang="fr-FR" b="0" i="0" dirty="0">
                <a:solidFill>
                  <a:srgbClr val="000000"/>
                </a:solidFill>
                <a:effectLst/>
                <a:latin typeface="Times New Roman" panose="02020603050405020304" pitchFamily="18" charset="0"/>
              </a:rPr>
              <a:t> soutien et leur contribution à ce projet.</a:t>
            </a:r>
            <a:endParaRPr lang="en-US" dirty="0"/>
          </a:p>
        </p:txBody>
      </p:sp>
    </p:spTree>
    <p:extLst>
      <p:ext uri="{BB962C8B-B14F-4D97-AF65-F5344CB8AC3E}">
        <p14:creationId xmlns:p14="http://schemas.microsoft.com/office/powerpoint/2010/main" val="32720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AA94A00-1807-4688-778D-E68AE26F8ED8}"/>
              </a:ext>
            </a:extLst>
          </p:cNvPr>
          <p:cNvSpPr>
            <a:spLocks noGrp="1"/>
          </p:cNvSpPr>
          <p:nvPr>
            <p:ph type="body" sz="quarter" idx="10"/>
          </p:nvPr>
        </p:nvSpPr>
        <p:spPr/>
        <p:txBody>
          <a:bodyPr/>
          <a:lstStyle/>
          <a:p>
            <a:r>
              <a:rPr lang="fr-FR" dirty="0"/>
              <a:t>Questions et discussion</a:t>
            </a:r>
            <a:endParaRPr lang="en-US" dirty="0"/>
          </a:p>
        </p:txBody>
      </p:sp>
      <p:sp>
        <p:nvSpPr>
          <p:cNvPr id="3" name="Espace réservé du texte 2">
            <a:extLst>
              <a:ext uri="{FF2B5EF4-FFF2-40B4-BE49-F238E27FC236}">
                <a16:creationId xmlns:a16="http://schemas.microsoft.com/office/drawing/2014/main" id="{6C163241-9E5B-F2BC-2888-C76975086823}"/>
              </a:ext>
            </a:extLst>
          </p:cNvPr>
          <p:cNvSpPr>
            <a:spLocks noGrp="1"/>
          </p:cNvSpPr>
          <p:nvPr>
            <p:ph type="body" sz="quarter" idx="11"/>
          </p:nvPr>
        </p:nvSpPr>
        <p:spPr>
          <a:xfrm>
            <a:off x="2843808" y="2139702"/>
            <a:ext cx="6372200" cy="288032"/>
          </a:xfrm>
        </p:spPr>
        <p:txBody>
          <a:bodyPr/>
          <a:lstStyle/>
          <a:p>
            <a:r>
              <a:rPr lang="fr-FR" sz="1800" b="0" i="0" dirty="0">
                <a:solidFill>
                  <a:srgbClr val="000000"/>
                </a:solidFill>
                <a:effectLst/>
                <a:latin typeface="Times New Roman" panose="02020603050405020304" pitchFamily="18" charset="0"/>
              </a:rPr>
              <a:t>Je suis maintenant ouvert aux questions et aux discussions.</a:t>
            </a:r>
            <a:endParaRPr lang="en-US" sz="1800" dirty="0"/>
          </a:p>
        </p:txBody>
      </p:sp>
    </p:spTree>
    <p:extLst>
      <p:ext uri="{BB962C8B-B14F-4D97-AF65-F5344CB8AC3E}">
        <p14:creationId xmlns:p14="http://schemas.microsoft.com/office/powerpoint/2010/main" val="25832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1FAB8B-5120-FB1A-EE04-2D524D1904D1}"/>
              </a:ext>
            </a:extLst>
          </p:cNvPr>
          <p:cNvSpPr>
            <a:spLocks noGrp="1"/>
          </p:cNvSpPr>
          <p:nvPr>
            <p:ph type="body" sz="quarter" idx="10"/>
          </p:nvPr>
        </p:nvSpPr>
        <p:spPr/>
        <p:txBody>
          <a:bodyPr/>
          <a:lstStyle/>
          <a:p>
            <a:r>
              <a:rPr lang="en" sz="2800" b="1" dirty="0">
                <a:solidFill>
                  <a:srgbClr val="002060"/>
                </a:solidFill>
                <a:latin typeface="Raleway"/>
                <a:ea typeface="Raleway"/>
                <a:cs typeface="Raleway"/>
                <a:sym typeface="Raleway"/>
              </a:rPr>
              <a:t>Application web mobile quiz interactif</a:t>
            </a:r>
            <a:endParaRPr lang="en-US" sz="2800" dirty="0">
              <a:solidFill>
                <a:srgbClr val="002060"/>
              </a:solidFill>
            </a:endParaRPr>
          </a:p>
        </p:txBody>
      </p:sp>
      <p:pic>
        <p:nvPicPr>
          <p:cNvPr id="4" name="Image 3">
            <a:extLst>
              <a:ext uri="{FF2B5EF4-FFF2-40B4-BE49-F238E27FC236}">
                <a16:creationId xmlns:a16="http://schemas.microsoft.com/office/drawing/2014/main" id="{8AC33FE8-3837-89CC-ED83-D6AA1343F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2" y="951111"/>
            <a:ext cx="3351549" cy="2838846"/>
          </a:xfrm>
          <a:prstGeom prst="rect">
            <a:avLst/>
          </a:prstGeom>
        </p:spPr>
      </p:pic>
      <p:sp>
        <p:nvSpPr>
          <p:cNvPr id="6" name="ZoneTexte 5">
            <a:extLst>
              <a:ext uri="{FF2B5EF4-FFF2-40B4-BE49-F238E27FC236}">
                <a16:creationId xmlns:a16="http://schemas.microsoft.com/office/drawing/2014/main" id="{30073C26-CA61-5864-5D68-38C0559F737C}"/>
              </a:ext>
            </a:extLst>
          </p:cNvPr>
          <p:cNvSpPr txBox="1"/>
          <p:nvPr/>
        </p:nvSpPr>
        <p:spPr>
          <a:xfrm>
            <a:off x="3337850" y="1162666"/>
            <a:ext cx="4248472" cy="1692771"/>
          </a:xfrm>
          <a:prstGeom prst="rect">
            <a:avLst/>
          </a:prstGeom>
          <a:noFill/>
        </p:spPr>
        <p:txBody>
          <a:bodyPr wrap="square" rtlCol="0">
            <a:spAutoFit/>
          </a:bodyPr>
          <a:lstStyle/>
          <a:p>
            <a:pPr algn="ctr"/>
            <a:r>
              <a:rPr lang="fr-FR" sz="4400" b="1" dirty="0">
                <a:latin typeface="Edwardian Script ITC" panose="030303020407070D0804" pitchFamily="66" charset="0"/>
              </a:rPr>
              <a:t>Présenté </a:t>
            </a:r>
          </a:p>
          <a:p>
            <a:pPr algn="ctr"/>
            <a:r>
              <a:rPr lang="fr-FR" dirty="0"/>
              <a:t>Par</a:t>
            </a:r>
          </a:p>
          <a:p>
            <a:pPr algn="ctr"/>
            <a:r>
              <a:rPr lang="fr-FR" dirty="0"/>
              <a:t> </a:t>
            </a:r>
            <a:br>
              <a:rPr lang="fr-FR" dirty="0"/>
            </a:br>
            <a:r>
              <a:rPr lang="fr-FR" sz="2400" b="1" dirty="0"/>
              <a:t>BONCOUNGOU Jean Ulrich</a:t>
            </a:r>
            <a:endParaRPr lang="en-US" b="1" dirty="0"/>
          </a:p>
        </p:txBody>
      </p:sp>
      <p:sp>
        <p:nvSpPr>
          <p:cNvPr id="7" name="ZoneTexte 6">
            <a:extLst>
              <a:ext uri="{FF2B5EF4-FFF2-40B4-BE49-F238E27FC236}">
                <a16:creationId xmlns:a16="http://schemas.microsoft.com/office/drawing/2014/main" id="{A2DB2AD6-FC72-7100-0074-BCC920D3F50B}"/>
              </a:ext>
            </a:extLst>
          </p:cNvPr>
          <p:cNvSpPr txBox="1"/>
          <p:nvPr/>
        </p:nvSpPr>
        <p:spPr>
          <a:xfrm>
            <a:off x="2987824" y="4375146"/>
            <a:ext cx="4692146" cy="461665"/>
          </a:xfrm>
          <a:prstGeom prst="rect">
            <a:avLst/>
          </a:prstGeom>
          <a:noFill/>
        </p:spPr>
        <p:txBody>
          <a:bodyPr wrap="square" rtlCol="0">
            <a:spAutoFit/>
          </a:bodyPr>
          <a:lstStyle/>
          <a:p>
            <a:pPr algn="ctr"/>
            <a:r>
              <a:rPr lang="fr-FR" sz="2400" b="1" dirty="0">
                <a:solidFill>
                  <a:srgbClr val="1F497D"/>
                </a:solidFill>
              </a:rPr>
              <a:t>Samedi 30 Septembre 2023</a:t>
            </a:r>
            <a:endParaRPr lang="en-US" sz="2400" b="1" dirty="0">
              <a:solidFill>
                <a:srgbClr val="1F497D"/>
              </a:solidFill>
            </a:endParaRPr>
          </a:p>
        </p:txBody>
      </p:sp>
      <p:sp>
        <p:nvSpPr>
          <p:cNvPr id="10" name="Rectangle 9">
            <a:extLst>
              <a:ext uri="{FF2B5EF4-FFF2-40B4-BE49-F238E27FC236}">
                <a16:creationId xmlns:a16="http://schemas.microsoft.com/office/drawing/2014/main" id="{15157A1D-2124-DB68-A349-28D5ED51D0DB}"/>
              </a:ext>
            </a:extLst>
          </p:cNvPr>
          <p:cNvSpPr/>
          <p:nvPr/>
        </p:nvSpPr>
        <p:spPr>
          <a:xfrm>
            <a:off x="263715" y="1162666"/>
            <a:ext cx="2940133" cy="18223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90D8C1F-AB45-8B47-8FE8-5C959F33FF56}"/>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876256" y="537521"/>
            <a:ext cx="2572917" cy="2572917"/>
          </a:xfrm>
          <a:prstGeom prst="rect">
            <a:avLst/>
          </a:prstGeom>
        </p:spPr>
      </p:pic>
      <p:pic>
        <p:nvPicPr>
          <p:cNvPr id="9" name="Image 8">
            <a:extLst>
              <a:ext uri="{FF2B5EF4-FFF2-40B4-BE49-F238E27FC236}">
                <a16:creationId xmlns:a16="http://schemas.microsoft.com/office/drawing/2014/main" id="{30A73DA6-0348-60EA-2079-E5C6E8BF2D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49" y="1359994"/>
            <a:ext cx="3464906" cy="1159958"/>
          </a:xfrm>
          <a:prstGeom prst="rect">
            <a:avLst/>
          </a:prstGeom>
        </p:spPr>
      </p:pic>
    </p:spTree>
    <p:extLst>
      <p:ext uri="{BB962C8B-B14F-4D97-AF65-F5344CB8AC3E}">
        <p14:creationId xmlns:p14="http://schemas.microsoft.com/office/powerpoint/2010/main" val="35626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86F334-2A3A-A41D-0169-B1B306E47D66}"/>
              </a:ext>
            </a:extLst>
          </p:cNvPr>
          <p:cNvSpPr>
            <a:spLocks noGrp="1"/>
          </p:cNvSpPr>
          <p:nvPr>
            <p:ph type="body" sz="quarter" idx="10"/>
          </p:nvPr>
        </p:nvSpPr>
        <p:spPr>
          <a:xfrm>
            <a:off x="251520" y="154921"/>
            <a:ext cx="8892480" cy="576064"/>
          </a:xfrm>
        </p:spPr>
        <p:txBody>
          <a:bodyPr/>
          <a:lstStyle/>
          <a:p>
            <a:pPr algn="ctr"/>
            <a:r>
              <a:rPr lang="fr-FR" dirty="0"/>
              <a:t>PLAN</a:t>
            </a:r>
            <a:endParaRPr lang="en-US" dirty="0"/>
          </a:p>
        </p:txBody>
      </p:sp>
      <p:sp>
        <p:nvSpPr>
          <p:cNvPr id="4" name="ZoneTexte 3">
            <a:extLst>
              <a:ext uri="{FF2B5EF4-FFF2-40B4-BE49-F238E27FC236}">
                <a16:creationId xmlns:a16="http://schemas.microsoft.com/office/drawing/2014/main" id="{D317C1BC-E6E5-D56F-E7A1-3900264369AF}"/>
              </a:ext>
            </a:extLst>
          </p:cNvPr>
          <p:cNvSpPr txBox="1"/>
          <p:nvPr/>
        </p:nvSpPr>
        <p:spPr>
          <a:xfrm>
            <a:off x="971600" y="1059582"/>
            <a:ext cx="5544616" cy="3693319"/>
          </a:xfrm>
          <a:prstGeom prst="rect">
            <a:avLst/>
          </a:prstGeom>
          <a:noFill/>
        </p:spPr>
        <p:txBody>
          <a:bodyPr wrap="square" rtlCol="0">
            <a:spAutoFit/>
          </a:bodyPr>
          <a:lstStyle/>
          <a:p>
            <a:pPr marL="400050" indent="-400050">
              <a:buFont typeface="+mj-lt"/>
              <a:buAutoNum type="romanUcPeriod"/>
            </a:pPr>
            <a:r>
              <a:rPr lang="fr-FR" dirty="0"/>
              <a:t>Introduction</a:t>
            </a:r>
          </a:p>
          <a:p>
            <a:pPr marL="400050" indent="-400050">
              <a:buFont typeface="+mj-lt"/>
              <a:buAutoNum type="romanUcPeriod"/>
            </a:pPr>
            <a:r>
              <a:rPr lang="fr-FR" dirty="0"/>
              <a:t>Contexte du Projet</a:t>
            </a:r>
          </a:p>
          <a:p>
            <a:pPr marL="400050" indent="-400050">
              <a:buFont typeface="+mj-lt"/>
              <a:buAutoNum type="romanUcPeriod"/>
            </a:pPr>
            <a:r>
              <a:rPr lang="fr-FR" dirty="0"/>
              <a:t>Problématique</a:t>
            </a:r>
          </a:p>
          <a:p>
            <a:pPr marL="400050" indent="-400050">
              <a:buFont typeface="+mj-lt"/>
              <a:buAutoNum type="romanUcPeriod"/>
            </a:pPr>
            <a:r>
              <a:rPr lang="fr-FR" dirty="0"/>
              <a:t>Objectifs</a:t>
            </a:r>
          </a:p>
          <a:p>
            <a:pPr marL="400050" indent="-400050">
              <a:buFont typeface="+mj-lt"/>
              <a:buAutoNum type="romanUcPeriod"/>
            </a:pPr>
            <a:r>
              <a:rPr lang="fr-FR" dirty="0"/>
              <a:t>Méthodologie/Technologies utilisées</a:t>
            </a:r>
          </a:p>
          <a:p>
            <a:pPr marL="400050" indent="-400050">
              <a:buFont typeface="+mj-lt"/>
              <a:buAutoNum type="romanUcPeriod"/>
            </a:pPr>
            <a:r>
              <a:rPr lang="fr-FR" dirty="0"/>
              <a:t>Analyse et Conception (Diagramme de classe)</a:t>
            </a:r>
          </a:p>
          <a:p>
            <a:pPr marL="400050" indent="-400050">
              <a:buFont typeface="+mj-lt"/>
              <a:buAutoNum type="romanUcPeriod"/>
            </a:pPr>
            <a:r>
              <a:rPr lang="fr-FR" dirty="0"/>
              <a:t>Conception du site web mobile</a:t>
            </a:r>
          </a:p>
          <a:p>
            <a:pPr marL="400050" indent="-400050">
              <a:buFont typeface="+mj-lt"/>
              <a:buAutoNum type="romanUcPeriod"/>
            </a:pPr>
            <a:r>
              <a:rPr lang="fr-FR" dirty="0"/>
              <a:t>Fonctionnalités clés</a:t>
            </a:r>
          </a:p>
          <a:p>
            <a:pPr marL="400050" indent="-400050">
              <a:buFont typeface="+mj-lt"/>
              <a:buAutoNum type="romanUcPeriod"/>
            </a:pPr>
            <a:r>
              <a:rPr lang="fr-FR" dirty="0"/>
              <a:t>Résultats et réalisation</a:t>
            </a:r>
          </a:p>
          <a:p>
            <a:pPr marL="400050" indent="-400050">
              <a:buFont typeface="+mj-lt"/>
              <a:buAutoNum type="romanUcPeriod"/>
            </a:pPr>
            <a:r>
              <a:rPr lang="fr-FR" dirty="0"/>
              <a:t>Les outils collaboratif (le </a:t>
            </a:r>
            <a:r>
              <a:rPr lang="fr-FR" dirty="0" err="1"/>
              <a:t>versionning</a:t>
            </a:r>
            <a:r>
              <a:rPr lang="fr-FR" dirty="0"/>
              <a:t>)</a:t>
            </a:r>
          </a:p>
          <a:p>
            <a:pPr marL="400050" indent="-400050">
              <a:buFont typeface="+mj-lt"/>
              <a:buAutoNum type="romanUcPeriod"/>
            </a:pPr>
            <a:r>
              <a:rPr lang="fr-FR" dirty="0"/>
              <a:t>Conclusion </a:t>
            </a:r>
          </a:p>
          <a:p>
            <a:pPr marL="400050" indent="-400050">
              <a:buFont typeface="+mj-lt"/>
              <a:buAutoNum type="romanUcPeriod"/>
            </a:pPr>
            <a:r>
              <a:rPr lang="fr-FR" dirty="0"/>
              <a:t>Remerciements</a:t>
            </a:r>
          </a:p>
          <a:p>
            <a:pPr marL="400050" indent="-400050">
              <a:buFont typeface="+mj-lt"/>
              <a:buAutoNum type="romanUcPeriod"/>
            </a:pPr>
            <a:r>
              <a:rPr lang="fr-FR" dirty="0"/>
              <a:t>Questions et discussion </a:t>
            </a:r>
            <a:endParaRPr lang="en-US" dirty="0"/>
          </a:p>
        </p:txBody>
      </p:sp>
    </p:spTree>
    <p:extLst>
      <p:ext uri="{BB962C8B-B14F-4D97-AF65-F5344CB8AC3E}">
        <p14:creationId xmlns:p14="http://schemas.microsoft.com/office/powerpoint/2010/main" val="168380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CEB3B8E-BBD3-CB66-C0CD-78497A71A5C8}"/>
              </a:ext>
            </a:extLst>
          </p:cNvPr>
          <p:cNvSpPr>
            <a:spLocks noGrp="1"/>
          </p:cNvSpPr>
          <p:nvPr>
            <p:ph type="body" sz="quarter" idx="10"/>
          </p:nvPr>
        </p:nvSpPr>
        <p:spPr/>
        <p:txBody>
          <a:bodyPr/>
          <a:lstStyle/>
          <a:p>
            <a:r>
              <a:rPr lang="fr-FR" dirty="0"/>
              <a:t>Introduction</a:t>
            </a:r>
            <a:endParaRPr lang="en-US" dirty="0"/>
          </a:p>
        </p:txBody>
      </p:sp>
      <p:sp>
        <p:nvSpPr>
          <p:cNvPr id="5" name="ZoneTexte 4">
            <a:extLst>
              <a:ext uri="{FF2B5EF4-FFF2-40B4-BE49-F238E27FC236}">
                <a16:creationId xmlns:a16="http://schemas.microsoft.com/office/drawing/2014/main" id="{C66B65EE-9CA7-33EA-4872-4062E197E3A2}"/>
              </a:ext>
            </a:extLst>
          </p:cNvPr>
          <p:cNvSpPr txBox="1"/>
          <p:nvPr/>
        </p:nvSpPr>
        <p:spPr>
          <a:xfrm>
            <a:off x="0" y="1203598"/>
            <a:ext cx="9036496" cy="3539430"/>
          </a:xfrm>
          <a:prstGeom prst="rect">
            <a:avLst/>
          </a:prstGeom>
          <a:noFill/>
        </p:spPr>
        <p:txBody>
          <a:bodyPr wrap="square">
            <a:spAutoFit/>
          </a:bodyPr>
          <a:lstStyle/>
          <a:p>
            <a:r>
              <a:rPr lang="fr-FR" sz="1400" b="0" i="0" dirty="0">
                <a:solidFill>
                  <a:srgbClr val="000000"/>
                </a:solidFill>
                <a:effectLst/>
                <a:latin typeface="Times New Roman" panose="02020603050405020304" pitchFamily="18" charset="0"/>
              </a:rPr>
              <a:t>Le développement web et web mobile sont des domaines essentiels de l'informatique qui permettent de créer des</a:t>
            </a:r>
          </a:p>
          <a:p>
            <a:r>
              <a:rPr lang="fr-FR" sz="1400" b="0" i="0" dirty="0">
                <a:solidFill>
                  <a:srgbClr val="000000"/>
                </a:solidFill>
                <a:effectLst/>
                <a:latin typeface="Times New Roman" panose="02020603050405020304" pitchFamily="18" charset="0"/>
              </a:rPr>
              <a:t>applications et des sites web accessibles depuis un navigateur ou un appareil mobile. Ces technologies ont </a:t>
            </a:r>
          </a:p>
          <a:p>
            <a:r>
              <a:rPr lang="fr-FR" sz="1400" b="0" i="0" dirty="0">
                <a:solidFill>
                  <a:srgbClr val="000000"/>
                </a:solidFill>
                <a:effectLst/>
                <a:latin typeface="Times New Roman" panose="02020603050405020304" pitchFamily="18" charset="0"/>
              </a:rPr>
              <a:t>considérablement évolué au fil des années, devenant essentielles pour la plupart des entreprises et des individus.</a:t>
            </a:r>
            <a:br>
              <a:rPr lang="fr-FR" sz="1400" dirty="0"/>
            </a:br>
            <a:br>
              <a:rPr lang="fr-FR" sz="1400" dirty="0"/>
            </a:br>
            <a:r>
              <a:rPr lang="fr-FR" sz="1400" b="0" i="0" dirty="0">
                <a:solidFill>
                  <a:srgbClr val="000000"/>
                </a:solidFill>
                <a:effectLst/>
                <a:latin typeface="Times New Roman" panose="02020603050405020304" pitchFamily="18" charset="0"/>
              </a:rPr>
              <a:t>Le développement web se concentre sur la création de sites web interactifs, de blogs, de boutiques en ligne, et plus encore, en utilisant des langages de programmation tels que HTML, CSS et JavaScript. Il englobe également le développement de</a:t>
            </a:r>
          </a:p>
          <a:p>
            <a:r>
              <a:rPr lang="fr-FR" sz="1400" b="0" i="0" dirty="0">
                <a:solidFill>
                  <a:srgbClr val="000000"/>
                </a:solidFill>
                <a:effectLst/>
                <a:latin typeface="Times New Roman" panose="02020603050405020304" pitchFamily="18" charset="0"/>
              </a:rPr>
              <a:t>bases de données pour stocker et gérer des données en ligne.</a:t>
            </a:r>
            <a:br>
              <a:rPr lang="fr-FR" sz="1400" dirty="0"/>
            </a:br>
            <a:br>
              <a:rPr lang="fr-FR" sz="1400" dirty="0"/>
            </a:br>
            <a:r>
              <a:rPr lang="fr-FR" sz="1400" b="0" i="0" dirty="0">
                <a:solidFill>
                  <a:srgbClr val="000000"/>
                </a:solidFill>
                <a:effectLst/>
                <a:latin typeface="Times New Roman" panose="02020603050405020304" pitchFamily="18" charset="0"/>
              </a:rPr>
              <a:t>Le développement web mobile, quant à lui, se focalise sur la création d'applications mobiles pour smartphones et tablettes. Ces applications peuvent être développées pour des plateformes spécifiques telles qu'Android ou iOS, ou être conçues pour être compatibles avec plusieurs plateformes à l'aide de technologies telles que </a:t>
            </a:r>
            <a:r>
              <a:rPr lang="fr-FR" sz="1400" b="0" i="0" dirty="0" err="1">
                <a:solidFill>
                  <a:srgbClr val="000000"/>
                </a:solidFill>
                <a:effectLst/>
                <a:latin typeface="Times New Roman" panose="02020603050405020304" pitchFamily="18" charset="0"/>
              </a:rPr>
              <a:t>React</a:t>
            </a:r>
            <a:r>
              <a:rPr lang="fr-FR" sz="1400" b="0" i="0" dirty="0">
                <a:solidFill>
                  <a:srgbClr val="000000"/>
                </a:solidFill>
                <a:effectLst/>
                <a:latin typeface="Times New Roman" panose="02020603050405020304" pitchFamily="18" charset="0"/>
              </a:rPr>
              <a:t> Native ou Flutter.</a:t>
            </a:r>
            <a:br>
              <a:rPr lang="fr-FR" sz="1400" dirty="0"/>
            </a:br>
            <a:br>
              <a:rPr lang="fr-FR" sz="1400" dirty="0"/>
            </a:br>
            <a:r>
              <a:rPr lang="fr-FR" sz="1400" b="0" i="0" dirty="0">
                <a:solidFill>
                  <a:srgbClr val="000000"/>
                </a:solidFill>
                <a:effectLst/>
                <a:latin typeface="Times New Roman" panose="02020603050405020304" pitchFamily="18" charset="0"/>
              </a:rPr>
              <a:t>Ces domaines sont en constante évolution, avec de nouvelles technologies, bibliothèques et </a:t>
            </a:r>
            <a:r>
              <a:rPr lang="fr-FR" sz="1400" b="0" i="0" dirty="0" err="1">
                <a:solidFill>
                  <a:srgbClr val="000000"/>
                </a:solidFill>
                <a:effectLst/>
                <a:latin typeface="Times New Roman" panose="02020603050405020304" pitchFamily="18" charset="0"/>
              </a:rPr>
              <a:t>frameworks</a:t>
            </a:r>
            <a:r>
              <a:rPr lang="fr-FR" sz="1400" b="0" i="0" dirty="0">
                <a:solidFill>
                  <a:srgbClr val="000000"/>
                </a:solidFill>
                <a:effectLst/>
                <a:latin typeface="Times New Roman" panose="02020603050405020304" pitchFamily="18" charset="0"/>
              </a:rPr>
              <a:t> émergents </a:t>
            </a:r>
          </a:p>
          <a:p>
            <a:r>
              <a:rPr lang="fr-FR" sz="1400" b="0" i="0" dirty="0">
                <a:solidFill>
                  <a:srgbClr val="000000"/>
                </a:solidFill>
                <a:effectLst/>
                <a:latin typeface="Times New Roman" panose="02020603050405020304" pitchFamily="18" charset="0"/>
              </a:rPr>
              <a:t>régulièrement. Le développement web et web mobile joue un rôle crucial dans notre monde numérique, en permettant aux</a:t>
            </a:r>
          </a:p>
          <a:p>
            <a:r>
              <a:rPr lang="fr-FR" sz="1400" b="0" i="0" dirty="0">
                <a:solidFill>
                  <a:srgbClr val="000000"/>
                </a:solidFill>
                <a:effectLst/>
                <a:latin typeface="Times New Roman" panose="02020603050405020304" pitchFamily="18" charset="0"/>
              </a:rPr>
              <a:t>entreprises de se connecter avec leur public, en offrant des services en ligne, et en rendant l'information accessible partout et à tout moment.</a:t>
            </a:r>
            <a:endParaRPr lang="en-US" sz="1400" dirty="0"/>
          </a:p>
        </p:txBody>
      </p:sp>
    </p:spTree>
    <p:extLst>
      <p:ext uri="{BB962C8B-B14F-4D97-AF65-F5344CB8AC3E}">
        <p14:creationId xmlns:p14="http://schemas.microsoft.com/office/powerpoint/2010/main" val="22034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CF6D419-2F31-0C13-15FD-BEC02CC4494C}"/>
              </a:ext>
            </a:extLst>
          </p:cNvPr>
          <p:cNvSpPr>
            <a:spLocks noGrp="1"/>
          </p:cNvSpPr>
          <p:nvPr>
            <p:ph type="body" sz="quarter" idx="10"/>
          </p:nvPr>
        </p:nvSpPr>
        <p:spPr/>
        <p:txBody>
          <a:bodyPr/>
          <a:lstStyle/>
          <a:p>
            <a:r>
              <a:rPr lang="fr-FR" dirty="0"/>
              <a:t>Contexte du projet</a:t>
            </a:r>
            <a:endParaRPr lang="en-US" dirty="0"/>
          </a:p>
        </p:txBody>
      </p:sp>
      <p:sp>
        <p:nvSpPr>
          <p:cNvPr id="4" name="ZoneTexte 3">
            <a:extLst>
              <a:ext uri="{FF2B5EF4-FFF2-40B4-BE49-F238E27FC236}">
                <a16:creationId xmlns:a16="http://schemas.microsoft.com/office/drawing/2014/main" id="{90350A5A-14A7-8B01-B656-059CA52F9CDC}"/>
              </a:ext>
            </a:extLst>
          </p:cNvPr>
          <p:cNvSpPr txBox="1"/>
          <p:nvPr/>
        </p:nvSpPr>
        <p:spPr>
          <a:xfrm>
            <a:off x="179512" y="1851670"/>
            <a:ext cx="8784976"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Dans le contexte actuel de l'éducation en ligne et du divertissement interactif, les quiz sont </a:t>
            </a:r>
          </a:p>
          <a:p>
            <a:r>
              <a:rPr lang="fr-FR" b="0" i="0" dirty="0">
                <a:solidFill>
                  <a:srgbClr val="000000"/>
                </a:solidFill>
                <a:effectLst/>
                <a:latin typeface="Times New Roman" panose="02020603050405020304" pitchFamily="18" charset="0"/>
              </a:rPr>
              <a:t>devenus un moyen populaire d'apprendre et de s'amuser.</a:t>
            </a:r>
            <a:br>
              <a:rPr lang="fr-FR" dirty="0"/>
            </a:br>
            <a:r>
              <a:rPr lang="fr-FR" b="0" i="0" dirty="0">
                <a:solidFill>
                  <a:srgbClr val="000000"/>
                </a:solidFill>
                <a:effectLst/>
                <a:latin typeface="Times New Roman" panose="02020603050405020304" pitchFamily="18" charset="0"/>
              </a:rPr>
              <a:t>Les quiz interactifs sont largement utilisés dans l'enseignement en ligne, les compétitions de </a:t>
            </a:r>
          </a:p>
          <a:p>
            <a:r>
              <a:rPr lang="fr-FR" b="0" i="0" dirty="0">
                <a:solidFill>
                  <a:srgbClr val="000000"/>
                </a:solidFill>
                <a:effectLst/>
                <a:latin typeface="Times New Roman" panose="02020603050405020304" pitchFamily="18" charset="0"/>
              </a:rPr>
              <a:t>culture générale et même les sondages interactifs lors d'événements en direct.</a:t>
            </a:r>
            <a:endParaRPr lang="en-US" dirty="0"/>
          </a:p>
        </p:txBody>
      </p:sp>
    </p:spTree>
    <p:extLst>
      <p:ext uri="{BB962C8B-B14F-4D97-AF65-F5344CB8AC3E}">
        <p14:creationId xmlns:p14="http://schemas.microsoft.com/office/powerpoint/2010/main" val="236417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F6EA001-22CF-4357-0A2E-7688A3C02C33}"/>
              </a:ext>
            </a:extLst>
          </p:cNvPr>
          <p:cNvSpPr>
            <a:spLocks noGrp="1"/>
          </p:cNvSpPr>
          <p:nvPr>
            <p:ph type="body" sz="quarter" idx="10"/>
          </p:nvPr>
        </p:nvSpPr>
        <p:spPr/>
        <p:txBody>
          <a:bodyPr/>
          <a:lstStyle/>
          <a:p>
            <a:r>
              <a:rPr lang="fr-FR" dirty="0"/>
              <a:t>Problématique</a:t>
            </a:r>
            <a:endParaRPr lang="en-US" dirty="0"/>
          </a:p>
        </p:txBody>
      </p:sp>
      <p:sp>
        <p:nvSpPr>
          <p:cNvPr id="4" name="ZoneTexte 3">
            <a:extLst>
              <a:ext uri="{FF2B5EF4-FFF2-40B4-BE49-F238E27FC236}">
                <a16:creationId xmlns:a16="http://schemas.microsoft.com/office/drawing/2014/main" id="{2B4AC266-F2B0-A260-2CFF-A5CEBBC92E07}"/>
              </a:ext>
            </a:extLst>
          </p:cNvPr>
          <p:cNvSpPr txBox="1"/>
          <p:nvPr/>
        </p:nvSpPr>
        <p:spPr>
          <a:xfrm>
            <a:off x="467544" y="1970913"/>
            <a:ext cx="7560840"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La question à laquelle nous avons été confrontés était la suivante : Comment </a:t>
            </a:r>
          </a:p>
          <a:p>
            <a:r>
              <a:rPr lang="fr-FR" b="0" i="0" dirty="0">
                <a:solidFill>
                  <a:srgbClr val="000000"/>
                </a:solidFill>
                <a:effectLst/>
                <a:latin typeface="Times New Roman" panose="02020603050405020304" pitchFamily="18" charset="0"/>
              </a:rPr>
              <a:t>développer un site web mobile efficace pour des quiz interactifs au profit de </a:t>
            </a:r>
          </a:p>
          <a:p>
            <a:r>
              <a:rPr lang="fr-FR" b="0" i="0" dirty="0">
                <a:solidFill>
                  <a:srgbClr val="000000"/>
                </a:solidFill>
                <a:effectLst/>
                <a:latin typeface="Times New Roman" panose="02020603050405020304" pitchFamily="18" charset="0"/>
              </a:rPr>
              <a:t>tous ceux et toutes celles qui veulent composer les concours ?</a:t>
            </a:r>
            <a:endParaRPr lang="en-US" dirty="0"/>
          </a:p>
        </p:txBody>
      </p:sp>
    </p:spTree>
    <p:extLst>
      <p:ext uri="{BB962C8B-B14F-4D97-AF65-F5344CB8AC3E}">
        <p14:creationId xmlns:p14="http://schemas.microsoft.com/office/powerpoint/2010/main" val="296068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F4BAAA-7825-FB6A-63F5-FDF2BF638060}"/>
              </a:ext>
            </a:extLst>
          </p:cNvPr>
          <p:cNvSpPr>
            <a:spLocks noGrp="1"/>
          </p:cNvSpPr>
          <p:nvPr>
            <p:ph type="body" sz="quarter" idx="10"/>
          </p:nvPr>
        </p:nvSpPr>
        <p:spPr/>
        <p:txBody>
          <a:bodyPr/>
          <a:lstStyle/>
          <a:p>
            <a:r>
              <a:rPr lang="fr-FR" dirty="0"/>
              <a:t>Objectifs</a:t>
            </a:r>
            <a:endParaRPr lang="en-US" dirty="0"/>
          </a:p>
        </p:txBody>
      </p:sp>
      <p:sp>
        <p:nvSpPr>
          <p:cNvPr id="6" name="ZoneTexte 5">
            <a:extLst>
              <a:ext uri="{FF2B5EF4-FFF2-40B4-BE49-F238E27FC236}">
                <a16:creationId xmlns:a16="http://schemas.microsoft.com/office/drawing/2014/main" id="{BC80B3CC-E716-F641-0AB4-D38DDCBA520B}"/>
              </a:ext>
            </a:extLst>
          </p:cNvPr>
          <p:cNvSpPr txBox="1"/>
          <p:nvPr/>
        </p:nvSpPr>
        <p:spPr>
          <a:xfrm>
            <a:off x="0" y="1555415"/>
            <a:ext cx="9036496"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Notre objectif principal était de créer une plateforme conviviale qui permet aux utilisateurs de </a:t>
            </a:r>
          </a:p>
          <a:p>
            <a:r>
              <a:rPr lang="fr-FR" b="0" i="0" dirty="0">
                <a:solidFill>
                  <a:srgbClr val="000000"/>
                </a:solidFill>
                <a:effectLst/>
                <a:latin typeface="Times New Roman" panose="02020603050405020304" pitchFamily="18" charset="0"/>
              </a:rPr>
              <a:t>participer à des quiz interactifs à partir de leurs appareils mobiles.</a:t>
            </a:r>
            <a:br>
              <a:rPr lang="fr-FR" dirty="0"/>
            </a:br>
            <a:r>
              <a:rPr lang="fr-FR" b="0" i="0" dirty="0">
                <a:solidFill>
                  <a:srgbClr val="000000"/>
                </a:solidFill>
                <a:effectLst/>
                <a:latin typeface="Times New Roman" panose="02020603050405020304" pitchFamily="18" charset="0"/>
              </a:rPr>
              <a:t>D'autres objectifs incluent la conception d'une interface utilisateur intuitive et la prise en charge de la création de quiz par les utilisateurs.</a:t>
            </a:r>
            <a:endParaRPr lang="en-US" dirty="0"/>
          </a:p>
        </p:txBody>
      </p:sp>
    </p:spTree>
    <p:extLst>
      <p:ext uri="{BB962C8B-B14F-4D97-AF65-F5344CB8AC3E}">
        <p14:creationId xmlns:p14="http://schemas.microsoft.com/office/powerpoint/2010/main" val="24792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6791678-DB8D-5572-9DBC-F86D8DC69C32}"/>
              </a:ext>
            </a:extLst>
          </p:cNvPr>
          <p:cNvSpPr>
            <a:spLocks noGrp="1"/>
          </p:cNvSpPr>
          <p:nvPr>
            <p:ph type="body" sz="quarter" idx="10"/>
          </p:nvPr>
        </p:nvSpPr>
        <p:spPr/>
        <p:txBody>
          <a:bodyPr/>
          <a:lstStyle/>
          <a:p>
            <a:r>
              <a:rPr lang="fr-FR" dirty="0"/>
              <a:t>Méthodologie/Technologies </a:t>
            </a:r>
            <a:endParaRPr lang="en-US" dirty="0"/>
          </a:p>
        </p:txBody>
      </p:sp>
      <p:sp>
        <p:nvSpPr>
          <p:cNvPr id="4" name="ZoneTexte 3">
            <a:extLst>
              <a:ext uri="{FF2B5EF4-FFF2-40B4-BE49-F238E27FC236}">
                <a16:creationId xmlns:a16="http://schemas.microsoft.com/office/drawing/2014/main" id="{1199583B-821B-44C0-1041-622EC6B8770D}"/>
              </a:ext>
            </a:extLst>
          </p:cNvPr>
          <p:cNvSpPr txBox="1"/>
          <p:nvPr/>
        </p:nvSpPr>
        <p:spPr>
          <a:xfrm>
            <a:off x="251520" y="1970913"/>
            <a:ext cx="7992888" cy="1477328"/>
          </a:xfrm>
          <a:prstGeom prst="rect">
            <a:avLst/>
          </a:prstGeom>
          <a:noFill/>
        </p:spPr>
        <p:txBody>
          <a:bodyPr wrap="square">
            <a:spAutoFit/>
          </a:bodyPr>
          <a:lstStyle/>
          <a:p>
            <a:pPr marL="285750" indent="-285750">
              <a:buFont typeface="Wingdings" panose="05000000000000000000" pitchFamily="2" charset="2"/>
              <a:buChar char="Ø"/>
            </a:pPr>
            <a:r>
              <a:rPr lang="fr-FR" dirty="0"/>
              <a:t>HTML</a:t>
            </a:r>
          </a:p>
          <a:p>
            <a:pPr marL="285750" indent="-285750">
              <a:buFont typeface="Wingdings" panose="05000000000000000000" pitchFamily="2" charset="2"/>
              <a:buChar char="Ø"/>
            </a:pPr>
            <a:r>
              <a:rPr lang="fr-FR" dirty="0"/>
              <a:t>CSS</a:t>
            </a:r>
          </a:p>
          <a:p>
            <a:pPr marL="285750" indent="-285750">
              <a:buFont typeface="Wingdings" panose="05000000000000000000" pitchFamily="2" charset="2"/>
              <a:buChar char="Ø"/>
            </a:pPr>
            <a:r>
              <a:rPr lang="fr-FR" dirty="0"/>
              <a:t>JAVA SCRIPT</a:t>
            </a:r>
          </a:p>
          <a:p>
            <a:pPr marL="285750" indent="-285750">
              <a:buFont typeface="Wingdings" panose="05000000000000000000" pitchFamily="2" charset="2"/>
              <a:buChar char="Ø"/>
            </a:pPr>
            <a:r>
              <a:rPr lang="fr-FR" dirty="0"/>
              <a:t>LARAVEL 8</a:t>
            </a:r>
          </a:p>
          <a:p>
            <a:pPr marL="285750" indent="-285750">
              <a:buFont typeface="Wingdings" panose="05000000000000000000" pitchFamily="2" charset="2"/>
              <a:buChar char="Ø"/>
            </a:pPr>
            <a:r>
              <a:rPr lang="fr-FR" dirty="0"/>
              <a:t>BOOTSTRAP</a:t>
            </a:r>
            <a:endParaRPr lang="en-US" dirty="0"/>
          </a:p>
        </p:txBody>
      </p:sp>
    </p:spTree>
    <p:extLst>
      <p:ext uri="{BB962C8B-B14F-4D97-AF65-F5344CB8AC3E}">
        <p14:creationId xmlns:p14="http://schemas.microsoft.com/office/powerpoint/2010/main" val="1611960247"/>
      </p:ext>
    </p:extLst>
  </p:cSld>
  <p:clrMapOvr>
    <a:masterClrMapping/>
  </p:clrMapOvr>
</p:sld>
</file>

<file path=ppt/theme/theme1.xml><?xml version="1.0" encoding="utf-8"?>
<a:theme xmlns:a="http://schemas.openxmlformats.org/drawingml/2006/main" name="Contents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2718</TotalTime>
  <Words>733</Words>
  <Application>Microsoft Office PowerPoint</Application>
  <PresentationFormat>Affichage à l'écran (16:9)</PresentationFormat>
  <Paragraphs>75</Paragraphs>
  <Slides>23</Slides>
  <Notes>0</Notes>
  <HiddenSlides>2</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23</vt:i4>
      </vt:variant>
    </vt:vector>
  </HeadingPairs>
  <TitlesOfParts>
    <vt:vector size="32" baseType="lpstr">
      <vt:lpstr>Arial</vt:lpstr>
      <vt:lpstr>Bahnschrift</vt:lpstr>
      <vt:lpstr>Calibri</vt:lpstr>
      <vt:lpstr>Edwardian Script ITC</vt:lpstr>
      <vt:lpstr>Raleway</vt:lpstr>
      <vt:lpstr>Times New Roman</vt:lpstr>
      <vt:lpstr>Wingdings</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RUBEN</cp:lastModifiedBy>
  <cp:revision>101</cp:revision>
  <dcterms:created xsi:type="dcterms:W3CDTF">2016-12-05T23:26:54Z</dcterms:created>
  <dcterms:modified xsi:type="dcterms:W3CDTF">2023-09-14T10:23:20Z</dcterms:modified>
</cp:coreProperties>
</file>