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62" r:id="rId5"/>
    <p:sldId id="269" r:id="rId6"/>
    <p:sldId id="263" r:id="rId7"/>
    <p:sldId id="268" r:id="rId8"/>
    <p:sldId id="274" r:id="rId9"/>
    <p:sldId id="273" r:id="rId10"/>
    <p:sldId id="271" r:id="rId11"/>
    <p:sldId id="275" r:id="rId12"/>
    <p:sldId id="276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3983D7-87CD-423C-ABF5-D0FFA20FEAA1}" v="44" dt="2024-12-03T19:21:18.656"/>
    <p1510:client id="{3286AA59-1D2B-F5F6-5368-AE7C8DCBDADC}" v="36" dt="2024-12-03T14:54:29.217"/>
    <p1510:client id="{9C303208-62B6-C215-2B13-3C96B0B23EE2}" v="167" dt="2024-12-03T18:04:44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240AB-3084-B44D-B1C6-B18F2C64012C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9D0D1-6CD1-334E-9B09-13106B2587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4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9D0D1-6CD1-334E-9B09-13106B2587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17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 removing the outliers because time series is continuous data. We shouldn’t make it </a:t>
            </a:r>
            <a:r>
              <a:rPr lang="en-US" err="1"/>
              <a:t>discontinous</a:t>
            </a:r>
            <a:r>
              <a:rPr lang="en-US"/>
              <a:t> by removing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9D0D1-6CD1-334E-9B09-13106B2587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63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 removing it because, time series is continuous data. We shouldn’t make it </a:t>
            </a:r>
            <a:r>
              <a:rPr lang="en-US" err="1"/>
              <a:t>discontinous</a:t>
            </a:r>
            <a:r>
              <a:rPr lang="en-US"/>
              <a:t> by removing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9D0D1-6CD1-334E-9B09-13106B2587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69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 removing it because, time series is continuous data. We shouldn’t make it </a:t>
            </a:r>
            <a:r>
              <a:rPr lang="en-US" err="1"/>
              <a:t>discontinous</a:t>
            </a:r>
            <a:r>
              <a:rPr lang="en-US"/>
              <a:t> by removing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09D0D1-6CD1-334E-9B09-13106B2587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4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5DD07-78C4-752B-9A36-C926363A8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0088B-D0D7-B505-CBB7-D7D5F4EC6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EB2B7-518F-338B-0C7C-5458F2D0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28E0-CF4D-CA49-814C-DFA2C0DB174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5220D-B70D-0234-18A5-91380DF2E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1C0E8-B982-C7CB-E202-BDF25005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FC5C-D31E-3E4D-84F6-B98079EA5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09BC-9921-357B-F201-9181B3FE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F78B2-F5B4-789F-9BC4-5A95643DA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4D173-7575-5190-6364-705EF634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28E0-CF4D-CA49-814C-DFA2C0DB174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35DB3-F170-7B4C-85BA-4762357D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13699-2DE2-A3FA-19B6-62657829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FC5C-D31E-3E4D-84F6-B98079EA5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9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808E6B-91E2-4259-75AD-BFE750085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6B26B-0098-A27E-FE65-26D1573EE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9452F-D54A-C707-D321-E4A60865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28E0-CF4D-CA49-814C-DFA2C0DB174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9B336-A714-4AB2-4C64-253D912B5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75FDF-5686-7D48-82F0-F95A3B35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FC5C-D31E-3E4D-84F6-B98079EA5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1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5824-58C6-EB26-BAE8-0842E4BB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A8B07-75D1-001E-5D71-042645D1F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23522-F1F4-C1B6-6A27-5D1FCEEE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28E0-CF4D-CA49-814C-DFA2C0DB174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4839E-DE8C-8AF9-E80D-94C0501D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AFA3D-E148-E024-42D5-837C2A83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FC5C-D31E-3E4D-84F6-B98079EA5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0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9559-BA40-2C9D-E27E-A71F9B07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CEF9B-13CA-0BEC-B9DF-F52C550B1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76670-D4B0-2ECA-7D95-4893BD8E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28E0-CF4D-CA49-814C-DFA2C0DB174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7E3BB-E495-E5FD-5A03-9C82D7B2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56463-272C-E75C-E35B-29BFA7A6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FC5C-D31E-3E4D-84F6-B98079EA5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6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56E-6285-48CF-349C-A210DBF9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60737-3422-86F7-700D-AEEFB9A6D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124F4-C19C-7BFC-046B-DC39021F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28E0-CF4D-CA49-814C-DFA2C0DB174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53F59-D8A5-9E2E-659E-2FE429CCE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A76A0-AD3E-FD29-604D-7829E7D9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FC5C-D31E-3E4D-84F6-B98079EA5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5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77D0-E175-A3AC-3E54-4896B828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98609-694A-0A65-2115-555DC2EEE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82732-3213-057F-95A9-6AB69539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1EABE-1C83-1439-8669-6A433ED9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28E0-CF4D-CA49-814C-DFA2C0DB174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80BDB-71D9-275D-A1A2-1E70EAA7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A5A3C-EA62-B67D-0B5B-38BC10E6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FC5C-D31E-3E4D-84F6-B98079EA5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7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7AB8-458D-9A3E-8E67-6DD7B7BA1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3323-EB70-5738-5196-6DBD32965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ECDEE-F4DA-77D3-20DA-CA0534BDD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81729-9191-C30A-299D-63668A53E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70B1E-5E58-A0AB-DAD9-2E47A000C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B80C73-9FCA-CB4F-631A-5F4973E6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28E0-CF4D-CA49-814C-DFA2C0DB174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C346A9-E1DE-4425-E434-3D4A9294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32E3B-97A1-92D5-FB79-0869A083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FC5C-D31E-3E4D-84F6-B98079EA5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6C92-D0F2-0D2C-8D28-FAAC5334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12C9F-A83A-D7E2-5A5E-CE374384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28E0-CF4D-CA49-814C-DFA2C0DB174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2A5E8-F664-059E-E0F6-460BB351C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F44F2-0477-B7F1-C74C-294BCEE3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FC5C-D31E-3E4D-84F6-B98079EA5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2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193B5-9F3D-20DC-E707-14A2D0E3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28E0-CF4D-CA49-814C-DFA2C0DB174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227DB4-9194-2F0D-9EBB-77253973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4AF83-5002-5F9B-D691-BB8E1897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FC5C-D31E-3E4D-84F6-B98079EA5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1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1B33-BE17-FE77-8CC7-162A74AC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B3415-92AC-AECB-BEA6-788E41202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168AA-00B8-D6EA-0349-0FD2518CE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BD1F6-7B09-157F-45DD-8603F875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28E0-CF4D-CA49-814C-DFA2C0DB174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AE8C6-8012-74BB-911A-EF425CEA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B35B2-09EE-904A-2564-98CFC2B9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FC5C-D31E-3E4D-84F6-B98079EA5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0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E18C-6BB5-4214-97E5-8AC20345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D5EDC6-8DAC-087F-D502-71CA0926B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65C2B-D1D8-B627-B33E-BA05F0775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37850-58D2-1E42-5C33-19449ECE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28E0-CF4D-CA49-814C-DFA2C0DB174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B297F-C844-B44D-3B3D-F19BA3E6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C4DB4-BAF3-8988-662E-0172F4EF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FC5C-D31E-3E4D-84F6-B98079EA5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2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E17E92-4C50-F4A1-5B53-25FC8189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DD0A9-A2ED-8B44-F88D-3F0F084F4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0B043-6B81-30FB-7F26-24217D76F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628E0-CF4D-CA49-814C-DFA2C0DB174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404B1-1F86-C6C7-539B-D31FBAB8C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A773A-52A9-F5EB-04E8-7E1775719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0FC5C-D31E-3E4D-84F6-B98079EA5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5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budigin@i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A056-610E-E5B2-388C-35A221E010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Video Classification and Analysis for Travel 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6CE04-F2E3-37B8-A4F3-55373B99A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1535" y="4079875"/>
            <a:ext cx="10095470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>
                <a:cs typeface="Calibri"/>
              </a:rPr>
              <a:t>Presented By: </a:t>
            </a:r>
          </a:p>
          <a:p>
            <a:r>
              <a:rPr lang="en-US" dirty="0">
                <a:cs typeface="Calibri"/>
              </a:rPr>
              <a:t>1. </a:t>
            </a:r>
            <a:r>
              <a:rPr lang="en-US" dirty="0" err="1"/>
              <a:t>Manikanta</a:t>
            </a:r>
            <a:r>
              <a:rPr lang="en-US" dirty="0"/>
              <a:t> </a:t>
            </a:r>
            <a:r>
              <a:rPr lang="en-US" dirty="0" err="1"/>
              <a:t>Kodandapani</a:t>
            </a:r>
            <a:r>
              <a:rPr lang="en-US" dirty="0"/>
              <a:t> Naidu </a:t>
            </a:r>
            <a:r>
              <a:rPr lang="en-US" dirty="0">
                <a:cs typeface="Calibri"/>
              </a:rPr>
              <a:t>(k11@iu.edu)</a:t>
            </a:r>
          </a:p>
          <a:p>
            <a:r>
              <a:rPr lang="en-US" dirty="0">
                <a:cs typeface="Calibri"/>
              </a:rPr>
              <a:t>2. </a:t>
            </a:r>
            <a:r>
              <a:rPr lang="en-US" dirty="0"/>
              <a:t>Charan Chowdary </a:t>
            </a:r>
            <a:r>
              <a:rPr lang="en-US" dirty="0" err="1"/>
              <a:t>Pothumarthi</a:t>
            </a:r>
            <a:r>
              <a:rPr lang="en-US" dirty="0">
                <a:cs typeface="Calibri"/>
              </a:rPr>
              <a:t> (chpothu@iu.edu)</a:t>
            </a:r>
          </a:p>
          <a:p>
            <a:r>
              <a:rPr lang="en-US" dirty="0"/>
              <a:t>3. Jayanth Budigini (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jbudigin@iu.edu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1082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8C7F05B1-F92D-B593-2B6B-77CD120A98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83770" y="231540"/>
            <a:ext cx="9741311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Confidence Statistics: Correct vs Incorrect</a:t>
            </a:r>
            <a:endParaRPr kumimoji="0" lang="en-US" altLang="en-US" sz="3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0319F1-CCB8-2B05-8892-C47635FF9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77" y="1073603"/>
            <a:ext cx="5868762" cy="4754336"/>
          </a:xfrm>
          <a:prstGeom prst="rect">
            <a:avLst/>
          </a:prstGeom>
        </p:spPr>
      </p:pic>
      <p:pic>
        <p:nvPicPr>
          <p:cNvPr id="3" name="Picture 2" descr="A graph with orange and white bars&#10;&#10;Description automatically generated">
            <a:extLst>
              <a:ext uri="{FF2B5EF4-FFF2-40B4-BE49-F238E27FC236}">
                <a16:creationId xmlns:a16="http://schemas.microsoft.com/office/drawing/2014/main" id="{2DA7C00A-1A92-B3DC-126A-A3DBD61C5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534" y="1070202"/>
            <a:ext cx="6064704" cy="47393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19B501-6D10-FA75-84B9-C979F6C51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443" y="5814332"/>
            <a:ext cx="6019800" cy="781050"/>
          </a:xfrm>
          <a:prstGeom prst="rect">
            <a:avLst/>
          </a:prstGeom>
        </p:spPr>
      </p:pic>
      <p:pic>
        <p:nvPicPr>
          <p:cNvPr id="5" name="Picture 4" descr="A number and numbers on a white background&#10;&#10;Description automatically generated">
            <a:extLst>
              <a:ext uri="{FF2B5EF4-FFF2-40B4-BE49-F238E27FC236}">
                <a16:creationId xmlns:a16="http://schemas.microsoft.com/office/drawing/2014/main" id="{EEE9175A-EA5C-3AAE-FC4C-D6737E987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32" y="5856514"/>
            <a:ext cx="5015593" cy="100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76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73E2-2BDD-9657-86DC-DEAA421A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-5292"/>
            <a:ext cx="10515600" cy="1325563"/>
          </a:xfrm>
        </p:spPr>
        <p:txBody>
          <a:bodyPr/>
          <a:lstStyle/>
          <a:p>
            <a:r>
              <a:rPr lang="en-US" b="1">
                <a:latin typeface="Times New Roman"/>
                <a:cs typeface="Times New Roman"/>
              </a:rPr>
              <a:t>RoBERTa Model Results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E14725-255A-11A6-5275-7CB7C559A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1" y="1503681"/>
            <a:ext cx="6071570" cy="514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7B369A-0A4E-E7B0-B88E-1C9E8CE9A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596" y="647545"/>
            <a:ext cx="4656223" cy="2987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178652-40DE-5E79-E4A0-AF8795A81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080" y="3637030"/>
            <a:ext cx="4763322" cy="29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45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441F-F890-0D2C-3E93-0336AAC8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Confidence Statistics: Correct Vs Incorrect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2DB8E-765D-C01A-5A8E-CFC38DE6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21" y="1600411"/>
            <a:ext cx="8055038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29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0D58-52B3-1968-2B45-1985E6333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6076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145A-D600-4F5C-C71C-1A6318FA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1B3B6-3CB0-B1E6-ACE9-83F7290B51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r>
              <a:rPr lang="en-US" sz="3200" b="0" i="0">
                <a:effectLst/>
                <a:latin typeface="Times New Roman"/>
                <a:cs typeface="Times New Roman"/>
              </a:rPr>
              <a:t>This project uses machine learning techniques to classify and analyze travel-related video content.</a:t>
            </a:r>
          </a:p>
          <a:p>
            <a:pPr algn="just"/>
            <a:r>
              <a:rPr lang="en-US" sz="3200" b="0" i="0">
                <a:effectLst/>
                <a:latin typeface="Times New Roman"/>
                <a:cs typeface="Times New Roman"/>
              </a:rPr>
              <a:t>Utilizes machine learning models which includes Sequential  LSTM.</a:t>
            </a:r>
          </a:p>
          <a:p>
            <a:pPr algn="just"/>
            <a:r>
              <a:rPr lang="en-US" sz="3200" b="0" i="0">
                <a:effectLst/>
                <a:latin typeface="Times New Roman"/>
                <a:cs typeface="Times New Roman"/>
              </a:rPr>
              <a:t>Employs </a:t>
            </a:r>
            <a:r>
              <a:rPr lang="en-US" sz="3200">
                <a:latin typeface="Times New Roman"/>
                <a:ea typeface="+mn-lt"/>
                <a:cs typeface="Times New Roman"/>
              </a:rPr>
              <a:t>Scikit-learn and </a:t>
            </a:r>
            <a:r>
              <a:rPr lang="en-US" sz="3200" err="1">
                <a:latin typeface="Times New Roman"/>
                <a:ea typeface="+mn-lt"/>
                <a:cs typeface="Times New Roman"/>
              </a:rPr>
              <a:t>Tensorflow</a:t>
            </a:r>
            <a:r>
              <a:rPr lang="en-US" sz="3200">
                <a:latin typeface="Times New Roman"/>
                <a:cs typeface="Times New Roman"/>
              </a:rPr>
              <a:t> </a:t>
            </a:r>
            <a:r>
              <a:rPr lang="en-US" sz="3200" err="1">
                <a:latin typeface="Times New Roman"/>
                <a:cs typeface="Times New Roman"/>
              </a:rPr>
              <a:t>keras</a:t>
            </a:r>
            <a:r>
              <a:rPr lang="en-US" sz="3200">
                <a:latin typeface="Times New Roman"/>
                <a:cs typeface="Times New Roman"/>
              </a:rPr>
              <a:t> libraries</a:t>
            </a:r>
            <a:r>
              <a:rPr lang="en-US" sz="3200" b="0" i="0">
                <a:effectLst/>
                <a:latin typeface="Times New Roman"/>
                <a:cs typeface="Times New Roman"/>
              </a:rPr>
              <a:t> for model development and training.  </a:t>
            </a:r>
          </a:p>
          <a:p>
            <a:pPr algn="just"/>
            <a:r>
              <a:rPr lang="en-US" sz="3200" b="0" i="0">
                <a:effectLst/>
                <a:latin typeface="Times New Roman"/>
                <a:cs typeface="Times New Roman"/>
              </a:rPr>
              <a:t>Focuses on temporal data analysis and textual feature processing for robust predictions.</a:t>
            </a:r>
          </a:p>
          <a:p>
            <a:pPr marL="0" indent="0" algn="r">
              <a:buNone/>
            </a:pP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9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897C-BD01-45FE-70E2-ED948B39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2747"/>
            <a:ext cx="10515600" cy="1325563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Pre 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AA36E-BF85-50B9-12B3-15E997F59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284" y="1612490"/>
            <a:ext cx="10901516" cy="48803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Dataset Overview: Rows and Columns: Contains 10333 rows and 4 columns (Video ID, Title, Description, Category).</a:t>
            </a:r>
          </a:p>
          <a:p>
            <a:r>
              <a:rPr lang="en-US" sz="2400">
                <a:latin typeface="Times New Roman"/>
                <a:cs typeface="Times New Roman"/>
              </a:rPr>
              <a:t>Handling Missing Values: Null Values: Found 334 missing values in the 'Description' column (approximately 3.3% of the data).</a:t>
            </a:r>
          </a:p>
          <a:p>
            <a:r>
              <a:rPr lang="en-US" sz="2400">
                <a:latin typeface="Times New Roman"/>
                <a:cs typeface="Times New Roman"/>
              </a:rPr>
              <a:t>Approach: Dropped rows with unknown values to ensure clean input for the models. Ensured critical columns like 'Title' and 'Category' had no missing entries.</a:t>
            </a:r>
          </a:p>
          <a:p>
            <a:r>
              <a:rPr lang="en-US" sz="2400">
                <a:latin typeface="Times New Roman"/>
                <a:cs typeface="Times New Roman"/>
              </a:rPr>
              <a:t>Adjustments: Removed malformed entries to maintain data integrity. Validated categories to align with predefined labels (e.g., "art and music," "travel").</a:t>
            </a:r>
          </a:p>
          <a:p>
            <a:r>
              <a:rPr lang="en-US" sz="2400" err="1">
                <a:latin typeface="Times New Roman"/>
                <a:ea typeface="Roboto"/>
                <a:cs typeface="Times New Roman"/>
              </a:rPr>
              <a:t>Stopwords</a:t>
            </a:r>
            <a:r>
              <a:rPr lang="en-US" sz="2400">
                <a:latin typeface="Times New Roman"/>
                <a:ea typeface="Roboto"/>
                <a:cs typeface="Times New Roman"/>
              </a:rPr>
              <a:t> and Lemmatization: </a:t>
            </a:r>
            <a:r>
              <a:rPr lang="en-US" sz="2400">
                <a:latin typeface="Times New Roman"/>
                <a:ea typeface="Roboto"/>
                <a:cs typeface="Roboto"/>
              </a:rPr>
              <a:t>Eliminating common words that do not carry significant meaning and reduced words to their base or dictionary form.</a:t>
            </a:r>
            <a:endParaRPr lang="en-US" sz="2400">
              <a:latin typeface="Times New Roman"/>
              <a:cs typeface="Times New Roman"/>
            </a:endParaRPr>
          </a:p>
          <a:p>
            <a:endParaRPr lang="en-US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114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897C-BD01-45FE-70E2-ED948B39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Picture 2" descr="A word cloud of words&#10;&#10;Description automatically generated">
            <a:extLst>
              <a:ext uri="{FF2B5EF4-FFF2-40B4-BE49-F238E27FC236}">
                <a16:creationId xmlns:a16="http://schemas.microsoft.com/office/drawing/2014/main" id="{E5D79C90-C108-2C85-91EA-FEFDC4B10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754" y="1062037"/>
            <a:ext cx="8362950" cy="4733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65AA1E-B700-12FE-5AF8-AD2AA234F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70" y="1918608"/>
            <a:ext cx="2695575" cy="299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4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4800-270E-CE32-0CC1-298B1B71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Why SEQUENTIAL LSTM 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D1CBC-05AF-BB1E-F76E-A260F72ED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Captures Temporal Dependencies: Videos have a sequential structure, and LSTM learns patterns over time.</a:t>
            </a:r>
          </a:p>
          <a:p>
            <a:r>
              <a:rPr lang="en-US"/>
              <a:t>Processes Variable-Length Sequences: Handles videos of different durations without needing fixed-size inputs.</a:t>
            </a:r>
          </a:p>
          <a:p>
            <a:r>
              <a:rPr lang="en-US"/>
              <a:t>Extracts Sequential Features: Identifies frame-level patterns and transitions critical for classification.</a:t>
            </a:r>
          </a:p>
          <a:p>
            <a:r>
              <a:rPr lang="en-US"/>
              <a:t>Addresses Vanishing Gradients: Ensures stable learning for long sequences compared to traditional RNNs.</a:t>
            </a:r>
          </a:p>
          <a:p>
            <a:r>
              <a:rPr lang="en-US"/>
              <a:t>Enhances Classification Accuracy: Effectively distinguishes between categories by analyzing temporal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281747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EA897C-BD01-45FE-70E2-ED948B39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4166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b="1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 Summary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D8E6769-7694-59B1-1029-3DA094FAE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89" y="709999"/>
            <a:ext cx="7305675" cy="291192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85C0A81-6581-CD7F-01E1-4BC0A9F69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626" y="3795032"/>
            <a:ext cx="7539717" cy="277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24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8E316-B15C-0F8C-2840-56546914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4732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b="1">
                <a:latin typeface="Times New Roman" panose="02020603050405020304" pitchFamily="18" charset="0"/>
                <a:cs typeface="Times New Roman" panose="02020603050405020304" pitchFamily="18" charset="0"/>
              </a:rPr>
              <a:t>LSTM Model Results :Loss and Accuracy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57D918-C6E5-3ED3-08AC-3FCF16396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43" y="791116"/>
            <a:ext cx="11636829" cy="3947711"/>
          </a:xfrm>
          <a:prstGeom prst="rect">
            <a:avLst/>
          </a:prstGeom>
        </p:spPr>
      </p:pic>
      <p:pic>
        <p:nvPicPr>
          <p:cNvPr id="6" name="Picture 5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1F00D330-8711-F836-2462-8E79EA248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4939393"/>
            <a:ext cx="79629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7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FD1DB-F855-9F8F-9773-472C56214A19}"/>
              </a:ext>
            </a:extLst>
          </p:cNvPr>
          <p:cNvSpPr txBox="1"/>
          <p:nvPr/>
        </p:nvSpPr>
        <p:spPr>
          <a:xfrm>
            <a:off x="1092786" y="241591"/>
            <a:ext cx="10844980" cy="707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LSTM Model Results</a:t>
            </a:r>
            <a:endParaRPr lang="en-US" sz="4000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CC86B7E1-A39D-8058-17F2-71C12CA93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28" y="1273629"/>
            <a:ext cx="5501888" cy="4637314"/>
          </a:xfrm>
          <a:prstGeom prst="rect">
            <a:avLst/>
          </a:prstGeom>
        </p:spPr>
      </p:pic>
      <p:pic>
        <p:nvPicPr>
          <p:cNvPr id="4" name="Picture 3" descr="A screenshot of a report&#10;&#10;Description automatically generated">
            <a:extLst>
              <a:ext uri="{FF2B5EF4-FFF2-40B4-BE49-F238E27FC236}">
                <a16:creationId xmlns:a16="http://schemas.microsoft.com/office/drawing/2014/main" id="{7B01A585-0346-B615-2B84-AF122BD4C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557" y="1417863"/>
            <a:ext cx="5421086" cy="380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2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3A7D-F959-501E-A439-B117EC64F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714" y="-146504"/>
            <a:ext cx="10515600" cy="1325563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Error Analysis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69F5265-A899-C2C6-A7DE-411419165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36" y="1317172"/>
            <a:ext cx="96393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1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Microsoft Office PowerPoint</Application>
  <PresentationFormat>Widescreen</PresentationFormat>
  <Paragraphs>39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Video Classification and Analysis for Travel Content</vt:lpstr>
      <vt:lpstr>Project Overview</vt:lpstr>
      <vt:lpstr>Pre Processing</vt:lpstr>
      <vt:lpstr> </vt:lpstr>
      <vt:lpstr>Why SEQUENTIAL LSTM !</vt:lpstr>
      <vt:lpstr>LSTM Summary</vt:lpstr>
      <vt:lpstr>LSTM Model Results :Loss and Accuracy</vt:lpstr>
      <vt:lpstr>PowerPoint Presentation</vt:lpstr>
      <vt:lpstr>Error Analysis</vt:lpstr>
      <vt:lpstr>Confidence Statistics: Correct vs Incorrect</vt:lpstr>
      <vt:lpstr>RoBERTa Model Results</vt:lpstr>
      <vt:lpstr>Confidence Statistics: Correct Vs Incorrect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Traffic Time Series Forecasting</dc:title>
  <dc:creator>Vanama, Yashwanth</dc:creator>
  <cp:lastModifiedBy>Jayanth Budigini</cp:lastModifiedBy>
  <cp:revision>3</cp:revision>
  <dcterms:created xsi:type="dcterms:W3CDTF">2023-12-06T20:45:25Z</dcterms:created>
  <dcterms:modified xsi:type="dcterms:W3CDTF">2024-12-16T03:50:58Z</dcterms:modified>
</cp:coreProperties>
</file>