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 (Macro)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MultinomialNB</c:v>
                </c:pt>
                <c:pt idx="1">
                  <c:v>LogisticRegression</c:v>
                </c:pt>
                <c:pt idx="2">
                  <c:v>LinearSVC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0.40858800000000001</c:v>
                </c:pt>
                <c:pt idx="1">
                  <c:v>0.79420800000000003</c:v>
                </c:pt>
                <c:pt idx="2">
                  <c:v>0.899447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0-464E-8E48-3324B2E07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5684000"/>
        <c:axId val="615683040"/>
      </c:barChart>
      <c:catAx>
        <c:axId val="61568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683040"/>
        <c:crosses val="autoZero"/>
        <c:auto val="1"/>
        <c:lblAlgn val="ctr"/>
        <c:lblOffset val="100"/>
        <c:noMultiLvlLbl val="0"/>
      </c:catAx>
      <c:valAx>
        <c:axId val="61568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568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448-33F3-257A-54A2-78D28C6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methods have significant implementation benefits relative to SOTA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396D1-4328-7C47-E295-BDE82A584F35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65654F-EF43-EFCD-DE86-9683F2C7787D}"/>
              </a:ext>
            </a:extLst>
          </p:cNvPr>
          <p:cNvSpPr txBox="1"/>
          <p:nvPr/>
        </p:nvSpPr>
        <p:spPr>
          <a:xfrm>
            <a:off x="838200" y="1900340"/>
            <a:ext cx="484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The CRS must be able to justify label choices for various stakeholders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125-4481-EE88-61EA-F9EFE054E1F4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Implementation is easier and cost-effective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380E2-A8C5-681F-3151-1F7213923F8D}"/>
              </a:ext>
            </a:extLst>
          </p:cNvPr>
          <p:cNvGrpSpPr/>
          <p:nvPr/>
        </p:nvGrpSpPr>
        <p:grpSpPr>
          <a:xfrm>
            <a:off x="2652111" y="3916580"/>
            <a:ext cx="914400" cy="914400"/>
            <a:chOff x="3647212" y="3755879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0B86E-4C4A-8426-C548-8E248CED4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212" y="3755879"/>
              <a:ext cx="914400" cy="9144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4F9BD7-2463-8EF6-5954-586602D4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59548" y="3864205"/>
              <a:ext cx="689723" cy="6897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3581F-965A-2F2E-EB7B-3D6710757002}"/>
              </a:ext>
            </a:extLst>
          </p:cNvPr>
          <p:cNvGrpSpPr/>
          <p:nvPr/>
        </p:nvGrpSpPr>
        <p:grpSpPr>
          <a:xfrm>
            <a:off x="498116" y="2810964"/>
            <a:ext cx="1900575" cy="1276340"/>
            <a:chOff x="665596" y="2686116"/>
            <a:chExt cx="1900575" cy="1276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2F266D-624D-0221-43E9-3FFC8FF3C7A2}"/>
                </a:ext>
              </a:extLst>
            </p:cNvPr>
            <p:cNvGrpSpPr/>
            <p:nvPr/>
          </p:nvGrpSpPr>
          <p:grpSpPr>
            <a:xfrm>
              <a:off x="1154707" y="3048056"/>
              <a:ext cx="914400" cy="914400"/>
              <a:chOff x="3647212" y="3755879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4BC060-141F-9250-3D0C-B0EF557179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0112F71-3E58-B355-3A63-F3E32CAC0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E6BE-E933-E795-668C-8947D2E91E1D}"/>
                </a:ext>
              </a:extLst>
            </p:cNvPr>
            <p:cNvSpPr txBox="1"/>
            <p:nvPr/>
          </p:nvSpPr>
          <p:spPr>
            <a:xfrm>
              <a:off x="66559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Congressional offices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AA8EC-2A4E-FAE3-DB95-CC0CC2C8EA8B}"/>
              </a:ext>
            </a:extLst>
          </p:cNvPr>
          <p:cNvGrpSpPr/>
          <p:nvPr/>
        </p:nvGrpSpPr>
        <p:grpSpPr>
          <a:xfrm>
            <a:off x="3859369" y="2810964"/>
            <a:ext cx="1900575" cy="1298470"/>
            <a:chOff x="3734976" y="2686116"/>
            <a:chExt cx="1900575" cy="1298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C4A9A8-BE3C-B770-5DA1-731F380FF56F}"/>
                </a:ext>
              </a:extLst>
            </p:cNvPr>
            <p:cNvGrpSpPr/>
            <p:nvPr/>
          </p:nvGrpSpPr>
          <p:grpSpPr>
            <a:xfrm>
              <a:off x="4228067" y="3070186"/>
              <a:ext cx="914400" cy="914400"/>
              <a:chOff x="3647212" y="3755879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E8FDD1-1A62-FF1B-DD1F-D6BC7157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280ECBF-7A5E-EA29-71FB-FB3A0BC8D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6D9F6A-19C8-D4FF-3392-2C51E599381E}"/>
                </a:ext>
              </a:extLst>
            </p:cNvPr>
            <p:cNvSpPr txBox="1"/>
            <p:nvPr/>
          </p:nvSpPr>
          <p:spPr>
            <a:xfrm>
              <a:off x="373497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Policy analysts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DEA58-9479-5A8A-0E57-2C8594AFB751}"/>
              </a:ext>
            </a:extLst>
          </p:cNvPr>
          <p:cNvGrpSpPr/>
          <p:nvPr/>
        </p:nvGrpSpPr>
        <p:grpSpPr>
          <a:xfrm>
            <a:off x="498116" y="4630614"/>
            <a:ext cx="1900575" cy="1487844"/>
            <a:chOff x="-802005" y="3044043"/>
            <a:chExt cx="1900575" cy="1487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4299ED-C16E-DBAE-FD6D-C7922A78AB16}"/>
                </a:ext>
              </a:extLst>
            </p:cNvPr>
            <p:cNvGrpSpPr/>
            <p:nvPr/>
          </p:nvGrpSpPr>
          <p:grpSpPr>
            <a:xfrm>
              <a:off x="-308913" y="3044043"/>
              <a:ext cx="914400" cy="914400"/>
              <a:chOff x="3647212" y="3755879"/>
              <a:chExt cx="914400" cy="9144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9C316B-CA0E-785C-5464-EA989B765A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7EBD04EB-F112-0196-E6D5-C6C02FE4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E98BCE-1A0C-941B-A96E-39722D4C93B3}"/>
                </a:ext>
              </a:extLst>
            </p:cNvPr>
            <p:cNvSpPr txBox="1"/>
            <p:nvPr/>
          </p:nvSpPr>
          <p:spPr>
            <a:xfrm>
              <a:off x="-802005" y="4008667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Public affairs professionals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69EDF3-59A5-76F7-6A66-19B91D6949B7}"/>
              </a:ext>
            </a:extLst>
          </p:cNvPr>
          <p:cNvGrpSpPr/>
          <p:nvPr/>
        </p:nvGrpSpPr>
        <p:grpSpPr>
          <a:xfrm>
            <a:off x="3853965" y="4608484"/>
            <a:ext cx="1900575" cy="1459750"/>
            <a:chOff x="3590494" y="4700376"/>
            <a:chExt cx="1900575" cy="14597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132FD-2A85-E761-EB93-6D69E575D4AB}"/>
                </a:ext>
              </a:extLst>
            </p:cNvPr>
            <p:cNvGrpSpPr/>
            <p:nvPr/>
          </p:nvGrpSpPr>
          <p:grpSpPr>
            <a:xfrm>
              <a:off x="4088989" y="4700376"/>
              <a:ext cx="914400" cy="914400"/>
              <a:chOff x="3647212" y="3755879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CB3CAE-15B6-3BBE-81E2-3D7860FD1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AF4DDFA-C40E-7527-CE9F-EE0EEEDD5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F5E9F-1494-80A8-4ADA-93A078DECCD1}"/>
                </a:ext>
              </a:extLst>
            </p:cNvPr>
            <p:cNvSpPr txBox="1"/>
            <p:nvPr/>
          </p:nvSpPr>
          <p:spPr>
            <a:xfrm>
              <a:off x="3590494" y="5636906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Other public stakeholders</a:t>
              </a:r>
              <a:endParaRPr lang="en-US" sz="1400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60CD82-480C-EE51-2CFA-0A632717C38B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1901627" y="3630104"/>
            <a:ext cx="884395" cy="4203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E3E9C-4A26-414B-3D83-7490F4F56925}"/>
              </a:ext>
            </a:extLst>
          </p:cNvPr>
          <p:cNvCxnSpPr>
            <a:cxnSpLocks/>
            <a:stCxn id="6" idx="7"/>
            <a:endCxn id="22" idx="2"/>
          </p:cNvCxnSpPr>
          <p:nvPr/>
        </p:nvCxnSpPr>
        <p:spPr>
          <a:xfrm flipV="1">
            <a:off x="3432600" y="3652234"/>
            <a:ext cx="919860" cy="3982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4F4902-D479-8893-840F-61420E6A556E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3432600" y="4697069"/>
            <a:ext cx="919860" cy="3686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ECC8AD-7FBE-3080-487C-5C9226E710A0}"/>
              </a:ext>
            </a:extLst>
          </p:cNvPr>
          <p:cNvCxnSpPr>
            <a:cxnSpLocks/>
            <a:stCxn id="6" idx="3"/>
            <a:endCxn id="31" idx="6"/>
          </p:cNvCxnSpPr>
          <p:nvPr/>
        </p:nvCxnSpPr>
        <p:spPr>
          <a:xfrm flipH="1">
            <a:off x="1905608" y="4697069"/>
            <a:ext cx="880414" cy="3907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C2D766-0DE8-E97F-2021-69FABC998D00}"/>
              </a:ext>
            </a:extLst>
          </p:cNvPr>
          <p:cNvGrpSpPr/>
          <p:nvPr/>
        </p:nvGrpSpPr>
        <p:grpSpPr>
          <a:xfrm>
            <a:off x="6635282" y="2546671"/>
            <a:ext cx="3242398" cy="914400"/>
            <a:chOff x="6635282" y="2546671"/>
            <a:chExt cx="3242398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922ADE-A9D5-9DF5-4E73-68A361993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282" y="2546671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26FEB-CD24-E5DC-3E81-B2C8D38DD20A}"/>
                </a:ext>
              </a:extLst>
            </p:cNvPr>
            <p:cNvSpPr txBox="1"/>
            <p:nvPr/>
          </p:nvSpPr>
          <p:spPr>
            <a:xfrm>
              <a:off x="7682168" y="2742261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No LLM API expenses, elaborate setup, etc. </a:t>
              </a:r>
              <a:endParaRPr lang="en-US" sz="1400" dirty="0"/>
            </a:p>
          </p:txBody>
        </p:sp>
        <p:pic>
          <p:nvPicPr>
            <p:cNvPr id="60" name="Graphic 59" descr="Coins">
              <a:extLst>
                <a:ext uri="{FF2B5EF4-FFF2-40B4-BE49-F238E27FC236}">
                  <a16:creationId xmlns:a16="http://schemas.microsoft.com/office/drawing/2014/main" id="{F5BD0A9F-C841-9AF5-932C-39089484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934" y="2709327"/>
              <a:ext cx="579096" cy="5790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563448-75FB-8B20-B05A-9E0CF4047071}"/>
              </a:ext>
            </a:extLst>
          </p:cNvPr>
          <p:cNvGrpSpPr/>
          <p:nvPr/>
        </p:nvGrpSpPr>
        <p:grpSpPr>
          <a:xfrm>
            <a:off x="7373342" y="3731129"/>
            <a:ext cx="3242398" cy="914400"/>
            <a:chOff x="7373342" y="3731129"/>
            <a:chExt cx="3242398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130A12-133E-5C5B-08F1-7CDD733A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342" y="3731129"/>
              <a:ext cx="914400" cy="914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05BF4E-6909-D4CD-6154-0F8BA6DDFDAE}"/>
                </a:ext>
              </a:extLst>
            </p:cNvPr>
            <p:cNvSpPr txBox="1"/>
            <p:nvPr/>
          </p:nvSpPr>
          <p:spPr>
            <a:xfrm>
              <a:off x="8420228" y="3926719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Inexpensive to train or retrain on new data</a:t>
              </a:r>
              <a:endParaRPr lang="en-US" sz="1400" dirty="0"/>
            </a:p>
          </p:txBody>
        </p:sp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B569B1FC-8FAC-FCEA-5AC7-49441566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40994" y="3898781"/>
              <a:ext cx="579096" cy="5790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A2B09-AF5A-8C89-F1B0-7873F9207F3C}"/>
              </a:ext>
            </a:extLst>
          </p:cNvPr>
          <p:cNvGrpSpPr/>
          <p:nvPr/>
        </p:nvGrpSpPr>
        <p:grpSpPr>
          <a:xfrm>
            <a:off x="8111402" y="4915586"/>
            <a:ext cx="3242398" cy="914400"/>
            <a:chOff x="8111402" y="4915586"/>
            <a:chExt cx="3242398" cy="9144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7CAF2F-8209-1338-7D0B-69F3EE4A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1402" y="4915586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E3C78-3C76-3C84-5842-5EB6963EDF0F}"/>
                </a:ext>
              </a:extLst>
            </p:cNvPr>
            <p:cNvSpPr txBox="1"/>
            <p:nvPr/>
          </p:nvSpPr>
          <p:spPr>
            <a:xfrm>
              <a:off x="9158288" y="5218897"/>
              <a:ext cx="219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Faster inference</a:t>
              </a:r>
              <a:endParaRPr lang="en-US" sz="1400" dirty="0"/>
            </a:p>
          </p:txBody>
        </p:sp>
        <p:pic>
          <p:nvPicPr>
            <p:cNvPr id="64" name="Graphic 63" descr="End">
              <a:extLst>
                <a:ext uri="{FF2B5EF4-FFF2-40B4-BE49-F238E27FC236}">
                  <a16:creationId xmlns:a16="http://schemas.microsoft.com/office/drawing/2014/main" id="{9E4A8B78-5EF7-CDC5-AABA-24A0863C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79054" y="5080134"/>
              <a:ext cx="579096" cy="579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900340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1558D6-39B9-B5B0-6529-0502B8B6F01F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57740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76E-C39A-F62C-DD73-4ED4F23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transformed “raw” bill text into feature vectors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A0FC66-34DA-7063-C655-FFA58D5A8808}"/>
              </a:ext>
            </a:extLst>
          </p:cNvPr>
          <p:cNvGrpSpPr/>
          <p:nvPr/>
        </p:nvGrpSpPr>
        <p:grpSpPr>
          <a:xfrm>
            <a:off x="2355440" y="2030865"/>
            <a:ext cx="7481120" cy="3648488"/>
            <a:chOff x="1990193" y="1897515"/>
            <a:chExt cx="7481120" cy="36484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BC98B-2C69-0465-F239-2B14FA0B0A2E}"/>
                </a:ext>
              </a:extLst>
            </p:cNvPr>
            <p:cNvGrpSpPr/>
            <p:nvPr/>
          </p:nvGrpSpPr>
          <p:grpSpPr>
            <a:xfrm>
              <a:off x="1994477" y="3264559"/>
              <a:ext cx="914400" cy="914400"/>
              <a:chOff x="3647212" y="4948885"/>
              <a:chExt cx="914400" cy="9144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3164ABF-8344-E3E9-24E5-D020CB162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Document">
                <a:extLst>
                  <a:ext uri="{FF2B5EF4-FFF2-40B4-BE49-F238E27FC236}">
                    <a16:creationId xmlns:a16="http://schemas.microsoft.com/office/drawing/2014/main" id="{6EB90210-8554-5ECD-DAD5-80C18F321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117A45-26A2-FC7B-C6B9-D3CEFB150EA5}"/>
                </a:ext>
              </a:extLst>
            </p:cNvPr>
            <p:cNvGrpSpPr/>
            <p:nvPr/>
          </p:nvGrpSpPr>
          <p:grpSpPr>
            <a:xfrm>
              <a:off x="1990193" y="4631603"/>
              <a:ext cx="914400" cy="914400"/>
              <a:chOff x="3647212" y="4948885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3EC7AF-7F89-C5B9-0469-8A58F9D0B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059BAE9-8B8F-2F88-D25E-4EB2244D8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0E4E1-DE29-CE00-2650-261007379892}"/>
                </a:ext>
              </a:extLst>
            </p:cNvPr>
            <p:cNvGrpSpPr/>
            <p:nvPr/>
          </p:nvGrpSpPr>
          <p:grpSpPr>
            <a:xfrm>
              <a:off x="1991621" y="1897515"/>
              <a:ext cx="914400" cy="914400"/>
              <a:chOff x="3647212" y="4948885"/>
              <a:chExt cx="914400" cy="9144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0BD1A-940E-E010-66F8-8FAF4DABE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781D62D3-7A55-5067-3627-11751ED6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1B11D7-1CE7-76C0-D094-7A2CE6D55161}"/>
                </a:ext>
              </a:extLst>
            </p:cNvPr>
            <p:cNvGrpSpPr/>
            <p:nvPr/>
          </p:nvGrpSpPr>
          <p:grpSpPr>
            <a:xfrm>
              <a:off x="8556913" y="3257447"/>
              <a:ext cx="914400" cy="914400"/>
              <a:chOff x="3647212" y="4948885"/>
              <a:chExt cx="914400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26744F5-7475-8C85-0F96-E9196851C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B8DD9C63-A70F-3AAD-4C64-4D943C23B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D4336D-3CA8-18AB-77E2-62591378C831}"/>
                </a:ext>
              </a:extLst>
            </p:cNvPr>
            <p:cNvGrpSpPr/>
            <p:nvPr/>
          </p:nvGrpSpPr>
          <p:grpSpPr>
            <a:xfrm>
              <a:off x="4649224" y="2532939"/>
              <a:ext cx="3352800" cy="2363416"/>
              <a:chOff x="4064405" y="2531423"/>
              <a:chExt cx="3352800" cy="236341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89587F-7E78-2C44-4A14-54D9BCB78435}"/>
                  </a:ext>
                </a:extLst>
              </p:cNvPr>
              <p:cNvGrpSpPr/>
              <p:nvPr/>
            </p:nvGrpSpPr>
            <p:grpSpPr>
              <a:xfrm>
                <a:off x="4064405" y="2531423"/>
                <a:ext cx="3352800" cy="936831"/>
                <a:chOff x="3512458" y="2494478"/>
                <a:chExt cx="3352800" cy="936831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163897E-925B-7540-5868-FD1C0EB3CCF8}"/>
                    </a:ext>
                  </a:extLst>
                </p:cNvPr>
                <p:cNvSpPr/>
                <p:nvPr/>
              </p:nvSpPr>
              <p:spPr>
                <a:xfrm>
                  <a:off x="3512458" y="2494478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Term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often a term appears within a document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D3C9E2D-FC6F-414B-1EA5-26FF6B480F4C}"/>
                    </a:ext>
                  </a:extLst>
                </p:cNvPr>
                <p:cNvGrpSpPr/>
                <p:nvPr/>
              </p:nvGrpSpPr>
              <p:grpSpPr>
                <a:xfrm>
                  <a:off x="3670414" y="266038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D1B33D-C4FC-13F9-928D-8975122787A3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1705371-7EB3-9DC6-130C-83AD2AA863FF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2DCD1AD8-2675-9C12-0309-2AF2AFA869C4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0DBEAB4-7A80-B8AA-EEEE-9652B14A1916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320626F-C0D9-7B8F-05F4-83A090A7CC5C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C01A354-BD9D-6BED-7E8C-D79A37003D39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672F56F-93A0-25F5-3B54-46B5A9FBFCA6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A922268-FE98-351C-6FDA-FADF38C5D1AE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20C9588-91BC-B874-5E4F-FA69A8E79D39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20C47C9-CBA1-6E5B-F394-086E0897456E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F1A1857-937B-554A-71C6-10FC57E8674D}"/>
                  </a:ext>
                </a:extLst>
              </p:cNvPr>
              <p:cNvGrpSpPr/>
              <p:nvPr/>
            </p:nvGrpSpPr>
            <p:grpSpPr>
              <a:xfrm>
                <a:off x="4064405" y="3958008"/>
                <a:ext cx="3352800" cy="936831"/>
                <a:chOff x="3512458" y="3921063"/>
                <a:chExt cx="3352800" cy="936831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FB6AB93-AA81-BF09-28EE-43D4EDEC1DAD}"/>
                    </a:ext>
                  </a:extLst>
                </p:cNvPr>
                <p:cNvSpPr/>
                <p:nvPr/>
              </p:nvSpPr>
              <p:spPr>
                <a:xfrm>
                  <a:off x="3512458" y="3921063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Inverse Document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rare a term is over the document collection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C7CE5C-F277-E5B9-BE3A-E6310726129F}"/>
                    </a:ext>
                  </a:extLst>
                </p:cNvPr>
                <p:cNvGrpSpPr/>
                <p:nvPr/>
              </p:nvGrpSpPr>
              <p:grpSpPr>
                <a:xfrm>
                  <a:off x="3680390" y="409094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847AADA-7BBE-C428-8B8A-8480AF843348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4AAF7F4-12C1-5CFA-13A4-2FFAEB7F295E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526B637-F121-53D8-1D6D-B4A1A8D4DF80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13AF55-A04E-6294-6AA9-A1D73F543C07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3E01669-E32D-F7AB-3712-9096F5DC5BD6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1C988BAF-D2DD-C7E6-A9C8-0BDF6C59D7F1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51CAED-2DE9-B4B6-97EA-70353EB7AFC0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9825817-688E-ECB2-0B3B-4E0A55099209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24F06E-50D4-E499-FE33-27C654ED48A4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3D1706B-6601-1035-1D8C-6D29132FA9CD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EDF1189-4075-C45E-3D4C-8DBA96A883BA}"/>
                </a:ext>
              </a:extLst>
            </p:cNvPr>
            <p:cNvSpPr/>
            <p:nvPr/>
          </p:nvSpPr>
          <p:spPr>
            <a:xfrm>
              <a:off x="3820016" y="358459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97C56E-B438-DEDE-96FD-CE6A63573EC2}"/>
                </a:ext>
              </a:extLst>
            </p:cNvPr>
            <p:cNvCxnSpPr>
              <a:cxnSpLocks/>
              <a:stCxn id="43" idx="1"/>
              <a:endCxn id="10" idx="5"/>
            </p:cNvCxnSpPr>
            <p:nvPr/>
          </p:nvCxnSpPr>
          <p:spPr>
            <a:xfrm flipH="1" flipV="1">
              <a:off x="2772110" y="2678004"/>
              <a:ext cx="1088079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74FCD7-3448-994F-3375-31B0E1E5E184}"/>
                </a:ext>
              </a:extLst>
            </p:cNvPr>
            <p:cNvCxnSpPr>
              <a:cxnSpLocks/>
              <a:stCxn id="43" idx="3"/>
              <a:endCxn id="7" idx="7"/>
            </p:cNvCxnSpPr>
            <p:nvPr/>
          </p:nvCxnSpPr>
          <p:spPr>
            <a:xfrm flipH="1">
              <a:off x="2770682" y="3818746"/>
              <a:ext cx="1089507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7029DB-15BE-B320-E246-483739ECF957}"/>
                </a:ext>
              </a:extLst>
            </p:cNvPr>
            <p:cNvCxnSpPr>
              <a:cxnSpLocks/>
              <a:stCxn id="43" idx="2"/>
              <a:endCxn id="3" idx="6"/>
            </p:cNvCxnSpPr>
            <p:nvPr/>
          </p:nvCxnSpPr>
          <p:spPr>
            <a:xfrm flipH="1">
              <a:off x="2908877" y="3721759"/>
              <a:ext cx="911139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C3825-554A-33E4-1C89-8C5806D3E5DD}"/>
                </a:ext>
              </a:extLst>
            </p:cNvPr>
            <p:cNvCxnSpPr>
              <a:cxnSpLocks/>
              <a:stCxn id="15" idx="2"/>
              <a:endCxn id="43" idx="6"/>
            </p:cNvCxnSpPr>
            <p:nvPr/>
          </p:nvCxnSpPr>
          <p:spPr>
            <a:xfrm flipH="1">
              <a:off x="4094336" y="3714647"/>
              <a:ext cx="4462577" cy="711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19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A30B-2187-8C84-E480-C347EA58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different models were tested on extracted feature vectors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AF1E50-A63D-6B53-2189-FCD4BC890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193072"/>
              </p:ext>
            </p:extLst>
          </p:nvPr>
        </p:nvGraphicFramePr>
        <p:xfrm>
          <a:off x="1047750" y="2185987"/>
          <a:ext cx="10239375" cy="246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2AA96E-5AD2-F547-5424-3B2CB5A6C22A}"/>
              </a:ext>
            </a:extLst>
          </p:cNvPr>
          <p:cNvSpPr/>
          <p:nvPr/>
        </p:nvSpPr>
        <p:spPr>
          <a:xfrm>
            <a:off x="838200" y="1690688"/>
            <a:ext cx="10515600" cy="3042708"/>
          </a:xfrm>
          <a:prstGeom prst="roundRect">
            <a:avLst>
              <a:gd name="adj" fmla="val 552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Relative model performance (macro recall) on a test dataset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6B525-090D-A4B3-ECF0-CEEF46C3C195}"/>
              </a:ext>
            </a:extLst>
          </p:cNvPr>
          <p:cNvGrpSpPr/>
          <p:nvPr/>
        </p:nvGrpSpPr>
        <p:grpSpPr>
          <a:xfrm>
            <a:off x="838200" y="5010232"/>
            <a:ext cx="5968424" cy="936831"/>
            <a:chOff x="838200" y="4936341"/>
            <a:chExt cx="5968424" cy="93683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2F908FC-5994-7CAB-7CC4-96BFB72F949C}"/>
                </a:ext>
              </a:extLst>
            </p:cNvPr>
            <p:cNvSpPr/>
            <p:nvPr/>
          </p:nvSpPr>
          <p:spPr>
            <a:xfrm>
              <a:off x="838200" y="4936341"/>
              <a:ext cx="5968424" cy="936831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Recall is the rate of true positives over all actual positive class instances </a:t>
              </a:r>
              <a:r>
                <a:rPr lang="en-US" sz="1400" dirty="0">
                  <a:solidFill>
                    <a:schemeClr val="accent1"/>
                  </a:solidFill>
                </a:rPr>
                <a:t>(true positives + false negatives); </a:t>
              </a:r>
              <a:r>
                <a:rPr lang="en-US" sz="1400" b="1" dirty="0">
                  <a:solidFill>
                    <a:schemeClr val="accent1"/>
                  </a:solidFill>
                </a:rPr>
                <a:t>macro recall averages recall values across all classes </a:t>
              </a:r>
              <a:r>
                <a:rPr lang="en-US" sz="1400" dirty="0">
                  <a:solidFill>
                    <a:schemeClr val="accent1"/>
                  </a:solidFill>
                </a:rPr>
                <a:t>without considering imbalance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C8E0BE-32F8-0395-1D79-E6733A25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BA8560-D6CB-52DC-A3ED-3D8EE3730A5B}"/>
              </a:ext>
            </a:extLst>
          </p:cNvPr>
          <p:cNvGrpSpPr/>
          <p:nvPr/>
        </p:nvGrpSpPr>
        <p:grpSpPr>
          <a:xfrm>
            <a:off x="6997700" y="3933777"/>
            <a:ext cx="4220845" cy="645887"/>
            <a:chOff x="6334125" y="4936341"/>
            <a:chExt cx="4314825" cy="6458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842739-DD7D-45DA-AA6C-685C5A38D5FC}"/>
                </a:ext>
              </a:extLst>
            </p:cNvPr>
            <p:cNvSpPr/>
            <p:nvPr/>
          </p:nvSpPr>
          <p:spPr>
            <a:xfrm>
              <a:off x="6334125" y="4936341"/>
              <a:ext cx="4314825" cy="645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Models were tested using a grid search</a:t>
              </a:r>
              <a:r>
                <a:rPr lang="en-US" sz="1400" dirty="0">
                  <a:solidFill>
                    <a:schemeClr val="accent1"/>
                  </a:solidFill>
                </a:rPr>
                <a:t>, modulating parameters like C (regularization)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A8B6BC6-4A7B-5424-9342-491D4BC6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476983" y="5020198"/>
              <a:ext cx="478172" cy="478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A0DD90-5FA8-06B0-7AF6-304856A78998}"/>
              </a:ext>
            </a:extLst>
          </p:cNvPr>
          <p:cNvGrpSpPr/>
          <p:nvPr/>
        </p:nvGrpSpPr>
        <p:grpSpPr>
          <a:xfrm>
            <a:off x="7446487" y="5010229"/>
            <a:ext cx="3907313" cy="936831"/>
            <a:chOff x="838200" y="4936341"/>
            <a:chExt cx="3907313" cy="9368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BF851-0B0C-7AD4-AB3E-534FE297A0E9}"/>
                </a:ext>
              </a:extLst>
            </p:cNvPr>
            <p:cNvSpPr/>
            <p:nvPr/>
          </p:nvSpPr>
          <p:spPr>
            <a:xfrm>
              <a:off x="838200" y="4936341"/>
              <a:ext cx="3907313" cy="93683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bg1"/>
                  </a:solidFill>
                </a:rPr>
                <a:t>Metric choice was based on practical implications</a:t>
              </a:r>
              <a:r>
                <a:rPr lang="en-US" sz="1400" dirty="0">
                  <a:solidFill>
                    <a:schemeClr val="bg1"/>
                  </a:solidFill>
                </a:rPr>
                <a:t>, where catching relevant (potentially niche) legislation is critical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933BEB3-1A87-D6FF-A47F-8964E60FA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18B3C69-84FA-9FF5-B111-3F916F9BF54F}"/>
              </a:ext>
            </a:extLst>
          </p:cNvPr>
          <p:cNvSpPr/>
          <p:nvPr/>
        </p:nvSpPr>
        <p:spPr>
          <a:xfrm rot="5400000">
            <a:off x="7003688" y="5349788"/>
            <a:ext cx="245735" cy="25771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433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Classical NLP methods have significant implementation benefits relative to SOTA neural networks</vt:lpstr>
      <vt:lpstr>The dataset includes all bills from 2013-present, downloaded from the GovInfo bulk data repository</vt:lpstr>
      <vt:lpstr>TF-IDF transformed “raw” bill text into feature vectors</vt:lpstr>
      <vt:lpstr>3 different models were tested on extracted feature vectors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67</cp:revision>
  <dcterms:created xsi:type="dcterms:W3CDTF">2025-04-30T02:31:10Z</dcterms:created>
  <dcterms:modified xsi:type="dcterms:W3CDTF">2025-04-30T14:30:24Z</dcterms:modified>
</cp:coreProperties>
</file>