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10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26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31815944881889E-2"/>
          <c:y val="2.8839934249511919E-2"/>
          <c:w val="0.9434943405511812"/>
          <c:h val="0.825983955094490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Introduced Legislation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#,##0,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107</c:v>
                </c:pt>
                <c:pt idx="1">
                  <c:v>108</c:v>
                </c:pt>
                <c:pt idx="2">
                  <c:v>109</c:v>
                </c:pt>
                <c:pt idx="3">
                  <c:v>110</c:v>
                </c:pt>
                <c:pt idx="4">
                  <c:v>111</c:v>
                </c:pt>
                <c:pt idx="5">
                  <c:v>112</c:v>
                </c:pt>
                <c:pt idx="6">
                  <c:v>113</c:v>
                </c:pt>
                <c:pt idx="7">
                  <c:v>114</c:v>
                </c:pt>
                <c:pt idx="8">
                  <c:v>115</c:v>
                </c:pt>
                <c:pt idx="9">
                  <c:v>116</c:v>
                </c:pt>
                <c:pt idx="10">
                  <c:v>117</c:v>
                </c:pt>
                <c:pt idx="11">
                  <c:v>118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10791</c:v>
                </c:pt>
                <c:pt idx="1">
                  <c:v>10669</c:v>
                </c:pt>
                <c:pt idx="2">
                  <c:v>13072</c:v>
                </c:pt>
                <c:pt idx="3">
                  <c:v>14042</c:v>
                </c:pt>
                <c:pt idx="4">
                  <c:v>13683</c:v>
                </c:pt>
                <c:pt idx="5">
                  <c:v>12305</c:v>
                </c:pt>
                <c:pt idx="6">
                  <c:v>10645</c:v>
                </c:pt>
                <c:pt idx="7">
                  <c:v>12073</c:v>
                </c:pt>
                <c:pt idx="8">
                  <c:v>13563</c:v>
                </c:pt>
                <c:pt idx="9">
                  <c:v>16606</c:v>
                </c:pt>
                <c:pt idx="10">
                  <c:v>17828</c:v>
                </c:pt>
                <c:pt idx="11">
                  <c:v>19315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A9-4CC5-8893-FD515D159C9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45046048"/>
        <c:axId val="1345060928"/>
      </c:lineChart>
      <c:catAx>
        <c:axId val="1345046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Congressional Sessions (2001-2024)</a:t>
                </a:r>
              </a:p>
            </c:rich>
          </c:tx>
          <c:layout>
            <c:manualLayout>
              <c:xMode val="edge"/>
              <c:yMode val="edge"/>
              <c:x val="0.37877584603089337"/>
              <c:y val="0.938511630258880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060928"/>
        <c:crosses val="autoZero"/>
        <c:auto val="1"/>
        <c:lblAlgn val="ctr"/>
        <c:lblOffset val="100"/>
        <c:noMultiLvlLbl val="0"/>
      </c:catAx>
      <c:valAx>
        <c:axId val="134506092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Introduced</a:t>
                </a:r>
                <a:r>
                  <a:rPr lang="en-US" baseline="0" dirty="0"/>
                  <a:t> bills and resolutions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4504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Recall (Macro)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0.00%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MultinomialNB</c:v>
                </c:pt>
                <c:pt idx="1">
                  <c:v>LogisticRegression</c:v>
                </c:pt>
                <c:pt idx="2">
                  <c:v>LinearSVC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0.40858800000000001</c:v>
                </c:pt>
                <c:pt idx="1">
                  <c:v>0.79420800000000003</c:v>
                </c:pt>
                <c:pt idx="2">
                  <c:v>0.899447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3B0-464E-8E48-3324B2E07E0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615684000"/>
        <c:axId val="615683040"/>
      </c:barChart>
      <c:catAx>
        <c:axId val="615684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5683040"/>
        <c:crosses val="autoZero"/>
        <c:auto val="1"/>
        <c:lblAlgn val="ctr"/>
        <c:lblOffset val="100"/>
        <c:noMultiLvlLbl val="0"/>
      </c:catAx>
      <c:valAx>
        <c:axId val="615683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15684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0843175853018368"/>
          <c:y val="9.6789076378677702E-2"/>
          <c:w val="0.6676462588915516"/>
          <c:h val="0.8002402937997049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Precision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Agriculture and Food (441)</c:v>
                </c:pt>
                <c:pt idx="1">
                  <c:v>Animals (109)</c:v>
                </c:pt>
                <c:pt idx="2">
                  <c:v>Armed Forces and National Security (1602)</c:v>
                </c:pt>
                <c:pt idx="3">
                  <c:v>Arts, Culture, Religion (120)</c:v>
                </c:pt>
                <c:pt idx="4">
                  <c:v>Civil Rights and Liberties, Minority Issues (240)</c:v>
                </c:pt>
                <c:pt idx="5">
                  <c:v>Commerce (608)</c:v>
                </c:pt>
                <c:pt idx="6">
                  <c:v>Congress (971)</c:v>
                </c:pt>
                <c:pt idx="7">
                  <c:v>Crime and Law Enforcement (1114)</c:v>
                </c:pt>
                <c:pt idx="8">
                  <c:v>Economics and Public Finance (320)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0.93</c:v>
                </c:pt>
                <c:pt idx="1">
                  <c:v>0.81</c:v>
                </c:pt>
                <c:pt idx="2">
                  <c:v>0.95</c:v>
                </c:pt>
                <c:pt idx="3">
                  <c:v>0.85</c:v>
                </c:pt>
                <c:pt idx="4">
                  <c:v>0.91</c:v>
                </c:pt>
                <c:pt idx="5">
                  <c:v>0.95</c:v>
                </c:pt>
                <c:pt idx="6">
                  <c:v>0.97</c:v>
                </c:pt>
                <c:pt idx="7">
                  <c:v>0.94</c:v>
                </c:pt>
                <c:pt idx="8">
                  <c:v>0.93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CA-48E8-9780-7E2658654B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Recall</c:v>
                </c:pt>
              </c:strCache>
            </c:strRef>
          </c:tx>
          <c:spPr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Agriculture and Food (441)</c:v>
                </c:pt>
                <c:pt idx="1">
                  <c:v>Animals (109)</c:v>
                </c:pt>
                <c:pt idx="2">
                  <c:v>Armed Forces and National Security (1602)</c:v>
                </c:pt>
                <c:pt idx="3">
                  <c:v>Arts, Culture, Religion (120)</c:v>
                </c:pt>
                <c:pt idx="4">
                  <c:v>Civil Rights and Liberties, Minority Issues (240)</c:v>
                </c:pt>
                <c:pt idx="5">
                  <c:v>Commerce (608)</c:v>
                </c:pt>
                <c:pt idx="6">
                  <c:v>Congress (971)</c:v>
                </c:pt>
                <c:pt idx="7">
                  <c:v>Crime and Law Enforcement (1114)</c:v>
                </c:pt>
                <c:pt idx="8">
                  <c:v>Economics and Public Finance (320)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0.96</c:v>
                </c:pt>
                <c:pt idx="1">
                  <c:v>0.87</c:v>
                </c:pt>
                <c:pt idx="2">
                  <c:v>0.97</c:v>
                </c:pt>
                <c:pt idx="3">
                  <c:v>0.86</c:v>
                </c:pt>
                <c:pt idx="4">
                  <c:v>0.88</c:v>
                </c:pt>
                <c:pt idx="5">
                  <c:v>0.93</c:v>
                </c:pt>
                <c:pt idx="6">
                  <c:v>0.97</c:v>
                </c:pt>
                <c:pt idx="7">
                  <c:v>0.95</c:v>
                </c:pt>
                <c:pt idx="8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CA-48E8-9780-7E2658654BA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F1-Score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Agriculture and Food (441)</c:v>
                </c:pt>
                <c:pt idx="1">
                  <c:v>Animals (109)</c:v>
                </c:pt>
                <c:pt idx="2">
                  <c:v>Armed Forces and National Security (1602)</c:v>
                </c:pt>
                <c:pt idx="3">
                  <c:v>Arts, Culture, Religion (120)</c:v>
                </c:pt>
                <c:pt idx="4">
                  <c:v>Civil Rights and Liberties, Minority Issues (240)</c:v>
                </c:pt>
                <c:pt idx="5">
                  <c:v>Commerce (608)</c:v>
                </c:pt>
                <c:pt idx="6">
                  <c:v>Congress (971)</c:v>
                </c:pt>
                <c:pt idx="7">
                  <c:v>Crime and Law Enforcement (1114)</c:v>
                </c:pt>
                <c:pt idx="8">
                  <c:v>Economics and Public Finance (320)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0.95</c:v>
                </c:pt>
                <c:pt idx="1">
                  <c:v>0.84</c:v>
                </c:pt>
                <c:pt idx="2">
                  <c:v>0.96</c:v>
                </c:pt>
                <c:pt idx="3">
                  <c:v>0.85</c:v>
                </c:pt>
                <c:pt idx="4">
                  <c:v>0.89</c:v>
                </c:pt>
                <c:pt idx="5">
                  <c:v>0.94</c:v>
                </c:pt>
                <c:pt idx="6">
                  <c:v>0.97</c:v>
                </c:pt>
                <c:pt idx="7">
                  <c:v>0.95</c:v>
                </c:pt>
                <c:pt idx="8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CA-48E8-9780-7E2658654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629715600"/>
        <c:axId val="629712720"/>
      </c:barChart>
      <c:catAx>
        <c:axId val="62971560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712720"/>
        <c:crosses val="autoZero"/>
        <c:auto val="1"/>
        <c:lblAlgn val="ctr"/>
        <c:lblOffset val="100"/>
        <c:noMultiLvlLbl val="0"/>
      </c:catAx>
      <c:valAx>
        <c:axId val="629712720"/>
        <c:scaling>
          <c:orientation val="minMax"/>
          <c:max val="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29715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75689936855719109"/>
          <c:y val="2.487195678901718E-3"/>
          <c:w val="0.22400386093042718"/>
          <c:h val="5.91835066270944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CBECC-64E8-4D1E-8BFB-44089C913D4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70912-689E-4699-B95C-9649F5C2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7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https://www.congress.gov/search</a:t>
            </a:r>
          </a:p>
          <a:p>
            <a:r>
              <a:rPr lang="en-US" dirty="0"/>
              <a:t>https://rollcall.com/2025/03/05/publishing-pileup-congressional-bills-slow-to-reach-public/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70912-689E-4699-B95C-9649F5C2B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6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59E4-8442-2878-22A6-25571B7C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7ABDF-D0B3-724D-1C70-D0741CB02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8C28-3EEA-08DA-B0A5-FEC4A8D4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B65EB-5529-093A-A4EA-A52AB78F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ADCD-F8DB-59EA-15A0-4EE71D6B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E020-7B1E-FFCE-86D6-5571E47D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C8313-7515-E02A-E7FD-1CBB28D30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EA01B-6999-F395-36FC-AA4CDF8C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7624D-E755-A7F5-0130-763326AF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FD3A-9E60-2844-3A27-CD1870CB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9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2854E-6C2A-E357-5BBB-E97EAB2D6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60714-59BF-22F0-976C-0CCA35632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8854-99CE-B975-4F1A-37BED171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6A2F2-93F2-11BE-DDBE-9E9C00A5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7B57-3078-E64E-B356-B17E0FCF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6901-C6A0-3B58-4808-C34E85CD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D480-E11C-FA4A-5B00-C1953160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36F9-3C1F-701D-67AF-34185268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967D-8093-4443-8834-82D9D24D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3CD1E-4B64-1675-1486-B9D2A0F7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5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9CA7-5296-2909-294A-FACC141A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90A8E-ED44-C051-6048-22CA7707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875E-5BA3-31DC-78D6-6B222FB6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E79B-3583-F7FA-8DB0-975338CA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9AA2-3F85-B3DF-2148-53CD319E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7A4B-458D-71F0-9409-A9B85415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9907-82E2-424C-43BB-4E48CF1AF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4625E-902F-613A-5F3A-D7B1A7E8D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B2735-EB53-4292-6372-05192D1E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0E248-FABA-1AB9-64F5-0A458805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0BCE6-6053-0008-AC09-77CEB613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9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560B-B44B-FF7C-A3A1-8CAA6FB4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0A55B-0A7F-0B48-38CE-88734474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3F7D-FEE0-0AD1-351C-5B5142D65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22ED7-7E63-6AA3-FD6C-687C48BF5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22703-AEA9-6BC6-0224-A8A64840D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14C88-43C6-3E06-BAC8-92B6814F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85993-658B-B734-9874-60F67AC7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D3980-09C1-8F58-2002-DFD9A8D4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3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59C-ECB1-2B6D-BBB1-6285A53F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73C6B-170F-5210-A2B7-12612D85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01F41-7863-A320-2936-4E91FDCB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41417-DC67-D347-0DEE-EB2DA174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4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4AEF3-4DE5-9627-CBEF-CFBE210C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A2154-BFF1-2D90-2A69-55254591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650A4-13F1-6A08-030E-33464182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5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E2B0-B757-4CA8-6B8F-67C7E246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3A6B-B104-205C-F81A-CDF91E8B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E8F1C-CA61-C21E-9B0A-332E214C9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426EB-32A3-9916-E061-FBED2F5D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463E-1AF5-2E4C-EAEF-93ADB64E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6B2ED-1E0F-F881-831A-E93849BB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134D-AC1D-D93E-FD48-7CACCB5E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5DBF1-6C7A-DA89-AA18-29835DABD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833EB-5589-E759-2746-B02D3D25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F291C-4F0E-57A7-E65C-01F52F7F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85ECB-5AFF-F10E-933C-4F5C6E59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125BB-7947-C100-0681-6F2145BF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0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43EDD-7C65-8CD0-4EEF-1ECF6688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A8644-1969-85BA-B196-60DBBD4C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021C-69F6-A211-B91E-7B37FE65B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64AC-C81A-8D0D-8ABB-53B270C3E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90891-5F14-D597-A921-393094F93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26.svg"/><Relationship Id="rId5" Type="http://schemas.openxmlformats.org/officeDocument/2006/relationships/image" Target="../media/image32.svg"/><Relationship Id="rId10" Type="http://schemas.openxmlformats.org/officeDocument/2006/relationships/image" Target="../media/image25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1E04-ECB3-A714-E8D6-1DFBBED87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Tagging policy areas for federal legislation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3D5BD-72B7-01B0-5A9D-3044F146A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Jehan Bugli</a:t>
            </a:r>
          </a:p>
        </p:txBody>
      </p:sp>
    </p:spTree>
    <p:extLst>
      <p:ext uri="{BB962C8B-B14F-4D97-AF65-F5344CB8AC3E}">
        <p14:creationId xmlns:p14="http://schemas.microsoft.com/office/powerpoint/2010/main" val="367386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0D292FF-AD7E-C36F-D566-2F04FAB82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938201"/>
              </p:ext>
            </p:extLst>
          </p:nvPr>
        </p:nvGraphicFramePr>
        <p:xfrm>
          <a:off x="619125" y="719666"/>
          <a:ext cx="1090521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88938A4-8B78-F9CD-8AE8-8BED2505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introduced bills is reaching record highs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13D5F-F038-151D-0CF0-4F907C671B8B}"/>
              </a:ext>
            </a:extLst>
          </p:cNvPr>
          <p:cNvSpPr txBox="1"/>
          <p:nvPr/>
        </p:nvSpPr>
        <p:spPr>
          <a:xfrm>
            <a:off x="0" y="6581001"/>
            <a:ext cx="224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Sources: Congress.gov, Roll Call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BEC74-DB2B-3981-C673-F40922D21956}"/>
              </a:ext>
            </a:extLst>
          </p:cNvPr>
          <p:cNvSpPr/>
          <p:nvPr/>
        </p:nvSpPr>
        <p:spPr>
          <a:xfrm>
            <a:off x="2385621" y="4060041"/>
            <a:ext cx="3352800" cy="93683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b="1" dirty="0">
                <a:solidFill>
                  <a:schemeClr val="accent1"/>
                </a:solidFill>
              </a:rPr>
              <a:t>Average bill processing time has tripled</a:t>
            </a:r>
            <a:r>
              <a:rPr lang="en-US" sz="1400" dirty="0">
                <a:solidFill>
                  <a:schemeClr val="accent1"/>
                </a:solidFill>
              </a:rPr>
              <a:t> from 4 to 12 days across the last 4 sessions </a:t>
            </a:r>
          </a:p>
        </p:txBody>
      </p:sp>
      <p:pic>
        <p:nvPicPr>
          <p:cNvPr id="7" name="Graphic 6" descr="Siren">
            <a:extLst>
              <a:ext uri="{FF2B5EF4-FFF2-40B4-BE49-F238E27FC236}">
                <a16:creationId xmlns:a16="http://schemas.microsoft.com/office/drawing/2014/main" id="{7930338E-0CC7-8EF8-EB81-3BD51838B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6564" y="4205513"/>
            <a:ext cx="645886" cy="6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911E-DD32-0893-C594-F7274C46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area tags are a prime target for NLP investigation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B6D20E-F606-3840-2E0E-AB4CB4D14978}"/>
              </a:ext>
            </a:extLst>
          </p:cNvPr>
          <p:cNvCxnSpPr/>
          <p:nvPr/>
        </p:nvCxnSpPr>
        <p:spPr>
          <a:xfrm>
            <a:off x="6096000" y="1897289"/>
            <a:ext cx="0" cy="3933372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BAC41C-12FE-11C8-C0F1-837D9032786D}"/>
              </a:ext>
            </a:extLst>
          </p:cNvPr>
          <p:cNvSpPr txBox="1"/>
          <p:nvPr/>
        </p:nvSpPr>
        <p:spPr>
          <a:xfrm>
            <a:off x="838200" y="1900340"/>
            <a:ext cx="4849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Policy area tags are static and mutually exclusive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F858E-3C71-4C3C-A9F5-BCD67C99DF2C}"/>
              </a:ext>
            </a:extLst>
          </p:cNvPr>
          <p:cNvSpPr txBox="1"/>
          <p:nvPr/>
        </p:nvSpPr>
        <p:spPr>
          <a:xfrm>
            <a:off x="6504713" y="1897289"/>
            <a:ext cx="442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Legislative text is structured and formal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4D71-E13F-F5F2-7E3C-CD6903DDF1B3}"/>
              </a:ext>
            </a:extLst>
          </p:cNvPr>
          <p:cNvSpPr txBox="1"/>
          <p:nvPr/>
        </p:nvSpPr>
        <p:spPr>
          <a:xfrm rot="508728">
            <a:off x="744924" y="4791780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Agriculture and Food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DAAE2-2138-10F4-CD0D-856E9363E148}"/>
              </a:ext>
            </a:extLst>
          </p:cNvPr>
          <p:cNvSpPr txBox="1"/>
          <p:nvPr/>
        </p:nvSpPr>
        <p:spPr>
          <a:xfrm rot="20601057">
            <a:off x="3743598" y="5006092"/>
            <a:ext cx="230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Armed Forces and National Security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33C7A-1829-89AF-208E-A2C01E04881C}"/>
              </a:ext>
            </a:extLst>
          </p:cNvPr>
          <p:cNvSpPr txBox="1"/>
          <p:nvPr/>
        </p:nvSpPr>
        <p:spPr>
          <a:xfrm rot="20982040">
            <a:off x="994817" y="5360621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Education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D12C6-9E5F-AAAC-D02B-950F56754303}"/>
              </a:ext>
            </a:extLst>
          </p:cNvPr>
          <p:cNvSpPr txBox="1"/>
          <p:nvPr/>
        </p:nvSpPr>
        <p:spPr>
          <a:xfrm rot="282048">
            <a:off x="3524631" y="2758625"/>
            <a:ext cx="230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Foreign Trade and International Finance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C9EF90-3432-4C06-1026-3A0CCFA8F092}"/>
              </a:ext>
            </a:extLst>
          </p:cNvPr>
          <p:cNvSpPr txBox="1"/>
          <p:nvPr/>
        </p:nvSpPr>
        <p:spPr>
          <a:xfrm rot="20380091">
            <a:off x="617423" y="3567264"/>
            <a:ext cx="12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Health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5AE68-5049-C46B-991C-D9E1E79C3EFE}"/>
              </a:ext>
            </a:extLst>
          </p:cNvPr>
          <p:cNvSpPr txBox="1"/>
          <p:nvPr/>
        </p:nvSpPr>
        <p:spPr>
          <a:xfrm rot="545508">
            <a:off x="3846637" y="4114855"/>
            <a:ext cx="80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6810F-CA2F-632B-1136-B1F5702E4D2F}"/>
              </a:ext>
            </a:extLst>
          </p:cNvPr>
          <p:cNvSpPr txBox="1"/>
          <p:nvPr/>
        </p:nvSpPr>
        <p:spPr>
          <a:xfrm rot="21356113">
            <a:off x="401023" y="2705734"/>
            <a:ext cx="115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Taxation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903C9-7EBA-5897-CF0D-BC74425F73F1}"/>
              </a:ext>
            </a:extLst>
          </p:cNvPr>
          <p:cNvSpPr txBox="1"/>
          <p:nvPr/>
        </p:nvSpPr>
        <p:spPr>
          <a:xfrm rot="20832981">
            <a:off x="1799132" y="2630291"/>
            <a:ext cx="154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Labor and Employment</a:t>
            </a:r>
          </a:p>
        </p:txBody>
      </p:sp>
      <p:pic>
        <p:nvPicPr>
          <p:cNvPr id="16" name="Graphic 15" descr="Magnifying glass">
            <a:extLst>
              <a:ext uri="{FF2B5EF4-FFF2-40B4-BE49-F238E27FC236}">
                <a16:creationId xmlns:a16="http://schemas.microsoft.com/office/drawing/2014/main" id="{D9240B50-A83D-4FB6-4D1E-5915B517B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4402" y="3206190"/>
            <a:ext cx="2186661" cy="218666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F19121-BB70-B0BE-1CFD-3F7D4E201C32}"/>
              </a:ext>
            </a:extLst>
          </p:cNvPr>
          <p:cNvSpPr/>
          <p:nvPr/>
        </p:nvSpPr>
        <p:spPr>
          <a:xfrm>
            <a:off x="6610517" y="2607790"/>
            <a:ext cx="4740136" cy="64852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dirty="0">
                <a:solidFill>
                  <a:schemeClr val="accent1"/>
                </a:solidFill>
              </a:rPr>
              <a:t>Legislative text uses </a:t>
            </a:r>
            <a:r>
              <a:rPr lang="en-US" sz="1400" b="1" dirty="0">
                <a:solidFill>
                  <a:schemeClr val="accent1"/>
                </a:solidFill>
              </a:rPr>
              <a:t>precise, consistent language </a:t>
            </a:r>
            <a:r>
              <a:rPr lang="en-US" sz="1400" dirty="0">
                <a:solidFill>
                  <a:schemeClr val="accent1"/>
                </a:solidFill>
              </a:rPr>
              <a:t>due to statutory definitions and implications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789BBC3-FF38-ECEA-4599-DCD82847EE9A}"/>
              </a:ext>
            </a:extLst>
          </p:cNvPr>
          <p:cNvSpPr/>
          <p:nvPr/>
        </p:nvSpPr>
        <p:spPr>
          <a:xfrm>
            <a:off x="6610517" y="3478795"/>
            <a:ext cx="4740136" cy="64852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Bills dealing with the same subject matter will often cite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similar code excerpts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44CDA8-41DD-D170-E4FA-DCEFF4CB08FE}"/>
              </a:ext>
            </a:extLst>
          </p:cNvPr>
          <p:cNvSpPr/>
          <p:nvPr/>
        </p:nvSpPr>
        <p:spPr>
          <a:xfrm>
            <a:off x="6610517" y="5220806"/>
            <a:ext cx="4740136" cy="64852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Legislation has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no casual or undefined terms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unlike less regulated information sources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21B204B-12B0-7D40-5B03-81290AA1CE97}"/>
              </a:ext>
            </a:extLst>
          </p:cNvPr>
          <p:cNvSpPr/>
          <p:nvPr/>
        </p:nvSpPr>
        <p:spPr>
          <a:xfrm>
            <a:off x="6610517" y="4349800"/>
            <a:ext cx="4740136" cy="64852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b="1" dirty="0">
                <a:solidFill>
                  <a:schemeClr val="accent1"/>
                </a:solidFill>
              </a:rPr>
              <a:t>Language is frequently recycled</a:t>
            </a:r>
            <a:r>
              <a:rPr lang="en-US" sz="1400" dirty="0">
                <a:solidFill>
                  <a:schemeClr val="accent1"/>
                </a:solidFill>
              </a:rPr>
              <a:t> across bills that amend others, move in parallel, etc.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pic>
        <p:nvPicPr>
          <p:cNvPr id="23" name="Graphic 22" descr="Speech">
            <a:extLst>
              <a:ext uri="{FF2B5EF4-FFF2-40B4-BE49-F238E27FC236}">
                <a16:creationId xmlns:a16="http://schemas.microsoft.com/office/drawing/2014/main" id="{A81CD093-0965-AFB6-A5F1-5F36D9668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585" y="2733182"/>
            <a:ext cx="397739" cy="397739"/>
          </a:xfrm>
          <a:prstGeom prst="rect">
            <a:avLst/>
          </a:prstGeom>
        </p:spPr>
      </p:pic>
      <p:pic>
        <p:nvPicPr>
          <p:cNvPr id="25" name="Graphic 24" descr="Open quotation mark">
            <a:extLst>
              <a:ext uri="{FF2B5EF4-FFF2-40B4-BE49-F238E27FC236}">
                <a16:creationId xmlns:a16="http://schemas.microsoft.com/office/drawing/2014/main" id="{D6768111-73FB-1D34-67F1-3AE67BB3CC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8067" y="3604187"/>
            <a:ext cx="397739" cy="397739"/>
          </a:xfrm>
          <a:prstGeom prst="rect">
            <a:avLst/>
          </a:prstGeom>
        </p:spPr>
      </p:pic>
      <p:pic>
        <p:nvPicPr>
          <p:cNvPr id="27" name="Graphic 26" descr="Recycle sign">
            <a:extLst>
              <a:ext uri="{FF2B5EF4-FFF2-40B4-BE49-F238E27FC236}">
                <a16:creationId xmlns:a16="http://schemas.microsoft.com/office/drawing/2014/main" id="{6C5A5636-E290-E5AA-DDB2-80062CD77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4585" y="4480279"/>
            <a:ext cx="397739" cy="397739"/>
          </a:xfrm>
          <a:prstGeom prst="rect">
            <a:avLst/>
          </a:prstGeom>
        </p:spPr>
      </p:pic>
      <p:pic>
        <p:nvPicPr>
          <p:cNvPr id="29" name="Graphic 28" descr="Books">
            <a:extLst>
              <a:ext uri="{FF2B5EF4-FFF2-40B4-BE49-F238E27FC236}">
                <a16:creationId xmlns:a16="http://schemas.microsoft.com/office/drawing/2014/main" id="{19391B1F-254F-8EF5-8CEE-62D57EAF9E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4585" y="5346198"/>
            <a:ext cx="397739" cy="39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3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1448-33F3-257A-54A2-78D28C67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NLP methods have significant implementation benefits relative to SOTA neural networks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5396D1-4328-7C47-E295-BDE82A584F35}"/>
              </a:ext>
            </a:extLst>
          </p:cNvPr>
          <p:cNvCxnSpPr/>
          <p:nvPr/>
        </p:nvCxnSpPr>
        <p:spPr>
          <a:xfrm>
            <a:off x="6096000" y="1897289"/>
            <a:ext cx="0" cy="3933372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465654F-EF43-EFCD-DE86-9683F2C7787D}"/>
              </a:ext>
            </a:extLst>
          </p:cNvPr>
          <p:cNvSpPr txBox="1"/>
          <p:nvPr/>
        </p:nvSpPr>
        <p:spPr>
          <a:xfrm>
            <a:off x="838200" y="1900340"/>
            <a:ext cx="4849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</a:rPr>
              <a:t>The CRS must be able to justify label choices for various stakeholders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C8125-4481-EE88-61EA-F9EFE054E1F4}"/>
              </a:ext>
            </a:extLst>
          </p:cNvPr>
          <p:cNvSpPr txBox="1"/>
          <p:nvPr/>
        </p:nvSpPr>
        <p:spPr>
          <a:xfrm>
            <a:off x="6504713" y="1897289"/>
            <a:ext cx="442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</a:rPr>
              <a:t>Implementation is easier and cost-effective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7380E2-A8C5-681F-3151-1F7213923F8D}"/>
              </a:ext>
            </a:extLst>
          </p:cNvPr>
          <p:cNvGrpSpPr/>
          <p:nvPr/>
        </p:nvGrpSpPr>
        <p:grpSpPr>
          <a:xfrm>
            <a:off x="2652111" y="3916580"/>
            <a:ext cx="914400" cy="914400"/>
            <a:chOff x="3647212" y="3755879"/>
            <a:chExt cx="914400" cy="914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F0B86E-4C4A-8426-C548-8E248CED4D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7212" y="3755879"/>
              <a:ext cx="914400" cy="914400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E4F9BD7-2463-8EF6-5954-586602D45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759548" y="3864205"/>
              <a:ext cx="689723" cy="68972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33581F-965A-2F2E-EB7B-3D6710757002}"/>
              </a:ext>
            </a:extLst>
          </p:cNvPr>
          <p:cNvGrpSpPr/>
          <p:nvPr/>
        </p:nvGrpSpPr>
        <p:grpSpPr>
          <a:xfrm>
            <a:off x="498116" y="2810964"/>
            <a:ext cx="1900575" cy="1276340"/>
            <a:chOff x="665596" y="2686116"/>
            <a:chExt cx="1900575" cy="127634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F2F266D-624D-0221-43E9-3FFC8FF3C7A2}"/>
                </a:ext>
              </a:extLst>
            </p:cNvPr>
            <p:cNvGrpSpPr/>
            <p:nvPr/>
          </p:nvGrpSpPr>
          <p:grpSpPr>
            <a:xfrm>
              <a:off x="1154707" y="3048056"/>
              <a:ext cx="914400" cy="914400"/>
              <a:chOff x="3647212" y="3755879"/>
              <a:chExt cx="914400" cy="9144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84BC060-141F-9250-3D0C-B0EF557179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3755879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90112F71-3E58-B355-3A63-F3E32CAC0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759548" y="3864205"/>
                <a:ext cx="689723" cy="689723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87E6BE-E933-E795-668C-8947D2E91E1D}"/>
                </a:ext>
              </a:extLst>
            </p:cNvPr>
            <p:cNvSpPr txBox="1"/>
            <p:nvPr/>
          </p:nvSpPr>
          <p:spPr>
            <a:xfrm>
              <a:off x="665596" y="2686116"/>
              <a:ext cx="1900575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Congressional offices</a:t>
              </a:r>
              <a:endParaRPr lang="en-US" sz="14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7AA8EC-2A4E-FAE3-DB95-CC0CC2C8EA8B}"/>
              </a:ext>
            </a:extLst>
          </p:cNvPr>
          <p:cNvGrpSpPr/>
          <p:nvPr/>
        </p:nvGrpSpPr>
        <p:grpSpPr>
          <a:xfrm>
            <a:off x="3859369" y="2810964"/>
            <a:ext cx="1900575" cy="1298470"/>
            <a:chOff x="3734976" y="2686116"/>
            <a:chExt cx="1900575" cy="129847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C4A9A8-BE3C-B770-5DA1-731F380FF56F}"/>
                </a:ext>
              </a:extLst>
            </p:cNvPr>
            <p:cNvGrpSpPr/>
            <p:nvPr/>
          </p:nvGrpSpPr>
          <p:grpSpPr>
            <a:xfrm>
              <a:off x="4228067" y="3070186"/>
              <a:ext cx="914400" cy="914400"/>
              <a:chOff x="3647212" y="3755879"/>
              <a:chExt cx="914400" cy="9144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4E8FDD1-1A62-FF1B-DD1F-D6BC715726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3755879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2280ECBF-7A5E-EA29-71FB-FB3A0BC8D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3759548" y="3864205"/>
                <a:ext cx="689723" cy="689723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06D9F6A-19C8-D4FF-3392-2C51E599381E}"/>
                </a:ext>
              </a:extLst>
            </p:cNvPr>
            <p:cNvSpPr txBox="1"/>
            <p:nvPr/>
          </p:nvSpPr>
          <p:spPr>
            <a:xfrm>
              <a:off x="3734976" y="2686116"/>
              <a:ext cx="1900575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Policy analysts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6DEA58-9479-5A8A-0E57-2C8594AFB751}"/>
              </a:ext>
            </a:extLst>
          </p:cNvPr>
          <p:cNvGrpSpPr/>
          <p:nvPr/>
        </p:nvGrpSpPr>
        <p:grpSpPr>
          <a:xfrm>
            <a:off x="498116" y="4630614"/>
            <a:ext cx="1900575" cy="1487844"/>
            <a:chOff x="-802005" y="3044043"/>
            <a:chExt cx="1900575" cy="148784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B4299ED-C16E-DBAE-FD6D-C7922A78AB16}"/>
                </a:ext>
              </a:extLst>
            </p:cNvPr>
            <p:cNvGrpSpPr/>
            <p:nvPr/>
          </p:nvGrpSpPr>
          <p:grpSpPr>
            <a:xfrm>
              <a:off x="-308913" y="3044043"/>
              <a:ext cx="914400" cy="914400"/>
              <a:chOff x="3647212" y="3755879"/>
              <a:chExt cx="914400" cy="9144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E9C316B-CA0E-785C-5464-EA989B765A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3755879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7EBD04EB-F112-0196-E6D5-C6C02FE43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3759548" y="3864205"/>
                <a:ext cx="689723" cy="689723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E98BCE-1A0C-941B-A96E-39722D4C93B3}"/>
                </a:ext>
              </a:extLst>
            </p:cNvPr>
            <p:cNvSpPr txBox="1"/>
            <p:nvPr/>
          </p:nvSpPr>
          <p:spPr>
            <a:xfrm>
              <a:off x="-802005" y="4008667"/>
              <a:ext cx="1900575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Public affairs professionals</a:t>
              </a:r>
              <a:endParaRPr lang="en-US" sz="1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E69EDF3-59A5-76F7-6A66-19B91D6949B7}"/>
              </a:ext>
            </a:extLst>
          </p:cNvPr>
          <p:cNvGrpSpPr/>
          <p:nvPr/>
        </p:nvGrpSpPr>
        <p:grpSpPr>
          <a:xfrm>
            <a:off x="3853965" y="4608484"/>
            <a:ext cx="1900575" cy="1459750"/>
            <a:chOff x="3590494" y="4700376"/>
            <a:chExt cx="1900575" cy="145975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8E132FD-2A85-E761-EB93-6D69E575D4AB}"/>
                </a:ext>
              </a:extLst>
            </p:cNvPr>
            <p:cNvGrpSpPr/>
            <p:nvPr/>
          </p:nvGrpSpPr>
          <p:grpSpPr>
            <a:xfrm>
              <a:off x="4088989" y="4700376"/>
              <a:ext cx="914400" cy="914400"/>
              <a:chOff x="3647212" y="3755879"/>
              <a:chExt cx="914400" cy="9144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BCB3CAE-15B6-3BBE-81E2-3D7860FD16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3755879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1AF4DDFA-C40E-7527-CE9F-EE0EEEDD5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3759548" y="3864205"/>
                <a:ext cx="689723" cy="689723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DF5E9F-1494-80A8-4ADA-93A078DECCD1}"/>
                </a:ext>
              </a:extLst>
            </p:cNvPr>
            <p:cNvSpPr txBox="1"/>
            <p:nvPr/>
          </p:nvSpPr>
          <p:spPr>
            <a:xfrm>
              <a:off x="3590494" y="5636906"/>
              <a:ext cx="1900575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Other public stakeholders</a:t>
              </a:r>
              <a:endParaRPr lang="en-US" sz="1400" dirty="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F60CD82-480C-EE51-2CFA-0A632717C38B}"/>
              </a:ext>
            </a:extLst>
          </p:cNvPr>
          <p:cNvCxnSpPr>
            <a:stCxn id="6" idx="1"/>
            <a:endCxn id="12" idx="6"/>
          </p:cNvCxnSpPr>
          <p:nvPr/>
        </p:nvCxnSpPr>
        <p:spPr>
          <a:xfrm flipH="1" flipV="1">
            <a:off x="1901627" y="3630104"/>
            <a:ext cx="884395" cy="42038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3E3E9C-4A26-414B-3D83-7490F4F56925}"/>
              </a:ext>
            </a:extLst>
          </p:cNvPr>
          <p:cNvCxnSpPr>
            <a:cxnSpLocks/>
            <a:stCxn id="6" idx="7"/>
            <a:endCxn id="22" idx="2"/>
          </p:cNvCxnSpPr>
          <p:nvPr/>
        </p:nvCxnSpPr>
        <p:spPr>
          <a:xfrm flipV="1">
            <a:off x="3432600" y="3652234"/>
            <a:ext cx="919860" cy="39825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4F4902-D479-8893-840F-61420E6A556E}"/>
              </a:ext>
            </a:extLst>
          </p:cNvPr>
          <p:cNvCxnSpPr>
            <a:cxnSpLocks/>
            <a:stCxn id="6" idx="5"/>
            <a:endCxn id="17" idx="2"/>
          </p:cNvCxnSpPr>
          <p:nvPr/>
        </p:nvCxnSpPr>
        <p:spPr>
          <a:xfrm>
            <a:off x="3432600" y="4697069"/>
            <a:ext cx="919860" cy="36861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8ECC8AD-7FBE-3080-487C-5C9226E710A0}"/>
              </a:ext>
            </a:extLst>
          </p:cNvPr>
          <p:cNvCxnSpPr>
            <a:cxnSpLocks/>
            <a:stCxn id="6" idx="3"/>
            <a:endCxn id="31" idx="6"/>
          </p:cNvCxnSpPr>
          <p:nvPr/>
        </p:nvCxnSpPr>
        <p:spPr>
          <a:xfrm flipH="1">
            <a:off x="1905608" y="4697069"/>
            <a:ext cx="880414" cy="39074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8C2D766-0DE8-E97F-2021-69FABC998D00}"/>
              </a:ext>
            </a:extLst>
          </p:cNvPr>
          <p:cNvGrpSpPr/>
          <p:nvPr/>
        </p:nvGrpSpPr>
        <p:grpSpPr>
          <a:xfrm>
            <a:off x="6635282" y="2546671"/>
            <a:ext cx="3242398" cy="914400"/>
            <a:chOff x="6635282" y="2546671"/>
            <a:chExt cx="3242398" cy="9144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8922ADE-A9D5-9DF5-4E73-68A361993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5282" y="2546671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726FEB-CD24-E5DC-3E81-B2C8D38DD20A}"/>
                </a:ext>
              </a:extLst>
            </p:cNvPr>
            <p:cNvSpPr txBox="1"/>
            <p:nvPr/>
          </p:nvSpPr>
          <p:spPr>
            <a:xfrm>
              <a:off x="7682168" y="2742261"/>
              <a:ext cx="2195512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No LLM API expenses, elaborate setup, etc. </a:t>
              </a:r>
              <a:endParaRPr lang="en-US" sz="1400" dirty="0"/>
            </a:p>
          </p:txBody>
        </p:sp>
        <p:pic>
          <p:nvPicPr>
            <p:cNvPr id="60" name="Graphic 59" descr="Coins">
              <a:extLst>
                <a:ext uri="{FF2B5EF4-FFF2-40B4-BE49-F238E27FC236}">
                  <a16:creationId xmlns:a16="http://schemas.microsoft.com/office/drawing/2014/main" id="{F5BD0A9F-C841-9AF5-932C-390894841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02934" y="2709327"/>
              <a:ext cx="579096" cy="579096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563448-75FB-8B20-B05A-9E0CF4047071}"/>
              </a:ext>
            </a:extLst>
          </p:cNvPr>
          <p:cNvGrpSpPr/>
          <p:nvPr/>
        </p:nvGrpSpPr>
        <p:grpSpPr>
          <a:xfrm>
            <a:off x="7373342" y="3731129"/>
            <a:ext cx="3242398" cy="914400"/>
            <a:chOff x="7373342" y="3731129"/>
            <a:chExt cx="3242398" cy="9144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1130A12-133E-5C5B-08F1-7CDD733A8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3342" y="3731129"/>
              <a:ext cx="914400" cy="9144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05BF4E-6909-D4CD-6154-0F8BA6DDFDAE}"/>
                </a:ext>
              </a:extLst>
            </p:cNvPr>
            <p:cNvSpPr txBox="1"/>
            <p:nvPr/>
          </p:nvSpPr>
          <p:spPr>
            <a:xfrm>
              <a:off x="8420228" y="3926719"/>
              <a:ext cx="2195512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Inexpensive to train or retrain on new data</a:t>
              </a:r>
              <a:endParaRPr lang="en-US" sz="1400" dirty="0"/>
            </a:p>
          </p:txBody>
        </p:sp>
        <p:pic>
          <p:nvPicPr>
            <p:cNvPr id="62" name="Graphic 61" descr="Database">
              <a:extLst>
                <a:ext uri="{FF2B5EF4-FFF2-40B4-BE49-F238E27FC236}">
                  <a16:creationId xmlns:a16="http://schemas.microsoft.com/office/drawing/2014/main" id="{B569B1FC-8FAC-FCEA-5AC7-49441566F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40994" y="3898781"/>
              <a:ext cx="579096" cy="579096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BA2B09-AF5A-8C89-F1B0-7873F9207F3C}"/>
              </a:ext>
            </a:extLst>
          </p:cNvPr>
          <p:cNvGrpSpPr/>
          <p:nvPr/>
        </p:nvGrpSpPr>
        <p:grpSpPr>
          <a:xfrm>
            <a:off x="8111402" y="4915586"/>
            <a:ext cx="3242398" cy="914400"/>
            <a:chOff x="8111402" y="4915586"/>
            <a:chExt cx="3242398" cy="9144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7CAF2F-8209-1338-7D0B-69F3EE4A0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1402" y="4915586"/>
              <a:ext cx="914400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BE3C78-3C76-3C84-5842-5EB6963EDF0F}"/>
                </a:ext>
              </a:extLst>
            </p:cNvPr>
            <p:cNvSpPr txBox="1"/>
            <p:nvPr/>
          </p:nvSpPr>
          <p:spPr>
            <a:xfrm>
              <a:off x="9158288" y="5218897"/>
              <a:ext cx="2195512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Faster inference</a:t>
              </a:r>
              <a:endParaRPr lang="en-US" sz="1400" dirty="0"/>
            </a:p>
          </p:txBody>
        </p:sp>
        <p:pic>
          <p:nvPicPr>
            <p:cNvPr id="64" name="Graphic 63" descr="End">
              <a:extLst>
                <a:ext uri="{FF2B5EF4-FFF2-40B4-BE49-F238E27FC236}">
                  <a16:creationId xmlns:a16="http://schemas.microsoft.com/office/drawing/2014/main" id="{9E4A8B78-5EF7-CDC5-AABA-24A0863C6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79054" y="5080134"/>
              <a:ext cx="579096" cy="579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33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9CA1-6DE8-EC11-2644-E388BC2D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 includes all bills from 2013-present, downloaded from the </a:t>
            </a:r>
            <a:r>
              <a:rPr lang="en-US" dirty="0" err="1"/>
              <a:t>GovInfo</a:t>
            </a:r>
            <a:r>
              <a:rPr lang="en-US" dirty="0"/>
              <a:t> bulk data repository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E6FD59D-C024-7653-532C-444031605368}"/>
              </a:ext>
            </a:extLst>
          </p:cNvPr>
          <p:cNvGrpSpPr/>
          <p:nvPr/>
        </p:nvGrpSpPr>
        <p:grpSpPr>
          <a:xfrm>
            <a:off x="1047750" y="1900340"/>
            <a:ext cx="10096500" cy="4396141"/>
            <a:chOff x="838200" y="1611539"/>
            <a:chExt cx="10096500" cy="439614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4E7A3BC-46D8-89FE-EBD9-CA2689270859}"/>
                </a:ext>
              </a:extLst>
            </p:cNvPr>
            <p:cNvGrpSpPr/>
            <p:nvPr/>
          </p:nvGrpSpPr>
          <p:grpSpPr>
            <a:xfrm>
              <a:off x="838200" y="1614590"/>
              <a:ext cx="4849088" cy="3959894"/>
              <a:chOff x="838200" y="1614590"/>
              <a:chExt cx="4849088" cy="395989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810439-FF66-6883-2331-5D53533E4EF1}"/>
                  </a:ext>
                </a:extLst>
              </p:cNvPr>
              <p:cNvSpPr txBox="1"/>
              <p:nvPr/>
            </p:nvSpPr>
            <p:spPr>
              <a:xfrm>
                <a:off x="838200" y="1614590"/>
                <a:ext cx="4849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Dataset 1: Bill text</a:t>
                </a: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7930BF8C-CF75-6622-3ADA-406F30845578}"/>
                  </a:ext>
                </a:extLst>
              </p:cNvPr>
              <p:cNvGrpSpPr/>
              <p:nvPr/>
            </p:nvGrpSpPr>
            <p:grpSpPr>
              <a:xfrm>
                <a:off x="1109664" y="2274072"/>
                <a:ext cx="3339535" cy="3300412"/>
                <a:chOff x="1109664" y="2274072"/>
                <a:chExt cx="3339535" cy="3300412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4A67F7D-242F-22F7-F59E-A5F1D96054E6}"/>
                    </a:ext>
                  </a:extLst>
                </p:cNvPr>
                <p:cNvGrpSpPr/>
                <p:nvPr/>
              </p:nvGrpSpPr>
              <p:grpSpPr>
                <a:xfrm>
                  <a:off x="1109664" y="2274072"/>
                  <a:ext cx="3242398" cy="914400"/>
                  <a:chOff x="-1271586" y="2500313"/>
                  <a:chExt cx="3242398" cy="914400"/>
                </a:xfrm>
              </p:grpSpPr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228E6A17-A491-9800-A0BC-27E3D2F105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412" y="2500313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83589CB-BA2D-498A-546C-DAE85975AF35}"/>
                      </a:ext>
                    </a:extLst>
                  </p:cNvPr>
                  <p:cNvSpPr txBox="1"/>
                  <p:nvPr/>
                </p:nvSpPr>
                <p:spPr>
                  <a:xfrm>
                    <a:off x="-1271586" y="2695903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r"/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Download a zipped collection of text versions 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CF04700-0524-D59C-2E71-7BB2C5BB8EFE}"/>
                    </a:ext>
                  </a:extLst>
                </p:cNvPr>
                <p:cNvGrpSpPr/>
                <p:nvPr/>
              </p:nvGrpSpPr>
              <p:grpSpPr>
                <a:xfrm>
                  <a:off x="1109664" y="3467078"/>
                  <a:ext cx="3242398" cy="914400"/>
                  <a:chOff x="-1271586" y="3645353"/>
                  <a:chExt cx="3242398" cy="914400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9989DA44-B394-A66D-750A-FCBDC121A5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412" y="3645353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A967FC7-859B-ADF2-DD9F-90C6F4A644CC}"/>
                      </a:ext>
                    </a:extLst>
                  </p:cNvPr>
                  <p:cNvSpPr txBox="1"/>
                  <p:nvPr/>
                </p:nvSpPr>
                <p:spPr>
                  <a:xfrm>
                    <a:off x="-1271586" y="3840943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r"/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Extract into a flattened folder of XML files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34490E28-6777-DED7-B1D0-1AFF3310ADEE}"/>
                    </a:ext>
                  </a:extLst>
                </p:cNvPr>
                <p:cNvGrpSpPr/>
                <p:nvPr/>
              </p:nvGrpSpPr>
              <p:grpSpPr>
                <a:xfrm>
                  <a:off x="1109664" y="4660084"/>
                  <a:ext cx="3242398" cy="914400"/>
                  <a:chOff x="-1271586" y="4886325"/>
                  <a:chExt cx="3242398" cy="91440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1A86E16A-4A16-2FD6-9F44-F02E4874A6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412" y="4886325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0B144B5-90B9-5916-8984-5FBB32CE0DC8}"/>
                      </a:ext>
                    </a:extLst>
                  </p:cNvPr>
                  <p:cNvSpPr txBox="1"/>
                  <p:nvPr/>
                </p:nvSpPr>
                <p:spPr>
                  <a:xfrm>
                    <a:off x="-1271586" y="5081915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r"/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Isolate the content body for each bill text file</a:t>
                    </a:r>
                    <a:endParaRPr lang="en-US" sz="1400" dirty="0"/>
                  </a:p>
                </p:txBody>
              </p:sp>
            </p:grp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4A124DA7-4EC8-8233-4711-FB7E6FA85044}"/>
                    </a:ext>
                  </a:extLst>
                </p:cNvPr>
                <p:cNvSpPr/>
                <p:nvPr/>
              </p:nvSpPr>
              <p:spPr>
                <a:xfrm rot="10800000">
                  <a:off x="3816427" y="3233387"/>
                  <a:ext cx="156870" cy="77095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Isosceles Triangle 47">
                  <a:extLst>
                    <a:ext uri="{FF2B5EF4-FFF2-40B4-BE49-F238E27FC236}">
                      <a16:creationId xmlns:a16="http://schemas.microsoft.com/office/drawing/2014/main" id="{A5815F0D-06D2-DEC7-43B6-BB10D9F82807}"/>
                    </a:ext>
                  </a:extLst>
                </p:cNvPr>
                <p:cNvSpPr/>
                <p:nvPr/>
              </p:nvSpPr>
              <p:spPr>
                <a:xfrm rot="10800000">
                  <a:off x="3816427" y="4424635"/>
                  <a:ext cx="156870" cy="77095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235260F3-E81A-2955-34D8-3CCFC0CE6776}"/>
                    </a:ext>
                  </a:extLst>
                </p:cNvPr>
                <p:cNvSpPr/>
                <p:nvPr/>
              </p:nvSpPr>
              <p:spPr>
                <a:xfrm rot="6600000">
                  <a:off x="4325044" y="5287032"/>
                  <a:ext cx="156870" cy="91440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4" name="Graphic 53" descr="Download from cloud">
                  <a:extLst>
                    <a:ext uri="{FF2B5EF4-FFF2-40B4-BE49-F238E27FC236}">
                      <a16:creationId xmlns:a16="http://schemas.microsoft.com/office/drawing/2014/main" id="{9482FB80-B748-E5A9-7127-54BA094727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0420" y="2401059"/>
                  <a:ext cx="648881" cy="648881"/>
                </a:xfrm>
                <a:prstGeom prst="rect">
                  <a:avLst/>
                </a:prstGeom>
              </p:spPr>
            </p:pic>
            <p:pic>
              <p:nvPicPr>
                <p:cNvPr id="57" name="Graphic 56" descr="Open folder">
                  <a:extLst>
                    <a:ext uri="{FF2B5EF4-FFF2-40B4-BE49-F238E27FC236}">
                      <a16:creationId xmlns:a16="http://schemas.microsoft.com/office/drawing/2014/main" id="{A15EC8CE-B72E-1BFC-D796-4C376FE196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9998" y="3575404"/>
                  <a:ext cx="689723" cy="689723"/>
                </a:xfrm>
                <a:prstGeom prst="rect">
                  <a:avLst/>
                </a:prstGeom>
              </p:spPr>
            </p:pic>
            <p:pic>
              <p:nvPicPr>
                <p:cNvPr id="59" name="Graphic 58" descr="Document">
                  <a:extLst>
                    <a:ext uri="{FF2B5EF4-FFF2-40B4-BE49-F238E27FC236}">
                      <a16:creationId xmlns:a16="http://schemas.microsoft.com/office/drawing/2014/main" id="{D5F9E8F8-520B-ED28-2F3A-ADEC4CC8BA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8573" y="4765311"/>
                  <a:ext cx="689723" cy="6897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C5CB2C-1C48-97F7-8BF0-79A5F38883EC}"/>
                </a:ext>
              </a:extLst>
            </p:cNvPr>
            <p:cNvGrpSpPr/>
            <p:nvPr/>
          </p:nvGrpSpPr>
          <p:grpSpPr>
            <a:xfrm>
              <a:off x="6504713" y="1611539"/>
              <a:ext cx="4429987" cy="3962945"/>
              <a:chOff x="6504713" y="1611539"/>
              <a:chExt cx="4429987" cy="396294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7A8AEE-FB34-9BBD-A7EA-1FC80AA43205}"/>
                  </a:ext>
                </a:extLst>
              </p:cNvPr>
              <p:cNvSpPr txBox="1"/>
              <p:nvPr/>
            </p:nvSpPr>
            <p:spPr>
              <a:xfrm>
                <a:off x="6504713" y="1611539"/>
                <a:ext cx="44299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1"/>
                    </a:solidFill>
                  </a:rPr>
                  <a:t>Dataset 2: Processed bill data</a:t>
                </a: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B8FDFC5-6A3D-CB34-D5AD-1F42D10CD512}"/>
                  </a:ext>
                </a:extLst>
              </p:cNvPr>
              <p:cNvGrpSpPr/>
              <p:nvPr/>
            </p:nvGrpSpPr>
            <p:grpSpPr>
              <a:xfrm>
                <a:off x="7162430" y="2267970"/>
                <a:ext cx="3339535" cy="3306514"/>
                <a:chOff x="7162430" y="2267970"/>
                <a:chExt cx="3339535" cy="3306514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32E521FC-55B3-8311-B398-C08B05E70CB1}"/>
                    </a:ext>
                  </a:extLst>
                </p:cNvPr>
                <p:cNvGrpSpPr/>
                <p:nvPr/>
              </p:nvGrpSpPr>
              <p:grpSpPr>
                <a:xfrm>
                  <a:off x="7259567" y="2267970"/>
                  <a:ext cx="3242398" cy="914400"/>
                  <a:chOff x="8900248" y="2655095"/>
                  <a:chExt cx="3242398" cy="914400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6F6F40AC-6D46-39BF-5E38-D2496BD5F4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00248" y="2655095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D63E268-A4CF-9651-C43C-E582A418A873}"/>
                      </a:ext>
                    </a:extLst>
                  </p:cNvPr>
                  <p:cNvSpPr txBox="1"/>
                  <p:nvPr/>
                </p:nvSpPr>
                <p:spPr>
                  <a:xfrm>
                    <a:off x="9947134" y="2850685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Download a zipped collection of bill data files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61716239-E9DD-9149-4145-75995AB6C1D1}"/>
                    </a:ext>
                  </a:extLst>
                </p:cNvPr>
                <p:cNvGrpSpPr/>
                <p:nvPr/>
              </p:nvGrpSpPr>
              <p:grpSpPr>
                <a:xfrm>
                  <a:off x="7259567" y="3467078"/>
                  <a:ext cx="3242398" cy="914400"/>
                  <a:chOff x="8900248" y="2655095"/>
                  <a:chExt cx="3242398" cy="914400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26DE127D-41A4-73C9-9A8E-5840280797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00248" y="2655095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3420EB0-1956-8559-895E-B08697BB69BD}"/>
                      </a:ext>
                    </a:extLst>
                  </p:cNvPr>
                  <p:cNvSpPr txBox="1"/>
                  <p:nvPr/>
                </p:nvSpPr>
                <p:spPr>
                  <a:xfrm>
                    <a:off x="9947134" y="2850685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Extract into a flattened folder of XML files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64A71EBD-B899-8B1E-BA87-1840A3E352CE}"/>
                    </a:ext>
                  </a:extLst>
                </p:cNvPr>
                <p:cNvGrpSpPr/>
                <p:nvPr/>
              </p:nvGrpSpPr>
              <p:grpSpPr>
                <a:xfrm>
                  <a:off x="7259567" y="4660084"/>
                  <a:ext cx="3242398" cy="914400"/>
                  <a:chOff x="8900248" y="2655095"/>
                  <a:chExt cx="3242398" cy="914400"/>
                </a:xfrm>
              </p:grpSpPr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6A9E30FE-BB05-86DD-961D-342576F203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00248" y="2655095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4ABD774-C318-E538-803B-2396D6BA6BC4}"/>
                      </a:ext>
                    </a:extLst>
                  </p:cNvPr>
                  <p:cNvSpPr txBox="1"/>
                  <p:nvPr/>
                </p:nvSpPr>
                <p:spPr>
                  <a:xfrm>
                    <a:off x="9947134" y="2742963"/>
                    <a:ext cx="2195512" cy="738664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Isolate the policy area and the text version IDs for each data file</a:t>
                    </a:r>
                    <a:endParaRPr lang="en-US" sz="1400" dirty="0"/>
                  </a:p>
                </p:txBody>
              </p:sp>
            </p:grpSp>
            <p:sp>
              <p:nvSpPr>
                <p:cNvPr id="49" name="Isosceles Triangle 48">
                  <a:extLst>
                    <a:ext uri="{FF2B5EF4-FFF2-40B4-BE49-F238E27FC236}">
                      <a16:creationId xmlns:a16="http://schemas.microsoft.com/office/drawing/2014/main" id="{23446045-C42E-EC77-1B89-A1B438C415E6}"/>
                    </a:ext>
                  </a:extLst>
                </p:cNvPr>
                <p:cNvSpPr/>
                <p:nvPr/>
              </p:nvSpPr>
              <p:spPr>
                <a:xfrm rot="10800000">
                  <a:off x="7638331" y="3231630"/>
                  <a:ext cx="156870" cy="77095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B11321DD-A19B-5F80-2407-6B707576B4AB}"/>
                    </a:ext>
                  </a:extLst>
                </p:cNvPr>
                <p:cNvSpPr/>
                <p:nvPr/>
              </p:nvSpPr>
              <p:spPr>
                <a:xfrm rot="10800000">
                  <a:off x="7638331" y="4424635"/>
                  <a:ext cx="156870" cy="77095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Isosceles Triangle 51">
                  <a:extLst>
                    <a:ext uri="{FF2B5EF4-FFF2-40B4-BE49-F238E27FC236}">
                      <a16:creationId xmlns:a16="http://schemas.microsoft.com/office/drawing/2014/main" id="{1539072A-C734-4751-EA30-8E3ED9663D04}"/>
                    </a:ext>
                  </a:extLst>
                </p:cNvPr>
                <p:cNvSpPr/>
                <p:nvPr/>
              </p:nvSpPr>
              <p:spPr>
                <a:xfrm rot="15000000">
                  <a:off x="7129715" y="5290082"/>
                  <a:ext cx="156870" cy="91440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5" name="Graphic 54" descr="Download from cloud">
                  <a:extLst>
                    <a:ext uri="{FF2B5EF4-FFF2-40B4-BE49-F238E27FC236}">
                      <a16:creationId xmlns:a16="http://schemas.microsoft.com/office/drawing/2014/main" id="{7C4CA6A8-26A3-665C-905A-0B95BC3049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92324" y="2397624"/>
                  <a:ext cx="648881" cy="648881"/>
                </a:xfrm>
                <a:prstGeom prst="rect">
                  <a:avLst/>
                </a:prstGeom>
              </p:spPr>
            </p:pic>
            <p:pic>
              <p:nvPicPr>
                <p:cNvPr id="61" name="Graphic 60" descr="Filter">
                  <a:extLst>
                    <a:ext uri="{FF2B5EF4-FFF2-40B4-BE49-F238E27FC236}">
                      <a16:creationId xmlns:a16="http://schemas.microsoft.com/office/drawing/2014/main" id="{512FC50A-4E4D-0A68-EB34-BF4E0C2C8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3333" y="4765312"/>
                  <a:ext cx="689723" cy="689723"/>
                </a:xfrm>
                <a:prstGeom prst="rect">
                  <a:avLst/>
                </a:prstGeom>
              </p:spPr>
            </p:pic>
            <p:pic>
              <p:nvPicPr>
                <p:cNvPr id="62" name="Graphic 61" descr="Open folder">
                  <a:extLst>
                    <a:ext uri="{FF2B5EF4-FFF2-40B4-BE49-F238E27FC236}">
                      <a16:creationId xmlns:a16="http://schemas.microsoft.com/office/drawing/2014/main" id="{D9398C7C-103E-ECE7-C9AD-984B2C1ABF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1902" y="3575403"/>
                  <a:ext cx="689723" cy="6897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C6AF32F-2129-0077-B43F-D005CFBA1A6C}"/>
                </a:ext>
              </a:extLst>
            </p:cNvPr>
            <p:cNvGrpSpPr/>
            <p:nvPr/>
          </p:nvGrpSpPr>
          <p:grpSpPr>
            <a:xfrm>
              <a:off x="5000625" y="4477859"/>
              <a:ext cx="1771650" cy="1529821"/>
              <a:chOff x="5000625" y="4477859"/>
              <a:chExt cx="1771650" cy="1529821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A82B2AD-FCA2-90FF-A2AF-051FD30E5F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29250" y="5093280"/>
                <a:ext cx="914400" cy="9144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E93D33-7C90-5308-6469-A26F1C9F1152}"/>
                  </a:ext>
                </a:extLst>
              </p:cNvPr>
              <p:cNvSpPr txBox="1"/>
              <p:nvPr/>
            </p:nvSpPr>
            <p:spPr>
              <a:xfrm>
                <a:off x="5000625" y="4477859"/>
                <a:ext cx="17716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1"/>
                    </a:solidFill>
                  </a:rPr>
                  <a:t>Input data with tagged bill contents</a:t>
                </a:r>
                <a:endParaRPr lang="en-US" sz="1400" dirty="0"/>
              </a:p>
            </p:txBody>
          </p:sp>
          <p:pic>
            <p:nvPicPr>
              <p:cNvPr id="67" name="Graphic 66" descr="Database">
                <a:extLst>
                  <a:ext uri="{FF2B5EF4-FFF2-40B4-BE49-F238E27FC236}">
                    <a16:creationId xmlns:a16="http://schemas.microsoft.com/office/drawing/2014/main" id="{600DA1CB-FDD8-F41D-ACC3-0E87BD48C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52806" y="5216836"/>
                <a:ext cx="667288" cy="667288"/>
              </a:xfrm>
              <a:prstGeom prst="rect">
                <a:avLst/>
              </a:prstGeom>
            </p:spPr>
          </p:pic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1558D6-39B9-B5B0-6529-0502B8B6F01F}"/>
              </a:ext>
            </a:extLst>
          </p:cNvPr>
          <p:cNvCxnSpPr>
            <a:cxnSpLocks/>
          </p:cNvCxnSpPr>
          <p:nvPr/>
        </p:nvCxnSpPr>
        <p:spPr>
          <a:xfrm>
            <a:off x="6096000" y="1897289"/>
            <a:ext cx="0" cy="257740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463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676E-C39A-F62C-DD73-4ED4F233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transformed “raw” bill text into feature vectors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BA0FC66-34DA-7063-C655-FFA58D5A8808}"/>
              </a:ext>
            </a:extLst>
          </p:cNvPr>
          <p:cNvGrpSpPr/>
          <p:nvPr/>
        </p:nvGrpSpPr>
        <p:grpSpPr>
          <a:xfrm>
            <a:off x="2355440" y="2030865"/>
            <a:ext cx="7481120" cy="3648488"/>
            <a:chOff x="1990193" y="1897515"/>
            <a:chExt cx="7481120" cy="364848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7CBC98B-2C69-0465-F239-2B14FA0B0A2E}"/>
                </a:ext>
              </a:extLst>
            </p:cNvPr>
            <p:cNvGrpSpPr/>
            <p:nvPr/>
          </p:nvGrpSpPr>
          <p:grpSpPr>
            <a:xfrm>
              <a:off x="1994477" y="3264559"/>
              <a:ext cx="914400" cy="914400"/>
              <a:chOff x="3647212" y="4948885"/>
              <a:chExt cx="914400" cy="914400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03164ABF-8344-E3E9-24E5-D020CB1627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4948885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Graphic 3" descr="Document">
                <a:extLst>
                  <a:ext uri="{FF2B5EF4-FFF2-40B4-BE49-F238E27FC236}">
                    <a16:creationId xmlns:a16="http://schemas.microsoft.com/office/drawing/2014/main" id="{6EB90210-8554-5ECD-DAD5-80C18F321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58123" y="5054112"/>
                <a:ext cx="689723" cy="689723"/>
              </a:xfrm>
              <a:prstGeom prst="rect">
                <a:avLst/>
              </a:prstGeom>
            </p:spPr>
          </p:pic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D117A45-26A2-FC7B-C6B9-D3CEFB150EA5}"/>
                </a:ext>
              </a:extLst>
            </p:cNvPr>
            <p:cNvGrpSpPr/>
            <p:nvPr/>
          </p:nvGrpSpPr>
          <p:grpSpPr>
            <a:xfrm>
              <a:off x="1990193" y="4631603"/>
              <a:ext cx="914400" cy="914400"/>
              <a:chOff x="3647212" y="4948885"/>
              <a:chExt cx="914400" cy="9144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E3EC7AF-7F89-C5B9-0469-8A58F9D0BC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4948885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" name="Graphic 7" descr="Document">
                <a:extLst>
                  <a:ext uri="{FF2B5EF4-FFF2-40B4-BE49-F238E27FC236}">
                    <a16:creationId xmlns:a16="http://schemas.microsoft.com/office/drawing/2014/main" id="{6059BAE9-8B8F-2F88-D25E-4EB2244D8C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58123" y="5054112"/>
                <a:ext cx="689723" cy="689723"/>
              </a:xfrm>
              <a:prstGeom prst="rect">
                <a:avLst/>
              </a:prstGeom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060E4E1-DE29-CE00-2650-261007379892}"/>
                </a:ext>
              </a:extLst>
            </p:cNvPr>
            <p:cNvGrpSpPr/>
            <p:nvPr/>
          </p:nvGrpSpPr>
          <p:grpSpPr>
            <a:xfrm>
              <a:off x="1991621" y="1897515"/>
              <a:ext cx="914400" cy="914400"/>
              <a:chOff x="3647212" y="4948885"/>
              <a:chExt cx="914400" cy="9144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B0BD1A-940E-E010-66F8-8FAF4DABE8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4948885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Document">
                <a:extLst>
                  <a:ext uri="{FF2B5EF4-FFF2-40B4-BE49-F238E27FC236}">
                    <a16:creationId xmlns:a16="http://schemas.microsoft.com/office/drawing/2014/main" id="{781D62D3-7A55-5067-3627-11751ED659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758123" y="5054112"/>
                <a:ext cx="689723" cy="689723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71B11D7-1CE7-76C0-D094-7A2CE6D55161}"/>
                </a:ext>
              </a:extLst>
            </p:cNvPr>
            <p:cNvGrpSpPr/>
            <p:nvPr/>
          </p:nvGrpSpPr>
          <p:grpSpPr>
            <a:xfrm>
              <a:off x="8556913" y="3257447"/>
              <a:ext cx="914400" cy="914400"/>
              <a:chOff x="3647212" y="4948885"/>
              <a:chExt cx="914400" cy="9144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26744F5-7475-8C85-0F96-E9196851C9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4948885"/>
                <a:ext cx="914400" cy="914400"/>
              </a:xfrm>
              <a:prstGeom prst="ellipse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6" name="Graphic 15">
                <a:extLst>
                  <a:ext uri="{FF2B5EF4-FFF2-40B4-BE49-F238E27FC236}">
                    <a16:creationId xmlns:a16="http://schemas.microsoft.com/office/drawing/2014/main" id="{B8DD9C63-A70F-3AAD-4C64-4D943C23B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758123" y="5054112"/>
                <a:ext cx="689723" cy="689723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AD4336D-3CA8-18AB-77E2-62591378C831}"/>
                </a:ext>
              </a:extLst>
            </p:cNvPr>
            <p:cNvGrpSpPr/>
            <p:nvPr/>
          </p:nvGrpSpPr>
          <p:grpSpPr>
            <a:xfrm>
              <a:off x="4649224" y="2532939"/>
              <a:ext cx="3352800" cy="2363416"/>
              <a:chOff x="4064405" y="2531423"/>
              <a:chExt cx="3352800" cy="2363416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A089587F-7E78-2C44-4A14-54D9BCB78435}"/>
                  </a:ext>
                </a:extLst>
              </p:cNvPr>
              <p:cNvGrpSpPr/>
              <p:nvPr/>
            </p:nvGrpSpPr>
            <p:grpSpPr>
              <a:xfrm>
                <a:off x="4064405" y="2531423"/>
                <a:ext cx="3352800" cy="936831"/>
                <a:chOff x="3512458" y="2494478"/>
                <a:chExt cx="3352800" cy="936831"/>
              </a:xfrm>
            </p:grpSpPr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5163897E-925B-7540-5868-FD1C0EB3CCF8}"/>
                    </a:ext>
                  </a:extLst>
                </p:cNvPr>
                <p:cNvSpPr/>
                <p:nvPr/>
              </p:nvSpPr>
              <p:spPr>
                <a:xfrm>
                  <a:off x="3512458" y="2494478"/>
                  <a:ext cx="3352800" cy="936831"/>
                </a:xfrm>
                <a:prstGeom prst="round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640080"/>
                  <a:r>
                    <a:rPr lang="en-US" sz="1400" b="1" dirty="0">
                      <a:solidFill>
                        <a:schemeClr val="accent1"/>
                      </a:solidFill>
                    </a:rPr>
                    <a:t>Term Frequency: </a:t>
                  </a:r>
                  <a:r>
                    <a:rPr lang="en-US" sz="1400" dirty="0">
                      <a:solidFill>
                        <a:schemeClr val="accent1"/>
                      </a:solidFill>
                    </a:rPr>
                    <a:t>how often a term appears within a document</a:t>
                  </a:r>
                </a:p>
              </p:txBody>
            </p: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ED3C9E2D-FC6F-414B-1EA5-26FF6B480F4C}"/>
                    </a:ext>
                  </a:extLst>
                </p:cNvPr>
                <p:cNvGrpSpPr/>
                <p:nvPr/>
              </p:nvGrpSpPr>
              <p:grpSpPr>
                <a:xfrm>
                  <a:off x="3670414" y="2660388"/>
                  <a:ext cx="449947" cy="597059"/>
                  <a:chOff x="3653746" y="2678775"/>
                  <a:chExt cx="449947" cy="597059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34D1B33D-C4FC-13F9-928D-8975122787A3}"/>
                      </a:ext>
                    </a:extLst>
                  </p:cNvPr>
                  <p:cNvSpPr/>
                  <p:nvPr/>
                </p:nvSpPr>
                <p:spPr>
                  <a:xfrm>
                    <a:off x="3688671" y="2815982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C1705371-7EB3-9DC6-130C-83AD2AA863FF}"/>
                      </a:ext>
                    </a:extLst>
                  </p:cNvPr>
                  <p:cNvSpPr/>
                  <p:nvPr/>
                </p:nvSpPr>
                <p:spPr>
                  <a:xfrm>
                    <a:off x="3841071" y="2968382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2DCD1AD8-2675-9C12-0309-2AF2AFA869C4}"/>
                      </a:ext>
                    </a:extLst>
                  </p:cNvPr>
                  <p:cNvSpPr/>
                  <p:nvPr/>
                </p:nvSpPr>
                <p:spPr>
                  <a:xfrm>
                    <a:off x="3907746" y="3164689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30DBEAB4-7A80-B8AA-EEEE-9652B14A1916}"/>
                      </a:ext>
                    </a:extLst>
                  </p:cNvPr>
                  <p:cNvSpPr/>
                  <p:nvPr/>
                </p:nvSpPr>
                <p:spPr>
                  <a:xfrm>
                    <a:off x="3996422" y="2992688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2320626F-C0D9-7B8F-05F4-83A090A7CC5C}"/>
                      </a:ext>
                    </a:extLst>
                  </p:cNvPr>
                  <p:cNvSpPr/>
                  <p:nvPr/>
                </p:nvSpPr>
                <p:spPr>
                  <a:xfrm>
                    <a:off x="3860121" y="2837813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6C01A354-BD9D-6BED-7E8C-D79A37003D39}"/>
                      </a:ext>
                    </a:extLst>
                  </p:cNvPr>
                  <p:cNvSpPr/>
                  <p:nvPr/>
                </p:nvSpPr>
                <p:spPr>
                  <a:xfrm>
                    <a:off x="3780746" y="3083587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0672F56F-93A0-25F5-3B54-46B5A9FBFCA6}"/>
                      </a:ext>
                    </a:extLst>
                  </p:cNvPr>
                  <p:cNvSpPr/>
                  <p:nvPr/>
                </p:nvSpPr>
                <p:spPr>
                  <a:xfrm>
                    <a:off x="3675292" y="3183076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6A922268-FE98-351C-6FDA-FADF38C5D1AE}"/>
                      </a:ext>
                    </a:extLst>
                  </p:cNvPr>
                  <p:cNvSpPr/>
                  <p:nvPr/>
                </p:nvSpPr>
                <p:spPr>
                  <a:xfrm>
                    <a:off x="3653746" y="2990829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120C9588-91BC-B874-5E4F-FA69A8E79D39}"/>
                      </a:ext>
                    </a:extLst>
                  </p:cNvPr>
                  <p:cNvSpPr/>
                  <p:nvPr/>
                </p:nvSpPr>
                <p:spPr>
                  <a:xfrm>
                    <a:off x="3793446" y="2678775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A20C47C9-CBA1-6E5B-F394-086E0897456E}"/>
                      </a:ext>
                    </a:extLst>
                  </p:cNvPr>
                  <p:cNvSpPr/>
                  <p:nvPr/>
                </p:nvSpPr>
                <p:spPr>
                  <a:xfrm>
                    <a:off x="4008443" y="2759496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F1A1857-937B-554A-71C6-10FC57E8674D}"/>
                  </a:ext>
                </a:extLst>
              </p:cNvPr>
              <p:cNvGrpSpPr/>
              <p:nvPr/>
            </p:nvGrpSpPr>
            <p:grpSpPr>
              <a:xfrm>
                <a:off x="4064405" y="3958008"/>
                <a:ext cx="3352800" cy="936831"/>
                <a:chOff x="3512458" y="3921063"/>
                <a:chExt cx="3352800" cy="936831"/>
              </a:xfrm>
            </p:grpSpPr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FB6AB93-AA81-BF09-28EE-43D4EDEC1DAD}"/>
                    </a:ext>
                  </a:extLst>
                </p:cNvPr>
                <p:cNvSpPr/>
                <p:nvPr/>
              </p:nvSpPr>
              <p:spPr>
                <a:xfrm>
                  <a:off x="3512458" y="3921063"/>
                  <a:ext cx="3352800" cy="936831"/>
                </a:xfrm>
                <a:prstGeom prst="roundRect">
                  <a:avLst/>
                </a:prstGeom>
                <a:noFill/>
                <a:ln w="28575"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640080"/>
                  <a:r>
                    <a:rPr lang="en-US" sz="1400" b="1" dirty="0">
                      <a:solidFill>
                        <a:schemeClr val="accent1"/>
                      </a:solidFill>
                    </a:rPr>
                    <a:t>Inverse Document Frequency: </a:t>
                  </a:r>
                  <a:r>
                    <a:rPr lang="en-US" sz="1400" dirty="0">
                      <a:solidFill>
                        <a:schemeClr val="accent1"/>
                      </a:solidFill>
                    </a:rPr>
                    <a:t>how rare a term is over the document collection</a:t>
                  </a:r>
                </a:p>
              </p:txBody>
            </p:sp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1DC7CE5C-F277-E5B9-BE3A-E6310726129F}"/>
                    </a:ext>
                  </a:extLst>
                </p:cNvPr>
                <p:cNvGrpSpPr/>
                <p:nvPr/>
              </p:nvGrpSpPr>
              <p:grpSpPr>
                <a:xfrm>
                  <a:off x="3680390" y="4090948"/>
                  <a:ext cx="449947" cy="597059"/>
                  <a:chOff x="3653746" y="2678775"/>
                  <a:chExt cx="449947" cy="597059"/>
                </a:xfrm>
              </p:grpSpPr>
              <p:sp>
                <p:nvSpPr>
                  <p:cNvPr id="33" name="Oval 32">
                    <a:extLst>
                      <a:ext uri="{FF2B5EF4-FFF2-40B4-BE49-F238E27FC236}">
                        <a16:creationId xmlns:a16="http://schemas.microsoft.com/office/drawing/2014/main" id="{C847AADA-7BBE-C428-8B8A-8480AF843348}"/>
                      </a:ext>
                    </a:extLst>
                  </p:cNvPr>
                  <p:cNvSpPr/>
                  <p:nvPr/>
                </p:nvSpPr>
                <p:spPr>
                  <a:xfrm>
                    <a:off x="3688671" y="2815982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C4AAF7F4-12C1-5CFA-13A4-2FFAEB7F295E}"/>
                      </a:ext>
                    </a:extLst>
                  </p:cNvPr>
                  <p:cNvSpPr/>
                  <p:nvPr/>
                </p:nvSpPr>
                <p:spPr>
                  <a:xfrm>
                    <a:off x="3841071" y="2968382"/>
                    <a:ext cx="95250" cy="92758"/>
                  </a:xfrm>
                  <a:prstGeom prst="ellipse">
                    <a:avLst/>
                  </a:prstGeom>
                  <a:solidFill>
                    <a:srgbClr val="FFC00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1526B637-F121-53D8-1D6D-B4A1A8D4DF80}"/>
                      </a:ext>
                    </a:extLst>
                  </p:cNvPr>
                  <p:cNvSpPr/>
                  <p:nvPr/>
                </p:nvSpPr>
                <p:spPr>
                  <a:xfrm>
                    <a:off x="3907746" y="3164689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D013AF55-A04E-6294-6AA9-A1D73F543C07}"/>
                      </a:ext>
                    </a:extLst>
                  </p:cNvPr>
                  <p:cNvSpPr/>
                  <p:nvPr/>
                </p:nvSpPr>
                <p:spPr>
                  <a:xfrm>
                    <a:off x="3996422" y="2992688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7" name="Oval 36">
                    <a:extLst>
                      <a:ext uri="{FF2B5EF4-FFF2-40B4-BE49-F238E27FC236}">
                        <a16:creationId xmlns:a16="http://schemas.microsoft.com/office/drawing/2014/main" id="{13E01669-E32D-F7AB-3712-9096F5DC5BD6}"/>
                      </a:ext>
                    </a:extLst>
                  </p:cNvPr>
                  <p:cNvSpPr/>
                  <p:nvPr/>
                </p:nvSpPr>
                <p:spPr>
                  <a:xfrm>
                    <a:off x="3860121" y="2837813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1C988BAF-D2DD-C7E6-A9C8-0BDF6C59D7F1}"/>
                      </a:ext>
                    </a:extLst>
                  </p:cNvPr>
                  <p:cNvSpPr/>
                  <p:nvPr/>
                </p:nvSpPr>
                <p:spPr>
                  <a:xfrm>
                    <a:off x="3780746" y="3083587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E51CAED-2DE9-B4B6-97EA-70353EB7AFC0}"/>
                      </a:ext>
                    </a:extLst>
                  </p:cNvPr>
                  <p:cNvSpPr/>
                  <p:nvPr/>
                </p:nvSpPr>
                <p:spPr>
                  <a:xfrm>
                    <a:off x="3675292" y="3183076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79825817-688E-ECB2-0B3B-4E0A55099209}"/>
                      </a:ext>
                    </a:extLst>
                  </p:cNvPr>
                  <p:cNvSpPr/>
                  <p:nvPr/>
                </p:nvSpPr>
                <p:spPr>
                  <a:xfrm>
                    <a:off x="3653746" y="2990829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0024F06E-50D4-E499-FE33-27C654ED48A4}"/>
                      </a:ext>
                    </a:extLst>
                  </p:cNvPr>
                  <p:cNvSpPr/>
                  <p:nvPr/>
                </p:nvSpPr>
                <p:spPr>
                  <a:xfrm>
                    <a:off x="3793446" y="2678775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13D1706B-6601-1035-1D8C-6D29132FA9CD}"/>
                      </a:ext>
                    </a:extLst>
                  </p:cNvPr>
                  <p:cNvSpPr/>
                  <p:nvPr/>
                </p:nvSpPr>
                <p:spPr>
                  <a:xfrm>
                    <a:off x="4008443" y="2759496"/>
                    <a:ext cx="95250" cy="92758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EDF1189-4075-C45E-3D4C-8DBA96A883BA}"/>
                </a:ext>
              </a:extLst>
            </p:cNvPr>
            <p:cNvSpPr/>
            <p:nvPr/>
          </p:nvSpPr>
          <p:spPr>
            <a:xfrm>
              <a:off x="3820016" y="3584599"/>
              <a:ext cx="274320" cy="2743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797C56E-B438-DEDE-96FD-CE6A63573EC2}"/>
                </a:ext>
              </a:extLst>
            </p:cNvPr>
            <p:cNvCxnSpPr>
              <a:cxnSpLocks/>
              <a:stCxn id="43" idx="1"/>
              <a:endCxn id="10" idx="5"/>
            </p:cNvCxnSpPr>
            <p:nvPr/>
          </p:nvCxnSpPr>
          <p:spPr>
            <a:xfrm flipH="1" flipV="1">
              <a:off x="2772110" y="2678004"/>
              <a:ext cx="1088079" cy="94676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174FCD7-3448-994F-3375-31B0E1E5E184}"/>
                </a:ext>
              </a:extLst>
            </p:cNvPr>
            <p:cNvCxnSpPr>
              <a:cxnSpLocks/>
              <a:stCxn id="43" idx="3"/>
              <a:endCxn id="7" idx="7"/>
            </p:cNvCxnSpPr>
            <p:nvPr/>
          </p:nvCxnSpPr>
          <p:spPr>
            <a:xfrm flipH="1">
              <a:off x="2770682" y="3818746"/>
              <a:ext cx="1089507" cy="946768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87029DB-15BE-B320-E246-483739ECF957}"/>
                </a:ext>
              </a:extLst>
            </p:cNvPr>
            <p:cNvCxnSpPr>
              <a:cxnSpLocks/>
              <a:stCxn id="43" idx="2"/>
              <a:endCxn id="3" idx="6"/>
            </p:cNvCxnSpPr>
            <p:nvPr/>
          </p:nvCxnSpPr>
          <p:spPr>
            <a:xfrm flipH="1">
              <a:off x="2908877" y="3721759"/>
              <a:ext cx="911139" cy="0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D4C3825-554A-33E4-1C89-8C5806D3E5DD}"/>
                </a:ext>
              </a:extLst>
            </p:cNvPr>
            <p:cNvCxnSpPr>
              <a:cxnSpLocks/>
              <a:stCxn id="15" idx="2"/>
              <a:endCxn id="43" idx="6"/>
            </p:cNvCxnSpPr>
            <p:nvPr/>
          </p:nvCxnSpPr>
          <p:spPr>
            <a:xfrm flipH="1">
              <a:off x="4094336" y="3714647"/>
              <a:ext cx="4462577" cy="7112"/>
            </a:xfrm>
            <a:prstGeom prst="line">
              <a:avLst/>
            </a:prstGeom>
            <a:ln w="19050">
              <a:solidFill>
                <a:schemeClr val="accent1">
                  <a:lumMod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97197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5A30B-2187-8C84-E480-C347EA58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 different models were tested on extracted feature vectors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4AF1E50-A63D-6B53-2189-FCD4BC8904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6193072"/>
              </p:ext>
            </p:extLst>
          </p:nvPr>
        </p:nvGraphicFramePr>
        <p:xfrm>
          <a:off x="1047750" y="2185987"/>
          <a:ext cx="10239375" cy="24616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2AA96E-5AD2-F547-5424-3B2CB5A6C22A}"/>
              </a:ext>
            </a:extLst>
          </p:cNvPr>
          <p:cNvSpPr/>
          <p:nvPr/>
        </p:nvSpPr>
        <p:spPr>
          <a:xfrm>
            <a:off x="838200" y="1690688"/>
            <a:ext cx="10515600" cy="3042708"/>
          </a:xfrm>
          <a:prstGeom prst="roundRect">
            <a:avLst>
              <a:gd name="adj" fmla="val 5528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Relative model performance (macro recall) on a test dataset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506B525-090D-A4B3-ECF0-CEEF46C3C195}"/>
              </a:ext>
            </a:extLst>
          </p:cNvPr>
          <p:cNvGrpSpPr/>
          <p:nvPr/>
        </p:nvGrpSpPr>
        <p:grpSpPr>
          <a:xfrm>
            <a:off x="838200" y="5010232"/>
            <a:ext cx="5968424" cy="936831"/>
            <a:chOff x="838200" y="4936341"/>
            <a:chExt cx="5968424" cy="936831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2F908FC-5994-7CAB-7CC4-96BFB72F949C}"/>
                </a:ext>
              </a:extLst>
            </p:cNvPr>
            <p:cNvSpPr/>
            <p:nvPr/>
          </p:nvSpPr>
          <p:spPr>
            <a:xfrm>
              <a:off x="838200" y="4936341"/>
              <a:ext cx="5968424" cy="936831"/>
            </a:xfrm>
            <a:prstGeom prst="roundRect">
              <a:avLst/>
            </a:prstGeom>
            <a:noFill/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40080"/>
              <a:r>
                <a:rPr lang="en-US" sz="1400" b="1" dirty="0">
                  <a:solidFill>
                    <a:schemeClr val="accent1"/>
                  </a:solidFill>
                </a:rPr>
                <a:t>Recall is the rate of true positives over all actual positive class instances </a:t>
              </a:r>
              <a:r>
                <a:rPr lang="en-US" sz="1400" dirty="0">
                  <a:solidFill>
                    <a:schemeClr val="accent1"/>
                  </a:solidFill>
                </a:rPr>
                <a:t>(true positives + false negatives); </a:t>
              </a:r>
              <a:r>
                <a:rPr lang="en-US" sz="1400" b="1" dirty="0">
                  <a:solidFill>
                    <a:schemeClr val="accent1"/>
                  </a:solidFill>
                </a:rPr>
                <a:t>macro recall averages recall values across all classes </a:t>
              </a:r>
              <a:r>
                <a:rPr lang="en-US" sz="1400" dirty="0">
                  <a:solidFill>
                    <a:schemeClr val="accent1"/>
                  </a:solidFill>
                </a:rPr>
                <a:t>without considering imbalance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53C8E0BE-32F8-0395-1D79-E6733A255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899143" y="5081813"/>
              <a:ext cx="645886" cy="64588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BA8560-D6CB-52DC-A3ED-3D8EE3730A5B}"/>
              </a:ext>
            </a:extLst>
          </p:cNvPr>
          <p:cNvGrpSpPr/>
          <p:nvPr/>
        </p:nvGrpSpPr>
        <p:grpSpPr>
          <a:xfrm>
            <a:off x="6997700" y="3933777"/>
            <a:ext cx="4220845" cy="645887"/>
            <a:chOff x="6334125" y="4936341"/>
            <a:chExt cx="4314825" cy="645887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7842739-DD7D-45DA-AA6C-685C5A38D5FC}"/>
                </a:ext>
              </a:extLst>
            </p:cNvPr>
            <p:cNvSpPr/>
            <p:nvPr/>
          </p:nvSpPr>
          <p:spPr>
            <a:xfrm>
              <a:off x="6334125" y="4936341"/>
              <a:ext cx="4314825" cy="6458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40080"/>
              <a:r>
                <a:rPr lang="en-US" sz="1400" b="1" dirty="0">
                  <a:solidFill>
                    <a:schemeClr val="accent1"/>
                  </a:solidFill>
                </a:rPr>
                <a:t>Models were tested using a grid search</a:t>
              </a:r>
              <a:r>
                <a:rPr lang="en-US" sz="1400" dirty="0">
                  <a:solidFill>
                    <a:schemeClr val="accent1"/>
                  </a:solidFill>
                </a:rPr>
                <a:t>, modulating parameters like C (regularization)</a:t>
              </a:r>
              <a:endParaRPr lang="en-US" sz="1400" b="1" dirty="0">
                <a:solidFill>
                  <a:schemeClr val="accent1"/>
                </a:solidFill>
              </a:endParaRPr>
            </a:p>
          </p:txBody>
        </p:sp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AA8B6BC6-4A7B-5424-9342-491D4BC632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476983" y="5020198"/>
              <a:ext cx="478172" cy="478172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0A0DD90-5FA8-06B0-7AF6-304856A78998}"/>
              </a:ext>
            </a:extLst>
          </p:cNvPr>
          <p:cNvGrpSpPr/>
          <p:nvPr/>
        </p:nvGrpSpPr>
        <p:grpSpPr>
          <a:xfrm>
            <a:off x="7446487" y="5010229"/>
            <a:ext cx="3907313" cy="936831"/>
            <a:chOff x="838200" y="4936341"/>
            <a:chExt cx="3907313" cy="936831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19BF851-0B0C-7AD4-AB3E-534FE297A0E9}"/>
                </a:ext>
              </a:extLst>
            </p:cNvPr>
            <p:cNvSpPr/>
            <p:nvPr/>
          </p:nvSpPr>
          <p:spPr>
            <a:xfrm>
              <a:off x="838200" y="4936341"/>
              <a:ext cx="3907313" cy="936831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640080"/>
              <a:r>
                <a:rPr lang="en-US" sz="1400" b="1" dirty="0">
                  <a:solidFill>
                    <a:schemeClr val="bg1"/>
                  </a:solidFill>
                </a:rPr>
                <a:t>Metric choice was based on practical implications</a:t>
              </a:r>
              <a:r>
                <a:rPr lang="en-US" sz="1400" dirty="0">
                  <a:solidFill>
                    <a:schemeClr val="bg1"/>
                  </a:solidFill>
                </a:rPr>
                <a:t>, where catching relevant (potentially niche) legislation is critical</a:t>
              </a:r>
            </a:p>
          </p:txBody>
        </p:sp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9933BEB3-1A87-D6FF-A47F-8964E60FA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899143" y="5081813"/>
              <a:ext cx="645886" cy="645886"/>
            </a:xfrm>
            <a:prstGeom prst="rect">
              <a:avLst/>
            </a:prstGeom>
          </p:spPr>
        </p:pic>
      </p:grp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218B3C69-84FA-9FF5-B111-3F916F9BF54F}"/>
              </a:ext>
            </a:extLst>
          </p:cNvPr>
          <p:cNvSpPr/>
          <p:nvPr/>
        </p:nvSpPr>
        <p:spPr>
          <a:xfrm rot="5400000">
            <a:off x="7003688" y="5349788"/>
            <a:ext cx="245735" cy="257711"/>
          </a:xfrm>
          <a:prstGeom prst="triangl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6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6BA6-1D32-E15D-C4DF-E99A536A9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differed significantly by policy area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6FA5625-E09B-217C-B5EF-9CC69F54B4A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563122"/>
              </p:ext>
            </p:extLst>
          </p:nvPr>
        </p:nvGraphicFramePr>
        <p:xfrm>
          <a:off x="838200" y="1819009"/>
          <a:ext cx="10515600" cy="43912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66658A-54EF-540C-3495-135EBAA0223D}"/>
              </a:ext>
            </a:extLst>
          </p:cNvPr>
          <p:cNvSpPr/>
          <p:nvPr/>
        </p:nvSpPr>
        <p:spPr>
          <a:xfrm>
            <a:off x="838200" y="1690687"/>
            <a:ext cx="10515600" cy="4519613"/>
          </a:xfrm>
          <a:prstGeom prst="roundRect">
            <a:avLst>
              <a:gd name="adj" fmla="val 3421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LinearSVC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performance on a test dataset by policy area (first 10)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5B474F-23DB-390F-7A02-030A93760F04}"/>
              </a:ext>
            </a:extLst>
          </p:cNvPr>
          <p:cNvSpPr txBox="1"/>
          <p:nvPr/>
        </p:nvSpPr>
        <p:spPr>
          <a:xfrm>
            <a:off x="838200" y="5979468"/>
            <a:ext cx="27813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“(#)” represents available instances in the test dataset</a:t>
            </a:r>
          </a:p>
        </p:txBody>
      </p:sp>
    </p:spTree>
    <p:extLst>
      <p:ext uri="{BB962C8B-B14F-4D97-AF65-F5344CB8AC3E}">
        <p14:creationId xmlns:p14="http://schemas.microsoft.com/office/powerpoint/2010/main" val="2444431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</TotalTime>
  <Words>460</Words>
  <Application>Microsoft Office PowerPoint</Application>
  <PresentationFormat>Widescreen</PresentationFormat>
  <Paragraphs>56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Tagging policy areas for federal legislation</vt:lpstr>
      <vt:lpstr>The number of introduced bills is reaching record highs</vt:lpstr>
      <vt:lpstr>Policy area tags are a prime target for NLP investigation</vt:lpstr>
      <vt:lpstr>Classical NLP methods have significant implementation benefits relative to SOTA neural networks</vt:lpstr>
      <vt:lpstr>The dataset includes all bills from 2013-present, downloaded from the GovInfo bulk data repository</vt:lpstr>
      <vt:lpstr>TF-IDF transformed “raw” bill text into feature vectors</vt:lpstr>
      <vt:lpstr>3 different models were tested on extracted feature vectors</vt:lpstr>
      <vt:lpstr>Performance differed significantly by policy area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jehanbugli123@gmail.com</dc:creator>
  <cp:lastModifiedBy>jehanbugli123@gmail.com</cp:lastModifiedBy>
  <cp:revision>70</cp:revision>
  <dcterms:created xsi:type="dcterms:W3CDTF">2025-04-30T02:31:10Z</dcterms:created>
  <dcterms:modified xsi:type="dcterms:W3CDTF">2025-04-30T14:55:42Z</dcterms:modified>
</cp:coreProperties>
</file>