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2"/>
  </p:notesMasterIdLst>
  <p:sldIdLst>
    <p:sldId id="256" r:id="rId2"/>
    <p:sldId id="258" r:id="rId3"/>
    <p:sldId id="259" r:id="rId4"/>
    <p:sldId id="261" r:id="rId5"/>
    <p:sldId id="260" r:id="rId6"/>
    <p:sldId id="262"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100" d="100"/>
          <a:sy n="100" d="100"/>
        </p:scale>
        <p:origin x="26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31815944881889E-2"/>
          <c:y val="2.8839934249511919E-2"/>
          <c:w val="0.9434943405511812"/>
          <c:h val="0.82598395509449096"/>
        </c:manualLayout>
      </c:layout>
      <c:lineChart>
        <c:grouping val="standard"/>
        <c:varyColors val="0"/>
        <c:ser>
          <c:idx val="0"/>
          <c:order val="0"/>
          <c:tx>
            <c:strRef>
              <c:f>Sheet1!$B$1</c:f>
              <c:strCache>
                <c:ptCount val="1"/>
                <c:pt idx="0">
                  <c:v>Introduced Legislation</c:v>
                </c:pt>
              </c:strCache>
            </c:strRef>
          </c:tx>
          <c:spPr>
            <a:ln w="28575" cap="rnd">
              <a:solidFill>
                <a:schemeClr val="accent1"/>
              </a:solidFill>
              <a:round/>
            </a:ln>
            <a:effectLst/>
          </c:spPr>
          <c:marker>
            <c:symbol val="circle"/>
            <c:size val="10"/>
            <c:spPr>
              <a:solidFill>
                <a:schemeClr val="accent1"/>
              </a:solidFill>
              <a:ln w="9525">
                <a:solidFill>
                  <a:schemeClr val="accent1"/>
                </a:solidFill>
              </a:ln>
              <a:effectLst/>
            </c:spPr>
          </c:marker>
          <c:dLbls>
            <c:numFmt formatCode="#,##0,&quot;K&quot;"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107</c:v>
                </c:pt>
                <c:pt idx="1">
                  <c:v>108</c:v>
                </c:pt>
                <c:pt idx="2">
                  <c:v>109</c:v>
                </c:pt>
                <c:pt idx="3">
                  <c:v>110</c:v>
                </c:pt>
                <c:pt idx="4">
                  <c:v>111</c:v>
                </c:pt>
                <c:pt idx="5">
                  <c:v>112</c:v>
                </c:pt>
                <c:pt idx="6">
                  <c:v>113</c:v>
                </c:pt>
                <c:pt idx="7">
                  <c:v>114</c:v>
                </c:pt>
                <c:pt idx="8">
                  <c:v>115</c:v>
                </c:pt>
                <c:pt idx="9">
                  <c:v>116</c:v>
                </c:pt>
                <c:pt idx="10">
                  <c:v>117</c:v>
                </c:pt>
                <c:pt idx="11">
                  <c:v>118</c:v>
                </c:pt>
              </c:strCache>
            </c:strRef>
          </c:cat>
          <c:val>
            <c:numRef>
              <c:f>Sheet1!$B$2:$B$13</c:f>
              <c:numCache>
                <c:formatCode>General</c:formatCode>
                <c:ptCount val="12"/>
                <c:pt idx="0">
                  <c:v>10791</c:v>
                </c:pt>
                <c:pt idx="1">
                  <c:v>10669</c:v>
                </c:pt>
                <c:pt idx="2">
                  <c:v>13072</c:v>
                </c:pt>
                <c:pt idx="3">
                  <c:v>14042</c:v>
                </c:pt>
                <c:pt idx="4">
                  <c:v>13683</c:v>
                </c:pt>
                <c:pt idx="5">
                  <c:v>12305</c:v>
                </c:pt>
                <c:pt idx="6">
                  <c:v>10645</c:v>
                </c:pt>
                <c:pt idx="7">
                  <c:v>12073</c:v>
                </c:pt>
                <c:pt idx="8">
                  <c:v>13563</c:v>
                </c:pt>
                <c:pt idx="9">
                  <c:v>16606</c:v>
                </c:pt>
                <c:pt idx="10">
                  <c:v>17828</c:v>
                </c:pt>
                <c:pt idx="11">
                  <c:v>19315</c:v>
                </c:pt>
              </c:numCache>
            </c:numRef>
          </c:val>
          <c:smooth val="0"/>
          <c:extLst>
            <c:ext xmlns:c16="http://schemas.microsoft.com/office/drawing/2014/chart" uri="{C3380CC4-5D6E-409C-BE32-E72D297353CC}">
              <c16:uniqueId val="{00000000-88A9-4CC5-8893-FD515D159C9B}"/>
            </c:ext>
          </c:extLst>
        </c:ser>
        <c:dLbls>
          <c:dLblPos val="t"/>
          <c:showLegendKey val="0"/>
          <c:showVal val="1"/>
          <c:showCatName val="0"/>
          <c:showSerName val="0"/>
          <c:showPercent val="0"/>
          <c:showBubbleSize val="0"/>
        </c:dLbls>
        <c:marker val="1"/>
        <c:smooth val="0"/>
        <c:axId val="1345046048"/>
        <c:axId val="1345060928"/>
      </c:lineChart>
      <c:catAx>
        <c:axId val="134504604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Congressional Sessions (2001-2024)</a:t>
                </a:r>
              </a:p>
            </c:rich>
          </c:tx>
          <c:layout>
            <c:manualLayout>
              <c:xMode val="edge"/>
              <c:yMode val="edge"/>
              <c:x val="0.37877584603089337"/>
              <c:y val="0.93851163025888096"/>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060928"/>
        <c:crosses val="autoZero"/>
        <c:auto val="1"/>
        <c:lblAlgn val="ctr"/>
        <c:lblOffset val="100"/>
        <c:noMultiLvlLbl val="0"/>
      </c:catAx>
      <c:valAx>
        <c:axId val="1345060928"/>
        <c:scaling>
          <c:orientation val="minMax"/>
        </c:scaling>
        <c:delete val="1"/>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Introduced</a:t>
                </a:r>
                <a:r>
                  <a:rPr lang="en-US" baseline="0" dirty="0"/>
                  <a:t> bills and resolutions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45046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Recall (Macro)</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MultinomialNB</c:v>
                </c:pt>
                <c:pt idx="1">
                  <c:v>LogisticRegression</c:v>
                </c:pt>
                <c:pt idx="2">
                  <c:v>LinearSVC</c:v>
                </c:pt>
              </c:strCache>
            </c:strRef>
          </c:cat>
          <c:val>
            <c:numRef>
              <c:f>Sheet1!$B$2:$B$4</c:f>
              <c:numCache>
                <c:formatCode>General</c:formatCode>
                <c:ptCount val="3"/>
                <c:pt idx="0">
                  <c:v>0.40858800000000001</c:v>
                </c:pt>
                <c:pt idx="1">
                  <c:v>0.79420800000000003</c:v>
                </c:pt>
                <c:pt idx="2">
                  <c:v>0.899447</c:v>
                </c:pt>
              </c:numCache>
            </c:numRef>
          </c:val>
          <c:extLst>
            <c:ext xmlns:c16="http://schemas.microsoft.com/office/drawing/2014/chart" uri="{C3380CC4-5D6E-409C-BE32-E72D297353CC}">
              <c16:uniqueId val="{00000000-13B0-464E-8E48-3324B2E07E06}"/>
            </c:ext>
          </c:extLst>
        </c:ser>
        <c:dLbls>
          <c:dLblPos val="outEnd"/>
          <c:showLegendKey val="0"/>
          <c:showVal val="1"/>
          <c:showCatName val="0"/>
          <c:showSerName val="0"/>
          <c:showPercent val="0"/>
          <c:showBubbleSize val="0"/>
        </c:dLbls>
        <c:gapWidth val="182"/>
        <c:axId val="615684000"/>
        <c:axId val="615683040"/>
      </c:barChart>
      <c:catAx>
        <c:axId val="615684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5683040"/>
        <c:crosses val="autoZero"/>
        <c:auto val="1"/>
        <c:lblAlgn val="ctr"/>
        <c:lblOffset val="100"/>
        <c:noMultiLvlLbl val="0"/>
      </c:catAx>
      <c:valAx>
        <c:axId val="615683040"/>
        <c:scaling>
          <c:orientation val="minMax"/>
        </c:scaling>
        <c:delete val="1"/>
        <c:axPos val="b"/>
        <c:numFmt formatCode="General" sourceLinked="1"/>
        <c:majorTickMark val="none"/>
        <c:minorTickMark val="none"/>
        <c:tickLblPos val="nextTo"/>
        <c:crossAx val="61568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0843175853018368"/>
          <c:y val="9.6789076378677702E-2"/>
          <c:w val="0.6676462588915516"/>
          <c:h val="0.80024029379970496"/>
        </c:manualLayout>
      </c:layout>
      <c:barChart>
        <c:barDir val="bar"/>
        <c:grouping val="clustered"/>
        <c:varyColors val="0"/>
        <c:ser>
          <c:idx val="0"/>
          <c:order val="0"/>
          <c:tx>
            <c:strRef>
              <c:f>Sheet1!$B$1</c:f>
              <c:strCache>
                <c:ptCount val="1"/>
                <c:pt idx="0">
                  <c:v>Precision</c:v>
                </c:pt>
              </c:strCache>
            </c:strRef>
          </c:tx>
          <c:spPr>
            <a:solidFill>
              <a:schemeClr val="accent1">
                <a:lumMod val="60000"/>
                <a:lumOff val="40000"/>
              </a:schemeClr>
            </a:solidFill>
            <a:ln>
              <a:noFill/>
            </a:ln>
            <a:effectLst/>
          </c:spPr>
          <c:invertIfNegative val="0"/>
          <c:cat>
            <c:strRef>
              <c:f>Sheet1!$A$2:$A$10</c:f>
              <c:strCache>
                <c:ptCount val="9"/>
                <c:pt idx="0">
                  <c:v>Agriculture and Food (441)</c:v>
                </c:pt>
                <c:pt idx="1">
                  <c:v>Animals (109)</c:v>
                </c:pt>
                <c:pt idx="2">
                  <c:v>Armed Forces and National Security (1602)</c:v>
                </c:pt>
                <c:pt idx="3">
                  <c:v>Arts, Culture, Religion (120)</c:v>
                </c:pt>
                <c:pt idx="4">
                  <c:v>Civil Rights and Liberties, Minority Issues (240)</c:v>
                </c:pt>
                <c:pt idx="5">
                  <c:v>Commerce (608)</c:v>
                </c:pt>
                <c:pt idx="6">
                  <c:v>Congress (971)</c:v>
                </c:pt>
                <c:pt idx="7">
                  <c:v>Crime and Law Enforcement (1114)</c:v>
                </c:pt>
                <c:pt idx="8">
                  <c:v>Economics and Public Finance (320)</c:v>
                </c:pt>
              </c:strCache>
            </c:strRef>
          </c:cat>
          <c:val>
            <c:numRef>
              <c:f>Sheet1!$B$2:$B$10</c:f>
              <c:numCache>
                <c:formatCode>General</c:formatCode>
                <c:ptCount val="9"/>
                <c:pt idx="0">
                  <c:v>0.93</c:v>
                </c:pt>
                <c:pt idx="1">
                  <c:v>0.81</c:v>
                </c:pt>
                <c:pt idx="2">
                  <c:v>0.95</c:v>
                </c:pt>
                <c:pt idx="3">
                  <c:v>0.85</c:v>
                </c:pt>
                <c:pt idx="4">
                  <c:v>0.91</c:v>
                </c:pt>
                <c:pt idx="5">
                  <c:v>0.95</c:v>
                </c:pt>
                <c:pt idx="6">
                  <c:v>0.97</c:v>
                </c:pt>
                <c:pt idx="7">
                  <c:v>0.94</c:v>
                </c:pt>
                <c:pt idx="8">
                  <c:v>0.93</c:v>
                </c:pt>
              </c:numCache>
            </c:numRef>
          </c:val>
          <c:extLst>
            <c:ext xmlns:c16="http://schemas.microsoft.com/office/drawing/2014/chart" uri="{C3380CC4-5D6E-409C-BE32-E72D297353CC}">
              <c16:uniqueId val="{00000000-07CA-48E8-9780-7E2658654BA0}"/>
            </c:ext>
          </c:extLst>
        </c:ser>
        <c:ser>
          <c:idx val="1"/>
          <c:order val="1"/>
          <c:tx>
            <c:strRef>
              <c:f>Sheet1!$C$1</c:f>
              <c:strCache>
                <c:ptCount val="1"/>
                <c:pt idx="0">
                  <c:v>Recall</c:v>
                </c:pt>
              </c:strCache>
            </c:strRef>
          </c:tx>
          <c:spPr>
            <a:solidFill>
              <a:schemeClr val="accent1">
                <a:lumMod val="40000"/>
                <a:lumOff val="60000"/>
              </a:schemeClr>
            </a:solidFill>
            <a:ln>
              <a:noFill/>
            </a:ln>
            <a:effectLst/>
          </c:spPr>
          <c:invertIfNegative val="0"/>
          <c:cat>
            <c:strRef>
              <c:f>Sheet1!$A$2:$A$10</c:f>
              <c:strCache>
                <c:ptCount val="9"/>
                <c:pt idx="0">
                  <c:v>Agriculture and Food (441)</c:v>
                </c:pt>
                <c:pt idx="1">
                  <c:v>Animals (109)</c:v>
                </c:pt>
                <c:pt idx="2">
                  <c:v>Armed Forces and National Security (1602)</c:v>
                </c:pt>
                <c:pt idx="3">
                  <c:v>Arts, Culture, Religion (120)</c:v>
                </c:pt>
                <c:pt idx="4">
                  <c:v>Civil Rights and Liberties, Minority Issues (240)</c:v>
                </c:pt>
                <c:pt idx="5">
                  <c:v>Commerce (608)</c:v>
                </c:pt>
                <c:pt idx="6">
                  <c:v>Congress (971)</c:v>
                </c:pt>
                <c:pt idx="7">
                  <c:v>Crime and Law Enforcement (1114)</c:v>
                </c:pt>
                <c:pt idx="8">
                  <c:v>Economics and Public Finance (320)</c:v>
                </c:pt>
              </c:strCache>
            </c:strRef>
          </c:cat>
          <c:val>
            <c:numRef>
              <c:f>Sheet1!$C$2:$C$10</c:f>
              <c:numCache>
                <c:formatCode>General</c:formatCode>
                <c:ptCount val="9"/>
                <c:pt idx="0">
                  <c:v>0.96</c:v>
                </c:pt>
                <c:pt idx="1">
                  <c:v>0.87</c:v>
                </c:pt>
                <c:pt idx="2">
                  <c:v>0.97</c:v>
                </c:pt>
                <c:pt idx="3">
                  <c:v>0.86</c:v>
                </c:pt>
                <c:pt idx="4">
                  <c:v>0.88</c:v>
                </c:pt>
                <c:pt idx="5">
                  <c:v>0.93</c:v>
                </c:pt>
                <c:pt idx="6">
                  <c:v>0.97</c:v>
                </c:pt>
                <c:pt idx="7">
                  <c:v>0.95</c:v>
                </c:pt>
                <c:pt idx="8">
                  <c:v>0.86</c:v>
                </c:pt>
              </c:numCache>
            </c:numRef>
          </c:val>
          <c:extLst>
            <c:ext xmlns:c16="http://schemas.microsoft.com/office/drawing/2014/chart" uri="{C3380CC4-5D6E-409C-BE32-E72D297353CC}">
              <c16:uniqueId val="{00000001-07CA-48E8-9780-7E2658654BA0}"/>
            </c:ext>
          </c:extLst>
        </c:ser>
        <c:ser>
          <c:idx val="2"/>
          <c:order val="2"/>
          <c:tx>
            <c:strRef>
              <c:f>Sheet1!$D$1</c:f>
              <c:strCache>
                <c:ptCount val="1"/>
                <c:pt idx="0">
                  <c:v>F1-Score</c:v>
                </c:pt>
              </c:strCache>
            </c:strRef>
          </c:tx>
          <c:spPr>
            <a:solidFill>
              <a:schemeClr val="accent1"/>
            </a:solidFill>
            <a:ln>
              <a:noFill/>
            </a:ln>
            <a:effectLst/>
          </c:spPr>
          <c:invertIfNegative val="0"/>
          <c:cat>
            <c:strRef>
              <c:f>Sheet1!$A$2:$A$10</c:f>
              <c:strCache>
                <c:ptCount val="9"/>
                <c:pt idx="0">
                  <c:v>Agriculture and Food (441)</c:v>
                </c:pt>
                <c:pt idx="1">
                  <c:v>Animals (109)</c:v>
                </c:pt>
                <c:pt idx="2">
                  <c:v>Armed Forces and National Security (1602)</c:v>
                </c:pt>
                <c:pt idx="3">
                  <c:v>Arts, Culture, Religion (120)</c:v>
                </c:pt>
                <c:pt idx="4">
                  <c:v>Civil Rights and Liberties, Minority Issues (240)</c:v>
                </c:pt>
                <c:pt idx="5">
                  <c:v>Commerce (608)</c:v>
                </c:pt>
                <c:pt idx="6">
                  <c:v>Congress (971)</c:v>
                </c:pt>
                <c:pt idx="7">
                  <c:v>Crime and Law Enforcement (1114)</c:v>
                </c:pt>
                <c:pt idx="8">
                  <c:v>Economics and Public Finance (320)</c:v>
                </c:pt>
              </c:strCache>
            </c:strRef>
          </c:cat>
          <c:val>
            <c:numRef>
              <c:f>Sheet1!$D$2:$D$10</c:f>
              <c:numCache>
                <c:formatCode>General</c:formatCode>
                <c:ptCount val="9"/>
                <c:pt idx="0">
                  <c:v>0.95</c:v>
                </c:pt>
                <c:pt idx="1">
                  <c:v>0.84</c:v>
                </c:pt>
                <c:pt idx="2">
                  <c:v>0.96</c:v>
                </c:pt>
                <c:pt idx="3">
                  <c:v>0.85</c:v>
                </c:pt>
                <c:pt idx="4">
                  <c:v>0.89</c:v>
                </c:pt>
                <c:pt idx="5">
                  <c:v>0.94</c:v>
                </c:pt>
                <c:pt idx="6">
                  <c:v>0.97</c:v>
                </c:pt>
                <c:pt idx="7">
                  <c:v>0.95</c:v>
                </c:pt>
                <c:pt idx="8">
                  <c:v>0.89</c:v>
                </c:pt>
              </c:numCache>
            </c:numRef>
          </c:val>
          <c:extLst>
            <c:ext xmlns:c16="http://schemas.microsoft.com/office/drawing/2014/chart" uri="{C3380CC4-5D6E-409C-BE32-E72D297353CC}">
              <c16:uniqueId val="{00000002-07CA-48E8-9780-7E2658654BA0}"/>
            </c:ext>
          </c:extLst>
        </c:ser>
        <c:dLbls>
          <c:showLegendKey val="0"/>
          <c:showVal val="0"/>
          <c:showCatName val="0"/>
          <c:showSerName val="0"/>
          <c:showPercent val="0"/>
          <c:showBubbleSize val="0"/>
        </c:dLbls>
        <c:gapWidth val="182"/>
        <c:axId val="629715600"/>
        <c:axId val="629712720"/>
      </c:barChart>
      <c:catAx>
        <c:axId val="62971560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9712720"/>
        <c:crosses val="autoZero"/>
        <c:auto val="1"/>
        <c:lblAlgn val="ctr"/>
        <c:lblOffset val="100"/>
        <c:noMultiLvlLbl val="0"/>
      </c:catAx>
      <c:valAx>
        <c:axId val="629712720"/>
        <c:scaling>
          <c:orientation val="minMax"/>
          <c:max val="1"/>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high"/>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9715600"/>
        <c:crosses val="autoZero"/>
        <c:crossBetween val="between"/>
      </c:valAx>
      <c:spPr>
        <a:noFill/>
        <a:ln>
          <a:noFill/>
        </a:ln>
        <a:effectLst/>
      </c:spPr>
    </c:plotArea>
    <c:legend>
      <c:legendPos val="b"/>
      <c:layout>
        <c:manualLayout>
          <c:xMode val="edge"/>
          <c:yMode val="edge"/>
          <c:x val="0.75689936855719109"/>
          <c:y val="2.487195678901718E-3"/>
          <c:w val="0.22400386093042718"/>
          <c:h val="5.918350662709440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CBECC-64E8-4D1E-8BFB-44089C913D4E}" type="datetimeFigureOut">
              <a:rPr lang="en-US" smtClean="0"/>
              <a:t>4/30/2025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70912-689E-4699-B95C-9649F5C2B907}" type="slidenum">
              <a:rPr lang="en-US" smtClean="0"/>
              <a:t>‹#›</a:t>
            </a:fld>
            <a:endParaRPr lang="en-US"/>
          </a:p>
        </p:txBody>
      </p:sp>
    </p:spTree>
    <p:extLst>
      <p:ext uri="{BB962C8B-B14F-4D97-AF65-F5344CB8AC3E}">
        <p14:creationId xmlns:p14="http://schemas.microsoft.com/office/powerpoint/2010/main" val="466272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https://www.congress.gov/search</a:t>
            </a:r>
          </a:p>
          <a:p>
            <a:r>
              <a:rPr lang="en-US" dirty="0"/>
              <a:t>https://rollcall.com/2025/03/05/publishing-pileup-congressional-bills-slow-to-reach-public/</a:t>
            </a:r>
          </a:p>
        </p:txBody>
      </p:sp>
      <p:sp>
        <p:nvSpPr>
          <p:cNvPr id="4" name="Slide Number Placeholder 3"/>
          <p:cNvSpPr>
            <a:spLocks noGrp="1"/>
          </p:cNvSpPr>
          <p:nvPr>
            <p:ph type="sldNum" sz="quarter" idx="5"/>
          </p:nvPr>
        </p:nvSpPr>
        <p:spPr/>
        <p:txBody>
          <a:bodyPr/>
          <a:lstStyle/>
          <a:p>
            <a:fld id="{53770912-689E-4699-B95C-9649F5C2B907}" type="slidenum">
              <a:rPr lang="en-US" smtClean="0"/>
              <a:t>2</a:t>
            </a:fld>
            <a:endParaRPr lang="en-US"/>
          </a:p>
        </p:txBody>
      </p:sp>
    </p:spTree>
    <p:extLst>
      <p:ext uri="{BB962C8B-B14F-4D97-AF65-F5344CB8AC3E}">
        <p14:creationId xmlns:p14="http://schemas.microsoft.com/office/powerpoint/2010/main" val="238866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59E4-8442-2878-22A6-25571B7C4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77ABDF-D0B3-724D-1C70-D0741CB02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318C28-3EEA-08DA-B0A5-FEC4A8D4B8F4}"/>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16EB65EB-5529-093A-A4EA-A52AB78F1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2ADCD-F8DB-59EA-15A0-4EE71D6BBAA0}"/>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177580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E020-7B1E-FFCE-86D6-5571E47D2B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1C8313-7515-E02A-E7FD-1CBB28D305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EA01B-6999-F395-36FC-AA4CDF8C000D}"/>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57F7624D-E755-A7F5-0130-763326AFC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0FD3A-9E60-2844-3A27-CD1870CBB16A}"/>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180749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2854E-6C2A-E357-5BBB-E97EAB2D6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160714-59BF-22F0-976C-0CCA35632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88854-99CE-B975-4F1A-37BED171F9C2}"/>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1A06A2F2-93F2-11BE-DDBE-9E9C00A50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97B57-3078-E64E-B356-B17E0FCF33D6}"/>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76487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6901-C6A0-3B58-4808-C34E85CDF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DD480-E11C-FA4A-5B00-C1953160A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336F9-3C1F-701D-67AF-341852685AFD}"/>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464D967D-8093-4443-8834-82D9D24D3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3CD1E-4B64-1675-1486-B9D2A0F73B2F}"/>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182265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9CA7-5296-2909-294A-FACC141A5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90A8E-ED44-C051-6048-22CA770761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5875E-5BA3-31DC-78D6-6B222FB688BD}"/>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4965E79B-3583-F7FA-8DB0-975338CA2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29AA2-3F85-B3DF-2148-53CD319E68AC}"/>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89115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7A4B-458D-71F0-9409-A9B854157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F9907-82E2-424C-43BB-4E48CF1AFE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4625E-902F-613A-5F3A-D7B1A7E8D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B2735-EB53-4292-6372-05192D1EB446}"/>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6" name="Footer Placeholder 5">
            <a:extLst>
              <a:ext uri="{FF2B5EF4-FFF2-40B4-BE49-F238E27FC236}">
                <a16:creationId xmlns:a16="http://schemas.microsoft.com/office/drawing/2014/main" id="{F330E248-FABA-1AB9-64F5-0A458805D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0BCE6-6053-0008-AC09-77CEB613B7D7}"/>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398779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560B-B44B-FF7C-A3A1-8CAA6FB4B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0A55B-0A7F-0B48-38CE-887344741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13F7D-FEE0-0AD1-351C-5B5142D65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522ED7-7E63-6AA3-FD6C-687C48BF5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922703-AEA9-6BC6-0224-A8A64840D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E14C88-43C6-3E06-BAC8-92B6814F32B0}"/>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8" name="Footer Placeholder 7">
            <a:extLst>
              <a:ext uri="{FF2B5EF4-FFF2-40B4-BE49-F238E27FC236}">
                <a16:creationId xmlns:a16="http://schemas.microsoft.com/office/drawing/2014/main" id="{B9085993-658B-B734-9874-60F67AC77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D3980-09C1-8F58-2002-DFD9A8D47D22}"/>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154273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B59C-ECB1-2B6D-BBB1-6285A53F0B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73C6B-170F-5210-A2B7-12612D8597A1}"/>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4" name="Footer Placeholder 3">
            <a:extLst>
              <a:ext uri="{FF2B5EF4-FFF2-40B4-BE49-F238E27FC236}">
                <a16:creationId xmlns:a16="http://schemas.microsoft.com/office/drawing/2014/main" id="{11701F41-7863-A320-2936-4E91FDCB4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841417-DC67-D347-0DEE-EB2DA174E8D8}"/>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234064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04AEF3-4DE5-9627-CBEF-CFBE210CC3D6}"/>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3" name="Footer Placeholder 2">
            <a:extLst>
              <a:ext uri="{FF2B5EF4-FFF2-40B4-BE49-F238E27FC236}">
                <a16:creationId xmlns:a16="http://schemas.microsoft.com/office/drawing/2014/main" id="{79FA2154-BFF1-2D90-2A69-55254591FE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D650A4-13F1-6A08-030E-33464182C455}"/>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240495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E2B0-B757-4CA8-6B8F-67C7E2463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B33A6B-B104-205C-F81A-CDF91E8BF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5E8F1C-CA61-C21E-9B0A-332E214C9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426EB-32A3-9916-E061-FBED2F5D667F}"/>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6" name="Footer Placeholder 5">
            <a:extLst>
              <a:ext uri="{FF2B5EF4-FFF2-40B4-BE49-F238E27FC236}">
                <a16:creationId xmlns:a16="http://schemas.microsoft.com/office/drawing/2014/main" id="{AC87463E-1AF5-2E4C-EAEF-93ADB64E1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6B2ED-1E0F-F881-831A-E93849BBE174}"/>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279685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134D-AC1D-D93E-FD48-7CACCB5E1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5DBF1-6C7A-DA89-AA18-29835DABD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B833EB-5589-E759-2746-B02D3D254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F291C-4F0E-57A7-E65C-01F52F7FC538}"/>
              </a:ext>
            </a:extLst>
          </p:cNvPr>
          <p:cNvSpPr>
            <a:spLocks noGrp="1"/>
          </p:cNvSpPr>
          <p:nvPr>
            <p:ph type="dt" sz="half" idx="10"/>
          </p:nvPr>
        </p:nvSpPr>
        <p:spPr/>
        <p:txBody>
          <a:bodyPr/>
          <a:lstStyle/>
          <a:p>
            <a:fld id="{EE68DA9F-0D80-43E0-A965-2B00199E9A27}" type="datetimeFigureOut">
              <a:rPr lang="en-US" smtClean="0"/>
              <a:t>4/30/2025</a:t>
            </a:fld>
            <a:endParaRPr lang="en-US"/>
          </a:p>
        </p:txBody>
      </p:sp>
      <p:sp>
        <p:nvSpPr>
          <p:cNvPr id="6" name="Footer Placeholder 5">
            <a:extLst>
              <a:ext uri="{FF2B5EF4-FFF2-40B4-BE49-F238E27FC236}">
                <a16:creationId xmlns:a16="http://schemas.microsoft.com/office/drawing/2014/main" id="{D2185ECB-5AFF-F10E-933C-4F5C6E59A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125BB-7947-C100-0681-6F2145BFE1D3}"/>
              </a:ext>
            </a:extLst>
          </p:cNvPr>
          <p:cNvSpPr>
            <a:spLocks noGrp="1"/>
          </p:cNvSpPr>
          <p:nvPr>
            <p:ph type="sldNum" sz="quarter" idx="12"/>
          </p:nvPr>
        </p:nvSpPr>
        <p:spPr/>
        <p:txBody>
          <a:bodyPr/>
          <a:lstStyle/>
          <a:p>
            <a:fld id="{C98CDE17-D0E0-4CFE-A710-B8ED1C4E497B}" type="slidenum">
              <a:rPr lang="en-US" smtClean="0"/>
              <a:t>‹#›</a:t>
            </a:fld>
            <a:endParaRPr lang="en-US"/>
          </a:p>
        </p:txBody>
      </p:sp>
    </p:spTree>
    <p:extLst>
      <p:ext uri="{BB962C8B-B14F-4D97-AF65-F5344CB8AC3E}">
        <p14:creationId xmlns:p14="http://schemas.microsoft.com/office/powerpoint/2010/main" val="428280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C43EDD-7C65-8CD0-4EEF-1ECF66881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A8644-1969-85BA-B196-60DBBD4C5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021C-69F6-A211-B91E-7B37FE65B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8DA9F-0D80-43E0-A965-2B00199E9A27}" type="datetimeFigureOut">
              <a:rPr lang="en-US" smtClean="0"/>
              <a:t>4/30/2025</a:t>
            </a:fld>
            <a:endParaRPr lang="en-US"/>
          </a:p>
        </p:txBody>
      </p:sp>
      <p:sp>
        <p:nvSpPr>
          <p:cNvPr id="5" name="Footer Placeholder 4">
            <a:extLst>
              <a:ext uri="{FF2B5EF4-FFF2-40B4-BE49-F238E27FC236}">
                <a16:creationId xmlns:a16="http://schemas.microsoft.com/office/drawing/2014/main" id="{627B64AC-C81A-8D0D-8ABB-53B270C3E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B90891-5F14-D597-A921-393094F93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CDE17-D0E0-4CFE-A710-B8ED1C4E497B}" type="slidenum">
              <a:rPr lang="en-US" smtClean="0"/>
              <a:t>‹#›</a:t>
            </a:fld>
            <a:endParaRPr lang="en-US"/>
          </a:p>
        </p:txBody>
      </p:sp>
    </p:spTree>
    <p:extLst>
      <p:ext uri="{BB962C8B-B14F-4D97-AF65-F5344CB8AC3E}">
        <p14:creationId xmlns:p14="http://schemas.microsoft.com/office/powerpoint/2010/main" val="6063145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52.sv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26.svg"/><Relationship Id="rId5" Type="http://schemas.openxmlformats.org/officeDocument/2006/relationships/image" Target="../media/image32.svg"/><Relationship Id="rId10"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36.svg"/></Relationships>
</file>

<file path=ppt/slides/_rels/slide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8.sv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chart" Target="../charts/chart2.xml"/><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svg"/><Relationship Id="rId7" Type="http://schemas.openxmlformats.org/officeDocument/2006/relationships/image" Target="../media/image48.jpe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 Id="rId9" Type="http://schemas.openxmlformats.org/officeDocument/2006/relationships/image" Target="../media/image5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1E04-ECB3-A714-E8D6-1DFBBED87322}"/>
              </a:ext>
            </a:extLst>
          </p:cNvPr>
          <p:cNvSpPr>
            <a:spLocks noGrp="1"/>
          </p:cNvSpPr>
          <p:nvPr>
            <p:ph type="ctrTitle"/>
          </p:nvPr>
        </p:nvSpPr>
        <p:spPr/>
        <p:txBody>
          <a:bodyPr/>
          <a:lstStyle/>
          <a:p>
            <a:r>
              <a:rPr lang="en-US" dirty="0"/>
              <a:t>Tagging policy areas for federal legislation</a:t>
            </a:r>
          </a:p>
        </p:txBody>
      </p:sp>
      <p:sp>
        <p:nvSpPr>
          <p:cNvPr id="3" name="Subtitle 2">
            <a:extLst>
              <a:ext uri="{FF2B5EF4-FFF2-40B4-BE49-F238E27FC236}">
                <a16:creationId xmlns:a16="http://schemas.microsoft.com/office/drawing/2014/main" id="{D8D3D5BD-72B7-01B0-5A9D-3044F146A6EF}"/>
              </a:ext>
            </a:extLst>
          </p:cNvPr>
          <p:cNvSpPr>
            <a:spLocks noGrp="1"/>
          </p:cNvSpPr>
          <p:nvPr>
            <p:ph type="subTitle" idx="1"/>
          </p:nvPr>
        </p:nvSpPr>
        <p:spPr/>
        <p:txBody>
          <a:bodyPr/>
          <a:lstStyle/>
          <a:p>
            <a:r>
              <a:rPr lang="en-US" dirty="0"/>
              <a:t>By: Jehan Bugli</a:t>
            </a:r>
          </a:p>
        </p:txBody>
      </p:sp>
    </p:spTree>
    <p:extLst>
      <p:ext uri="{BB962C8B-B14F-4D97-AF65-F5344CB8AC3E}">
        <p14:creationId xmlns:p14="http://schemas.microsoft.com/office/powerpoint/2010/main" val="367386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F737-A902-EE4F-877D-3DD29E78245A}"/>
              </a:ext>
            </a:extLst>
          </p:cNvPr>
          <p:cNvSpPr>
            <a:spLocks noGrp="1"/>
          </p:cNvSpPr>
          <p:nvPr>
            <p:ph type="title"/>
          </p:nvPr>
        </p:nvSpPr>
        <p:spPr/>
        <p:txBody>
          <a:bodyPr/>
          <a:lstStyle/>
          <a:p>
            <a:r>
              <a:rPr lang="en-US" dirty="0"/>
              <a:t>Results indicate that classical approaches can form a robust policy area classification mechanism</a:t>
            </a:r>
          </a:p>
        </p:txBody>
      </p:sp>
      <p:grpSp>
        <p:nvGrpSpPr>
          <p:cNvPr id="34" name="Group 33">
            <a:extLst>
              <a:ext uri="{FF2B5EF4-FFF2-40B4-BE49-F238E27FC236}">
                <a16:creationId xmlns:a16="http://schemas.microsoft.com/office/drawing/2014/main" id="{70D1F2B5-7C15-DCD7-8FA4-C0EDB83BCEC7}"/>
              </a:ext>
            </a:extLst>
          </p:cNvPr>
          <p:cNvGrpSpPr/>
          <p:nvPr/>
        </p:nvGrpSpPr>
        <p:grpSpPr>
          <a:xfrm>
            <a:off x="1417674" y="1887309"/>
            <a:ext cx="9356652" cy="3790971"/>
            <a:chOff x="715690" y="1868259"/>
            <a:chExt cx="9356652" cy="3790971"/>
          </a:xfrm>
        </p:grpSpPr>
        <p:sp>
          <p:nvSpPr>
            <p:cNvPr id="23" name="Oval 22">
              <a:extLst>
                <a:ext uri="{FF2B5EF4-FFF2-40B4-BE49-F238E27FC236}">
                  <a16:creationId xmlns:a16="http://schemas.microsoft.com/office/drawing/2014/main" id="{A8C22A1F-EA58-5B04-CD9F-4C680EAABB21}"/>
                </a:ext>
              </a:extLst>
            </p:cNvPr>
            <p:cNvSpPr/>
            <p:nvPr/>
          </p:nvSpPr>
          <p:spPr>
            <a:xfrm>
              <a:off x="3788867" y="2458830"/>
              <a:ext cx="3200400" cy="3200400"/>
            </a:xfrm>
            <a:prstGeom prst="ellipse">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2E8DA61-2930-5D83-99F1-8E8B155D9ED8}"/>
                </a:ext>
              </a:extLst>
            </p:cNvPr>
            <p:cNvGrpSpPr/>
            <p:nvPr/>
          </p:nvGrpSpPr>
          <p:grpSpPr>
            <a:xfrm>
              <a:off x="6829944" y="2743702"/>
              <a:ext cx="3242398" cy="914400"/>
              <a:chOff x="6635282" y="2546671"/>
              <a:chExt cx="3242398" cy="914400"/>
            </a:xfrm>
          </p:grpSpPr>
          <p:sp>
            <p:nvSpPr>
              <p:cNvPr id="12" name="Oval 11">
                <a:extLst>
                  <a:ext uri="{FF2B5EF4-FFF2-40B4-BE49-F238E27FC236}">
                    <a16:creationId xmlns:a16="http://schemas.microsoft.com/office/drawing/2014/main" id="{76A2768F-3435-0965-EB65-C475F5A513F8}"/>
                  </a:ext>
                </a:extLst>
              </p:cNvPr>
              <p:cNvSpPr>
                <a:spLocks noChangeAspect="1"/>
              </p:cNvSpPr>
              <p:nvPr/>
            </p:nvSpPr>
            <p:spPr>
              <a:xfrm>
                <a:off x="6635282" y="2546671"/>
                <a:ext cx="914400" cy="914400"/>
              </a:xfrm>
              <a:prstGeom prst="ellipse">
                <a:avLst/>
              </a:prstGeom>
              <a:solidFill>
                <a:schemeClr val="accent1">
                  <a:lumMod val="60000"/>
                  <a:lumOff val="40000"/>
                </a:schemeClr>
              </a:solidFill>
              <a:ln w="381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12F45D9-0001-B7E4-2CF6-9BA32E35936E}"/>
                  </a:ext>
                </a:extLst>
              </p:cNvPr>
              <p:cNvSpPr txBox="1"/>
              <p:nvPr/>
            </p:nvSpPr>
            <p:spPr>
              <a:xfrm>
                <a:off x="7682168" y="2742261"/>
                <a:ext cx="2195512" cy="523220"/>
              </a:xfrm>
              <a:prstGeom prst="rect">
                <a:avLst/>
              </a:prstGeom>
              <a:noFill/>
            </p:spPr>
            <p:txBody>
              <a:bodyPr wrap="square" anchor="ctr">
                <a:spAutoFit/>
              </a:bodyPr>
              <a:lstStyle/>
              <a:p>
                <a:r>
                  <a:rPr lang="en-US" sz="1400" b="1" dirty="0">
                    <a:solidFill>
                      <a:schemeClr val="accent1"/>
                    </a:solidFill>
                  </a:rPr>
                  <a:t>More robust metrics taking class overlap into account</a:t>
                </a:r>
                <a:endParaRPr lang="en-US" sz="1400" dirty="0"/>
              </a:p>
            </p:txBody>
          </p:sp>
          <p:pic>
            <p:nvPicPr>
              <p:cNvPr id="14" name="Graphic 13" descr="Coins">
                <a:extLst>
                  <a:ext uri="{FF2B5EF4-FFF2-40B4-BE49-F238E27FC236}">
                    <a16:creationId xmlns:a16="http://schemas.microsoft.com/office/drawing/2014/main" id="{4DE3318A-297B-DDA3-FECE-8CE3CB4681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02934" y="2709327"/>
                <a:ext cx="579096" cy="579096"/>
              </a:xfrm>
              <a:prstGeom prst="rect">
                <a:avLst/>
              </a:prstGeom>
            </p:spPr>
          </p:pic>
        </p:grpSp>
        <p:grpSp>
          <p:nvGrpSpPr>
            <p:cNvPr id="15" name="Group 14">
              <a:extLst>
                <a:ext uri="{FF2B5EF4-FFF2-40B4-BE49-F238E27FC236}">
                  <a16:creationId xmlns:a16="http://schemas.microsoft.com/office/drawing/2014/main" id="{D00FC931-E7E3-9E9F-DF57-216D4786C66E}"/>
                </a:ext>
              </a:extLst>
            </p:cNvPr>
            <p:cNvGrpSpPr/>
            <p:nvPr/>
          </p:nvGrpSpPr>
          <p:grpSpPr>
            <a:xfrm>
              <a:off x="6829944" y="4450264"/>
              <a:ext cx="3242398" cy="914400"/>
              <a:chOff x="7373342" y="3731129"/>
              <a:chExt cx="3242398" cy="914400"/>
            </a:xfrm>
          </p:grpSpPr>
          <p:sp>
            <p:nvSpPr>
              <p:cNvPr id="16" name="Oval 15">
                <a:extLst>
                  <a:ext uri="{FF2B5EF4-FFF2-40B4-BE49-F238E27FC236}">
                    <a16:creationId xmlns:a16="http://schemas.microsoft.com/office/drawing/2014/main" id="{B3535478-BBEE-8A0B-F400-FDF94FDF52B0}"/>
                  </a:ext>
                </a:extLst>
              </p:cNvPr>
              <p:cNvSpPr>
                <a:spLocks noChangeAspect="1"/>
              </p:cNvSpPr>
              <p:nvPr/>
            </p:nvSpPr>
            <p:spPr>
              <a:xfrm>
                <a:off x="7373342" y="3731129"/>
                <a:ext cx="914400" cy="914400"/>
              </a:xfrm>
              <a:prstGeom prst="ellipse">
                <a:avLst/>
              </a:prstGeom>
              <a:solidFill>
                <a:schemeClr val="accent1"/>
              </a:solidFill>
              <a:ln w="381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1A143E9-6FBF-746E-009F-EE40E8B9590F}"/>
                  </a:ext>
                </a:extLst>
              </p:cNvPr>
              <p:cNvSpPr txBox="1"/>
              <p:nvPr/>
            </p:nvSpPr>
            <p:spPr>
              <a:xfrm>
                <a:off x="8420228" y="3926719"/>
                <a:ext cx="2195512" cy="523220"/>
              </a:xfrm>
              <a:prstGeom prst="rect">
                <a:avLst/>
              </a:prstGeom>
              <a:noFill/>
            </p:spPr>
            <p:txBody>
              <a:bodyPr wrap="square" anchor="ctr">
                <a:spAutoFit/>
              </a:bodyPr>
              <a:lstStyle/>
              <a:p>
                <a:r>
                  <a:rPr lang="en-US" sz="1400" b="1" dirty="0">
                    <a:solidFill>
                      <a:schemeClr val="accent1"/>
                    </a:solidFill>
                  </a:rPr>
                  <a:t>Testing against similar text corpora to generalize</a:t>
                </a:r>
                <a:endParaRPr lang="en-US" sz="1400" dirty="0"/>
              </a:p>
            </p:txBody>
          </p:sp>
          <p:pic>
            <p:nvPicPr>
              <p:cNvPr id="18" name="Graphic 17" descr="Database">
                <a:extLst>
                  <a:ext uri="{FF2B5EF4-FFF2-40B4-BE49-F238E27FC236}">
                    <a16:creationId xmlns:a16="http://schemas.microsoft.com/office/drawing/2014/main" id="{3D2C0A5F-AF3A-55E3-40C0-BE70E5D8BA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0994" y="3898781"/>
                <a:ext cx="579096" cy="579096"/>
              </a:xfrm>
              <a:prstGeom prst="rect">
                <a:avLst/>
              </a:prstGeom>
            </p:spPr>
          </p:pic>
        </p:grpSp>
        <p:sp>
          <p:nvSpPr>
            <p:cNvPr id="24" name="TextBox 23">
              <a:extLst>
                <a:ext uri="{FF2B5EF4-FFF2-40B4-BE49-F238E27FC236}">
                  <a16:creationId xmlns:a16="http://schemas.microsoft.com/office/drawing/2014/main" id="{9E7E959E-0A5F-0C39-5CEF-07ED277F8159}"/>
                </a:ext>
              </a:extLst>
            </p:cNvPr>
            <p:cNvSpPr txBox="1"/>
            <p:nvPr/>
          </p:nvSpPr>
          <p:spPr>
            <a:xfrm>
              <a:off x="3574123" y="1868259"/>
              <a:ext cx="3629888" cy="369332"/>
            </a:xfrm>
            <a:prstGeom prst="rect">
              <a:avLst/>
            </a:prstGeom>
            <a:noFill/>
          </p:spPr>
          <p:txBody>
            <a:bodyPr wrap="square">
              <a:spAutoFit/>
            </a:bodyPr>
            <a:lstStyle/>
            <a:p>
              <a:pPr algn="ctr"/>
              <a:r>
                <a:rPr lang="en-US" b="1" dirty="0">
                  <a:solidFill>
                    <a:schemeClr val="accent1"/>
                  </a:solidFill>
                </a:rPr>
                <a:t>Avenues for further investigation</a:t>
              </a:r>
              <a:endParaRPr lang="en-US" sz="1800" dirty="0">
                <a:solidFill>
                  <a:schemeClr val="accent1"/>
                </a:solidFill>
              </a:endParaRPr>
            </a:p>
          </p:txBody>
        </p:sp>
        <p:grpSp>
          <p:nvGrpSpPr>
            <p:cNvPr id="27" name="Group 26">
              <a:extLst>
                <a:ext uri="{FF2B5EF4-FFF2-40B4-BE49-F238E27FC236}">
                  <a16:creationId xmlns:a16="http://schemas.microsoft.com/office/drawing/2014/main" id="{9D372E6C-44BA-9DC0-CB9B-AE7D804EEECE}"/>
                </a:ext>
              </a:extLst>
            </p:cNvPr>
            <p:cNvGrpSpPr/>
            <p:nvPr/>
          </p:nvGrpSpPr>
          <p:grpSpPr>
            <a:xfrm>
              <a:off x="715690" y="2746806"/>
              <a:ext cx="3245166" cy="914400"/>
              <a:chOff x="-229341" y="4232187"/>
              <a:chExt cx="3245166" cy="914400"/>
            </a:xfrm>
          </p:grpSpPr>
          <p:sp>
            <p:nvSpPr>
              <p:cNvPr id="20" name="Oval 19">
                <a:extLst>
                  <a:ext uri="{FF2B5EF4-FFF2-40B4-BE49-F238E27FC236}">
                    <a16:creationId xmlns:a16="http://schemas.microsoft.com/office/drawing/2014/main" id="{144A8A6E-1F46-136E-05EB-085F095F1D0D}"/>
                  </a:ext>
                </a:extLst>
              </p:cNvPr>
              <p:cNvSpPr>
                <a:spLocks noChangeAspect="1"/>
              </p:cNvSpPr>
              <p:nvPr/>
            </p:nvSpPr>
            <p:spPr>
              <a:xfrm>
                <a:off x="2101425" y="4232187"/>
                <a:ext cx="914400" cy="914400"/>
              </a:xfrm>
              <a:prstGeom prst="ellipse">
                <a:avLst/>
              </a:prstGeom>
              <a:solidFill>
                <a:schemeClr val="accent1">
                  <a:lumMod val="75000"/>
                </a:schemeClr>
              </a:solidFill>
              <a:ln w="381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End">
                <a:extLst>
                  <a:ext uri="{FF2B5EF4-FFF2-40B4-BE49-F238E27FC236}">
                    <a16:creationId xmlns:a16="http://schemas.microsoft.com/office/drawing/2014/main" id="{474E769B-D464-D73A-C78D-A2CC220AE8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69077" y="4396735"/>
                <a:ext cx="579096" cy="579096"/>
              </a:xfrm>
              <a:prstGeom prst="rect">
                <a:avLst/>
              </a:prstGeom>
            </p:spPr>
          </p:pic>
          <p:sp>
            <p:nvSpPr>
              <p:cNvPr id="25" name="TextBox 24">
                <a:extLst>
                  <a:ext uri="{FF2B5EF4-FFF2-40B4-BE49-F238E27FC236}">
                    <a16:creationId xmlns:a16="http://schemas.microsoft.com/office/drawing/2014/main" id="{E3EA8B1B-AF38-81B1-FCA8-BC65E065F27F}"/>
                  </a:ext>
                </a:extLst>
              </p:cNvPr>
              <p:cNvSpPr txBox="1"/>
              <p:nvPr/>
            </p:nvSpPr>
            <p:spPr>
              <a:xfrm>
                <a:off x="-229341" y="4427777"/>
                <a:ext cx="2195512" cy="523220"/>
              </a:xfrm>
              <a:prstGeom prst="rect">
                <a:avLst/>
              </a:prstGeom>
              <a:noFill/>
            </p:spPr>
            <p:txBody>
              <a:bodyPr wrap="square" anchor="ctr">
                <a:spAutoFit/>
              </a:bodyPr>
              <a:lstStyle/>
              <a:p>
                <a:pPr algn="r"/>
                <a:r>
                  <a:rPr lang="en-US" sz="1400" b="1" dirty="0">
                    <a:solidFill>
                      <a:schemeClr val="accent1"/>
                    </a:solidFill>
                  </a:rPr>
                  <a:t>Refining stop-word implementation</a:t>
                </a:r>
                <a:endParaRPr lang="en-US" sz="1400" dirty="0"/>
              </a:p>
            </p:txBody>
          </p:sp>
        </p:grpSp>
        <p:grpSp>
          <p:nvGrpSpPr>
            <p:cNvPr id="28" name="Group 27">
              <a:extLst>
                <a:ext uri="{FF2B5EF4-FFF2-40B4-BE49-F238E27FC236}">
                  <a16:creationId xmlns:a16="http://schemas.microsoft.com/office/drawing/2014/main" id="{FD33D555-C943-6F3B-1A8E-16893710536B}"/>
                </a:ext>
              </a:extLst>
            </p:cNvPr>
            <p:cNvGrpSpPr/>
            <p:nvPr/>
          </p:nvGrpSpPr>
          <p:grpSpPr>
            <a:xfrm>
              <a:off x="715690" y="4450264"/>
              <a:ext cx="3245166" cy="914400"/>
              <a:chOff x="-229341" y="4232187"/>
              <a:chExt cx="3245166" cy="914400"/>
            </a:xfrm>
          </p:grpSpPr>
          <p:sp>
            <p:nvSpPr>
              <p:cNvPr id="29" name="Oval 28">
                <a:extLst>
                  <a:ext uri="{FF2B5EF4-FFF2-40B4-BE49-F238E27FC236}">
                    <a16:creationId xmlns:a16="http://schemas.microsoft.com/office/drawing/2014/main" id="{EDEF4B5D-CA5D-1F36-0AE4-ED56ABD14449}"/>
                  </a:ext>
                </a:extLst>
              </p:cNvPr>
              <p:cNvSpPr>
                <a:spLocks noChangeAspect="1"/>
              </p:cNvSpPr>
              <p:nvPr/>
            </p:nvSpPr>
            <p:spPr>
              <a:xfrm>
                <a:off x="2101425" y="4232187"/>
                <a:ext cx="914400" cy="914400"/>
              </a:xfrm>
              <a:prstGeom prst="ellipse">
                <a:avLst/>
              </a:prstGeom>
              <a:solidFill>
                <a:schemeClr val="accent1">
                  <a:lumMod val="75000"/>
                </a:schemeClr>
              </a:solidFill>
              <a:ln w="381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End">
                <a:extLst>
                  <a:ext uri="{FF2B5EF4-FFF2-40B4-BE49-F238E27FC236}">
                    <a16:creationId xmlns:a16="http://schemas.microsoft.com/office/drawing/2014/main" id="{7638F3AD-BCDD-9BC7-17E5-C71EACCB4C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69077" y="4396735"/>
                <a:ext cx="579096" cy="579096"/>
              </a:xfrm>
              <a:prstGeom prst="rect">
                <a:avLst/>
              </a:prstGeom>
            </p:spPr>
          </p:pic>
          <p:sp>
            <p:nvSpPr>
              <p:cNvPr id="31" name="TextBox 30">
                <a:extLst>
                  <a:ext uri="{FF2B5EF4-FFF2-40B4-BE49-F238E27FC236}">
                    <a16:creationId xmlns:a16="http://schemas.microsoft.com/office/drawing/2014/main" id="{3391C799-B769-1B98-82B9-4A1B6DD1BBEE}"/>
                  </a:ext>
                </a:extLst>
              </p:cNvPr>
              <p:cNvSpPr txBox="1"/>
              <p:nvPr/>
            </p:nvSpPr>
            <p:spPr>
              <a:xfrm>
                <a:off x="-229341" y="4427777"/>
                <a:ext cx="2195512" cy="523220"/>
              </a:xfrm>
              <a:prstGeom prst="rect">
                <a:avLst/>
              </a:prstGeom>
              <a:noFill/>
            </p:spPr>
            <p:txBody>
              <a:bodyPr wrap="square" anchor="ctr">
                <a:spAutoFit/>
              </a:bodyPr>
              <a:lstStyle/>
              <a:p>
                <a:pPr algn="r"/>
                <a:r>
                  <a:rPr lang="en-US" sz="1400" b="1" dirty="0">
                    <a:solidFill>
                      <a:schemeClr val="accent1"/>
                    </a:solidFill>
                  </a:rPr>
                  <a:t>Investigating legislative attitudes and biases</a:t>
                </a:r>
                <a:endParaRPr lang="en-US" sz="1400" dirty="0"/>
              </a:p>
            </p:txBody>
          </p:sp>
        </p:grpSp>
        <p:pic>
          <p:nvPicPr>
            <p:cNvPr id="33" name="Graphic 32" descr="Research">
              <a:extLst>
                <a:ext uri="{FF2B5EF4-FFF2-40B4-BE49-F238E27FC236}">
                  <a16:creationId xmlns:a16="http://schemas.microsoft.com/office/drawing/2014/main" id="{F0B77CED-ED3D-F15D-800A-3586CD4B1B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3803" y="3013766"/>
              <a:ext cx="2090528" cy="2090528"/>
            </a:xfrm>
            <a:prstGeom prst="rect">
              <a:avLst/>
            </a:prstGeom>
          </p:spPr>
        </p:pic>
      </p:grpSp>
    </p:spTree>
    <p:extLst>
      <p:ext uri="{BB962C8B-B14F-4D97-AF65-F5344CB8AC3E}">
        <p14:creationId xmlns:p14="http://schemas.microsoft.com/office/powerpoint/2010/main" val="309504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0D292FF-AD7E-C36F-D566-2F04FAB820A7}"/>
              </a:ext>
            </a:extLst>
          </p:cNvPr>
          <p:cNvGraphicFramePr/>
          <p:nvPr>
            <p:extLst>
              <p:ext uri="{D42A27DB-BD31-4B8C-83A1-F6EECF244321}">
                <p14:modId xmlns:p14="http://schemas.microsoft.com/office/powerpoint/2010/main" val="629938201"/>
              </p:ext>
            </p:extLst>
          </p:nvPr>
        </p:nvGraphicFramePr>
        <p:xfrm>
          <a:off x="619125" y="719666"/>
          <a:ext cx="10905218"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F88938A4-8B78-F9CD-8AE8-8BED25056213}"/>
              </a:ext>
            </a:extLst>
          </p:cNvPr>
          <p:cNvSpPr>
            <a:spLocks noGrp="1"/>
          </p:cNvSpPr>
          <p:nvPr>
            <p:ph type="title"/>
          </p:nvPr>
        </p:nvSpPr>
        <p:spPr/>
        <p:txBody>
          <a:bodyPr/>
          <a:lstStyle/>
          <a:p>
            <a:r>
              <a:rPr lang="en-US" dirty="0"/>
              <a:t>The number of introduced bills is reaching record highs</a:t>
            </a:r>
          </a:p>
        </p:txBody>
      </p:sp>
      <p:sp>
        <p:nvSpPr>
          <p:cNvPr id="4" name="TextBox 3">
            <a:extLst>
              <a:ext uri="{FF2B5EF4-FFF2-40B4-BE49-F238E27FC236}">
                <a16:creationId xmlns:a16="http://schemas.microsoft.com/office/drawing/2014/main" id="{AAB13D5F-F038-151D-0CF0-4F907C671B8B}"/>
              </a:ext>
            </a:extLst>
          </p:cNvPr>
          <p:cNvSpPr txBox="1"/>
          <p:nvPr/>
        </p:nvSpPr>
        <p:spPr>
          <a:xfrm>
            <a:off x="0" y="6581001"/>
            <a:ext cx="2249714" cy="276999"/>
          </a:xfrm>
          <a:prstGeom prst="rect">
            <a:avLst/>
          </a:prstGeom>
          <a:noFill/>
        </p:spPr>
        <p:txBody>
          <a:bodyPr wrap="square" rtlCol="0">
            <a:spAutoFit/>
          </a:bodyPr>
          <a:lstStyle/>
          <a:p>
            <a:r>
              <a:rPr lang="en-US" sz="1200" dirty="0">
                <a:solidFill>
                  <a:schemeClr val="bg1">
                    <a:lumMod val="65000"/>
                  </a:schemeClr>
                </a:solidFill>
              </a:rPr>
              <a:t>Sources: Congress.gov, Roll Call</a:t>
            </a:r>
          </a:p>
        </p:txBody>
      </p:sp>
      <p:sp>
        <p:nvSpPr>
          <p:cNvPr id="5" name="Rectangle: Rounded Corners 4">
            <a:extLst>
              <a:ext uri="{FF2B5EF4-FFF2-40B4-BE49-F238E27FC236}">
                <a16:creationId xmlns:a16="http://schemas.microsoft.com/office/drawing/2014/main" id="{380BEC74-DB2B-3981-C673-F40922D21956}"/>
              </a:ext>
            </a:extLst>
          </p:cNvPr>
          <p:cNvSpPr/>
          <p:nvPr/>
        </p:nvSpPr>
        <p:spPr>
          <a:xfrm>
            <a:off x="2385621" y="4060041"/>
            <a:ext cx="3352800" cy="936831"/>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Average bill processing time has tripled</a:t>
            </a:r>
            <a:r>
              <a:rPr lang="en-US" sz="1400" dirty="0">
                <a:solidFill>
                  <a:schemeClr val="accent1"/>
                </a:solidFill>
              </a:rPr>
              <a:t> from 4 to 12 days across the last 4 sessions </a:t>
            </a:r>
          </a:p>
        </p:txBody>
      </p:sp>
      <p:pic>
        <p:nvPicPr>
          <p:cNvPr id="7" name="Graphic 6" descr="Siren">
            <a:extLst>
              <a:ext uri="{FF2B5EF4-FFF2-40B4-BE49-F238E27FC236}">
                <a16:creationId xmlns:a16="http://schemas.microsoft.com/office/drawing/2014/main" id="{7930338E-0CC7-8EF8-EB81-3BD51838BC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46564" y="4205513"/>
            <a:ext cx="645886" cy="645886"/>
          </a:xfrm>
          <a:prstGeom prst="rect">
            <a:avLst/>
          </a:prstGeom>
        </p:spPr>
      </p:pic>
    </p:spTree>
    <p:extLst>
      <p:ext uri="{BB962C8B-B14F-4D97-AF65-F5344CB8AC3E}">
        <p14:creationId xmlns:p14="http://schemas.microsoft.com/office/powerpoint/2010/main" val="209600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911E-DD32-0893-C594-F7274C462E34}"/>
              </a:ext>
            </a:extLst>
          </p:cNvPr>
          <p:cNvSpPr>
            <a:spLocks noGrp="1"/>
          </p:cNvSpPr>
          <p:nvPr>
            <p:ph type="title"/>
          </p:nvPr>
        </p:nvSpPr>
        <p:spPr/>
        <p:txBody>
          <a:bodyPr/>
          <a:lstStyle/>
          <a:p>
            <a:r>
              <a:rPr lang="en-US" dirty="0"/>
              <a:t>Policy area tags are a prime target for NLP investigation</a:t>
            </a:r>
          </a:p>
        </p:txBody>
      </p:sp>
      <p:cxnSp>
        <p:nvCxnSpPr>
          <p:cNvPr id="4" name="Straight Connector 3">
            <a:extLst>
              <a:ext uri="{FF2B5EF4-FFF2-40B4-BE49-F238E27FC236}">
                <a16:creationId xmlns:a16="http://schemas.microsoft.com/office/drawing/2014/main" id="{D5B6D20E-F606-3840-2E0E-AB4CB4D14978}"/>
              </a:ext>
            </a:extLst>
          </p:cNvPr>
          <p:cNvCxnSpPr/>
          <p:nvPr/>
        </p:nvCxnSpPr>
        <p:spPr>
          <a:xfrm>
            <a:off x="6096000" y="1897289"/>
            <a:ext cx="0" cy="3933372"/>
          </a:xfrm>
          <a:prstGeom prst="line">
            <a:avLst/>
          </a:prstGeom>
          <a:ln w="3810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4BAC41C-12FE-11C8-C0F1-837D9032786D}"/>
              </a:ext>
            </a:extLst>
          </p:cNvPr>
          <p:cNvSpPr txBox="1"/>
          <p:nvPr/>
        </p:nvSpPr>
        <p:spPr>
          <a:xfrm>
            <a:off x="838200" y="1900340"/>
            <a:ext cx="4849088" cy="369332"/>
          </a:xfrm>
          <a:prstGeom prst="rect">
            <a:avLst/>
          </a:prstGeom>
          <a:noFill/>
        </p:spPr>
        <p:txBody>
          <a:bodyPr wrap="square">
            <a:spAutoFit/>
          </a:bodyPr>
          <a:lstStyle/>
          <a:p>
            <a:r>
              <a:rPr lang="en-US" sz="1800" b="1" dirty="0">
                <a:solidFill>
                  <a:schemeClr val="accent1"/>
                </a:solidFill>
              </a:rPr>
              <a:t>Policy area tags are static and mutually exclusive</a:t>
            </a:r>
            <a:endParaRPr lang="en-US" sz="1800" dirty="0">
              <a:solidFill>
                <a:schemeClr val="accent1"/>
              </a:solidFill>
            </a:endParaRPr>
          </a:p>
        </p:txBody>
      </p:sp>
      <p:sp>
        <p:nvSpPr>
          <p:cNvPr id="7" name="TextBox 6">
            <a:extLst>
              <a:ext uri="{FF2B5EF4-FFF2-40B4-BE49-F238E27FC236}">
                <a16:creationId xmlns:a16="http://schemas.microsoft.com/office/drawing/2014/main" id="{560F858E-3C71-4C3C-A9F5-BCD67C99DF2C}"/>
              </a:ext>
            </a:extLst>
          </p:cNvPr>
          <p:cNvSpPr txBox="1"/>
          <p:nvPr/>
        </p:nvSpPr>
        <p:spPr>
          <a:xfrm>
            <a:off x="6504713" y="1897289"/>
            <a:ext cx="4429987" cy="369332"/>
          </a:xfrm>
          <a:prstGeom prst="rect">
            <a:avLst/>
          </a:prstGeom>
          <a:noFill/>
        </p:spPr>
        <p:txBody>
          <a:bodyPr wrap="square">
            <a:spAutoFit/>
          </a:bodyPr>
          <a:lstStyle/>
          <a:p>
            <a:r>
              <a:rPr lang="en-US" sz="1800" b="1" dirty="0">
                <a:solidFill>
                  <a:schemeClr val="accent1"/>
                </a:solidFill>
              </a:rPr>
              <a:t>Legislative text is structured and formal</a:t>
            </a:r>
            <a:endParaRPr lang="en-US" sz="1800" dirty="0">
              <a:solidFill>
                <a:schemeClr val="accent1"/>
              </a:solidFill>
            </a:endParaRPr>
          </a:p>
        </p:txBody>
      </p:sp>
      <p:sp>
        <p:nvSpPr>
          <p:cNvPr id="3" name="TextBox 2">
            <a:extLst>
              <a:ext uri="{FF2B5EF4-FFF2-40B4-BE49-F238E27FC236}">
                <a16:creationId xmlns:a16="http://schemas.microsoft.com/office/drawing/2014/main" id="{2F444D71-E13F-F5F2-7E3C-CD6903DDF1B3}"/>
              </a:ext>
            </a:extLst>
          </p:cNvPr>
          <p:cNvSpPr txBox="1"/>
          <p:nvPr/>
        </p:nvSpPr>
        <p:spPr>
          <a:xfrm rot="508728">
            <a:off x="744924" y="4791780"/>
            <a:ext cx="2308194" cy="369332"/>
          </a:xfrm>
          <a:prstGeom prst="rect">
            <a:avLst/>
          </a:prstGeom>
          <a:noFill/>
        </p:spPr>
        <p:txBody>
          <a:bodyPr wrap="square" rtlCol="0">
            <a:spAutoFit/>
          </a:bodyPr>
          <a:lstStyle/>
          <a:p>
            <a:r>
              <a:rPr lang="en-US" dirty="0">
                <a:solidFill>
                  <a:schemeClr val="accent1">
                    <a:lumMod val="50000"/>
                  </a:schemeClr>
                </a:solidFill>
              </a:rPr>
              <a:t>Agriculture and Food</a:t>
            </a:r>
          </a:p>
        </p:txBody>
      </p:sp>
      <p:sp>
        <p:nvSpPr>
          <p:cNvPr id="8" name="TextBox 7">
            <a:extLst>
              <a:ext uri="{FF2B5EF4-FFF2-40B4-BE49-F238E27FC236}">
                <a16:creationId xmlns:a16="http://schemas.microsoft.com/office/drawing/2014/main" id="{99ADAAE2-2138-10F4-CD0D-856E9363E148}"/>
              </a:ext>
            </a:extLst>
          </p:cNvPr>
          <p:cNvSpPr txBox="1"/>
          <p:nvPr/>
        </p:nvSpPr>
        <p:spPr>
          <a:xfrm rot="20601057">
            <a:off x="3743598" y="5006092"/>
            <a:ext cx="2308194" cy="646331"/>
          </a:xfrm>
          <a:prstGeom prst="rect">
            <a:avLst/>
          </a:prstGeom>
          <a:noFill/>
        </p:spPr>
        <p:txBody>
          <a:bodyPr wrap="square" rtlCol="0">
            <a:spAutoFit/>
          </a:bodyPr>
          <a:lstStyle/>
          <a:p>
            <a:r>
              <a:rPr lang="en-US" dirty="0">
                <a:solidFill>
                  <a:schemeClr val="accent1">
                    <a:lumMod val="60000"/>
                    <a:lumOff val="40000"/>
                  </a:schemeClr>
                </a:solidFill>
              </a:rPr>
              <a:t>Armed Forces and National Security</a:t>
            </a:r>
          </a:p>
        </p:txBody>
      </p:sp>
      <p:sp>
        <p:nvSpPr>
          <p:cNvPr id="9" name="TextBox 8">
            <a:extLst>
              <a:ext uri="{FF2B5EF4-FFF2-40B4-BE49-F238E27FC236}">
                <a16:creationId xmlns:a16="http://schemas.microsoft.com/office/drawing/2014/main" id="{C9D33C7A-1829-89AF-208E-A2C01E04881C}"/>
              </a:ext>
            </a:extLst>
          </p:cNvPr>
          <p:cNvSpPr txBox="1"/>
          <p:nvPr/>
        </p:nvSpPr>
        <p:spPr>
          <a:xfrm rot="20982040">
            <a:off x="994817" y="5360621"/>
            <a:ext cx="2308194" cy="369332"/>
          </a:xfrm>
          <a:prstGeom prst="rect">
            <a:avLst/>
          </a:prstGeom>
          <a:noFill/>
        </p:spPr>
        <p:txBody>
          <a:bodyPr wrap="square" rtlCol="0">
            <a:spAutoFit/>
          </a:bodyPr>
          <a:lstStyle/>
          <a:p>
            <a:r>
              <a:rPr lang="en-US" dirty="0">
                <a:solidFill>
                  <a:schemeClr val="accent1">
                    <a:lumMod val="75000"/>
                  </a:schemeClr>
                </a:solidFill>
              </a:rPr>
              <a:t>Education</a:t>
            </a:r>
          </a:p>
        </p:txBody>
      </p:sp>
      <p:sp>
        <p:nvSpPr>
          <p:cNvPr id="10" name="TextBox 9">
            <a:extLst>
              <a:ext uri="{FF2B5EF4-FFF2-40B4-BE49-F238E27FC236}">
                <a16:creationId xmlns:a16="http://schemas.microsoft.com/office/drawing/2014/main" id="{4DED12C6-9E5F-AAAC-D02B-950F56754303}"/>
              </a:ext>
            </a:extLst>
          </p:cNvPr>
          <p:cNvSpPr txBox="1"/>
          <p:nvPr/>
        </p:nvSpPr>
        <p:spPr>
          <a:xfrm rot="282048">
            <a:off x="3524631" y="2758625"/>
            <a:ext cx="2308194" cy="646331"/>
          </a:xfrm>
          <a:prstGeom prst="rect">
            <a:avLst/>
          </a:prstGeom>
          <a:noFill/>
        </p:spPr>
        <p:txBody>
          <a:bodyPr wrap="square" rtlCol="0">
            <a:spAutoFit/>
          </a:bodyPr>
          <a:lstStyle/>
          <a:p>
            <a:r>
              <a:rPr lang="en-US" dirty="0">
                <a:solidFill>
                  <a:schemeClr val="accent1">
                    <a:lumMod val="50000"/>
                  </a:schemeClr>
                </a:solidFill>
              </a:rPr>
              <a:t>Foreign Trade and International Finance</a:t>
            </a:r>
          </a:p>
        </p:txBody>
      </p:sp>
      <p:sp>
        <p:nvSpPr>
          <p:cNvPr id="11" name="TextBox 10">
            <a:extLst>
              <a:ext uri="{FF2B5EF4-FFF2-40B4-BE49-F238E27FC236}">
                <a16:creationId xmlns:a16="http://schemas.microsoft.com/office/drawing/2014/main" id="{53C9EF90-3432-4C06-1026-3A0CCFA8F092}"/>
              </a:ext>
            </a:extLst>
          </p:cNvPr>
          <p:cNvSpPr txBox="1"/>
          <p:nvPr/>
        </p:nvSpPr>
        <p:spPr>
          <a:xfrm rot="20380091">
            <a:off x="617423" y="3567264"/>
            <a:ext cx="1235137" cy="369332"/>
          </a:xfrm>
          <a:prstGeom prst="rect">
            <a:avLst/>
          </a:prstGeom>
          <a:noFill/>
        </p:spPr>
        <p:txBody>
          <a:bodyPr wrap="square" rtlCol="0">
            <a:spAutoFit/>
          </a:bodyPr>
          <a:lstStyle/>
          <a:p>
            <a:r>
              <a:rPr lang="en-US" dirty="0">
                <a:solidFill>
                  <a:schemeClr val="accent1">
                    <a:lumMod val="40000"/>
                    <a:lumOff val="60000"/>
                  </a:schemeClr>
                </a:solidFill>
              </a:rPr>
              <a:t>Health</a:t>
            </a:r>
          </a:p>
        </p:txBody>
      </p:sp>
      <p:sp>
        <p:nvSpPr>
          <p:cNvPr id="12" name="TextBox 11">
            <a:extLst>
              <a:ext uri="{FF2B5EF4-FFF2-40B4-BE49-F238E27FC236}">
                <a16:creationId xmlns:a16="http://schemas.microsoft.com/office/drawing/2014/main" id="{D135AE68-5049-C46B-991C-D9E1E79C3EFE}"/>
              </a:ext>
            </a:extLst>
          </p:cNvPr>
          <p:cNvSpPr txBox="1"/>
          <p:nvPr/>
        </p:nvSpPr>
        <p:spPr>
          <a:xfrm rot="545508">
            <a:off x="3846637" y="4114855"/>
            <a:ext cx="807986" cy="369332"/>
          </a:xfrm>
          <a:prstGeom prst="rect">
            <a:avLst/>
          </a:prstGeom>
          <a:noFill/>
        </p:spPr>
        <p:txBody>
          <a:bodyPr wrap="square" rtlCol="0">
            <a:spAutoFit/>
          </a:bodyPr>
          <a:lstStyle/>
          <a:p>
            <a:r>
              <a:rPr lang="en-US" dirty="0">
                <a:solidFill>
                  <a:schemeClr val="accent1">
                    <a:lumMod val="40000"/>
                    <a:lumOff val="60000"/>
                  </a:schemeClr>
                </a:solidFill>
              </a:rPr>
              <a:t>Law</a:t>
            </a:r>
          </a:p>
        </p:txBody>
      </p:sp>
      <p:sp>
        <p:nvSpPr>
          <p:cNvPr id="13" name="TextBox 12">
            <a:extLst>
              <a:ext uri="{FF2B5EF4-FFF2-40B4-BE49-F238E27FC236}">
                <a16:creationId xmlns:a16="http://schemas.microsoft.com/office/drawing/2014/main" id="{4096810F-CA2F-632B-1136-B1F5702E4D2F}"/>
              </a:ext>
            </a:extLst>
          </p:cNvPr>
          <p:cNvSpPr txBox="1"/>
          <p:nvPr/>
        </p:nvSpPr>
        <p:spPr>
          <a:xfrm rot="21356113">
            <a:off x="401023" y="2705734"/>
            <a:ext cx="1158747" cy="369332"/>
          </a:xfrm>
          <a:prstGeom prst="rect">
            <a:avLst/>
          </a:prstGeom>
          <a:noFill/>
        </p:spPr>
        <p:txBody>
          <a:bodyPr wrap="square" rtlCol="0">
            <a:spAutoFit/>
          </a:bodyPr>
          <a:lstStyle/>
          <a:p>
            <a:r>
              <a:rPr lang="en-US" dirty="0">
                <a:solidFill>
                  <a:schemeClr val="accent1">
                    <a:lumMod val="60000"/>
                    <a:lumOff val="40000"/>
                  </a:schemeClr>
                </a:solidFill>
              </a:rPr>
              <a:t>Taxation</a:t>
            </a:r>
          </a:p>
        </p:txBody>
      </p:sp>
      <p:sp>
        <p:nvSpPr>
          <p:cNvPr id="14" name="TextBox 13">
            <a:extLst>
              <a:ext uri="{FF2B5EF4-FFF2-40B4-BE49-F238E27FC236}">
                <a16:creationId xmlns:a16="http://schemas.microsoft.com/office/drawing/2014/main" id="{2B0903C9-7EBA-5897-CF0D-BC74425F73F1}"/>
              </a:ext>
            </a:extLst>
          </p:cNvPr>
          <p:cNvSpPr txBox="1"/>
          <p:nvPr/>
        </p:nvSpPr>
        <p:spPr>
          <a:xfrm rot="20832981">
            <a:off x="1799132" y="2630291"/>
            <a:ext cx="1545896" cy="646331"/>
          </a:xfrm>
          <a:prstGeom prst="rect">
            <a:avLst/>
          </a:prstGeom>
          <a:noFill/>
        </p:spPr>
        <p:txBody>
          <a:bodyPr wrap="square" rtlCol="0">
            <a:spAutoFit/>
          </a:bodyPr>
          <a:lstStyle/>
          <a:p>
            <a:r>
              <a:rPr lang="en-US" dirty="0">
                <a:solidFill>
                  <a:schemeClr val="accent1">
                    <a:lumMod val="75000"/>
                  </a:schemeClr>
                </a:solidFill>
              </a:rPr>
              <a:t>Labor and Employment</a:t>
            </a:r>
          </a:p>
        </p:txBody>
      </p:sp>
      <p:pic>
        <p:nvPicPr>
          <p:cNvPr id="16" name="Graphic 15" descr="Magnifying glass">
            <a:extLst>
              <a:ext uri="{FF2B5EF4-FFF2-40B4-BE49-F238E27FC236}">
                <a16:creationId xmlns:a16="http://schemas.microsoft.com/office/drawing/2014/main" id="{D9240B50-A83D-4FB6-4D1E-5915B517B2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4402" y="3206190"/>
            <a:ext cx="2186661" cy="2186661"/>
          </a:xfrm>
          <a:prstGeom prst="rect">
            <a:avLst/>
          </a:prstGeom>
        </p:spPr>
      </p:pic>
      <p:sp>
        <p:nvSpPr>
          <p:cNvPr id="18" name="Rectangle: Rounded Corners 17">
            <a:extLst>
              <a:ext uri="{FF2B5EF4-FFF2-40B4-BE49-F238E27FC236}">
                <a16:creationId xmlns:a16="http://schemas.microsoft.com/office/drawing/2014/main" id="{9CF19121-BB70-B0BE-1CFD-3F7D4E201C32}"/>
              </a:ext>
            </a:extLst>
          </p:cNvPr>
          <p:cNvSpPr/>
          <p:nvPr/>
        </p:nvSpPr>
        <p:spPr>
          <a:xfrm>
            <a:off x="6610517" y="2607790"/>
            <a:ext cx="4740136" cy="648524"/>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dirty="0">
                <a:solidFill>
                  <a:schemeClr val="accent1"/>
                </a:solidFill>
              </a:rPr>
              <a:t>Legislative text uses </a:t>
            </a:r>
            <a:r>
              <a:rPr lang="en-US" sz="1400" b="1" dirty="0">
                <a:solidFill>
                  <a:schemeClr val="accent1"/>
                </a:solidFill>
              </a:rPr>
              <a:t>precise, consistent language </a:t>
            </a:r>
            <a:r>
              <a:rPr lang="en-US" sz="1400" dirty="0">
                <a:solidFill>
                  <a:schemeClr val="accent1"/>
                </a:solidFill>
              </a:rPr>
              <a:t>due to statutory definitions and implications</a:t>
            </a:r>
          </a:p>
        </p:txBody>
      </p:sp>
      <p:sp>
        <p:nvSpPr>
          <p:cNvPr id="19" name="Rectangle: Rounded Corners 18">
            <a:extLst>
              <a:ext uri="{FF2B5EF4-FFF2-40B4-BE49-F238E27FC236}">
                <a16:creationId xmlns:a16="http://schemas.microsoft.com/office/drawing/2014/main" id="{6789BBC3-FF38-ECEA-4599-DCD82847EE9A}"/>
              </a:ext>
            </a:extLst>
          </p:cNvPr>
          <p:cNvSpPr/>
          <p:nvPr/>
        </p:nvSpPr>
        <p:spPr>
          <a:xfrm>
            <a:off x="6610517" y="3478795"/>
            <a:ext cx="4740136" cy="64852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dirty="0">
                <a:solidFill>
                  <a:schemeClr val="accent1">
                    <a:lumMod val="50000"/>
                  </a:schemeClr>
                </a:solidFill>
              </a:rPr>
              <a:t>Bills dealing with the same subject matter will often cite </a:t>
            </a:r>
            <a:r>
              <a:rPr lang="en-US" sz="1400" b="1" dirty="0">
                <a:solidFill>
                  <a:schemeClr val="accent1">
                    <a:lumMod val="50000"/>
                  </a:schemeClr>
                </a:solidFill>
              </a:rPr>
              <a:t>similar code excerpts</a:t>
            </a:r>
          </a:p>
        </p:txBody>
      </p:sp>
      <p:sp>
        <p:nvSpPr>
          <p:cNvPr id="20" name="Rectangle: Rounded Corners 19">
            <a:extLst>
              <a:ext uri="{FF2B5EF4-FFF2-40B4-BE49-F238E27FC236}">
                <a16:creationId xmlns:a16="http://schemas.microsoft.com/office/drawing/2014/main" id="{F744CDA8-41DD-D170-E4FA-DCEFF4CB08FE}"/>
              </a:ext>
            </a:extLst>
          </p:cNvPr>
          <p:cNvSpPr/>
          <p:nvPr/>
        </p:nvSpPr>
        <p:spPr>
          <a:xfrm>
            <a:off x="6610517" y="5220806"/>
            <a:ext cx="4740136" cy="64852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dirty="0">
                <a:solidFill>
                  <a:schemeClr val="accent1">
                    <a:lumMod val="50000"/>
                  </a:schemeClr>
                </a:solidFill>
              </a:rPr>
              <a:t>Legislation has </a:t>
            </a:r>
            <a:r>
              <a:rPr lang="en-US" sz="1400" b="1" dirty="0">
                <a:solidFill>
                  <a:schemeClr val="accent1">
                    <a:lumMod val="50000"/>
                  </a:schemeClr>
                </a:solidFill>
              </a:rPr>
              <a:t>no casual or undefined terms</a:t>
            </a:r>
            <a:r>
              <a:rPr lang="en-US" sz="1400" dirty="0">
                <a:solidFill>
                  <a:schemeClr val="accent1">
                    <a:lumMod val="50000"/>
                  </a:schemeClr>
                </a:solidFill>
              </a:rPr>
              <a:t>, unlike less regulated information sources</a:t>
            </a:r>
          </a:p>
        </p:txBody>
      </p:sp>
      <p:sp>
        <p:nvSpPr>
          <p:cNvPr id="21" name="Rectangle: Rounded Corners 20">
            <a:extLst>
              <a:ext uri="{FF2B5EF4-FFF2-40B4-BE49-F238E27FC236}">
                <a16:creationId xmlns:a16="http://schemas.microsoft.com/office/drawing/2014/main" id="{421B204B-12B0-7D40-5B03-81290AA1CE97}"/>
              </a:ext>
            </a:extLst>
          </p:cNvPr>
          <p:cNvSpPr/>
          <p:nvPr/>
        </p:nvSpPr>
        <p:spPr>
          <a:xfrm>
            <a:off x="6610517" y="4349800"/>
            <a:ext cx="4740136" cy="648524"/>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Language is frequently recycled</a:t>
            </a:r>
            <a:r>
              <a:rPr lang="en-US" sz="1400" dirty="0">
                <a:solidFill>
                  <a:schemeClr val="accent1"/>
                </a:solidFill>
              </a:rPr>
              <a:t> across bills that amend others, move in parallel, etc.</a:t>
            </a:r>
            <a:endParaRPr lang="en-US" sz="1400" b="1" dirty="0">
              <a:solidFill>
                <a:schemeClr val="accent1"/>
              </a:solidFill>
            </a:endParaRPr>
          </a:p>
        </p:txBody>
      </p:sp>
      <p:pic>
        <p:nvPicPr>
          <p:cNvPr id="23" name="Graphic 22" descr="Speech">
            <a:extLst>
              <a:ext uri="{FF2B5EF4-FFF2-40B4-BE49-F238E27FC236}">
                <a16:creationId xmlns:a16="http://schemas.microsoft.com/office/drawing/2014/main" id="{A81CD093-0965-AFB6-A5F1-5F36D9668B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74585" y="2733182"/>
            <a:ext cx="397739" cy="397739"/>
          </a:xfrm>
          <a:prstGeom prst="rect">
            <a:avLst/>
          </a:prstGeom>
        </p:spPr>
      </p:pic>
      <p:pic>
        <p:nvPicPr>
          <p:cNvPr id="25" name="Graphic 24" descr="Open quotation mark">
            <a:extLst>
              <a:ext uri="{FF2B5EF4-FFF2-40B4-BE49-F238E27FC236}">
                <a16:creationId xmlns:a16="http://schemas.microsoft.com/office/drawing/2014/main" id="{D6768111-73FB-1D34-67F1-3AE67BB3CC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68067" y="3604187"/>
            <a:ext cx="397739" cy="397739"/>
          </a:xfrm>
          <a:prstGeom prst="rect">
            <a:avLst/>
          </a:prstGeom>
        </p:spPr>
      </p:pic>
      <p:pic>
        <p:nvPicPr>
          <p:cNvPr id="27" name="Graphic 26" descr="Recycle sign">
            <a:extLst>
              <a:ext uri="{FF2B5EF4-FFF2-40B4-BE49-F238E27FC236}">
                <a16:creationId xmlns:a16="http://schemas.microsoft.com/office/drawing/2014/main" id="{6C5A5636-E290-E5AA-DDB2-80062CD772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74585" y="4480279"/>
            <a:ext cx="397739" cy="397739"/>
          </a:xfrm>
          <a:prstGeom prst="rect">
            <a:avLst/>
          </a:prstGeom>
        </p:spPr>
      </p:pic>
      <p:pic>
        <p:nvPicPr>
          <p:cNvPr id="29" name="Graphic 28" descr="Books">
            <a:extLst>
              <a:ext uri="{FF2B5EF4-FFF2-40B4-BE49-F238E27FC236}">
                <a16:creationId xmlns:a16="http://schemas.microsoft.com/office/drawing/2014/main" id="{19391B1F-254F-8EF5-8CEE-62D57EAF9E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74585" y="5346198"/>
            <a:ext cx="397739" cy="397739"/>
          </a:xfrm>
          <a:prstGeom prst="rect">
            <a:avLst/>
          </a:prstGeom>
        </p:spPr>
      </p:pic>
    </p:spTree>
    <p:extLst>
      <p:ext uri="{BB962C8B-B14F-4D97-AF65-F5344CB8AC3E}">
        <p14:creationId xmlns:p14="http://schemas.microsoft.com/office/powerpoint/2010/main" val="166363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1448-33F3-257A-54A2-78D28C67A57E}"/>
              </a:ext>
            </a:extLst>
          </p:cNvPr>
          <p:cNvSpPr>
            <a:spLocks noGrp="1"/>
          </p:cNvSpPr>
          <p:nvPr>
            <p:ph type="title"/>
          </p:nvPr>
        </p:nvSpPr>
        <p:spPr/>
        <p:txBody>
          <a:bodyPr/>
          <a:lstStyle/>
          <a:p>
            <a:r>
              <a:rPr lang="en-US" dirty="0"/>
              <a:t>Classical NLP methods have significant implementation benefits relative to SOTA neural networks</a:t>
            </a:r>
          </a:p>
        </p:txBody>
      </p:sp>
      <p:cxnSp>
        <p:nvCxnSpPr>
          <p:cNvPr id="3" name="Straight Connector 2">
            <a:extLst>
              <a:ext uri="{FF2B5EF4-FFF2-40B4-BE49-F238E27FC236}">
                <a16:creationId xmlns:a16="http://schemas.microsoft.com/office/drawing/2014/main" id="{BE5396D1-4328-7C47-E295-BDE82A584F35}"/>
              </a:ext>
            </a:extLst>
          </p:cNvPr>
          <p:cNvCxnSpPr/>
          <p:nvPr/>
        </p:nvCxnSpPr>
        <p:spPr>
          <a:xfrm>
            <a:off x="6096000" y="1897289"/>
            <a:ext cx="0" cy="3933372"/>
          </a:xfrm>
          <a:prstGeom prst="line">
            <a:avLst/>
          </a:prstGeom>
          <a:ln w="3810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465654F-EF43-EFCD-DE86-9683F2C7787D}"/>
              </a:ext>
            </a:extLst>
          </p:cNvPr>
          <p:cNvSpPr txBox="1"/>
          <p:nvPr/>
        </p:nvSpPr>
        <p:spPr>
          <a:xfrm>
            <a:off x="838200" y="1900340"/>
            <a:ext cx="4849088" cy="646331"/>
          </a:xfrm>
          <a:prstGeom prst="rect">
            <a:avLst/>
          </a:prstGeom>
          <a:noFill/>
        </p:spPr>
        <p:txBody>
          <a:bodyPr wrap="square">
            <a:spAutoFit/>
          </a:bodyPr>
          <a:lstStyle/>
          <a:p>
            <a:pPr algn="ctr"/>
            <a:r>
              <a:rPr lang="en-US" sz="1800" b="1" dirty="0">
                <a:solidFill>
                  <a:schemeClr val="accent1"/>
                </a:solidFill>
              </a:rPr>
              <a:t>The CRS must be able to justify label choices for various stakeholders</a:t>
            </a:r>
            <a:endParaRPr lang="en-US" sz="1800" dirty="0">
              <a:solidFill>
                <a:schemeClr val="accent1"/>
              </a:solidFill>
            </a:endParaRPr>
          </a:p>
        </p:txBody>
      </p:sp>
      <p:sp>
        <p:nvSpPr>
          <p:cNvPr id="5" name="TextBox 4">
            <a:extLst>
              <a:ext uri="{FF2B5EF4-FFF2-40B4-BE49-F238E27FC236}">
                <a16:creationId xmlns:a16="http://schemas.microsoft.com/office/drawing/2014/main" id="{152C8125-4481-EE88-61EA-F9EFE054E1F4}"/>
              </a:ext>
            </a:extLst>
          </p:cNvPr>
          <p:cNvSpPr txBox="1"/>
          <p:nvPr/>
        </p:nvSpPr>
        <p:spPr>
          <a:xfrm>
            <a:off x="6504713" y="1897289"/>
            <a:ext cx="4429987" cy="369332"/>
          </a:xfrm>
          <a:prstGeom prst="rect">
            <a:avLst/>
          </a:prstGeom>
          <a:noFill/>
        </p:spPr>
        <p:txBody>
          <a:bodyPr wrap="square">
            <a:spAutoFit/>
          </a:bodyPr>
          <a:lstStyle/>
          <a:p>
            <a:pPr algn="ctr"/>
            <a:r>
              <a:rPr lang="en-US" sz="1800" b="1" dirty="0">
                <a:solidFill>
                  <a:schemeClr val="accent1"/>
                </a:solidFill>
              </a:rPr>
              <a:t>Implementation is easier and cost-effective</a:t>
            </a:r>
            <a:endParaRPr lang="en-US" sz="1800" dirty="0">
              <a:solidFill>
                <a:schemeClr val="accent1"/>
              </a:solidFill>
            </a:endParaRPr>
          </a:p>
        </p:txBody>
      </p:sp>
      <p:grpSp>
        <p:nvGrpSpPr>
          <p:cNvPr id="8" name="Group 7">
            <a:extLst>
              <a:ext uri="{FF2B5EF4-FFF2-40B4-BE49-F238E27FC236}">
                <a16:creationId xmlns:a16="http://schemas.microsoft.com/office/drawing/2014/main" id="{3C7380E2-A8C5-681F-3151-1F7213923F8D}"/>
              </a:ext>
            </a:extLst>
          </p:cNvPr>
          <p:cNvGrpSpPr/>
          <p:nvPr/>
        </p:nvGrpSpPr>
        <p:grpSpPr>
          <a:xfrm>
            <a:off x="2652111" y="3916580"/>
            <a:ext cx="914400" cy="914400"/>
            <a:chOff x="3647212" y="3755879"/>
            <a:chExt cx="914400" cy="914400"/>
          </a:xfrm>
        </p:grpSpPr>
        <p:sp>
          <p:nvSpPr>
            <p:cNvPr id="6" name="Oval 5">
              <a:extLst>
                <a:ext uri="{FF2B5EF4-FFF2-40B4-BE49-F238E27FC236}">
                  <a16:creationId xmlns:a16="http://schemas.microsoft.com/office/drawing/2014/main" id="{D9F0B86E-4C4A-8426-C548-8E248CED4D64}"/>
                </a:ext>
              </a:extLst>
            </p:cNvPr>
            <p:cNvSpPr>
              <a:spLocks noChangeAspect="1"/>
            </p:cNvSpPr>
            <p:nvPr/>
          </p:nvSpPr>
          <p:spPr>
            <a:xfrm>
              <a:off x="3647212" y="3755879"/>
              <a:ext cx="914400" cy="914400"/>
            </a:xfrm>
            <a:prstGeom prst="ellipse">
              <a:avLst/>
            </a:prstGeom>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a:extLst>
                <a:ext uri="{FF2B5EF4-FFF2-40B4-BE49-F238E27FC236}">
                  <a16:creationId xmlns:a16="http://schemas.microsoft.com/office/drawing/2014/main" id="{5E4F9BD7-2463-8EF6-5954-586602D451F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759548" y="3864205"/>
              <a:ext cx="689723" cy="689723"/>
            </a:xfrm>
            <a:prstGeom prst="rect">
              <a:avLst/>
            </a:prstGeom>
          </p:spPr>
        </p:pic>
      </p:grpSp>
      <p:grpSp>
        <p:nvGrpSpPr>
          <p:cNvPr id="35" name="Group 34">
            <a:extLst>
              <a:ext uri="{FF2B5EF4-FFF2-40B4-BE49-F238E27FC236}">
                <a16:creationId xmlns:a16="http://schemas.microsoft.com/office/drawing/2014/main" id="{A933581F-965A-2F2E-EB7B-3D6710757002}"/>
              </a:ext>
            </a:extLst>
          </p:cNvPr>
          <p:cNvGrpSpPr/>
          <p:nvPr/>
        </p:nvGrpSpPr>
        <p:grpSpPr>
          <a:xfrm>
            <a:off x="498116" y="2810964"/>
            <a:ext cx="1900575" cy="1276340"/>
            <a:chOff x="665596" y="2686116"/>
            <a:chExt cx="1900575" cy="1276340"/>
          </a:xfrm>
        </p:grpSpPr>
        <p:grpSp>
          <p:nvGrpSpPr>
            <p:cNvPr id="11" name="Group 10">
              <a:extLst>
                <a:ext uri="{FF2B5EF4-FFF2-40B4-BE49-F238E27FC236}">
                  <a16:creationId xmlns:a16="http://schemas.microsoft.com/office/drawing/2014/main" id="{9F2F266D-624D-0221-43E9-3FFC8FF3C7A2}"/>
                </a:ext>
              </a:extLst>
            </p:cNvPr>
            <p:cNvGrpSpPr/>
            <p:nvPr/>
          </p:nvGrpSpPr>
          <p:grpSpPr>
            <a:xfrm>
              <a:off x="1154707" y="3048056"/>
              <a:ext cx="914400" cy="914400"/>
              <a:chOff x="3647212" y="3755879"/>
              <a:chExt cx="914400" cy="914400"/>
            </a:xfrm>
          </p:grpSpPr>
          <p:sp>
            <p:nvSpPr>
              <p:cNvPr id="12" name="Oval 11">
                <a:extLst>
                  <a:ext uri="{FF2B5EF4-FFF2-40B4-BE49-F238E27FC236}">
                    <a16:creationId xmlns:a16="http://schemas.microsoft.com/office/drawing/2014/main" id="{084BC060-141F-9250-3D0C-B0EF557179F0}"/>
                  </a:ext>
                </a:extLst>
              </p:cNvPr>
              <p:cNvSpPr>
                <a:spLocks noChangeAspect="1"/>
              </p:cNvSpPr>
              <p:nvPr/>
            </p:nvSpPr>
            <p:spPr>
              <a:xfrm>
                <a:off x="3647212" y="3755879"/>
                <a:ext cx="914400" cy="914400"/>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90112F71-3E58-B355-3A63-F3E32CAC06B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759548" y="3864205"/>
                <a:ext cx="689723" cy="689723"/>
              </a:xfrm>
              <a:prstGeom prst="rect">
                <a:avLst/>
              </a:prstGeom>
            </p:spPr>
          </p:pic>
        </p:grpSp>
        <p:sp>
          <p:nvSpPr>
            <p:cNvPr id="26" name="TextBox 25">
              <a:extLst>
                <a:ext uri="{FF2B5EF4-FFF2-40B4-BE49-F238E27FC236}">
                  <a16:creationId xmlns:a16="http://schemas.microsoft.com/office/drawing/2014/main" id="{7087E6BE-E933-E795-668C-8947D2E91E1D}"/>
                </a:ext>
              </a:extLst>
            </p:cNvPr>
            <p:cNvSpPr txBox="1"/>
            <p:nvPr/>
          </p:nvSpPr>
          <p:spPr>
            <a:xfrm>
              <a:off x="665596" y="2686116"/>
              <a:ext cx="1900575" cy="307777"/>
            </a:xfrm>
            <a:prstGeom prst="rect">
              <a:avLst/>
            </a:prstGeom>
            <a:noFill/>
          </p:spPr>
          <p:txBody>
            <a:bodyPr wrap="square" anchor="ctr">
              <a:spAutoFit/>
            </a:bodyPr>
            <a:lstStyle/>
            <a:p>
              <a:pPr algn="ctr"/>
              <a:r>
                <a:rPr lang="en-US" sz="1400" b="1" dirty="0">
                  <a:solidFill>
                    <a:schemeClr val="accent1"/>
                  </a:solidFill>
                </a:rPr>
                <a:t>Congressional offices</a:t>
              </a:r>
              <a:endParaRPr lang="en-US" sz="1400" dirty="0"/>
            </a:p>
          </p:txBody>
        </p:sp>
      </p:grpSp>
      <p:grpSp>
        <p:nvGrpSpPr>
          <p:cNvPr id="36" name="Group 35">
            <a:extLst>
              <a:ext uri="{FF2B5EF4-FFF2-40B4-BE49-F238E27FC236}">
                <a16:creationId xmlns:a16="http://schemas.microsoft.com/office/drawing/2014/main" id="{587AA8EC-2A4E-FAE3-DB95-CC0CC2C8EA8B}"/>
              </a:ext>
            </a:extLst>
          </p:cNvPr>
          <p:cNvGrpSpPr/>
          <p:nvPr/>
        </p:nvGrpSpPr>
        <p:grpSpPr>
          <a:xfrm>
            <a:off x="3859369" y="2810964"/>
            <a:ext cx="1900575" cy="1298470"/>
            <a:chOff x="3734976" y="2686116"/>
            <a:chExt cx="1900575" cy="1298470"/>
          </a:xfrm>
        </p:grpSpPr>
        <p:grpSp>
          <p:nvGrpSpPr>
            <p:cNvPr id="21" name="Group 20">
              <a:extLst>
                <a:ext uri="{FF2B5EF4-FFF2-40B4-BE49-F238E27FC236}">
                  <a16:creationId xmlns:a16="http://schemas.microsoft.com/office/drawing/2014/main" id="{EEC4A9A8-BE3C-B770-5DA1-731F380FF56F}"/>
                </a:ext>
              </a:extLst>
            </p:cNvPr>
            <p:cNvGrpSpPr/>
            <p:nvPr/>
          </p:nvGrpSpPr>
          <p:grpSpPr>
            <a:xfrm>
              <a:off x="4228067" y="3070186"/>
              <a:ext cx="914400" cy="914400"/>
              <a:chOff x="3647212" y="3755879"/>
              <a:chExt cx="914400" cy="914400"/>
            </a:xfrm>
          </p:grpSpPr>
          <p:sp>
            <p:nvSpPr>
              <p:cNvPr id="22" name="Oval 21">
                <a:extLst>
                  <a:ext uri="{FF2B5EF4-FFF2-40B4-BE49-F238E27FC236}">
                    <a16:creationId xmlns:a16="http://schemas.microsoft.com/office/drawing/2014/main" id="{14E8FDD1-1A62-FF1B-DD1F-D6BC7157269F}"/>
                  </a:ext>
                </a:extLst>
              </p:cNvPr>
              <p:cNvSpPr>
                <a:spLocks noChangeAspect="1"/>
              </p:cNvSpPr>
              <p:nvPr/>
            </p:nvSpPr>
            <p:spPr>
              <a:xfrm>
                <a:off x="3647212" y="3755879"/>
                <a:ext cx="914400" cy="914400"/>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2280ECBF-7A5E-EA29-71FB-FB3A0BC8D39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759548" y="3864205"/>
                <a:ext cx="689723" cy="689723"/>
              </a:xfrm>
              <a:prstGeom prst="rect">
                <a:avLst/>
              </a:prstGeom>
            </p:spPr>
          </p:pic>
        </p:grpSp>
        <p:sp>
          <p:nvSpPr>
            <p:cNvPr id="27" name="TextBox 26">
              <a:extLst>
                <a:ext uri="{FF2B5EF4-FFF2-40B4-BE49-F238E27FC236}">
                  <a16:creationId xmlns:a16="http://schemas.microsoft.com/office/drawing/2014/main" id="{C06D9F6A-19C8-D4FF-3392-2C51E599381E}"/>
                </a:ext>
              </a:extLst>
            </p:cNvPr>
            <p:cNvSpPr txBox="1"/>
            <p:nvPr/>
          </p:nvSpPr>
          <p:spPr>
            <a:xfrm>
              <a:off x="3734976" y="2686116"/>
              <a:ext cx="1900575" cy="307777"/>
            </a:xfrm>
            <a:prstGeom prst="rect">
              <a:avLst/>
            </a:prstGeom>
            <a:noFill/>
          </p:spPr>
          <p:txBody>
            <a:bodyPr wrap="square" anchor="ctr">
              <a:spAutoFit/>
            </a:bodyPr>
            <a:lstStyle/>
            <a:p>
              <a:pPr algn="ctr"/>
              <a:r>
                <a:rPr lang="en-US" sz="1400" b="1" dirty="0">
                  <a:solidFill>
                    <a:schemeClr val="accent1"/>
                  </a:solidFill>
                </a:rPr>
                <a:t>Policy analysts</a:t>
              </a:r>
              <a:endParaRPr lang="en-US" sz="1400" dirty="0"/>
            </a:p>
          </p:txBody>
        </p:sp>
      </p:grpSp>
      <p:grpSp>
        <p:nvGrpSpPr>
          <p:cNvPr id="34" name="Group 33">
            <a:extLst>
              <a:ext uri="{FF2B5EF4-FFF2-40B4-BE49-F238E27FC236}">
                <a16:creationId xmlns:a16="http://schemas.microsoft.com/office/drawing/2014/main" id="{236DEA58-9479-5A8A-0E57-2C8594AFB751}"/>
              </a:ext>
            </a:extLst>
          </p:cNvPr>
          <p:cNvGrpSpPr/>
          <p:nvPr/>
        </p:nvGrpSpPr>
        <p:grpSpPr>
          <a:xfrm>
            <a:off x="498116" y="4630614"/>
            <a:ext cx="1900575" cy="1487844"/>
            <a:chOff x="-802005" y="3044043"/>
            <a:chExt cx="1900575" cy="1487844"/>
          </a:xfrm>
        </p:grpSpPr>
        <p:grpSp>
          <p:nvGrpSpPr>
            <p:cNvPr id="30" name="Group 29">
              <a:extLst>
                <a:ext uri="{FF2B5EF4-FFF2-40B4-BE49-F238E27FC236}">
                  <a16:creationId xmlns:a16="http://schemas.microsoft.com/office/drawing/2014/main" id="{AB4299ED-C16E-DBAE-FD6D-C7922A78AB16}"/>
                </a:ext>
              </a:extLst>
            </p:cNvPr>
            <p:cNvGrpSpPr/>
            <p:nvPr/>
          </p:nvGrpSpPr>
          <p:grpSpPr>
            <a:xfrm>
              <a:off x="-308913" y="3044043"/>
              <a:ext cx="914400" cy="914400"/>
              <a:chOff x="3647212" y="3755879"/>
              <a:chExt cx="914400" cy="914400"/>
            </a:xfrm>
          </p:grpSpPr>
          <p:sp>
            <p:nvSpPr>
              <p:cNvPr id="31" name="Oval 30">
                <a:extLst>
                  <a:ext uri="{FF2B5EF4-FFF2-40B4-BE49-F238E27FC236}">
                    <a16:creationId xmlns:a16="http://schemas.microsoft.com/office/drawing/2014/main" id="{DE9C316B-CA0E-785C-5464-EA989B765A2A}"/>
                  </a:ext>
                </a:extLst>
              </p:cNvPr>
              <p:cNvSpPr>
                <a:spLocks noChangeAspect="1"/>
              </p:cNvSpPr>
              <p:nvPr/>
            </p:nvSpPr>
            <p:spPr>
              <a:xfrm>
                <a:off x="3647212" y="3755879"/>
                <a:ext cx="914400" cy="914400"/>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a:extLst>
                  <a:ext uri="{FF2B5EF4-FFF2-40B4-BE49-F238E27FC236}">
                    <a16:creationId xmlns:a16="http://schemas.microsoft.com/office/drawing/2014/main" id="{7EBD04EB-F112-0196-E6D5-C6C02FE4386B}"/>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759548" y="3864205"/>
                <a:ext cx="689723" cy="689723"/>
              </a:xfrm>
              <a:prstGeom prst="rect">
                <a:avLst/>
              </a:prstGeom>
            </p:spPr>
          </p:pic>
        </p:grpSp>
        <p:sp>
          <p:nvSpPr>
            <p:cNvPr id="33" name="TextBox 32">
              <a:extLst>
                <a:ext uri="{FF2B5EF4-FFF2-40B4-BE49-F238E27FC236}">
                  <a16:creationId xmlns:a16="http://schemas.microsoft.com/office/drawing/2014/main" id="{6DE98BCE-1A0C-941B-A96E-39722D4C93B3}"/>
                </a:ext>
              </a:extLst>
            </p:cNvPr>
            <p:cNvSpPr txBox="1"/>
            <p:nvPr/>
          </p:nvSpPr>
          <p:spPr>
            <a:xfrm>
              <a:off x="-802005" y="4008667"/>
              <a:ext cx="1900575" cy="523220"/>
            </a:xfrm>
            <a:prstGeom prst="rect">
              <a:avLst/>
            </a:prstGeom>
            <a:noFill/>
          </p:spPr>
          <p:txBody>
            <a:bodyPr wrap="square" anchor="ctr">
              <a:spAutoFit/>
            </a:bodyPr>
            <a:lstStyle/>
            <a:p>
              <a:pPr algn="ctr"/>
              <a:r>
                <a:rPr lang="en-US" sz="1400" b="1" dirty="0">
                  <a:solidFill>
                    <a:schemeClr val="accent1"/>
                  </a:solidFill>
                </a:rPr>
                <a:t>Public affairs professionals</a:t>
              </a:r>
              <a:endParaRPr lang="en-US" sz="1400" dirty="0"/>
            </a:p>
          </p:txBody>
        </p:sp>
      </p:grpSp>
      <p:grpSp>
        <p:nvGrpSpPr>
          <p:cNvPr id="38" name="Group 37">
            <a:extLst>
              <a:ext uri="{FF2B5EF4-FFF2-40B4-BE49-F238E27FC236}">
                <a16:creationId xmlns:a16="http://schemas.microsoft.com/office/drawing/2014/main" id="{6E69EDF3-59A5-76F7-6A66-19B91D6949B7}"/>
              </a:ext>
            </a:extLst>
          </p:cNvPr>
          <p:cNvGrpSpPr/>
          <p:nvPr/>
        </p:nvGrpSpPr>
        <p:grpSpPr>
          <a:xfrm>
            <a:off x="3853965" y="4608484"/>
            <a:ext cx="1900575" cy="1459750"/>
            <a:chOff x="3590494" y="4700376"/>
            <a:chExt cx="1900575" cy="1459750"/>
          </a:xfrm>
        </p:grpSpPr>
        <p:grpSp>
          <p:nvGrpSpPr>
            <p:cNvPr id="16" name="Group 15">
              <a:extLst>
                <a:ext uri="{FF2B5EF4-FFF2-40B4-BE49-F238E27FC236}">
                  <a16:creationId xmlns:a16="http://schemas.microsoft.com/office/drawing/2014/main" id="{18E132FD-2A85-E761-EB93-6D69E575D4AB}"/>
                </a:ext>
              </a:extLst>
            </p:cNvPr>
            <p:cNvGrpSpPr/>
            <p:nvPr/>
          </p:nvGrpSpPr>
          <p:grpSpPr>
            <a:xfrm>
              <a:off x="4088989" y="4700376"/>
              <a:ext cx="914400" cy="914400"/>
              <a:chOff x="3647212" y="3755879"/>
              <a:chExt cx="914400" cy="914400"/>
            </a:xfrm>
          </p:grpSpPr>
          <p:sp>
            <p:nvSpPr>
              <p:cNvPr id="17" name="Oval 16">
                <a:extLst>
                  <a:ext uri="{FF2B5EF4-FFF2-40B4-BE49-F238E27FC236}">
                    <a16:creationId xmlns:a16="http://schemas.microsoft.com/office/drawing/2014/main" id="{7BCB3CAE-15B6-3BBE-81E2-3D7860FD16F1}"/>
                  </a:ext>
                </a:extLst>
              </p:cNvPr>
              <p:cNvSpPr>
                <a:spLocks noChangeAspect="1"/>
              </p:cNvSpPr>
              <p:nvPr/>
            </p:nvSpPr>
            <p:spPr>
              <a:xfrm>
                <a:off x="3647212" y="3755879"/>
                <a:ext cx="914400" cy="914400"/>
              </a:xfrm>
              <a:prstGeom prst="ellipse">
                <a:avLst/>
              </a:prstGeom>
              <a:solidFill>
                <a:schemeClr val="accent1">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1AF4DDFA-C40E-7527-CE9F-EE0EEEDD56A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759548" y="3864205"/>
                <a:ext cx="689723" cy="689723"/>
              </a:xfrm>
              <a:prstGeom prst="rect">
                <a:avLst/>
              </a:prstGeom>
            </p:spPr>
          </p:pic>
        </p:grpSp>
        <p:sp>
          <p:nvSpPr>
            <p:cNvPr id="37" name="TextBox 36">
              <a:extLst>
                <a:ext uri="{FF2B5EF4-FFF2-40B4-BE49-F238E27FC236}">
                  <a16:creationId xmlns:a16="http://schemas.microsoft.com/office/drawing/2014/main" id="{D3DF5E9F-1494-80A8-4ADA-93A078DECCD1}"/>
                </a:ext>
              </a:extLst>
            </p:cNvPr>
            <p:cNvSpPr txBox="1"/>
            <p:nvPr/>
          </p:nvSpPr>
          <p:spPr>
            <a:xfrm>
              <a:off x="3590494" y="5636906"/>
              <a:ext cx="1900575" cy="523220"/>
            </a:xfrm>
            <a:prstGeom prst="rect">
              <a:avLst/>
            </a:prstGeom>
            <a:noFill/>
          </p:spPr>
          <p:txBody>
            <a:bodyPr wrap="square" anchor="ctr">
              <a:spAutoFit/>
            </a:bodyPr>
            <a:lstStyle/>
            <a:p>
              <a:pPr algn="ctr"/>
              <a:r>
                <a:rPr lang="en-US" sz="1400" b="1" dirty="0">
                  <a:solidFill>
                    <a:schemeClr val="accent1"/>
                  </a:solidFill>
                </a:rPr>
                <a:t>Other public stakeholders</a:t>
              </a:r>
              <a:endParaRPr lang="en-US" sz="1400" dirty="0"/>
            </a:p>
          </p:txBody>
        </p:sp>
      </p:grpSp>
      <p:cxnSp>
        <p:nvCxnSpPr>
          <p:cNvPr id="40" name="Straight Connector 39">
            <a:extLst>
              <a:ext uri="{FF2B5EF4-FFF2-40B4-BE49-F238E27FC236}">
                <a16:creationId xmlns:a16="http://schemas.microsoft.com/office/drawing/2014/main" id="{5F60CD82-480C-EE51-2CFA-0A632717C38B}"/>
              </a:ext>
            </a:extLst>
          </p:cNvPr>
          <p:cNvCxnSpPr>
            <a:stCxn id="6" idx="1"/>
            <a:endCxn id="12" idx="6"/>
          </p:cNvCxnSpPr>
          <p:nvPr/>
        </p:nvCxnSpPr>
        <p:spPr>
          <a:xfrm flipH="1" flipV="1">
            <a:off x="1901627" y="3630104"/>
            <a:ext cx="884395" cy="420387"/>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3E3E9C-4A26-414B-3D83-7490F4F56925}"/>
              </a:ext>
            </a:extLst>
          </p:cNvPr>
          <p:cNvCxnSpPr>
            <a:cxnSpLocks/>
            <a:stCxn id="6" idx="7"/>
            <a:endCxn id="22" idx="2"/>
          </p:cNvCxnSpPr>
          <p:nvPr/>
        </p:nvCxnSpPr>
        <p:spPr>
          <a:xfrm flipV="1">
            <a:off x="3432600" y="3652234"/>
            <a:ext cx="919860" cy="398257"/>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D4F4902-D479-8893-840F-61420E6A556E}"/>
              </a:ext>
            </a:extLst>
          </p:cNvPr>
          <p:cNvCxnSpPr>
            <a:cxnSpLocks/>
            <a:stCxn id="6" idx="5"/>
            <a:endCxn id="17" idx="2"/>
          </p:cNvCxnSpPr>
          <p:nvPr/>
        </p:nvCxnSpPr>
        <p:spPr>
          <a:xfrm>
            <a:off x="3432600" y="4697069"/>
            <a:ext cx="919860" cy="368615"/>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8ECC8AD-7FBE-3080-487C-5C9226E710A0}"/>
              </a:ext>
            </a:extLst>
          </p:cNvPr>
          <p:cNvCxnSpPr>
            <a:cxnSpLocks/>
            <a:stCxn id="6" idx="3"/>
            <a:endCxn id="31" idx="6"/>
          </p:cNvCxnSpPr>
          <p:nvPr/>
        </p:nvCxnSpPr>
        <p:spPr>
          <a:xfrm flipH="1">
            <a:off x="1905608" y="4697069"/>
            <a:ext cx="880414" cy="390745"/>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38C2D766-0DE8-E97F-2021-69FABC998D00}"/>
              </a:ext>
            </a:extLst>
          </p:cNvPr>
          <p:cNvGrpSpPr/>
          <p:nvPr/>
        </p:nvGrpSpPr>
        <p:grpSpPr>
          <a:xfrm>
            <a:off x="6635282" y="2546671"/>
            <a:ext cx="3242398" cy="914400"/>
            <a:chOff x="6635282" y="2546671"/>
            <a:chExt cx="3242398" cy="914400"/>
          </a:xfrm>
        </p:grpSpPr>
        <p:sp>
          <p:nvSpPr>
            <p:cNvPr id="50" name="Oval 49">
              <a:extLst>
                <a:ext uri="{FF2B5EF4-FFF2-40B4-BE49-F238E27FC236}">
                  <a16:creationId xmlns:a16="http://schemas.microsoft.com/office/drawing/2014/main" id="{58922ADE-A9D5-9DF5-4E73-68A361993910}"/>
                </a:ext>
              </a:extLst>
            </p:cNvPr>
            <p:cNvSpPr>
              <a:spLocks noChangeAspect="1"/>
            </p:cNvSpPr>
            <p:nvPr/>
          </p:nvSpPr>
          <p:spPr>
            <a:xfrm>
              <a:off x="6635282" y="2546671"/>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0726FEB-CD24-E5DC-3E81-B2C8D38DD20A}"/>
                </a:ext>
              </a:extLst>
            </p:cNvPr>
            <p:cNvSpPr txBox="1"/>
            <p:nvPr/>
          </p:nvSpPr>
          <p:spPr>
            <a:xfrm>
              <a:off x="7682168" y="2742261"/>
              <a:ext cx="2195512" cy="523220"/>
            </a:xfrm>
            <a:prstGeom prst="rect">
              <a:avLst/>
            </a:prstGeom>
            <a:noFill/>
          </p:spPr>
          <p:txBody>
            <a:bodyPr wrap="square" anchor="ctr">
              <a:spAutoFit/>
            </a:bodyPr>
            <a:lstStyle/>
            <a:p>
              <a:r>
                <a:rPr lang="en-US" sz="1400" b="1" dirty="0">
                  <a:solidFill>
                    <a:schemeClr val="accent1"/>
                  </a:solidFill>
                </a:rPr>
                <a:t>No LLM API expenses, elaborate setup, etc. </a:t>
              </a:r>
              <a:endParaRPr lang="en-US" sz="1400" dirty="0"/>
            </a:p>
          </p:txBody>
        </p:sp>
        <p:pic>
          <p:nvPicPr>
            <p:cNvPr id="60" name="Graphic 59" descr="Coins">
              <a:extLst>
                <a:ext uri="{FF2B5EF4-FFF2-40B4-BE49-F238E27FC236}">
                  <a16:creationId xmlns:a16="http://schemas.microsoft.com/office/drawing/2014/main" id="{F5BD0A9F-C841-9AF5-932C-390894841B4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02934" y="2709327"/>
              <a:ext cx="579096" cy="579096"/>
            </a:xfrm>
            <a:prstGeom prst="rect">
              <a:avLst/>
            </a:prstGeom>
          </p:spPr>
        </p:pic>
      </p:grpSp>
      <p:grpSp>
        <p:nvGrpSpPr>
          <p:cNvPr id="66" name="Group 65">
            <a:extLst>
              <a:ext uri="{FF2B5EF4-FFF2-40B4-BE49-F238E27FC236}">
                <a16:creationId xmlns:a16="http://schemas.microsoft.com/office/drawing/2014/main" id="{F4563448-75FB-8B20-B05A-9E0CF4047071}"/>
              </a:ext>
            </a:extLst>
          </p:cNvPr>
          <p:cNvGrpSpPr/>
          <p:nvPr/>
        </p:nvGrpSpPr>
        <p:grpSpPr>
          <a:xfrm>
            <a:off x="7373342" y="3731129"/>
            <a:ext cx="3242398" cy="914400"/>
            <a:chOff x="7373342" y="3731129"/>
            <a:chExt cx="3242398" cy="914400"/>
          </a:xfrm>
        </p:grpSpPr>
        <p:sp>
          <p:nvSpPr>
            <p:cNvPr id="54" name="Oval 53">
              <a:extLst>
                <a:ext uri="{FF2B5EF4-FFF2-40B4-BE49-F238E27FC236}">
                  <a16:creationId xmlns:a16="http://schemas.microsoft.com/office/drawing/2014/main" id="{31130A12-133E-5C5B-08F1-7CDD733A8694}"/>
                </a:ext>
              </a:extLst>
            </p:cNvPr>
            <p:cNvSpPr>
              <a:spLocks noChangeAspect="1"/>
            </p:cNvSpPr>
            <p:nvPr/>
          </p:nvSpPr>
          <p:spPr>
            <a:xfrm>
              <a:off x="7373342" y="3731129"/>
              <a:ext cx="914400" cy="9144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A05BF4E-6909-D4CD-6154-0F8BA6DDFDAE}"/>
                </a:ext>
              </a:extLst>
            </p:cNvPr>
            <p:cNvSpPr txBox="1"/>
            <p:nvPr/>
          </p:nvSpPr>
          <p:spPr>
            <a:xfrm>
              <a:off x="8420228" y="3926719"/>
              <a:ext cx="2195512" cy="523220"/>
            </a:xfrm>
            <a:prstGeom prst="rect">
              <a:avLst/>
            </a:prstGeom>
            <a:noFill/>
          </p:spPr>
          <p:txBody>
            <a:bodyPr wrap="square" anchor="ctr">
              <a:spAutoFit/>
            </a:bodyPr>
            <a:lstStyle/>
            <a:p>
              <a:r>
                <a:rPr lang="en-US" sz="1400" b="1" dirty="0">
                  <a:solidFill>
                    <a:schemeClr val="accent1"/>
                  </a:solidFill>
                </a:rPr>
                <a:t>Inexpensive to train or retrain on new data</a:t>
              </a:r>
              <a:endParaRPr lang="en-US" sz="1400" dirty="0"/>
            </a:p>
          </p:txBody>
        </p:sp>
        <p:pic>
          <p:nvPicPr>
            <p:cNvPr id="62" name="Graphic 61" descr="Database">
              <a:extLst>
                <a:ext uri="{FF2B5EF4-FFF2-40B4-BE49-F238E27FC236}">
                  <a16:creationId xmlns:a16="http://schemas.microsoft.com/office/drawing/2014/main" id="{B569B1FC-8FAC-FCEA-5AC7-49441566F38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540994" y="3898781"/>
              <a:ext cx="579096" cy="579096"/>
            </a:xfrm>
            <a:prstGeom prst="rect">
              <a:avLst/>
            </a:prstGeom>
          </p:spPr>
        </p:pic>
      </p:grpSp>
      <p:grpSp>
        <p:nvGrpSpPr>
          <p:cNvPr id="65" name="Group 64">
            <a:extLst>
              <a:ext uri="{FF2B5EF4-FFF2-40B4-BE49-F238E27FC236}">
                <a16:creationId xmlns:a16="http://schemas.microsoft.com/office/drawing/2014/main" id="{3CBA2B09-AF5A-8C89-F1B0-7873F9207F3C}"/>
              </a:ext>
            </a:extLst>
          </p:cNvPr>
          <p:cNvGrpSpPr/>
          <p:nvPr/>
        </p:nvGrpSpPr>
        <p:grpSpPr>
          <a:xfrm>
            <a:off x="8111402" y="4915586"/>
            <a:ext cx="3242398" cy="914400"/>
            <a:chOff x="8111402" y="4915586"/>
            <a:chExt cx="3242398" cy="914400"/>
          </a:xfrm>
        </p:grpSpPr>
        <p:sp>
          <p:nvSpPr>
            <p:cNvPr id="57" name="Oval 56">
              <a:extLst>
                <a:ext uri="{FF2B5EF4-FFF2-40B4-BE49-F238E27FC236}">
                  <a16:creationId xmlns:a16="http://schemas.microsoft.com/office/drawing/2014/main" id="{C47CAF2F-8209-1338-7D0B-69F3EE4A0B65}"/>
                </a:ext>
              </a:extLst>
            </p:cNvPr>
            <p:cNvSpPr>
              <a:spLocks noChangeAspect="1"/>
            </p:cNvSpPr>
            <p:nvPr/>
          </p:nvSpPr>
          <p:spPr>
            <a:xfrm>
              <a:off x="8111402" y="4915586"/>
              <a:ext cx="914400" cy="9144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9BE3C78-3C76-3C84-5842-5EB6963EDF0F}"/>
                </a:ext>
              </a:extLst>
            </p:cNvPr>
            <p:cNvSpPr txBox="1"/>
            <p:nvPr/>
          </p:nvSpPr>
          <p:spPr>
            <a:xfrm>
              <a:off x="9158288" y="5218897"/>
              <a:ext cx="2195512" cy="307777"/>
            </a:xfrm>
            <a:prstGeom prst="rect">
              <a:avLst/>
            </a:prstGeom>
            <a:noFill/>
          </p:spPr>
          <p:txBody>
            <a:bodyPr wrap="square" anchor="ctr">
              <a:spAutoFit/>
            </a:bodyPr>
            <a:lstStyle/>
            <a:p>
              <a:r>
                <a:rPr lang="en-US" sz="1400" b="1" dirty="0">
                  <a:solidFill>
                    <a:schemeClr val="accent1"/>
                  </a:solidFill>
                </a:rPr>
                <a:t>Faster inference</a:t>
              </a:r>
              <a:endParaRPr lang="en-US" sz="1400" dirty="0"/>
            </a:p>
          </p:txBody>
        </p:sp>
        <p:pic>
          <p:nvPicPr>
            <p:cNvPr id="64" name="Graphic 63" descr="End">
              <a:extLst>
                <a:ext uri="{FF2B5EF4-FFF2-40B4-BE49-F238E27FC236}">
                  <a16:creationId xmlns:a16="http://schemas.microsoft.com/office/drawing/2014/main" id="{9E4A8B78-5EF7-CDC5-AABA-24A0863C6A3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79054" y="5080134"/>
              <a:ext cx="579096" cy="579096"/>
            </a:xfrm>
            <a:prstGeom prst="rect">
              <a:avLst/>
            </a:prstGeom>
          </p:spPr>
        </p:pic>
      </p:grpSp>
    </p:spTree>
    <p:extLst>
      <p:ext uri="{BB962C8B-B14F-4D97-AF65-F5344CB8AC3E}">
        <p14:creationId xmlns:p14="http://schemas.microsoft.com/office/powerpoint/2010/main" val="264033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9CA1-6DE8-EC11-2644-E388BC2DFB67}"/>
              </a:ext>
            </a:extLst>
          </p:cNvPr>
          <p:cNvSpPr>
            <a:spLocks noGrp="1"/>
          </p:cNvSpPr>
          <p:nvPr>
            <p:ph type="title"/>
          </p:nvPr>
        </p:nvSpPr>
        <p:spPr/>
        <p:txBody>
          <a:bodyPr/>
          <a:lstStyle/>
          <a:p>
            <a:r>
              <a:rPr lang="en-US" dirty="0"/>
              <a:t>The dataset includes all bills from 2013-present, downloaded from the </a:t>
            </a:r>
            <a:r>
              <a:rPr lang="en-US" dirty="0" err="1"/>
              <a:t>GovInfo</a:t>
            </a:r>
            <a:r>
              <a:rPr lang="en-US" dirty="0"/>
              <a:t> bulk data repository</a:t>
            </a:r>
          </a:p>
        </p:txBody>
      </p:sp>
      <p:grpSp>
        <p:nvGrpSpPr>
          <p:cNvPr id="79" name="Group 78">
            <a:extLst>
              <a:ext uri="{FF2B5EF4-FFF2-40B4-BE49-F238E27FC236}">
                <a16:creationId xmlns:a16="http://schemas.microsoft.com/office/drawing/2014/main" id="{8E6FD59D-C024-7653-532C-444031605368}"/>
              </a:ext>
            </a:extLst>
          </p:cNvPr>
          <p:cNvGrpSpPr/>
          <p:nvPr/>
        </p:nvGrpSpPr>
        <p:grpSpPr>
          <a:xfrm>
            <a:off x="1047750" y="1900340"/>
            <a:ext cx="10096500" cy="4396141"/>
            <a:chOff x="838200" y="1611539"/>
            <a:chExt cx="10096500" cy="4396141"/>
          </a:xfrm>
        </p:grpSpPr>
        <p:grpSp>
          <p:nvGrpSpPr>
            <p:cNvPr id="77" name="Group 76">
              <a:extLst>
                <a:ext uri="{FF2B5EF4-FFF2-40B4-BE49-F238E27FC236}">
                  <a16:creationId xmlns:a16="http://schemas.microsoft.com/office/drawing/2014/main" id="{04E7A3BC-46D8-89FE-EBD9-CA2689270859}"/>
                </a:ext>
              </a:extLst>
            </p:cNvPr>
            <p:cNvGrpSpPr/>
            <p:nvPr/>
          </p:nvGrpSpPr>
          <p:grpSpPr>
            <a:xfrm>
              <a:off x="838200" y="1614590"/>
              <a:ext cx="4849088" cy="3959894"/>
              <a:chOff x="838200" y="1614590"/>
              <a:chExt cx="4849088" cy="3959894"/>
            </a:xfrm>
          </p:grpSpPr>
          <p:sp>
            <p:nvSpPr>
              <p:cNvPr id="15" name="TextBox 14">
                <a:extLst>
                  <a:ext uri="{FF2B5EF4-FFF2-40B4-BE49-F238E27FC236}">
                    <a16:creationId xmlns:a16="http://schemas.microsoft.com/office/drawing/2014/main" id="{B7810439-FF66-6883-2331-5D53533E4EF1}"/>
                  </a:ext>
                </a:extLst>
              </p:cNvPr>
              <p:cNvSpPr txBox="1"/>
              <p:nvPr/>
            </p:nvSpPr>
            <p:spPr>
              <a:xfrm>
                <a:off x="838200" y="1614590"/>
                <a:ext cx="4849088" cy="369332"/>
              </a:xfrm>
              <a:prstGeom prst="rect">
                <a:avLst/>
              </a:prstGeom>
              <a:noFill/>
            </p:spPr>
            <p:txBody>
              <a:bodyPr wrap="square">
                <a:spAutoFit/>
              </a:bodyPr>
              <a:lstStyle/>
              <a:p>
                <a:pPr algn="ctr"/>
                <a:r>
                  <a:rPr lang="en-US" b="1" dirty="0">
                    <a:solidFill>
                      <a:schemeClr val="accent1"/>
                    </a:solidFill>
                  </a:rPr>
                  <a:t>Dataset 1: Bill text</a:t>
                </a:r>
                <a:endParaRPr lang="en-US" sz="1800" dirty="0">
                  <a:solidFill>
                    <a:schemeClr val="accent1"/>
                  </a:solidFill>
                </a:endParaRPr>
              </a:p>
            </p:txBody>
          </p:sp>
          <p:grpSp>
            <p:nvGrpSpPr>
              <p:cNvPr id="73" name="Group 72">
                <a:extLst>
                  <a:ext uri="{FF2B5EF4-FFF2-40B4-BE49-F238E27FC236}">
                    <a16:creationId xmlns:a16="http://schemas.microsoft.com/office/drawing/2014/main" id="{7930BF8C-CF75-6622-3ADA-406F30845578}"/>
                  </a:ext>
                </a:extLst>
              </p:cNvPr>
              <p:cNvGrpSpPr/>
              <p:nvPr/>
            </p:nvGrpSpPr>
            <p:grpSpPr>
              <a:xfrm>
                <a:off x="1109664" y="2274072"/>
                <a:ext cx="3339535" cy="3300412"/>
                <a:chOff x="1109664" y="2274072"/>
                <a:chExt cx="3339535" cy="3300412"/>
              </a:xfrm>
            </p:grpSpPr>
            <p:grpSp>
              <p:nvGrpSpPr>
                <p:cNvPr id="28" name="Group 27">
                  <a:extLst>
                    <a:ext uri="{FF2B5EF4-FFF2-40B4-BE49-F238E27FC236}">
                      <a16:creationId xmlns:a16="http://schemas.microsoft.com/office/drawing/2014/main" id="{04A67F7D-242F-22F7-F59E-A5F1D96054E6}"/>
                    </a:ext>
                  </a:extLst>
                </p:cNvPr>
                <p:cNvGrpSpPr/>
                <p:nvPr/>
              </p:nvGrpSpPr>
              <p:grpSpPr>
                <a:xfrm>
                  <a:off x="1109664" y="2274072"/>
                  <a:ext cx="3242398" cy="914400"/>
                  <a:chOff x="-1271586" y="2500313"/>
                  <a:chExt cx="3242398" cy="914400"/>
                </a:xfrm>
              </p:grpSpPr>
              <p:sp>
                <p:nvSpPr>
                  <p:cNvPr id="5" name="Oval 4">
                    <a:extLst>
                      <a:ext uri="{FF2B5EF4-FFF2-40B4-BE49-F238E27FC236}">
                        <a16:creationId xmlns:a16="http://schemas.microsoft.com/office/drawing/2014/main" id="{228E6A17-A491-9800-A0BC-27E3D2F10593}"/>
                      </a:ext>
                    </a:extLst>
                  </p:cNvPr>
                  <p:cNvSpPr>
                    <a:spLocks noChangeAspect="1"/>
                  </p:cNvSpPr>
                  <p:nvPr/>
                </p:nvSpPr>
                <p:spPr>
                  <a:xfrm>
                    <a:off x="1056412" y="2500313"/>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83589CB-BA2D-498A-546C-DAE85975AF35}"/>
                      </a:ext>
                    </a:extLst>
                  </p:cNvPr>
                  <p:cNvSpPr txBox="1"/>
                  <p:nvPr/>
                </p:nvSpPr>
                <p:spPr>
                  <a:xfrm>
                    <a:off x="-1271586" y="2695903"/>
                    <a:ext cx="2195512" cy="523220"/>
                  </a:xfrm>
                  <a:prstGeom prst="rect">
                    <a:avLst/>
                  </a:prstGeom>
                  <a:noFill/>
                </p:spPr>
                <p:txBody>
                  <a:bodyPr wrap="square" anchor="ctr">
                    <a:spAutoFit/>
                  </a:bodyPr>
                  <a:lstStyle/>
                  <a:p>
                    <a:pPr algn="r"/>
                    <a:r>
                      <a:rPr lang="en-US" sz="1400" b="1" dirty="0">
                        <a:solidFill>
                          <a:schemeClr val="accent1"/>
                        </a:solidFill>
                      </a:rPr>
                      <a:t>Download a zipped collection of text versions </a:t>
                    </a:r>
                    <a:endParaRPr lang="en-US" sz="1400" dirty="0"/>
                  </a:p>
                </p:txBody>
              </p:sp>
            </p:grpSp>
            <p:grpSp>
              <p:nvGrpSpPr>
                <p:cNvPr id="27" name="Group 26">
                  <a:extLst>
                    <a:ext uri="{FF2B5EF4-FFF2-40B4-BE49-F238E27FC236}">
                      <a16:creationId xmlns:a16="http://schemas.microsoft.com/office/drawing/2014/main" id="{3CF04700-0524-D59C-2E71-7BB2C5BB8EFE}"/>
                    </a:ext>
                  </a:extLst>
                </p:cNvPr>
                <p:cNvGrpSpPr/>
                <p:nvPr/>
              </p:nvGrpSpPr>
              <p:grpSpPr>
                <a:xfrm>
                  <a:off x="1109664" y="3467078"/>
                  <a:ext cx="3242398" cy="914400"/>
                  <a:chOff x="-1271586" y="3645353"/>
                  <a:chExt cx="3242398" cy="914400"/>
                </a:xfrm>
              </p:grpSpPr>
              <p:sp>
                <p:nvSpPr>
                  <p:cNvPr id="21" name="Oval 20">
                    <a:extLst>
                      <a:ext uri="{FF2B5EF4-FFF2-40B4-BE49-F238E27FC236}">
                        <a16:creationId xmlns:a16="http://schemas.microsoft.com/office/drawing/2014/main" id="{9989DA44-B394-A66D-750A-FCBDC121A5E8}"/>
                      </a:ext>
                    </a:extLst>
                  </p:cNvPr>
                  <p:cNvSpPr>
                    <a:spLocks noChangeAspect="1"/>
                  </p:cNvSpPr>
                  <p:nvPr/>
                </p:nvSpPr>
                <p:spPr>
                  <a:xfrm>
                    <a:off x="1056412" y="364535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A967FC7-859B-ADF2-DD9F-90C6F4A644CC}"/>
                      </a:ext>
                    </a:extLst>
                  </p:cNvPr>
                  <p:cNvSpPr txBox="1"/>
                  <p:nvPr/>
                </p:nvSpPr>
                <p:spPr>
                  <a:xfrm>
                    <a:off x="-1271586" y="3840943"/>
                    <a:ext cx="2195512" cy="523220"/>
                  </a:xfrm>
                  <a:prstGeom prst="rect">
                    <a:avLst/>
                  </a:prstGeom>
                  <a:noFill/>
                </p:spPr>
                <p:txBody>
                  <a:bodyPr wrap="square" anchor="ctr">
                    <a:spAutoFit/>
                  </a:bodyPr>
                  <a:lstStyle/>
                  <a:p>
                    <a:pPr algn="r"/>
                    <a:r>
                      <a:rPr lang="en-US" sz="1400" b="1" dirty="0">
                        <a:solidFill>
                          <a:schemeClr val="accent1"/>
                        </a:solidFill>
                      </a:rPr>
                      <a:t>Extract into a flattened folder of XML files</a:t>
                    </a:r>
                    <a:endParaRPr lang="en-US" sz="1400" dirty="0"/>
                  </a:p>
                </p:txBody>
              </p:sp>
            </p:grpSp>
            <p:grpSp>
              <p:nvGrpSpPr>
                <p:cNvPr id="26" name="Group 25">
                  <a:extLst>
                    <a:ext uri="{FF2B5EF4-FFF2-40B4-BE49-F238E27FC236}">
                      <a16:creationId xmlns:a16="http://schemas.microsoft.com/office/drawing/2014/main" id="{34490E28-6777-DED7-B1D0-1AFF3310ADEE}"/>
                    </a:ext>
                  </a:extLst>
                </p:cNvPr>
                <p:cNvGrpSpPr/>
                <p:nvPr/>
              </p:nvGrpSpPr>
              <p:grpSpPr>
                <a:xfrm>
                  <a:off x="1109664" y="4660084"/>
                  <a:ext cx="3242398" cy="914400"/>
                  <a:chOff x="-1271586" y="4886325"/>
                  <a:chExt cx="3242398" cy="914400"/>
                </a:xfrm>
              </p:grpSpPr>
              <p:sp>
                <p:nvSpPr>
                  <p:cNvPr id="24" name="Oval 23">
                    <a:extLst>
                      <a:ext uri="{FF2B5EF4-FFF2-40B4-BE49-F238E27FC236}">
                        <a16:creationId xmlns:a16="http://schemas.microsoft.com/office/drawing/2014/main" id="{1A86E16A-4A16-2FD6-9F44-F02E4874A6D8}"/>
                      </a:ext>
                    </a:extLst>
                  </p:cNvPr>
                  <p:cNvSpPr>
                    <a:spLocks noChangeAspect="1"/>
                  </p:cNvSpPr>
                  <p:nvPr/>
                </p:nvSpPr>
                <p:spPr>
                  <a:xfrm>
                    <a:off x="1056412" y="4886325"/>
                    <a:ext cx="914400" cy="9144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0B144B5-90B9-5916-8984-5FBB32CE0DC8}"/>
                      </a:ext>
                    </a:extLst>
                  </p:cNvPr>
                  <p:cNvSpPr txBox="1"/>
                  <p:nvPr/>
                </p:nvSpPr>
                <p:spPr>
                  <a:xfrm>
                    <a:off x="-1271586" y="5081915"/>
                    <a:ext cx="2195512" cy="523220"/>
                  </a:xfrm>
                  <a:prstGeom prst="rect">
                    <a:avLst/>
                  </a:prstGeom>
                  <a:noFill/>
                </p:spPr>
                <p:txBody>
                  <a:bodyPr wrap="square" anchor="ctr">
                    <a:spAutoFit/>
                  </a:bodyPr>
                  <a:lstStyle/>
                  <a:p>
                    <a:pPr algn="r"/>
                    <a:r>
                      <a:rPr lang="en-US" sz="1400" b="1" dirty="0">
                        <a:solidFill>
                          <a:schemeClr val="accent1"/>
                        </a:solidFill>
                      </a:rPr>
                      <a:t>Isolate the content body for each bill text file</a:t>
                    </a:r>
                    <a:endParaRPr lang="en-US" sz="1400" dirty="0"/>
                  </a:p>
                </p:txBody>
              </p:sp>
            </p:grpSp>
            <p:sp>
              <p:nvSpPr>
                <p:cNvPr id="47" name="Isosceles Triangle 46">
                  <a:extLst>
                    <a:ext uri="{FF2B5EF4-FFF2-40B4-BE49-F238E27FC236}">
                      <a16:creationId xmlns:a16="http://schemas.microsoft.com/office/drawing/2014/main" id="{4A124DA7-4EC8-8233-4711-FB7E6FA85044}"/>
                    </a:ext>
                  </a:extLst>
                </p:cNvPr>
                <p:cNvSpPr/>
                <p:nvPr/>
              </p:nvSpPr>
              <p:spPr>
                <a:xfrm rot="10800000">
                  <a:off x="3816427" y="3233387"/>
                  <a:ext cx="156870" cy="77095"/>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A5815F0D-06D2-DEC7-43B6-BB10D9F82807}"/>
                    </a:ext>
                  </a:extLst>
                </p:cNvPr>
                <p:cNvSpPr/>
                <p:nvPr/>
              </p:nvSpPr>
              <p:spPr>
                <a:xfrm rot="10800000">
                  <a:off x="3816427" y="4424635"/>
                  <a:ext cx="156870" cy="77095"/>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235260F3-E81A-2955-34D8-3CCFC0CE6776}"/>
                    </a:ext>
                  </a:extLst>
                </p:cNvPr>
                <p:cNvSpPr/>
                <p:nvPr/>
              </p:nvSpPr>
              <p:spPr>
                <a:xfrm rot="6600000">
                  <a:off x="4325044" y="5287032"/>
                  <a:ext cx="156870" cy="91440"/>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Download from cloud">
                  <a:extLst>
                    <a:ext uri="{FF2B5EF4-FFF2-40B4-BE49-F238E27FC236}">
                      <a16:creationId xmlns:a16="http://schemas.microsoft.com/office/drawing/2014/main" id="{9482FB80-B748-E5A9-7127-54BA094727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70420" y="2401059"/>
                  <a:ext cx="648881" cy="648881"/>
                </a:xfrm>
                <a:prstGeom prst="rect">
                  <a:avLst/>
                </a:prstGeom>
              </p:spPr>
            </p:pic>
            <p:pic>
              <p:nvPicPr>
                <p:cNvPr id="57" name="Graphic 56" descr="Open folder">
                  <a:extLst>
                    <a:ext uri="{FF2B5EF4-FFF2-40B4-BE49-F238E27FC236}">
                      <a16:creationId xmlns:a16="http://schemas.microsoft.com/office/drawing/2014/main" id="{A15EC8CE-B72E-1BFC-D796-4C376FE196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49998" y="3575404"/>
                  <a:ext cx="689723" cy="689723"/>
                </a:xfrm>
                <a:prstGeom prst="rect">
                  <a:avLst/>
                </a:prstGeom>
              </p:spPr>
            </p:pic>
            <p:pic>
              <p:nvPicPr>
                <p:cNvPr id="59" name="Graphic 58" descr="Document">
                  <a:extLst>
                    <a:ext uri="{FF2B5EF4-FFF2-40B4-BE49-F238E27FC236}">
                      <a16:creationId xmlns:a16="http://schemas.microsoft.com/office/drawing/2014/main" id="{D5F9E8F8-520B-ED28-2F3A-ADEC4CC8BA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48573" y="4765311"/>
                  <a:ext cx="689723" cy="689723"/>
                </a:xfrm>
                <a:prstGeom prst="rect">
                  <a:avLst/>
                </a:prstGeom>
              </p:spPr>
            </p:pic>
          </p:grpSp>
        </p:grpSp>
        <p:grpSp>
          <p:nvGrpSpPr>
            <p:cNvPr id="78" name="Group 77">
              <a:extLst>
                <a:ext uri="{FF2B5EF4-FFF2-40B4-BE49-F238E27FC236}">
                  <a16:creationId xmlns:a16="http://schemas.microsoft.com/office/drawing/2014/main" id="{6BC5CB2C-1C48-97F7-8BF0-79A5F38883EC}"/>
                </a:ext>
              </a:extLst>
            </p:cNvPr>
            <p:cNvGrpSpPr/>
            <p:nvPr/>
          </p:nvGrpSpPr>
          <p:grpSpPr>
            <a:xfrm>
              <a:off x="6504713" y="1611539"/>
              <a:ext cx="4429987" cy="3962945"/>
              <a:chOff x="6504713" y="1611539"/>
              <a:chExt cx="4429987" cy="3962945"/>
            </a:xfrm>
          </p:grpSpPr>
          <p:sp>
            <p:nvSpPr>
              <p:cNvPr id="16" name="TextBox 15">
                <a:extLst>
                  <a:ext uri="{FF2B5EF4-FFF2-40B4-BE49-F238E27FC236}">
                    <a16:creationId xmlns:a16="http://schemas.microsoft.com/office/drawing/2014/main" id="{B97A8AEE-FB34-9BBD-A7EA-1FC80AA43205}"/>
                  </a:ext>
                </a:extLst>
              </p:cNvPr>
              <p:cNvSpPr txBox="1"/>
              <p:nvPr/>
            </p:nvSpPr>
            <p:spPr>
              <a:xfrm>
                <a:off x="6504713" y="1611539"/>
                <a:ext cx="4429987" cy="369332"/>
              </a:xfrm>
              <a:prstGeom prst="rect">
                <a:avLst/>
              </a:prstGeom>
              <a:noFill/>
            </p:spPr>
            <p:txBody>
              <a:bodyPr wrap="square">
                <a:spAutoFit/>
              </a:bodyPr>
              <a:lstStyle/>
              <a:p>
                <a:pPr algn="ctr"/>
                <a:r>
                  <a:rPr lang="en-US" sz="1800" b="1" dirty="0">
                    <a:solidFill>
                      <a:schemeClr val="accent1"/>
                    </a:solidFill>
                  </a:rPr>
                  <a:t>Dataset 2: Processed bill data</a:t>
                </a:r>
                <a:endParaRPr lang="en-US" sz="1800" dirty="0">
                  <a:solidFill>
                    <a:schemeClr val="accent1"/>
                  </a:solidFill>
                </a:endParaRPr>
              </a:p>
            </p:txBody>
          </p:sp>
          <p:grpSp>
            <p:nvGrpSpPr>
              <p:cNvPr id="74" name="Group 73">
                <a:extLst>
                  <a:ext uri="{FF2B5EF4-FFF2-40B4-BE49-F238E27FC236}">
                    <a16:creationId xmlns:a16="http://schemas.microsoft.com/office/drawing/2014/main" id="{2B8FDFC5-6A3D-CB34-D5AD-1F42D10CD512}"/>
                  </a:ext>
                </a:extLst>
              </p:cNvPr>
              <p:cNvGrpSpPr/>
              <p:nvPr/>
            </p:nvGrpSpPr>
            <p:grpSpPr>
              <a:xfrm>
                <a:off x="7162430" y="2267970"/>
                <a:ext cx="3339535" cy="3306514"/>
                <a:chOff x="7162430" y="2267970"/>
                <a:chExt cx="3339535" cy="3306514"/>
              </a:xfrm>
            </p:grpSpPr>
            <p:grpSp>
              <p:nvGrpSpPr>
                <p:cNvPr id="33" name="Group 32">
                  <a:extLst>
                    <a:ext uri="{FF2B5EF4-FFF2-40B4-BE49-F238E27FC236}">
                      <a16:creationId xmlns:a16="http://schemas.microsoft.com/office/drawing/2014/main" id="{32E521FC-55B3-8311-B398-C08B05E70CB1}"/>
                    </a:ext>
                  </a:extLst>
                </p:cNvPr>
                <p:cNvGrpSpPr/>
                <p:nvPr/>
              </p:nvGrpSpPr>
              <p:grpSpPr>
                <a:xfrm>
                  <a:off x="7259567" y="2267970"/>
                  <a:ext cx="3242398" cy="914400"/>
                  <a:chOff x="8900248" y="2655095"/>
                  <a:chExt cx="3242398" cy="914400"/>
                </a:xfrm>
              </p:grpSpPr>
              <p:sp>
                <p:nvSpPr>
                  <p:cNvPr id="30" name="Oval 29">
                    <a:extLst>
                      <a:ext uri="{FF2B5EF4-FFF2-40B4-BE49-F238E27FC236}">
                        <a16:creationId xmlns:a16="http://schemas.microsoft.com/office/drawing/2014/main" id="{6F6F40AC-6D46-39BF-5E38-D2496BD5F437}"/>
                      </a:ext>
                    </a:extLst>
                  </p:cNvPr>
                  <p:cNvSpPr>
                    <a:spLocks noChangeAspect="1"/>
                  </p:cNvSpPr>
                  <p:nvPr/>
                </p:nvSpPr>
                <p:spPr>
                  <a:xfrm>
                    <a:off x="8900248" y="2655095"/>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D63E268-A4CF-9651-C43C-E582A418A873}"/>
                      </a:ext>
                    </a:extLst>
                  </p:cNvPr>
                  <p:cNvSpPr txBox="1"/>
                  <p:nvPr/>
                </p:nvSpPr>
                <p:spPr>
                  <a:xfrm>
                    <a:off x="9947134" y="2850685"/>
                    <a:ext cx="2195512" cy="523220"/>
                  </a:xfrm>
                  <a:prstGeom prst="rect">
                    <a:avLst/>
                  </a:prstGeom>
                  <a:noFill/>
                </p:spPr>
                <p:txBody>
                  <a:bodyPr wrap="square" anchor="ctr">
                    <a:spAutoFit/>
                  </a:bodyPr>
                  <a:lstStyle/>
                  <a:p>
                    <a:r>
                      <a:rPr lang="en-US" sz="1400" b="1" dirty="0">
                        <a:solidFill>
                          <a:schemeClr val="accent1"/>
                        </a:solidFill>
                      </a:rPr>
                      <a:t>Download a zipped collection of bill data files</a:t>
                    </a:r>
                    <a:endParaRPr lang="en-US" sz="1400" dirty="0"/>
                  </a:p>
                </p:txBody>
              </p:sp>
            </p:grpSp>
            <p:grpSp>
              <p:nvGrpSpPr>
                <p:cNvPr id="34" name="Group 33">
                  <a:extLst>
                    <a:ext uri="{FF2B5EF4-FFF2-40B4-BE49-F238E27FC236}">
                      <a16:creationId xmlns:a16="http://schemas.microsoft.com/office/drawing/2014/main" id="{61716239-E9DD-9149-4145-75995AB6C1D1}"/>
                    </a:ext>
                  </a:extLst>
                </p:cNvPr>
                <p:cNvGrpSpPr/>
                <p:nvPr/>
              </p:nvGrpSpPr>
              <p:grpSpPr>
                <a:xfrm>
                  <a:off x="7259567" y="3467078"/>
                  <a:ext cx="3242398" cy="914400"/>
                  <a:chOff x="8900248" y="2655095"/>
                  <a:chExt cx="3242398" cy="914400"/>
                </a:xfrm>
              </p:grpSpPr>
              <p:sp>
                <p:nvSpPr>
                  <p:cNvPr id="35" name="Oval 34">
                    <a:extLst>
                      <a:ext uri="{FF2B5EF4-FFF2-40B4-BE49-F238E27FC236}">
                        <a16:creationId xmlns:a16="http://schemas.microsoft.com/office/drawing/2014/main" id="{26DE127D-41A4-73C9-9A8E-584028079720}"/>
                      </a:ext>
                    </a:extLst>
                  </p:cNvPr>
                  <p:cNvSpPr>
                    <a:spLocks noChangeAspect="1"/>
                  </p:cNvSpPr>
                  <p:nvPr/>
                </p:nvSpPr>
                <p:spPr>
                  <a:xfrm>
                    <a:off x="8900248" y="265509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93420EB0-1956-8559-895E-B08697BB69BD}"/>
                      </a:ext>
                    </a:extLst>
                  </p:cNvPr>
                  <p:cNvSpPr txBox="1"/>
                  <p:nvPr/>
                </p:nvSpPr>
                <p:spPr>
                  <a:xfrm>
                    <a:off x="9947134" y="2850685"/>
                    <a:ext cx="2195512" cy="523220"/>
                  </a:xfrm>
                  <a:prstGeom prst="rect">
                    <a:avLst/>
                  </a:prstGeom>
                  <a:noFill/>
                </p:spPr>
                <p:txBody>
                  <a:bodyPr wrap="square" anchor="ctr">
                    <a:spAutoFit/>
                  </a:bodyPr>
                  <a:lstStyle/>
                  <a:p>
                    <a:r>
                      <a:rPr lang="en-US" sz="1400" b="1" dirty="0">
                        <a:solidFill>
                          <a:schemeClr val="accent1"/>
                        </a:solidFill>
                      </a:rPr>
                      <a:t>Extract into a flattened folder of XML files</a:t>
                    </a:r>
                    <a:endParaRPr lang="en-US" sz="1400" dirty="0"/>
                  </a:p>
                </p:txBody>
              </p:sp>
            </p:grpSp>
            <p:grpSp>
              <p:nvGrpSpPr>
                <p:cNvPr id="37" name="Group 36">
                  <a:extLst>
                    <a:ext uri="{FF2B5EF4-FFF2-40B4-BE49-F238E27FC236}">
                      <a16:creationId xmlns:a16="http://schemas.microsoft.com/office/drawing/2014/main" id="{64A71EBD-B899-8B1E-BA87-1840A3E352CE}"/>
                    </a:ext>
                  </a:extLst>
                </p:cNvPr>
                <p:cNvGrpSpPr/>
                <p:nvPr/>
              </p:nvGrpSpPr>
              <p:grpSpPr>
                <a:xfrm>
                  <a:off x="7259567" y="4660084"/>
                  <a:ext cx="3242398" cy="914400"/>
                  <a:chOff x="8900248" y="2655095"/>
                  <a:chExt cx="3242398" cy="914400"/>
                </a:xfrm>
              </p:grpSpPr>
              <p:sp>
                <p:nvSpPr>
                  <p:cNvPr id="38" name="Oval 37">
                    <a:extLst>
                      <a:ext uri="{FF2B5EF4-FFF2-40B4-BE49-F238E27FC236}">
                        <a16:creationId xmlns:a16="http://schemas.microsoft.com/office/drawing/2014/main" id="{6A9E30FE-BB05-86DD-961D-342576F2034F}"/>
                      </a:ext>
                    </a:extLst>
                  </p:cNvPr>
                  <p:cNvSpPr>
                    <a:spLocks noChangeAspect="1"/>
                  </p:cNvSpPr>
                  <p:nvPr/>
                </p:nvSpPr>
                <p:spPr>
                  <a:xfrm>
                    <a:off x="8900248" y="2655095"/>
                    <a:ext cx="914400" cy="9144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4ABD774-C318-E538-803B-2396D6BA6BC4}"/>
                      </a:ext>
                    </a:extLst>
                  </p:cNvPr>
                  <p:cNvSpPr txBox="1"/>
                  <p:nvPr/>
                </p:nvSpPr>
                <p:spPr>
                  <a:xfrm>
                    <a:off x="9947134" y="2742963"/>
                    <a:ext cx="2195512" cy="738664"/>
                  </a:xfrm>
                  <a:prstGeom prst="rect">
                    <a:avLst/>
                  </a:prstGeom>
                  <a:noFill/>
                </p:spPr>
                <p:txBody>
                  <a:bodyPr wrap="square" anchor="ctr">
                    <a:spAutoFit/>
                  </a:bodyPr>
                  <a:lstStyle/>
                  <a:p>
                    <a:r>
                      <a:rPr lang="en-US" sz="1400" b="1" dirty="0">
                        <a:solidFill>
                          <a:schemeClr val="accent1"/>
                        </a:solidFill>
                      </a:rPr>
                      <a:t>Isolate the policy area and the text version IDs for each data file</a:t>
                    </a:r>
                    <a:endParaRPr lang="en-US" sz="1400" dirty="0"/>
                  </a:p>
                </p:txBody>
              </p:sp>
            </p:grpSp>
            <p:sp>
              <p:nvSpPr>
                <p:cNvPr id="49" name="Isosceles Triangle 48">
                  <a:extLst>
                    <a:ext uri="{FF2B5EF4-FFF2-40B4-BE49-F238E27FC236}">
                      <a16:creationId xmlns:a16="http://schemas.microsoft.com/office/drawing/2014/main" id="{23446045-C42E-EC77-1B89-A1B438C415E6}"/>
                    </a:ext>
                  </a:extLst>
                </p:cNvPr>
                <p:cNvSpPr/>
                <p:nvPr/>
              </p:nvSpPr>
              <p:spPr>
                <a:xfrm rot="10800000">
                  <a:off x="7638331" y="3231630"/>
                  <a:ext cx="156870" cy="77095"/>
                </a:xfrm>
                <a:prstGeom prst="triangl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B11321DD-A19B-5F80-2407-6B707576B4AB}"/>
                    </a:ext>
                  </a:extLst>
                </p:cNvPr>
                <p:cNvSpPr/>
                <p:nvPr/>
              </p:nvSpPr>
              <p:spPr>
                <a:xfrm rot="10800000">
                  <a:off x="7638331" y="4424635"/>
                  <a:ext cx="156870" cy="77095"/>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1539072A-C734-4751-EA30-8E3ED9663D04}"/>
                    </a:ext>
                  </a:extLst>
                </p:cNvPr>
                <p:cNvSpPr/>
                <p:nvPr/>
              </p:nvSpPr>
              <p:spPr>
                <a:xfrm rot="15000000">
                  <a:off x="7129715" y="5290082"/>
                  <a:ext cx="156870" cy="91440"/>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Download from cloud">
                  <a:extLst>
                    <a:ext uri="{FF2B5EF4-FFF2-40B4-BE49-F238E27FC236}">
                      <a16:creationId xmlns:a16="http://schemas.microsoft.com/office/drawing/2014/main" id="{7C4CA6A8-26A3-665C-905A-0B95BC3049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92324" y="2397624"/>
                  <a:ext cx="648881" cy="648881"/>
                </a:xfrm>
                <a:prstGeom prst="rect">
                  <a:avLst/>
                </a:prstGeom>
              </p:spPr>
            </p:pic>
            <p:pic>
              <p:nvPicPr>
                <p:cNvPr id="61" name="Graphic 60" descr="Filter">
                  <a:extLst>
                    <a:ext uri="{FF2B5EF4-FFF2-40B4-BE49-F238E27FC236}">
                      <a16:creationId xmlns:a16="http://schemas.microsoft.com/office/drawing/2014/main" id="{512FC50A-4E4D-0A68-EB34-BF4E0C2C87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73333" y="4765312"/>
                  <a:ext cx="689723" cy="689723"/>
                </a:xfrm>
                <a:prstGeom prst="rect">
                  <a:avLst/>
                </a:prstGeom>
              </p:spPr>
            </p:pic>
            <p:pic>
              <p:nvPicPr>
                <p:cNvPr id="62" name="Graphic 61" descr="Open folder">
                  <a:extLst>
                    <a:ext uri="{FF2B5EF4-FFF2-40B4-BE49-F238E27FC236}">
                      <a16:creationId xmlns:a16="http://schemas.microsoft.com/office/drawing/2014/main" id="{D9398C7C-103E-ECE7-C9AD-984B2C1ABF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71902" y="3575403"/>
                  <a:ext cx="689723" cy="689723"/>
                </a:xfrm>
                <a:prstGeom prst="rect">
                  <a:avLst/>
                </a:prstGeom>
              </p:spPr>
            </p:pic>
          </p:grpSp>
        </p:grpSp>
        <p:grpSp>
          <p:nvGrpSpPr>
            <p:cNvPr id="75" name="Group 74">
              <a:extLst>
                <a:ext uri="{FF2B5EF4-FFF2-40B4-BE49-F238E27FC236}">
                  <a16:creationId xmlns:a16="http://schemas.microsoft.com/office/drawing/2014/main" id="{3C6AF32F-2129-0077-B43F-D005CFBA1A6C}"/>
                </a:ext>
              </a:extLst>
            </p:cNvPr>
            <p:cNvGrpSpPr/>
            <p:nvPr/>
          </p:nvGrpSpPr>
          <p:grpSpPr>
            <a:xfrm>
              <a:off x="5000625" y="4477859"/>
              <a:ext cx="1771650" cy="1529821"/>
              <a:chOff x="5000625" y="4477859"/>
              <a:chExt cx="1771650" cy="1529821"/>
            </a:xfrm>
          </p:grpSpPr>
          <p:sp>
            <p:nvSpPr>
              <p:cNvPr id="42" name="Oval 41">
                <a:extLst>
                  <a:ext uri="{FF2B5EF4-FFF2-40B4-BE49-F238E27FC236}">
                    <a16:creationId xmlns:a16="http://schemas.microsoft.com/office/drawing/2014/main" id="{2A82B2AD-FCA2-90FF-A2AF-051FD30E5F3F}"/>
                  </a:ext>
                </a:extLst>
              </p:cNvPr>
              <p:cNvSpPr>
                <a:spLocks noChangeAspect="1"/>
              </p:cNvSpPr>
              <p:nvPr/>
            </p:nvSpPr>
            <p:spPr>
              <a:xfrm>
                <a:off x="5429250" y="5093280"/>
                <a:ext cx="914400" cy="914400"/>
              </a:xfrm>
              <a:prstGeom prst="ellips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AE93D33-7C90-5308-6469-A26F1C9F1152}"/>
                  </a:ext>
                </a:extLst>
              </p:cNvPr>
              <p:cNvSpPr txBox="1"/>
              <p:nvPr/>
            </p:nvSpPr>
            <p:spPr>
              <a:xfrm>
                <a:off x="5000625" y="4477859"/>
                <a:ext cx="1771650" cy="523220"/>
              </a:xfrm>
              <a:prstGeom prst="rect">
                <a:avLst/>
              </a:prstGeom>
              <a:noFill/>
            </p:spPr>
            <p:txBody>
              <a:bodyPr wrap="square">
                <a:spAutoFit/>
              </a:bodyPr>
              <a:lstStyle/>
              <a:p>
                <a:pPr algn="ctr"/>
                <a:r>
                  <a:rPr lang="en-US" sz="1400" b="1" dirty="0">
                    <a:solidFill>
                      <a:schemeClr val="accent1"/>
                    </a:solidFill>
                  </a:rPr>
                  <a:t>Input data with tagged bill contents</a:t>
                </a:r>
                <a:endParaRPr lang="en-US" sz="1400" dirty="0"/>
              </a:p>
            </p:txBody>
          </p:sp>
          <p:pic>
            <p:nvPicPr>
              <p:cNvPr id="67" name="Graphic 66" descr="Database">
                <a:extLst>
                  <a:ext uri="{FF2B5EF4-FFF2-40B4-BE49-F238E27FC236}">
                    <a16:creationId xmlns:a16="http://schemas.microsoft.com/office/drawing/2014/main" id="{600DA1CB-FDD8-F41D-ACC3-0E87BD48CD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52806" y="5216836"/>
                <a:ext cx="667288" cy="667288"/>
              </a:xfrm>
              <a:prstGeom prst="rect">
                <a:avLst/>
              </a:prstGeom>
            </p:spPr>
          </p:pic>
        </p:grpSp>
      </p:grpSp>
      <p:cxnSp>
        <p:nvCxnSpPr>
          <p:cNvPr id="7" name="Straight Connector 6">
            <a:extLst>
              <a:ext uri="{FF2B5EF4-FFF2-40B4-BE49-F238E27FC236}">
                <a16:creationId xmlns:a16="http://schemas.microsoft.com/office/drawing/2014/main" id="{AD1558D6-39B9-B5B0-6529-0502B8B6F01F}"/>
              </a:ext>
            </a:extLst>
          </p:cNvPr>
          <p:cNvCxnSpPr>
            <a:cxnSpLocks/>
          </p:cNvCxnSpPr>
          <p:nvPr/>
        </p:nvCxnSpPr>
        <p:spPr>
          <a:xfrm>
            <a:off x="6096000" y="1897289"/>
            <a:ext cx="0" cy="2577400"/>
          </a:xfrm>
          <a:prstGeom prst="line">
            <a:avLst/>
          </a:prstGeom>
          <a:ln w="38100" cap="rnd">
            <a:solidFill>
              <a:schemeClr val="accent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6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676E-C39A-F62C-DD73-4ED4F233FCA1}"/>
              </a:ext>
            </a:extLst>
          </p:cNvPr>
          <p:cNvSpPr>
            <a:spLocks noGrp="1"/>
          </p:cNvSpPr>
          <p:nvPr>
            <p:ph type="title"/>
          </p:nvPr>
        </p:nvSpPr>
        <p:spPr/>
        <p:txBody>
          <a:bodyPr/>
          <a:lstStyle/>
          <a:p>
            <a:r>
              <a:rPr lang="en-US" dirty="0"/>
              <a:t>TF-IDF transformed “raw” bill text into feature vectors</a:t>
            </a:r>
          </a:p>
        </p:txBody>
      </p:sp>
      <p:grpSp>
        <p:nvGrpSpPr>
          <p:cNvPr id="59" name="Group 58">
            <a:extLst>
              <a:ext uri="{FF2B5EF4-FFF2-40B4-BE49-F238E27FC236}">
                <a16:creationId xmlns:a16="http://schemas.microsoft.com/office/drawing/2014/main" id="{CBA0FC66-34DA-7063-C655-FFA58D5A8808}"/>
              </a:ext>
            </a:extLst>
          </p:cNvPr>
          <p:cNvGrpSpPr/>
          <p:nvPr/>
        </p:nvGrpSpPr>
        <p:grpSpPr>
          <a:xfrm>
            <a:off x="2355440" y="2030865"/>
            <a:ext cx="7481120" cy="3648488"/>
            <a:chOff x="1990193" y="1897515"/>
            <a:chExt cx="7481120" cy="3648488"/>
          </a:xfrm>
        </p:grpSpPr>
        <p:grpSp>
          <p:nvGrpSpPr>
            <p:cNvPr id="5" name="Group 4">
              <a:extLst>
                <a:ext uri="{FF2B5EF4-FFF2-40B4-BE49-F238E27FC236}">
                  <a16:creationId xmlns:a16="http://schemas.microsoft.com/office/drawing/2014/main" id="{17CBC98B-2C69-0465-F239-2B14FA0B0A2E}"/>
                </a:ext>
              </a:extLst>
            </p:cNvPr>
            <p:cNvGrpSpPr/>
            <p:nvPr/>
          </p:nvGrpSpPr>
          <p:grpSpPr>
            <a:xfrm>
              <a:off x="1994477" y="3264559"/>
              <a:ext cx="914400" cy="914400"/>
              <a:chOff x="3647212" y="4948885"/>
              <a:chExt cx="914400" cy="914400"/>
            </a:xfrm>
          </p:grpSpPr>
          <p:sp>
            <p:nvSpPr>
              <p:cNvPr id="3" name="Oval 2">
                <a:extLst>
                  <a:ext uri="{FF2B5EF4-FFF2-40B4-BE49-F238E27FC236}">
                    <a16:creationId xmlns:a16="http://schemas.microsoft.com/office/drawing/2014/main" id="{03164ABF-8344-E3E9-24E5-D020CB1627A1}"/>
                  </a:ext>
                </a:extLst>
              </p:cNvPr>
              <p:cNvSpPr>
                <a:spLocks noChangeAspect="1"/>
              </p:cNvSpPr>
              <p:nvPr/>
            </p:nvSpPr>
            <p:spPr>
              <a:xfrm>
                <a:off x="3647212" y="4948885"/>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ocument">
                <a:extLst>
                  <a:ext uri="{FF2B5EF4-FFF2-40B4-BE49-F238E27FC236}">
                    <a16:creationId xmlns:a16="http://schemas.microsoft.com/office/drawing/2014/main" id="{6EB90210-8554-5ECD-DAD5-80C18F3216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8123" y="5054112"/>
                <a:ext cx="689723" cy="689723"/>
              </a:xfrm>
              <a:prstGeom prst="rect">
                <a:avLst/>
              </a:prstGeom>
            </p:spPr>
          </p:pic>
        </p:grpSp>
        <p:grpSp>
          <p:nvGrpSpPr>
            <p:cNvPr id="6" name="Group 5">
              <a:extLst>
                <a:ext uri="{FF2B5EF4-FFF2-40B4-BE49-F238E27FC236}">
                  <a16:creationId xmlns:a16="http://schemas.microsoft.com/office/drawing/2014/main" id="{4D117A45-26A2-FC7B-C6B9-D3CEFB150EA5}"/>
                </a:ext>
              </a:extLst>
            </p:cNvPr>
            <p:cNvGrpSpPr/>
            <p:nvPr/>
          </p:nvGrpSpPr>
          <p:grpSpPr>
            <a:xfrm>
              <a:off x="1990193" y="4631603"/>
              <a:ext cx="914400" cy="914400"/>
              <a:chOff x="3647212" y="4948885"/>
              <a:chExt cx="914400" cy="914400"/>
            </a:xfrm>
          </p:grpSpPr>
          <p:sp>
            <p:nvSpPr>
              <p:cNvPr id="7" name="Oval 6">
                <a:extLst>
                  <a:ext uri="{FF2B5EF4-FFF2-40B4-BE49-F238E27FC236}">
                    <a16:creationId xmlns:a16="http://schemas.microsoft.com/office/drawing/2014/main" id="{FE3EC7AF-7F89-C5B9-0469-8A58F9D0BC31}"/>
                  </a:ext>
                </a:extLst>
              </p:cNvPr>
              <p:cNvSpPr>
                <a:spLocks noChangeAspect="1"/>
              </p:cNvSpPr>
              <p:nvPr/>
            </p:nvSpPr>
            <p:spPr>
              <a:xfrm>
                <a:off x="3647212" y="4948885"/>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ocument">
                <a:extLst>
                  <a:ext uri="{FF2B5EF4-FFF2-40B4-BE49-F238E27FC236}">
                    <a16:creationId xmlns:a16="http://schemas.microsoft.com/office/drawing/2014/main" id="{6059BAE9-8B8F-2F88-D25E-4EB2244D8C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8123" y="5054112"/>
                <a:ext cx="689723" cy="689723"/>
              </a:xfrm>
              <a:prstGeom prst="rect">
                <a:avLst/>
              </a:prstGeom>
            </p:spPr>
          </p:pic>
        </p:grpSp>
        <p:grpSp>
          <p:nvGrpSpPr>
            <p:cNvPr id="9" name="Group 8">
              <a:extLst>
                <a:ext uri="{FF2B5EF4-FFF2-40B4-BE49-F238E27FC236}">
                  <a16:creationId xmlns:a16="http://schemas.microsoft.com/office/drawing/2014/main" id="{D060E4E1-DE29-CE00-2650-261007379892}"/>
                </a:ext>
              </a:extLst>
            </p:cNvPr>
            <p:cNvGrpSpPr/>
            <p:nvPr/>
          </p:nvGrpSpPr>
          <p:grpSpPr>
            <a:xfrm>
              <a:off x="1991621" y="1897515"/>
              <a:ext cx="914400" cy="914400"/>
              <a:chOff x="3647212" y="4948885"/>
              <a:chExt cx="914400" cy="914400"/>
            </a:xfrm>
          </p:grpSpPr>
          <p:sp>
            <p:nvSpPr>
              <p:cNvPr id="10" name="Oval 9">
                <a:extLst>
                  <a:ext uri="{FF2B5EF4-FFF2-40B4-BE49-F238E27FC236}">
                    <a16:creationId xmlns:a16="http://schemas.microsoft.com/office/drawing/2014/main" id="{16B0BD1A-940E-E010-66F8-8FAF4DABE878}"/>
                  </a:ext>
                </a:extLst>
              </p:cNvPr>
              <p:cNvSpPr>
                <a:spLocks noChangeAspect="1"/>
              </p:cNvSpPr>
              <p:nvPr/>
            </p:nvSpPr>
            <p:spPr>
              <a:xfrm>
                <a:off x="3647212" y="4948885"/>
                <a:ext cx="9144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Document">
                <a:extLst>
                  <a:ext uri="{FF2B5EF4-FFF2-40B4-BE49-F238E27FC236}">
                    <a16:creationId xmlns:a16="http://schemas.microsoft.com/office/drawing/2014/main" id="{781D62D3-7A55-5067-3627-11751ED659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58123" y="5054112"/>
                <a:ext cx="689723" cy="689723"/>
              </a:xfrm>
              <a:prstGeom prst="rect">
                <a:avLst/>
              </a:prstGeom>
            </p:spPr>
          </p:pic>
        </p:grpSp>
        <p:grpSp>
          <p:nvGrpSpPr>
            <p:cNvPr id="14" name="Group 13">
              <a:extLst>
                <a:ext uri="{FF2B5EF4-FFF2-40B4-BE49-F238E27FC236}">
                  <a16:creationId xmlns:a16="http://schemas.microsoft.com/office/drawing/2014/main" id="{271B11D7-1CE7-76C0-D094-7A2CE6D55161}"/>
                </a:ext>
              </a:extLst>
            </p:cNvPr>
            <p:cNvGrpSpPr/>
            <p:nvPr/>
          </p:nvGrpSpPr>
          <p:grpSpPr>
            <a:xfrm>
              <a:off x="8556913" y="3257447"/>
              <a:ext cx="914400" cy="914400"/>
              <a:chOff x="3647212" y="4948885"/>
              <a:chExt cx="914400" cy="914400"/>
            </a:xfrm>
          </p:grpSpPr>
          <p:sp>
            <p:nvSpPr>
              <p:cNvPr id="15" name="Oval 14">
                <a:extLst>
                  <a:ext uri="{FF2B5EF4-FFF2-40B4-BE49-F238E27FC236}">
                    <a16:creationId xmlns:a16="http://schemas.microsoft.com/office/drawing/2014/main" id="{926744F5-7475-8C85-0F96-E9196851C958}"/>
                  </a:ext>
                </a:extLst>
              </p:cNvPr>
              <p:cNvSpPr>
                <a:spLocks noChangeAspect="1"/>
              </p:cNvSpPr>
              <p:nvPr/>
            </p:nvSpPr>
            <p:spPr>
              <a:xfrm>
                <a:off x="3647212" y="4948885"/>
                <a:ext cx="914400" cy="91440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B8DD9C63-A70F-3AAD-4C64-4D943C23BC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758123" y="5054112"/>
                <a:ext cx="689723" cy="689723"/>
              </a:xfrm>
              <a:prstGeom prst="rect">
                <a:avLst/>
              </a:prstGeom>
            </p:spPr>
          </p:pic>
        </p:grpSp>
        <p:grpSp>
          <p:nvGrpSpPr>
            <p:cNvPr id="58" name="Group 57">
              <a:extLst>
                <a:ext uri="{FF2B5EF4-FFF2-40B4-BE49-F238E27FC236}">
                  <a16:creationId xmlns:a16="http://schemas.microsoft.com/office/drawing/2014/main" id="{8AD4336D-3CA8-18AB-77E2-62591378C831}"/>
                </a:ext>
              </a:extLst>
            </p:cNvPr>
            <p:cNvGrpSpPr/>
            <p:nvPr/>
          </p:nvGrpSpPr>
          <p:grpSpPr>
            <a:xfrm>
              <a:off x="4649224" y="2532939"/>
              <a:ext cx="3352800" cy="2363416"/>
              <a:chOff x="4064405" y="2531423"/>
              <a:chExt cx="3352800" cy="2363416"/>
            </a:xfrm>
          </p:grpSpPr>
          <p:grpSp>
            <p:nvGrpSpPr>
              <p:cNvPr id="56" name="Group 55">
                <a:extLst>
                  <a:ext uri="{FF2B5EF4-FFF2-40B4-BE49-F238E27FC236}">
                    <a16:creationId xmlns:a16="http://schemas.microsoft.com/office/drawing/2014/main" id="{A089587F-7E78-2C44-4A14-54D9BCB78435}"/>
                  </a:ext>
                </a:extLst>
              </p:cNvPr>
              <p:cNvGrpSpPr/>
              <p:nvPr/>
            </p:nvGrpSpPr>
            <p:grpSpPr>
              <a:xfrm>
                <a:off x="4064405" y="2531423"/>
                <a:ext cx="3352800" cy="936831"/>
                <a:chOff x="3512458" y="2494478"/>
                <a:chExt cx="3352800" cy="936831"/>
              </a:xfrm>
            </p:grpSpPr>
            <p:sp>
              <p:nvSpPr>
                <p:cNvPr id="12" name="Rectangle: Rounded Corners 11">
                  <a:extLst>
                    <a:ext uri="{FF2B5EF4-FFF2-40B4-BE49-F238E27FC236}">
                      <a16:creationId xmlns:a16="http://schemas.microsoft.com/office/drawing/2014/main" id="{5163897E-925B-7540-5868-FD1C0EB3CCF8}"/>
                    </a:ext>
                  </a:extLst>
                </p:cNvPr>
                <p:cNvSpPr/>
                <p:nvPr/>
              </p:nvSpPr>
              <p:spPr>
                <a:xfrm>
                  <a:off x="3512458" y="2494478"/>
                  <a:ext cx="3352800" cy="936831"/>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Term Frequency: </a:t>
                  </a:r>
                  <a:r>
                    <a:rPr lang="en-US" sz="1400" dirty="0">
                      <a:solidFill>
                        <a:schemeClr val="accent1"/>
                      </a:solidFill>
                    </a:rPr>
                    <a:t>how often a term appears within a document</a:t>
                  </a:r>
                </a:p>
              </p:txBody>
            </p:sp>
            <p:grpSp>
              <p:nvGrpSpPr>
                <p:cNvPr id="31" name="Group 30">
                  <a:extLst>
                    <a:ext uri="{FF2B5EF4-FFF2-40B4-BE49-F238E27FC236}">
                      <a16:creationId xmlns:a16="http://schemas.microsoft.com/office/drawing/2014/main" id="{ED3C9E2D-FC6F-414B-1EA5-26FF6B480F4C}"/>
                    </a:ext>
                  </a:extLst>
                </p:cNvPr>
                <p:cNvGrpSpPr/>
                <p:nvPr/>
              </p:nvGrpSpPr>
              <p:grpSpPr>
                <a:xfrm>
                  <a:off x="3670414" y="2660388"/>
                  <a:ext cx="449947" cy="597059"/>
                  <a:chOff x="3653746" y="2678775"/>
                  <a:chExt cx="449947" cy="597059"/>
                </a:xfrm>
              </p:grpSpPr>
              <p:sp>
                <p:nvSpPr>
                  <p:cNvPr id="19" name="Oval 18">
                    <a:extLst>
                      <a:ext uri="{FF2B5EF4-FFF2-40B4-BE49-F238E27FC236}">
                        <a16:creationId xmlns:a16="http://schemas.microsoft.com/office/drawing/2014/main" id="{34D1B33D-C4FC-13F9-928D-8975122787A3}"/>
                      </a:ext>
                    </a:extLst>
                  </p:cNvPr>
                  <p:cNvSpPr/>
                  <p:nvPr/>
                </p:nvSpPr>
                <p:spPr>
                  <a:xfrm>
                    <a:off x="3688671" y="2815982"/>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1705371-7EB3-9DC6-130C-83AD2AA863FF}"/>
                      </a:ext>
                    </a:extLst>
                  </p:cNvPr>
                  <p:cNvSpPr/>
                  <p:nvPr/>
                </p:nvSpPr>
                <p:spPr>
                  <a:xfrm>
                    <a:off x="3841071" y="2968382"/>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DCD1AD8-2675-9C12-0309-2AF2AFA869C4}"/>
                      </a:ext>
                    </a:extLst>
                  </p:cNvPr>
                  <p:cNvSpPr/>
                  <p:nvPr/>
                </p:nvSpPr>
                <p:spPr>
                  <a:xfrm>
                    <a:off x="3907746" y="3164689"/>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0DBEAB4-7A80-B8AA-EEEE-9652B14A1916}"/>
                      </a:ext>
                    </a:extLst>
                  </p:cNvPr>
                  <p:cNvSpPr/>
                  <p:nvPr/>
                </p:nvSpPr>
                <p:spPr>
                  <a:xfrm>
                    <a:off x="3996422" y="2992688"/>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320626F-C0D9-7B8F-05F4-83A090A7CC5C}"/>
                      </a:ext>
                    </a:extLst>
                  </p:cNvPr>
                  <p:cNvSpPr/>
                  <p:nvPr/>
                </p:nvSpPr>
                <p:spPr>
                  <a:xfrm>
                    <a:off x="3860121" y="2837813"/>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C01A354-BD9D-6BED-7E8C-D79A37003D39}"/>
                      </a:ext>
                    </a:extLst>
                  </p:cNvPr>
                  <p:cNvSpPr/>
                  <p:nvPr/>
                </p:nvSpPr>
                <p:spPr>
                  <a:xfrm>
                    <a:off x="3780746" y="3083587"/>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672F56F-93A0-25F5-3B54-46B5A9FBFCA6}"/>
                      </a:ext>
                    </a:extLst>
                  </p:cNvPr>
                  <p:cNvSpPr/>
                  <p:nvPr/>
                </p:nvSpPr>
                <p:spPr>
                  <a:xfrm>
                    <a:off x="3675292" y="3183076"/>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A922268-FE98-351C-6FDA-FADF38C5D1AE}"/>
                      </a:ext>
                    </a:extLst>
                  </p:cNvPr>
                  <p:cNvSpPr/>
                  <p:nvPr/>
                </p:nvSpPr>
                <p:spPr>
                  <a:xfrm>
                    <a:off x="3653746" y="2990829"/>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20C9588-91BC-B874-5E4F-FA69A8E79D39}"/>
                      </a:ext>
                    </a:extLst>
                  </p:cNvPr>
                  <p:cNvSpPr/>
                  <p:nvPr/>
                </p:nvSpPr>
                <p:spPr>
                  <a:xfrm>
                    <a:off x="3793446" y="2678775"/>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20C47C9-CBA1-6E5B-F394-086E0897456E}"/>
                      </a:ext>
                    </a:extLst>
                  </p:cNvPr>
                  <p:cNvSpPr/>
                  <p:nvPr/>
                </p:nvSpPr>
                <p:spPr>
                  <a:xfrm>
                    <a:off x="4008443" y="2759496"/>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 name="Group 56">
                <a:extLst>
                  <a:ext uri="{FF2B5EF4-FFF2-40B4-BE49-F238E27FC236}">
                    <a16:creationId xmlns:a16="http://schemas.microsoft.com/office/drawing/2014/main" id="{3F1A1857-937B-554A-71C6-10FC57E8674D}"/>
                  </a:ext>
                </a:extLst>
              </p:cNvPr>
              <p:cNvGrpSpPr/>
              <p:nvPr/>
            </p:nvGrpSpPr>
            <p:grpSpPr>
              <a:xfrm>
                <a:off x="4064405" y="3958008"/>
                <a:ext cx="3352800" cy="936831"/>
                <a:chOff x="3512458" y="3921063"/>
                <a:chExt cx="3352800" cy="936831"/>
              </a:xfrm>
            </p:grpSpPr>
            <p:sp>
              <p:nvSpPr>
                <p:cNvPr id="13" name="Rectangle: Rounded Corners 12">
                  <a:extLst>
                    <a:ext uri="{FF2B5EF4-FFF2-40B4-BE49-F238E27FC236}">
                      <a16:creationId xmlns:a16="http://schemas.microsoft.com/office/drawing/2014/main" id="{4FB6AB93-AA81-BF09-28EE-43D4EDEC1DAD}"/>
                    </a:ext>
                  </a:extLst>
                </p:cNvPr>
                <p:cNvSpPr/>
                <p:nvPr/>
              </p:nvSpPr>
              <p:spPr>
                <a:xfrm>
                  <a:off x="3512458" y="3921063"/>
                  <a:ext cx="3352800" cy="936831"/>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Inverse Document Frequency: </a:t>
                  </a:r>
                  <a:r>
                    <a:rPr lang="en-US" sz="1400" dirty="0">
                      <a:solidFill>
                        <a:schemeClr val="accent1"/>
                      </a:solidFill>
                    </a:rPr>
                    <a:t>how rare a term is over the document collection</a:t>
                  </a:r>
                </a:p>
              </p:txBody>
            </p:sp>
            <p:grpSp>
              <p:nvGrpSpPr>
                <p:cNvPr id="32" name="Group 31">
                  <a:extLst>
                    <a:ext uri="{FF2B5EF4-FFF2-40B4-BE49-F238E27FC236}">
                      <a16:creationId xmlns:a16="http://schemas.microsoft.com/office/drawing/2014/main" id="{1DC7CE5C-F277-E5B9-BE3A-E6310726129F}"/>
                    </a:ext>
                  </a:extLst>
                </p:cNvPr>
                <p:cNvGrpSpPr/>
                <p:nvPr/>
              </p:nvGrpSpPr>
              <p:grpSpPr>
                <a:xfrm>
                  <a:off x="3680390" y="4090948"/>
                  <a:ext cx="449947" cy="597059"/>
                  <a:chOff x="3653746" y="2678775"/>
                  <a:chExt cx="449947" cy="597059"/>
                </a:xfrm>
              </p:grpSpPr>
              <p:sp>
                <p:nvSpPr>
                  <p:cNvPr id="33" name="Oval 32">
                    <a:extLst>
                      <a:ext uri="{FF2B5EF4-FFF2-40B4-BE49-F238E27FC236}">
                        <a16:creationId xmlns:a16="http://schemas.microsoft.com/office/drawing/2014/main" id="{C847AADA-7BBE-C428-8B8A-8480AF843348}"/>
                      </a:ext>
                    </a:extLst>
                  </p:cNvPr>
                  <p:cNvSpPr/>
                  <p:nvPr/>
                </p:nvSpPr>
                <p:spPr>
                  <a:xfrm>
                    <a:off x="3688671" y="2815982"/>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4AAF7F4-12C1-5CFA-13A4-2FFAEB7F295E}"/>
                      </a:ext>
                    </a:extLst>
                  </p:cNvPr>
                  <p:cNvSpPr/>
                  <p:nvPr/>
                </p:nvSpPr>
                <p:spPr>
                  <a:xfrm>
                    <a:off x="3841071" y="2968382"/>
                    <a:ext cx="95250" cy="92758"/>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526B637-F121-53D8-1D6D-B4A1A8D4DF80}"/>
                      </a:ext>
                    </a:extLst>
                  </p:cNvPr>
                  <p:cNvSpPr/>
                  <p:nvPr/>
                </p:nvSpPr>
                <p:spPr>
                  <a:xfrm>
                    <a:off x="3907746" y="3164689"/>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3AF55-A04E-6294-6AA9-A1D73F543C07}"/>
                      </a:ext>
                    </a:extLst>
                  </p:cNvPr>
                  <p:cNvSpPr/>
                  <p:nvPr/>
                </p:nvSpPr>
                <p:spPr>
                  <a:xfrm>
                    <a:off x="3996422" y="2992688"/>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3E01669-E32D-F7AB-3712-9096F5DC5BD6}"/>
                      </a:ext>
                    </a:extLst>
                  </p:cNvPr>
                  <p:cNvSpPr/>
                  <p:nvPr/>
                </p:nvSpPr>
                <p:spPr>
                  <a:xfrm>
                    <a:off x="3860121" y="2837813"/>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C988BAF-D2DD-C7E6-A9C8-0BDF6C59D7F1}"/>
                      </a:ext>
                    </a:extLst>
                  </p:cNvPr>
                  <p:cNvSpPr/>
                  <p:nvPr/>
                </p:nvSpPr>
                <p:spPr>
                  <a:xfrm>
                    <a:off x="3780746" y="3083587"/>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E51CAED-2DE9-B4B6-97EA-70353EB7AFC0}"/>
                      </a:ext>
                    </a:extLst>
                  </p:cNvPr>
                  <p:cNvSpPr/>
                  <p:nvPr/>
                </p:nvSpPr>
                <p:spPr>
                  <a:xfrm>
                    <a:off x="3675292" y="3183076"/>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9825817-688E-ECB2-0B3B-4E0A55099209}"/>
                      </a:ext>
                    </a:extLst>
                  </p:cNvPr>
                  <p:cNvSpPr/>
                  <p:nvPr/>
                </p:nvSpPr>
                <p:spPr>
                  <a:xfrm>
                    <a:off x="3653746" y="2990829"/>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024F06E-50D4-E499-FE33-27C654ED48A4}"/>
                      </a:ext>
                    </a:extLst>
                  </p:cNvPr>
                  <p:cNvSpPr/>
                  <p:nvPr/>
                </p:nvSpPr>
                <p:spPr>
                  <a:xfrm>
                    <a:off x="3793446" y="2678775"/>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3D1706B-6601-1035-1D8C-6D29132FA9CD}"/>
                      </a:ext>
                    </a:extLst>
                  </p:cNvPr>
                  <p:cNvSpPr/>
                  <p:nvPr/>
                </p:nvSpPr>
                <p:spPr>
                  <a:xfrm>
                    <a:off x="4008443" y="2759496"/>
                    <a:ext cx="95250" cy="9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3" name="Oval 42">
              <a:extLst>
                <a:ext uri="{FF2B5EF4-FFF2-40B4-BE49-F238E27FC236}">
                  <a16:creationId xmlns:a16="http://schemas.microsoft.com/office/drawing/2014/main" id="{EEDF1189-4075-C45E-3D4C-8DBA96A883BA}"/>
                </a:ext>
              </a:extLst>
            </p:cNvPr>
            <p:cNvSpPr/>
            <p:nvPr/>
          </p:nvSpPr>
          <p:spPr>
            <a:xfrm>
              <a:off x="3820016" y="3584599"/>
              <a:ext cx="274320" cy="2743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6797C56E-B438-DEDE-96FD-CE6A63573EC2}"/>
                </a:ext>
              </a:extLst>
            </p:cNvPr>
            <p:cNvCxnSpPr>
              <a:cxnSpLocks/>
              <a:stCxn id="43" idx="1"/>
              <a:endCxn id="10" idx="5"/>
            </p:cNvCxnSpPr>
            <p:nvPr/>
          </p:nvCxnSpPr>
          <p:spPr>
            <a:xfrm flipH="1" flipV="1">
              <a:off x="2772110" y="2678004"/>
              <a:ext cx="1088079" cy="946768"/>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174FCD7-3448-994F-3375-31B0E1E5E184}"/>
                </a:ext>
              </a:extLst>
            </p:cNvPr>
            <p:cNvCxnSpPr>
              <a:cxnSpLocks/>
              <a:stCxn id="43" idx="3"/>
              <a:endCxn id="7" idx="7"/>
            </p:cNvCxnSpPr>
            <p:nvPr/>
          </p:nvCxnSpPr>
          <p:spPr>
            <a:xfrm flipH="1">
              <a:off x="2770682" y="3818746"/>
              <a:ext cx="1089507" cy="946768"/>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87029DB-15BE-B320-E246-483739ECF957}"/>
                </a:ext>
              </a:extLst>
            </p:cNvPr>
            <p:cNvCxnSpPr>
              <a:cxnSpLocks/>
              <a:stCxn id="43" idx="2"/>
              <a:endCxn id="3" idx="6"/>
            </p:cNvCxnSpPr>
            <p:nvPr/>
          </p:nvCxnSpPr>
          <p:spPr>
            <a:xfrm flipH="1">
              <a:off x="2908877" y="3721759"/>
              <a:ext cx="911139" cy="0"/>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4C3825-554A-33E4-1C89-8C5806D3E5DD}"/>
                </a:ext>
              </a:extLst>
            </p:cNvPr>
            <p:cNvCxnSpPr>
              <a:cxnSpLocks/>
              <a:stCxn id="15" idx="2"/>
              <a:endCxn id="43" idx="6"/>
            </p:cNvCxnSpPr>
            <p:nvPr/>
          </p:nvCxnSpPr>
          <p:spPr>
            <a:xfrm flipH="1">
              <a:off x="4094336" y="3714647"/>
              <a:ext cx="4462577" cy="7112"/>
            </a:xfrm>
            <a:prstGeom prst="line">
              <a:avLst/>
            </a:prstGeom>
            <a:ln w="19050">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719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A30B-2187-8C84-E480-C347EA58B10E}"/>
              </a:ext>
            </a:extLst>
          </p:cNvPr>
          <p:cNvSpPr>
            <a:spLocks noGrp="1"/>
          </p:cNvSpPr>
          <p:nvPr>
            <p:ph type="title"/>
          </p:nvPr>
        </p:nvSpPr>
        <p:spPr/>
        <p:txBody>
          <a:bodyPr/>
          <a:lstStyle/>
          <a:p>
            <a:r>
              <a:rPr lang="en-US" dirty="0"/>
              <a:t>3 different models were tested on extracted feature vectors</a:t>
            </a:r>
          </a:p>
        </p:txBody>
      </p:sp>
      <p:graphicFrame>
        <p:nvGraphicFramePr>
          <p:cNvPr id="5" name="Chart 4">
            <a:extLst>
              <a:ext uri="{FF2B5EF4-FFF2-40B4-BE49-F238E27FC236}">
                <a16:creationId xmlns:a16="http://schemas.microsoft.com/office/drawing/2014/main" id="{34AF1E50-A63D-6B53-2189-FCD4BC89047A}"/>
              </a:ext>
            </a:extLst>
          </p:cNvPr>
          <p:cNvGraphicFramePr/>
          <p:nvPr>
            <p:extLst>
              <p:ext uri="{D42A27DB-BD31-4B8C-83A1-F6EECF244321}">
                <p14:modId xmlns:p14="http://schemas.microsoft.com/office/powerpoint/2010/main" val="2589040516"/>
              </p:ext>
            </p:extLst>
          </p:nvPr>
        </p:nvGraphicFramePr>
        <p:xfrm>
          <a:off x="1047750" y="2185987"/>
          <a:ext cx="10239375" cy="246168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302AA96E-5AD2-F547-5424-3B2CB5A6C22A}"/>
              </a:ext>
            </a:extLst>
          </p:cNvPr>
          <p:cNvSpPr/>
          <p:nvPr/>
        </p:nvSpPr>
        <p:spPr>
          <a:xfrm>
            <a:off x="838200" y="1690688"/>
            <a:ext cx="10515600" cy="3042708"/>
          </a:xfrm>
          <a:prstGeom prst="roundRect">
            <a:avLst>
              <a:gd name="adj" fmla="val 5528"/>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accent1">
                    <a:lumMod val="75000"/>
                  </a:schemeClr>
                </a:solidFill>
              </a:rPr>
              <a:t>Relative model performance (macro recall) on a test dataset</a:t>
            </a:r>
          </a:p>
        </p:txBody>
      </p:sp>
      <p:grpSp>
        <p:nvGrpSpPr>
          <p:cNvPr id="17" name="Group 16">
            <a:extLst>
              <a:ext uri="{FF2B5EF4-FFF2-40B4-BE49-F238E27FC236}">
                <a16:creationId xmlns:a16="http://schemas.microsoft.com/office/drawing/2014/main" id="{8506B525-090D-A4B3-ECF0-CEEF46C3C195}"/>
              </a:ext>
            </a:extLst>
          </p:cNvPr>
          <p:cNvGrpSpPr/>
          <p:nvPr/>
        </p:nvGrpSpPr>
        <p:grpSpPr>
          <a:xfrm>
            <a:off x="838200" y="5010232"/>
            <a:ext cx="5968424" cy="936831"/>
            <a:chOff x="838200" y="4936341"/>
            <a:chExt cx="5968424" cy="936831"/>
          </a:xfrm>
        </p:grpSpPr>
        <p:sp>
          <p:nvSpPr>
            <p:cNvPr id="8" name="Rectangle: Rounded Corners 7">
              <a:extLst>
                <a:ext uri="{FF2B5EF4-FFF2-40B4-BE49-F238E27FC236}">
                  <a16:creationId xmlns:a16="http://schemas.microsoft.com/office/drawing/2014/main" id="{42F908FC-5994-7CAB-7CC4-96BFB72F949C}"/>
                </a:ext>
              </a:extLst>
            </p:cNvPr>
            <p:cNvSpPr/>
            <p:nvPr/>
          </p:nvSpPr>
          <p:spPr>
            <a:xfrm>
              <a:off x="838200" y="4936341"/>
              <a:ext cx="5968424" cy="936831"/>
            </a:xfrm>
            <a:prstGeom prst="roundRect">
              <a:avLst/>
            </a:prstGeom>
            <a:no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Recall is the rate of true positives over all actual positive class instances </a:t>
              </a:r>
              <a:r>
                <a:rPr lang="en-US" sz="1400" dirty="0">
                  <a:solidFill>
                    <a:schemeClr val="accent1"/>
                  </a:solidFill>
                </a:rPr>
                <a:t>(true positives + false negatives); </a:t>
              </a:r>
              <a:r>
                <a:rPr lang="en-US" sz="1400" b="1" dirty="0">
                  <a:solidFill>
                    <a:schemeClr val="accent1"/>
                  </a:solidFill>
                </a:rPr>
                <a:t>macro recall averages recall values across all classes </a:t>
              </a:r>
              <a:r>
                <a:rPr lang="en-US" sz="1400" dirty="0">
                  <a:solidFill>
                    <a:schemeClr val="accent1"/>
                  </a:solidFill>
                </a:rPr>
                <a:t>without considering imbalance</a:t>
              </a:r>
              <a:endParaRPr lang="en-US" sz="1400" b="1" dirty="0">
                <a:solidFill>
                  <a:schemeClr val="accent1"/>
                </a:solidFill>
              </a:endParaRPr>
            </a:p>
          </p:txBody>
        </p:sp>
        <p:pic>
          <p:nvPicPr>
            <p:cNvPr id="9" name="Graphic 8">
              <a:extLst>
                <a:ext uri="{FF2B5EF4-FFF2-40B4-BE49-F238E27FC236}">
                  <a16:creationId xmlns:a16="http://schemas.microsoft.com/office/drawing/2014/main" id="{53C8E0BE-32F8-0395-1D79-E6733A2550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99143" y="5081813"/>
              <a:ext cx="645886" cy="645886"/>
            </a:xfrm>
            <a:prstGeom prst="rect">
              <a:avLst/>
            </a:prstGeom>
          </p:spPr>
        </p:pic>
      </p:grpSp>
      <p:grpSp>
        <p:nvGrpSpPr>
          <p:cNvPr id="16" name="Group 15">
            <a:extLst>
              <a:ext uri="{FF2B5EF4-FFF2-40B4-BE49-F238E27FC236}">
                <a16:creationId xmlns:a16="http://schemas.microsoft.com/office/drawing/2014/main" id="{C2BA8560-D6CB-52DC-A3ED-3D8EE3730A5B}"/>
              </a:ext>
            </a:extLst>
          </p:cNvPr>
          <p:cNvGrpSpPr/>
          <p:nvPr/>
        </p:nvGrpSpPr>
        <p:grpSpPr>
          <a:xfrm>
            <a:off x="6997700" y="3933777"/>
            <a:ext cx="4220845" cy="645887"/>
            <a:chOff x="6334125" y="4936341"/>
            <a:chExt cx="4314825" cy="645887"/>
          </a:xfrm>
        </p:grpSpPr>
        <p:sp>
          <p:nvSpPr>
            <p:cNvPr id="12" name="Rectangle: Rounded Corners 11">
              <a:extLst>
                <a:ext uri="{FF2B5EF4-FFF2-40B4-BE49-F238E27FC236}">
                  <a16:creationId xmlns:a16="http://schemas.microsoft.com/office/drawing/2014/main" id="{87842739-DD7D-45DA-AA6C-685C5A38D5FC}"/>
                </a:ext>
              </a:extLst>
            </p:cNvPr>
            <p:cNvSpPr/>
            <p:nvPr/>
          </p:nvSpPr>
          <p:spPr>
            <a:xfrm>
              <a:off x="6334125" y="4936341"/>
              <a:ext cx="4314825" cy="645887"/>
            </a:xfrm>
            <a:prstGeom prst="roundRect">
              <a:avLst/>
            </a:prstGeom>
            <a:solidFill>
              <a:schemeClr val="bg1">
                <a:lumMod val="9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accent1"/>
                  </a:solidFill>
                </a:rPr>
                <a:t>Models were tested using a grid search</a:t>
              </a:r>
              <a:r>
                <a:rPr lang="en-US" sz="1400" dirty="0">
                  <a:solidFill>
                    <a:schemeClr val="accent1"/>
                  </a:solidFill>
                </a:rPr>
                <a:t>, modulating parameters like C (regularization)</a:t>
              </a:r>
              <a:endParaRPr lang="en-US" sz="1400" b="1" dirty="0">
                <a:solidFill>
                  <a:schemeClr val="accent1"/>
                </a:solidFill>
              </a:endParaRPr>
            </a:p>
          </p:txBody>
        </p:sp>
        <p:pic>
          <p:nvPicPr>
            <p:cNvPr id="13" name="Graphic 12">
              <a:extLst>
                <a:ext uri="{FF2B5EF4-FFF2-40B4-BE49-F238E27FC236}">
                  <a16:creationId xmlns:a16="http://schemas.microsoft.com/office/drawing/2014/main" id="{AA8B6BC6-4A7B-5424-9342-491D4BC6326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476983" y="5020198"/>
              <a:ext cx="478172" cy="478172"/>
            </a:xfrm>
            <a:prstGeom prst="rect">
              <a:avLst/>
            </a:prstGeom>
          </p:spPr>
        </p:pic>
      </p:grpSp>
      <p:grpSp>
        <p:nvGrpSpPr>
          <p:cNvPr id="18" name="Group 17">
            <a:extLst>
              <a:ext uri="{FF2B5EF4-FFF2-40B4-BE49-F238E27FC236}">
                <a16:creationId xmlns:a16="http://schemas.microsoft.com/office/drawing/2014/main" id="{C0A0DD90-5FA8-06B0-7AF6-304856A78998}"/>
              </a:ext>
            </a:extLst>
          </p:cNvPr>
          <p:cNvGrpSpPr/>
          <p:nvPr/>
        </p:nvGrpSpPr>
        <p:grpSpPr>
          <a:xfrm>
            <a:off x="7446487" y="5010229"/>
            <a:ext cx="3907313" cy="936831"/>
            <a:chOff x="838200" y="4936341"/>
            <a:chExt cx="3907313" cy="936831"/>
          </a:xfrm>
        </p:grpSpPr>
        <p:sp>
          <p:nvSpPr>
            <p:cNvPr id="19" name="Rectangle: Rounded Corners 18">
              <a:extLst>
                <a:ext uri="{FF2B5EF4-FFF2-40B4-BE49-F238E27FC236}">
                  <a16:creationId xmlns:a16="http://schemas.microsoft.com/office/drawing/2014/main" id="{C19BF851-0B0C-7AD4-AB3E-534FE297A0E9}"/>
                </a:ext>
              </a:extLst>
            </p:cNvPr>
            <p:cNvSpPr/>
            <p:nvPr/>
          </p:nvSpPr>
          <p:spPr>
            <a:xfrm>
              <a:off x="838200" y="4936341"/>
              <a:ext cx="3907313" cy="936831"/>
            </a:xfrm>
            <a:prstGeom prst="roundRect">
              <a:avLst/>
            </a:prstGeom>
            <a:solidFill>
              <a:schemeClr val="accent1">
                <a:lumMod val="60000"/>
                <a:lumOff val="40000"/>
              </a:schemeClr>
            </a:solidFill>
            <a:ln w="127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640080"/>
              <a:r>
                <a:rPr lang="en-US" sz="1400" b="1" dirty="0">
                  <a:solidFill>
                    <a:schemeClr val="bg1"/>
                  </a:solidFill>
                </a:rPr>
                <a:t>Metric choice was based on practical implications</a:t>
              </a:r>
              <a:r>
                <a:rPr lang="en-US" sz="1400" dirty="0">
                  <a:solidFill>
                    <a:schemeClr val="bg1"/>
                  </a:solidFill>
                </a:rPr>
                <a:t>, where catching relevant (potentially niche) legislation is critical</a:t>
              </a:r>
            </a:p>
          </p:txBody>
        </p:sp>
        <p:pic>
          <p:nvPicPr>
            <p:cNvPr id="20" name="Graphic 19">
              <a:extLst>
                <a:ext uri="{FF2B5EF4-FFF2-40B4-BE49-F238E27FC236}">
                  <a16:creationId xmlns:a16="http://schemas.microsoft.com/office/drawing/2014/main" id="{9933BEB3-1A87-D6FF-A47F-8964E60FAF4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99143" y="5081813"/>
              <a:ext cx="645886" cy="645886"/>
            </a:xfrm>
            <a:prstGeom prst="rect">
              <a:avLst/>
            </a:prstGeom>
          </p:spPr>
        </p:pic>
      </p:grpSp>
      <p:sp>
        <p:nvSpPr>
          <p:cNvPr id="23" name="Isosceles Triangle 22">
            <a:extLst>
              <a:ext uri="{FF2B5EF4-FFF2-40B4-BE49-F238E27FC236}">
                <a16:creationId xmlns:a16="http://schemas.microsoft.com/office/drawing/2014/main" id="{218B3C69-84FA-9FF5-B111-3F916F9BF54F}"/>
              </a:ext>
            </a:extLst>
          </p:cNvPr>
          <p:cNvSpPr/>
          <p:nvPr/>
        </p:nvSpPr>
        <p:spPr>
          <a:xfrm rot="5400000">
            <a:off x="7003688" y="5349788"/>
            <a:ext cx="245735" cy="257711"/>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36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6BA6-1D32-E15D-C4DF-E99A536A98A4}"/>
              </a:ext>
            </a:extLst>
          </p:cNvPr>
          <p:cNvSpPr>
            <a:spLocks noGrp="1"/>
          </p:cNvSpPr>
          <p:nvPr>
            <p:ph type="title"/>
          </p:nvPr>
        </p:nvSpPr>
        <p:spPr/>
        <p:txBody>
          <a:bodyPr/>
          <a:lstStyle/>
          <a:p>
            <a:r>
              <a:rPr lang="en-US" dirty="0"/>
              <a:t>Performance differed significantly by policy area</a:t>
            </a:r>
          </a:p>
        </p:txBody>
      </p:sp>
      <p:graphicFrame>
        <p:nvGraphicFramePr>
          <p:cNvPr id="5" name="Chart 4">
            <a:extLst>
              <a:ext uri="{FF2B5EF4-FFF2-40B4-BE49-F238E27FC236}">
                <a16:creationId xmlns:a16="http://schemas.microsoft.com/office/drawing/2014/main" id="{C6FA5625-E09B-217C-B5EF-9CC69F54B4AE}"/>
              </a:ext>
            </a:extLst>
          </p:cNvPr>
          <p:cNvGraphicFramePr/>
          <p:nvPr>
            <p:extLst>
              <p:ext uri="{D42A27DB-BD31-4B8C-83A1-F6EECF244321}">
                <p14:modId xmlns:p14="http://schemas.microsoft.com/office/powerpoint/2010/main" val="415563122"/>
              </p:ext>
            </p:extLst>
          </p:nvPr>
        </p:nvGraphicFramePr>
        <p:xfrm>
          <a:off x="838200" y="1819009"/>
          <a:ext cx="10515600" cy="4391291"/>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Rounded Corners 5">
            <a:extLst>
              <a:ext uri="{FF2B5EF4-FFF2-40B4-BE49-F238E27FC236}">
                <a16:creationId xmlns:a16="http://schemas.microsoft.com/office/drawing/2014/main" id="{7866658A-54EF-540C-3495-135EBAA0223D}"/>
              </a:ext>
            </a:extLst>
          </p:cNvPr>
          <p:cNvSpPr/>
          <p:nvPr/>
        </p:nvSpPr>
        <p:spPr>
          <a:xfrm>
            <a:off x="838200" y="1690687"/>
            <a:ext cx="10515600" cy="4519613"/>
          </a:xfrm>
          <a:prstGeom prst="roundRect">
            <a:avLst>
              <a:gd name="adj" fmla="val 3421"/>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err="1">
                <a:solidFill>
                  <a:schemeClr val="accent1">
                    <a:lumMod val="75000"/>
                  </a:schemeClr>
                </a:solidFill>
              </a:rPr>
              <a:t>LinearSVC</a:t>
            </a:r>
            <a:r>
              <a:rPr lang="en-US" dirty="0">
                <a:solidFill>
                  <a:schemeClr val="accent1">
                    <a:lumMod val="75000"/>
                  </a:schemeClr>
                </a:solidFill>
              </a:rPr>
              <a:t> performance on a test dataset by policy area (first 10)</a:t>
            </a:r>
          </a:p>
        </p:txBody>
      </p:sp>
      <p:sp>
        <p:nvSpPr>
          <p:cNvPr id="7" name="TextBox 6">
            <a:extLst>
              <a:ext uri="{FF2B5EF4-FFF2-40B4-BE49-F238E27FC236}">
                <a16:creationId xmlns:a16="http://schemas.microsoft.com/office/drawing/2014/main" id="{A75B474F-23DB-390F-7A02-030A93760F04}"/>
              </a:ext>
            </a:extLst>
          </p:cNvPr>
          <p:cNvSpPr txBox="1"/>
          <p:nvPr/>
        </p:nvSpPr>
        <p:spPr>
          <a:xfrm>
            <a:off x="838200" y="5979468"/>
            <a:ext cx="2781300" cy="230832"/>
          </a:xfrm>
          <a:prstGeom prst="rect">
            <a:avLst/>
          </a:prstGeom>
          <a:noFill/>
        </p:spPr>
        <p:txBody>
          <a:bodyPr wrap="square" rtlCol="0">
            <a:spAutoFit/>
          </a:bodyPr>
          <a:lstStyle/>
          <a:p>
            <a:r>
              <a:rPr lang="en-US" sz="900" dirty="0">
                <a:solidFill>
                  <a:schemeClr val="bg1">
                    <a:lumMod val="65000"/>
                  </a:schemeClr>
                </a:solidFill>
              </a:rPr>
              <a:t>“(#)” represents available instances in the test dataset</a:t>
            </a:r>
          </a:p>
        </p:txBody>
      </p:sp>
    </p:spTree>
    <p:extLst>
      <p:ext uri="{BB962C8B-B14F-4D97-AF65-F5344CB8AC3E}">
        <p14:creationId xmlns:p14="http://schemas.microsoft.com/office/powerpoint/2010/main" val="244443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B64D-CE38-E04C-18FD-67455611CB30}"/>
              </a:ext>
            </a:extLst>
          </p:cNvPr>
          <p:cNvSpPr>
            <a:spLocks noGrp="1"/>
          </p:cNvSpPr>
          <p:nvPr>
            <p:ph type="title"/>
          </p:nvPr>
        </p:nvSpPr>
        <p:spPr/>
        <p:txBody>
          <a:bodyPr/>
          <a:lstStyle/>
          <a:p>
            <a:r>
              <a:rPr lang="en-US" dirty="0"/>
              <a:t>App implementation involves entering text and returning responses + interpretation</a:t>
            </a:r>
          </a:p>
        </p:txBody>
      </p:sp>
      <p:grpSp>
        <p:nvGrpSpPr>
          <p:cNvPr id="8" name="Group 7">
            <a:extLst>
              <a:ext uri="{FF2B5EF4-FFF2-40B4-BE49-F238E27FC236}">
                <a16:creationId xmlns:a16="http://schemas.microsoft.com/office/drawing/2014/main" id="{FBFF1A2F-2CB4-9CF1-25D7-116DDF11611B}"/>
              </a:ext>
            </a:extLst>
          </p:cNvPr>
          <p:cNvGrpSpPr/>
          <p:nvPr/>
        </p:nvGrpSpPr>
        <p:grpSpPr>
          <a:xfrm>
            <a:off x="838200" y="1857376"/>
            <a:ext cx="2581275" cy="3562349"/>
            <a:chOff x="1057275" y="1857376"/>
            <a:chExt cx="2581275" cy="3562349"/>
          </a:xfrm>
        </p:grpSpPr>
        <p:sp>
          <p:nvSpPr>
            <p:cNvPr id="3" name="Rectangle: Rounded Corners 2">
              <a:extLst>
                <a:ext uri="{FF2B5EF4-FFF2-40B4-BE49-F238E27FC236}">
                  <a16:creationId xmlns:a16="http://schemas.microsoft.com/office/drawing/2014/main" id="{446B6C67-9140-9F26-41AE-208D0A034DB5}"/>
                </a:ext>
              </a:extLst>
            </p:cNvPr>
            <p:cNvSpPr/>
            <p:nvPr/>
          </p:nvSpPr>
          <p:spPr>
            <a:xfrm>
              <a:off x="1057275" y="1857376"/>
              <a:ext cx="2581275" cy="3562349"/>
            </a:xfrm>
            <a:prstGeom prst="roundRect">
              <a:avLst>
                <a:gd name="adj" fmla="val 6114"/>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solidFill>
                    <a:schemeClr val="accent1">
                      <a:lumMod val="50000"/>
                    </a:schemeClr>
                  </a:solidFill>
                </a:rPr>
                <a:t>Notification of requirement.--Upon receiving an otherwise completed mail voter registration application form prescribed by the Election Assistance Commission pursuant to section 9(a)(2) or a form described in paragraph (1) or (2) of subsection (a), the appropriate election official shall transmit a notice to the applicant of the requirement to present documentary proof of United States citizenship under this subsection, and shall include in the notice instructions to enable the applicant to meet the requirement.</a:t>
              </a:r>
            </a:p>
          </p:txBody>
        </p:sp>
        <p:pic>
          <p:nvPicPr>
            <p:cNvPr id="5" name="Graphic 4" descr="Open quotation mark">
              <a:extLst>
                <a:ext uri="{FF2B5EF4-FFF2-40B4-BE49-F238E27FC236}">
                  <a16:creationId xmlns:a16="http://schemas.microsoft.com/office/drawing/2014/main" id="{4681BE76-1EE8-3EA5-3A50-25A83D0590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275" y="1857376"/>
              <a:ext cx="626745" cy="626745"/>
            </a:xfrm>
            <a:prstGeom prst="rect">
              <a:avLst/>
            </a:prstGeom>
          </p:spPr>
        </p:pic>
        <p:pic>
          <p:nvPicPr>
            <p:cNvPr id="7" name="Graphic 6" descr="Closed quotation mark">
              <a:extLst>
                <a:ext uri="{FF2B5EF4-FFF2-40B4-BE49-F238E27FC236}">
                  <a16:creationId xmlns:a16="http://schemas.microsoft.com/office/drawing/2014/main" id="{2733601D-FAAF-3961-B84F-8607136C2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1805" y="4792980"/>
              <a:ext cx="626745" cy="626745"/>
            </a:xfrm>
            <a:prstGeom prst="rect">
              <a:avLst/>
            </a:prstGeom>
          </p:spPr>
        </p:pic>
      </p:grpSp>
      <p:pic>
        <p:nvPicPr>
          <p:cNvPr id="1026" name="Picture 2" descr="0">
            <a:extLst>
              <a:ext uri="{FF2B5EF4-FFF2-40B4-BE49-F238E27FC236}">
                <a16:creationId xmlns:a16="http://schemas.microsoft.com/office/drawing/2014/main" id="{C3CC5168-3892-E8B7-C44E-7B5E52AE8A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131" y="1857376"/>
            <a:ext cx="397249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0">
            <a:extLst>
              <a:ext uri="{FF2B5EF4-FFF2-40B4-BE49-F238E27FC236}">
                <a16:creationId xmlns:a16="http://schemas.microsoft.com/office/drawing/2014/main" id="{AEDFF5DC-940D-B48D-A7B6-5AA26C41B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3277" y="2123124"/>
            <a:ext cx="3191985" cy="31919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61B18B4D-A71D-1F49-EEF0-6DFC868302BB}"/>
              </a:ext>
            </a:extLst>
          </p:cNvPr>
          <p:cNvSpPr/>
          <p:nvPr/>
        </p:nvSpPr>
        <p:spPr>
          <a:xfrm>
            <a:off x="838200" y="5533073"/>
            <a:ext cx="2581275" cy="368300"/>
          </a:xfrm>
          <a:prstGeom prst="roundRect">
            <a:avLst>
              <a:gd name="adj" fmla="val 27012"/>
            </a:avLst>
          </a:prstGeom>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tIns="0" rIns="0" bIns="0" rtlCol="0" anchor="ctr"/>
          <a:lstStyle/>
          <a:p>
            <a:pPr marL="365760"/>
            <a:r>
              <a:rPr lang="en-US" sz="1050" b="1" dirty="0"/>
              <a:t>Prediction: Government Operations and Politics</a:t>
            </a:r>
          </a:p>
        </p:txBody>
      </p:sp>
      <p:pic>
        <p:nvPicPr>
          <p:cNvPr id="11" name="Graphic 10" descr="Checkmark">
            <a:extLst>
              <a:ext uri="{FF2B5EF4-FFF2-40B4-BE49-F238E27FC236}">
                <a16:creationId xmlns:a16="http://schemas.microsoft.com/office/drawing/2014/main" id="{78DBD8FE-F38D-3D62-F636-079A1A90A8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9640" y="5589826"/>
            <a:ext cx="254794" cy="254794"/>
          </a:xfrm>
          <a:prstGeom prst="rect">
            <a:avLst/>
          </a:prstGeom>
        </p:spPr>
      </p:pic>
    </p:spTree>
    <p:extLst>
      <p:ext uri="{BB962C8B-B14F-4D97-AF65-F5344CB8AC3E}">
        <p14:creationId xmlns:p14="http://schemas.microsoft.com/office/powerpoint/2010/main" val="1509312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605</Words>
  <Application>Microsoft Office PowerPoint</Application>
  <PresentationFormat>Widescreen</PresentationFormat>
  <Paragraphs>65</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Tagging policy areas for federal legislation</vt:lpstr>
      <vt:lpstr>The number of introduced bills is reaching record highs</vt:lpstr>
      <vt:lpstr>Policy area tags are a prime target for NLP investigation</vt:lpstr>
      <vt:lpstr>Classical NLP methods have significant implementation benefits relative to SOTA neural networks</vt:lpstr>
      <vt:lpstr>The dataset includes all bills from 2013-present, downloaded from the GovInfo bulk data repository</vt:lpstr>
      <vt:lpstr>TF-IDF transformed “raw” bill text into feature vectors</vt:lpstr>
      <vt:lpstr>3 different models were tested on extracted feature vectors</vt:lpstr>
      <vt:lpstr>Performance differed significantly by policy area</vt:lpstr>
      <vt:lpstr>App implementation involves entering text and returning responses + interpretation</vt:lpstr>
      <vt:lpstr>Results indicate that classical approaches can form a robust policy area classification mechanism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jehanbugli123@gmail.com</dc:creator>
  <cp:lastModifiedBy>jehanbugli123@gmail.com</cp:lastModifiedBy>
  <cp:revision>77</cp:revision>
  <dcterms:created xsi:type="dcterms:W3CDTF">2025-04-30T02:31:10Z</dcterms:created>
  <dcterms:modified xsi:type="dcterms:W3CDTF">2025-04-30T18:02:24Z</dcterms:modified>
</cp:coreProperties>
</file>