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22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31815944881889E-2"/>
          <c:y val="2.8839934249511919E-2"/>
          <c:w val="0.9434943405511812"/>
          <c:h val="0.8259839550944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Introduced Legislation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107</c:v>
                </c:pt>
                <c:pt idx="1">
                  <c:v>108</c:v>
                </c:pt>
                <c:pt idx="2">
                  <c:v>109</c:v>
                </c:pt>
                <c:pt idx="3">
                  <c:v>110</c:v>
                </c:pt>
                <c:pt idx="4">
                  <c:v>111</c:v>
                </c:pt>
                <c:pt idx="5">
                  <c:v>112</c:v>
                </c:pt>
                <c:pt idx="6">
                  <c:v>113</c:v>
                </c:pt>
                <c:pt idx="7">
                  <c:v>114</c:v>
                </c:pt>
                <c:pt idx="8">
                  <c:v>115</c:v>
                </c:pt>
                <c:pt idx="9">
                  <c:v>116</c:v>
                </c:pt>
                <c:pt idx="10">
                  <c:v>117</c:v>
                </c:pt>
                <c:pt idx="11">
                  <c:v>118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10791</c:v>
                </c:pt>
                <c:pt idx="1">
                  <c:v>10669</c:v>
                </c:pt>
                <c:pt idx="2">
                  <c:v>13072</c:v>
                </c:pt>
                <c:pt idx="3">
                  <c:v>14042</c:v>
                </c:pt>
                <c:pt idx="4">
                  <c:v>13683</c:v>
                </c:pt>
                <c:pt idx="5">
                  <c:v>12305</c:v>
                </c:pt>
                <c:pt idx="6">
                  <c:v>10645</c:v>
                </c:pt>
                <c:pt idx="7">
                  <c:v>12073</c:v>
                </c:pt>
                <c:pt idx="8">
                  <c:v>13563</c:v>
                </c:pt>
                <c:pt idx="9">
                  <c:v>16606</c:v>
                </c:pt>
                <c:pt idx="10">
                  <c:v>17828</c:v>
                </c:pt>
                <c:pt idx="11">
                  <c:v>19315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9-4CC5-8893-FD515D159C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5046048"/>
        <c:axId val="1345060928"/>
      </c:lineChart>
      <c:catAx>
        <c:axId val="134504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Congressional Sessions (2001-2024)</a:t>
                </a:r>
              </a:p>
            </c:rich>
          </c:tx>
          <c:layout>
            <c:manualLayout>
              <c:xMode val="edge"/>
              <c:yMode val="edge"/>
              <c:x val="0.37877584603089337"/>
              <c:y val="0.93851163025888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060928"/>
        <c:crosses val="autoZero"/>
        <c:auto val="1"/>
        <c:lblAlgn val="ctr"/>
        <c:lblOffset val="100"/>
        <c:noMultiLvlLbl val="0"/>
      </c:catAx>
      <c:valAx>
        <c:axId val="13450609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Introduced</a:t>
                </a:r>
                <a:r>
                  <a:rPr lang="en-US" baseline="0" dirty="0"/>
                  <a:t> bills and resolutions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504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BECC-64E8-4D1E-8BFB-44089C913D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0912-689E-4699-B95C-9649F5C2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https://www.congress.gov/search</a:t>
            </a:r>
          </a:p>
          <a:p>
            <a:r>
              <a:rPr lang="en-US" dirty="0"/>
              <a:t>https://rollcall.com/2025/03/05/publishing-pileup-congressional-bills-slow-to-reach-public/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70912-689E-4699-B95C-9649F5C2B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59E4-8442-2878-22A6-25571B7C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ABDF-D0B3-724D-1C70-D0741CB0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8C28-3EEA-08DA-B0A5-FEC4A8D4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65EB-5529-093A-A4EA-A52AB78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DCD-F8DB-59EA-15A0-4EE71D6B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020-7B1E-FFCE-86D6-5571E47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8313-7515-E02A-E7FD-1CBB28D3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A01B-6999-F395-36FC-AA4CDF8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624D-E755-A7F5-0130-763326A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FD3A-9E60-2844-3A27-CD1870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2854E-6C2A-E357-5BBB-E97EAB2D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0714-59BF-22F0-976C-0CCA3563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8854-99CE-B975-4F1A-37BED17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A2F2-93F2-11BE-DDBE-9E9C00A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7B57-3078-E64E-B356-B17E0FCF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901-C6A0-3B58-4808-C34E85CD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D480-E11C-FA4A-5B00-C1953160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36F9-3C1F-701D-67AF-3418526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967D-8093-4443-8834-82D9D24D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CD1E-4B64-1675-1486-B9D2A0F7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CA7-5296-2909-294A-FACC141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0A8E-ED44-C051-6048-22CA7707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875E-5BA3-31DC-78D6-6B222FB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79B-3583-F7FA-8DB0-975338CA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9AA2-3F85-B3DF-2148-53CD319E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A4B-458D-71F0-9409-A9B8541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9907-82E2-424C-43BB-4E48CF1A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625E-902F-613A-5F3A-D7B1A7E8D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2735-EB53-4292-6372-05192D1E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E248-FABA-1AB9-64F5-0A458805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BCE6-6053-0008-AC09-77CEB613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60B-B44B-FF7C-A3A1-8CAA6FB4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A55B-0A7F-0B48-38CE-8873447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3F7D-FEE0-0AD1-351C-5B5142D6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ED7-7E63-6AA3-FD6C-687C48BF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22703-AEA9-6BC6-0224-A8A64840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4C88-43C6-3E06-BAC8-92B6814F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85993-658B-B734-9874-60F67AC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3980-09C1-8F58-2002-DFD9A8D4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59C-ECB1-2B6D-BBB1-6285A53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3C6B-170F-5210-A2B7-12612D8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1F41-7863-A320-2936-4E91FDC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1417-DC67-D347-0DEE-EB2DA174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AEF3-4DE5-9627-CBEF-CFBE210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2154-BFF1-2D90-2A69-55254591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650A4-13F1-6A08-030E-33464182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E2B0-B757-4CA8-6B8F-67C7E246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6B-B104-205C-F81A-CDF91E8B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8F1C-CA61-C21E-9B0A-332E214C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26EB-32A3-9916-E061-FBED2F5D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463E-1AF5-2E4C-EAEF-93ADB64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B2ED-1E0F-F881-831A-E93849B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34D-AC1D-D93E-FD48-7CACCB5E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DBF1-6C7A-DA89-AA18-29835DAB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33EB-5589-E759-2746-B02D3D25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291C-4F0E-57A7-E65C-01F52F7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5ECB-5AFF-F10E-933C-4F5C6E59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5BB-7947-C100-0681-6F2145BF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3EDD-7C65-8CD0-4EEF-1ECF6688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8644-1969-85BA-B196-60DBBD4C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021C-69F6-A211-B91E-7B37FE65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4AC-C81A-8D0D-8ABB-53B270C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0891-5F14-D597-A921-393094F9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E04-ECB3-A714-E8D6-1DFBBED87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policy areas for federal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D5BD-72B7-01B0-5A9D-3044F146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Jehan Bugli</a:t>
            </a:r>
          </a:p>
        </p:txBody>
      </p:sp>
    </p:spTree>
    <p:extLst>
      <p:ext uri="{BB962C8B-B14F-4D97-AF65-F5344CB8AC3E}">
        <p14:creationId xmlns:p14="http://schemas.microsoft.com/office/powerpoint/2010/main" val="36738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D292FF-AD7E-C36F-D566-2F04FAB8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938201"/>
              </p:ext>
            </p:extLst>
          </p:nvPr>
        </p:nvGraphicFramePr>
        <p:xfrm>
          <a:off x="619125" y="719666"/>
          <a:ext cx="1090521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8938A4-8B78-F9CD-8AE8-8BED250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introduced bills is reaching record highs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3D5F-F038-151D-0CF0-4F907C671B8B}"/>
              </a:ext>
            </a:extLst>
          </p:cNvPr>
          <p:cNvSpPr txBox="1"/>
          <p:nvPr/>
        </p:nvSpPr>
        <p:spPr>
          <a:xfrm>
            <a:off x="0" y="6581001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Sources: Congress.gov, Roll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BEC74-DB2B-3981-C673-F40922D21956}"/>
              </a:ext>
            </a:extLst>
          </p:cNvPr>
          <p:cNvSpPr/>
          <p:nvPr/>
        </p:nvSpPr>
        <p:spPr>
          <a:xfrm>
            <a:off x="2385621" y="4060041"/>
            <a:ext cx="3352800" cy="93683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Average bill processing time has tripled</a:t>
            </a:r>
            <a:r>
              <a:rPr lang="en-US" sz="1400" dirty="0">
                <a:solidFill>
                  <a:schemeClr val="accent1"/>
                </a:solidFill>
              </a:rPr>
              <a:t> from 4 to 12 days across the last 4 sessions </a:t>
            </a:r>
          </a:p>
        </p:txBody>
      </p:sp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7930338E-0CC7-8EF8-EB81-3BD51838B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6564" y="4205513"/>
            <a:ext cx="645886" cy="6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11E-DD32-0893-C594-F7274C46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area tags are a prime target for NLP investigation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6D20E-F606-3840-2E0E-AB4CB4D14978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AC41C-12FE-11C8-C0F1-837D9032786D}"/>
              </a:ext>
            </a:extLst>
          </p:cNvPr>
          <p:cNvSpPr txBox="1"/>
          <p:nvPr/>
        </p:nvSpPr>
        <p:spPr>
          <a:xfrm>
            <a:off x="838200" y="1900340"/>
            <a:ext cx="484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Policy area tags are static and mutually exclusive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F858E-3C71-4C3C-A9F5-BCD67C99DF2C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Legislative text is structured and formal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4D71-E13F-F5F2-7E3C-CD6903DDF1B3}"/>
              </a:ext>
            </a:extLst>
          </p:cNvPr>
          <p:cNvSpPr txBox="1"/>
          <p:nvPr/>
        </p:nvSpPr>
        <p:spPr>
          <a:xfrm rot="508728">
            <a:off x="744924" y="479178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Agriculture and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DAAE2-2138-10F4-CD0D-856E9363E148}"/>
              </a:ext>
            </a:extLst>
          </p:cNvPr>
          <p:cNvSpPr txBox="1"/>
          <p:nvPr/>
        </p:nvSpPr>
        <p:spPr>
          <a:xfrm rot="20601057">
            <a:off x="3743598" y="5006092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Armed Forces and National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33C7A-1829-89AF-208E-A2C01E04881C}"/>
              </a:ext>
            </a:extLst>
          </p:cNvPr>
          <p:cNvSpPr txBox="1"/>
          <p:nvPr/>
        </p:nvSpPr>
        <p:spPr>
          <a:xfrm rot="20982040">
            <a:off x="994817" y="536062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12C6-9E5F-AAAC-D02B-950F56754303}"/>
              </a:ext>
            </a:extLst>
          </p:cNvPr>
          <p:cNvSpPr txBox="1"/>
          <p:nvPr/>
        </p:nvSpPr>
        <p:spPr>
          <a:xfrm rot="282048">
            <a:off x="3524631" y="2758625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Foreign Trade and International Finance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9EF90-3432-4C06-1026-3A0CCFA8F092}"/>
              </a:ext>
            </a:extLst>
          </p:cNvPr>
          <p:cNvSpPr txBox="1"/>
          <p:nvPr/>
        </p:nvSpPr>
        <p:spPr>
          <a:xfrm rot="20380091">
            <a:off x="617423" y="3567264"/>
            <a:ext cx="12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Health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5AE68-5049-C46B-991C-D9E1E79C3EFE}"/>
              </a:ext>
            </a:extLst>
          </p:cNvPr>
          <p:cNvSpPr txBox="1"/>
          <p:nvPr/>
        </p:nvSpPr>
        <p:spPr>
          <a:xfrm rot="545508">
            <a:off x="3846637" y="4114855"/>
            <a:ext cx="80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6810F-CA2F-632B-1136-B1F5702E4D2F}"/>
              </a:ext>
            </a:extLst>
          </p:cNvPr>
          <p:cNvSpPr txBox="1"/>
          <p:nvPr/>
        </p:nvSpPr>
        <p:spPr>
          <a:xfrm rot="21356113">
            <a:off x="401023" y="2705734"/>
            <a:ext cx="115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Taxation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903C9-7EBA-5897-CF0D-BC74425F73F1}"/>
              </a:ext>
            </a:extLst>
          </p:cNvPr>
          <p:cNvSpPr txBox="1"/>
          <p:nvPr/>
        </p:nvSpPr>
        <p:spPr>
          <a:xfrm rot="20832981">
            <a:off x="1799132" y="2630291"/>
            <a:ext cx="154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Labor and Employment</a:t>
            </a:r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D9240B50-A83D-4FB6-4D1E-5915B517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402" y="3206190"/>
            <a:ext cx="2186661" cy="218666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F19121-BB70-B0BE-1CFD-3F7D4E201C32}"/>
              </a:ext>
            </a:extLst>
          </p:cNvPr>
          <p:cNvSpPr/>
          <p:nvPr/>
        </p:nvSpPr>
        <p:spPr>
          <a:xfrm>
            <a:off x="6610517" y="260779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/>
                </a:solidFill>
              </a:rPr>
              <a:t>Legislative text uses </a:t>
            </a:r>
            <a:r>
              <a:rPr lang="en-US" sz="1400" b="1" dirty="0">
                <a:solidFill>
                  <a:schemeClr val="accent1"/>
                </a:solidFill>
              </a:rPr>
              <a:t>precise, consistent language </a:t>
            </a:r>
            <a:r>
              <a:rPr lang="en-US" sz="1400" dirty="0">
                <a:solidFill>
                  <a:schemeClr val="accent1"/>
                </a:solidFill>
              </a:rPr>
              <a:t>due to statutory definitions and implications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89BBC3-FF38-ECEA-4599-DCD82847EE9A}"/>
              </a:ext>
            </a:extLst>
          </p:cNvPr>
          <p:cNvSpPr/>
          <p:nvPr/>
        </p:nvSpPr>
        <p:spPr>
          <a:xfrm>
            <a:off x="6610517" y="3478795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Bills dealing with the same subject matter will often cite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similar code excerpts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44CDA8-41DD-D170-E4FA-DCEFF4CB08FE}"/>
              </a:ext>
            </a:extLst>
          </p:cNvPr>
          <p:cNvSpPr/>
          <p:nvPr/>
        </p:nvSpPr>
        <p:spPr>
          <a:xfrm>
            <a:off x="6610517" y="5220806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Legislation has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no casual or undefined terms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unlike less regulated information 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B204B-12B0-7D40-5B03-81290AA1CE97}"/>
              </a:ext>
            </a:extLst>
          </p:cNvPr>
          <p:cNvSpPr/>
          <p:nvPr/>
        </p:nvSpPr>
        <p:spPr>
          <a:xfrm>
            <a:off x="6610517" y="434980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Language is frequently recycled</a:t>
            </a:r>
            <a:r>
              <a:rPr lang="en-US" sz="1400" dirty="0">
                <a:solidFill>
                  <a:schemeClr val="accent1"/>
                </a:solidFill>
              </a:rPr>
              <a:t> across bills that amend others, move in parallel, etc.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23" name="Graphic 22" descr="Speech">
            <a:extLst>
              <a:ext uri="{FF2B5EF4-FFF2-40B4-BE49-F238E27FC236}">
                <a16:creationId xmlns:a16="http://schemas.microsoft.com/office/drawing/2014/main" id="{A81CD093-0965-AFB6-A5F1-5F36D9668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85" y="2733182"/>
            <a:ext cx="397739" cy="397739"/>
          </a:xfrm>
          <a:prstGeom prst="rect">
            <a:avLst/>
          </a:prstGeom>
        </p:spPr>
      </p:pic>
      <p:pic>
        <p:nvPicPr>
          <p:cNvPr id="25" name="Graphic 24" descr="Open quotation mark">
            <a:extLst>
              <a:ext uri="{FF2B5EF4-FFF2-40B4-BE49-F238E27FC236}">
                <a16:creationId xmlns:a16="http://schemas.microsoft.com/office/drawing/2014/main" id="{D6768111-73FB-1D34-67F1-3AE67BB3C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067" y="3604187"/>
            <a:ext cx="397739" cy="397739"/>
          </a:xfrm>
          <a:prstGeom prst="rect">
            <a:avLst/>
          </a:prstGeom>
        </p:spPr>
      </p:pic>
      <p:pic>
        <p:nvPicPr>
          <p:cNvPr id="27" name="Graphic 26" descr="Recycle sign">
            <a:extLst>
              <a:ext uri="{FF2B5EF4-FFF2-40B4-BE49-F238E27FC236}">
                <a16:creationId xmlns:a16="http://schemas.microsoft.com/office/drawing/2014/main" id="{6C5A5636-E290-E5AA-DDB2-80062CD77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585" y="4480279"/>
            <a:ext cx="397739" cy="397739"/>
          </a:xfrm>
          <a:prstGeom prst="rect">
            <a:avLst/>
          </a:prstGeom>
        </p:spPr>
      </p:pic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19391B1F-254F-8EF5-8CEE-62D57EAF9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585" y="5346198"/>
            <a:ext cx="397739" cy="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9CA1-6DE8-EC11-2644-E388BC2D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includes all bills from 2013-present, downloaded from the </a:t>
            </a:r>
            <a:r>
              <a:rPr lang="en-US" dirty="0" err="1"/>
              <a:t>GovInfo</a:t>
            </a:r>
            <a:r>
              <a:rPr lang="en-US" dirty="0"/>
              <a:t> bulk data repository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6FD59D-C024-7653-532C-444031605368}"/>
              </a:ext>
            </a:extLst>
          </p:cNvPr>
          <p:cNvGrpSpPr/>
          <p:nvPr/>
        </p:nvGrpSpPr>
        <p:grpSpPr>
          <a:xfrm>
            <a:off x="1047750" y="1548039"/>
            <a:ext cx="10096500" cy="4396141"/>
            <a:chOff x="838200" y="1611539"/>
            <a:chExt cx="10096500" cy="439614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4E7A3BC-46D8-89FE-EBD9-CA2689270859}"/>
                </a:ext>
              </a:extLst>
            </p:cNvPr>
            <p:cNvGrpSpPr/>
            <p:nvPr/>
          </p:nvGrpSpPr>
          <p:grpSpPr>
            <a:xfrm>
              <a:off x="838200" y="1614590"/>
              <a:ext cx="4849088" cy="3959894"/>
              <a:chOff x="838200" y="1614590"/>
              <a:chExt cx="4849088" cy="39598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810439-FF66-6883-2331-5D53533E4EF1}"/>
                  </a:ext>
                </a:extLst>
              </p:cNvPr>
              <p:cNvSpPr txBox="1"/>
              <p:nvPr/>
            </p:nvSpPr>
            <p:spPr>
              <a:xfrm>
                <a:off x="838200" y="1614590"/>
                <a:ext cx="48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Dataset 1: Bill text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930BF8C-CF75-6622-3ADA-406F30845578}"/>
                  </a:ext>
                </a:extLst>
              </p:cNvPr>
              <p:cNvGrpSpPr/>
              <p:nvPr/>
            </p:nvGrpSpPr>
            <p:grpSpPr>
              <a:xfrm>
                <a:off x="1109664" y="2274072"/>
                <a:ext cx="3339535" cy="3300412"/>
                <a:chOff x="1109664" y="2274072"/>
                <a:chExt cx="3339535" cy="33004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4A67F7D-242F-22F7-F59E-A5F1D96054E6}"/>
                    </a:ext>
                  </a:extLst>
                </p:cNvPr>
                <p:cNvGrpSpPr/>
                <p:nvPr/>
              </p:nvGrpSpPr>
              <p:grpSpPr>
                <a:xfrm>
                  <a:off x="1109664" y="2274072"/>
                  <a:ext cx="3242398" cy="914400"/>
                  <a:chOff x="-1271586" y="2500313"/>
                  <a:chExt cx="3242398" cy="914400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228E6A17-A491-9800-A0BC-27E3D2F105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2500313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83589CB-BA2D-498A-546C-DAE85975AF35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269590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text versions 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CF04700-0524-D59C-2E71-7BB2C5BB8EFE}"/>
                    </a:ext>
                  </a:extLst>
                </p:cNvPr>
                <p:cNvGrpSpPr/>
                <p:nvPr/>
              </p:nvGrpSpPr>
              <p:grpSpPr>
                <a:xfrm>
                  <a:off x="1109664" y="3467078"/>
                  <a:ext cx="3242398" cy="914400"/>
                  <a:chOff x="-1271586" y="3645353"/>
                  <a:chExt cx="3242398" cy="91440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989DA44-B394-A66D-750A-FCBDC121A5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364535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A967FC7-859B-ADF2-DD9F-90C6F4A644CC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384094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4490E28-6777-DED7-B1D0-1AFF3310ADEE}"/>
                    </a:ext>
                  </a:extLst>
                </p:cNvPr>
                <p:cNvGrpSpPr/>
                <p:nvPr/>
              </p:nvGrpSpPr>
              <p:grpSpPr>
                <a:xfrm>
                  <a:off x="1109664" y="4660084"/>
                  <a:ext cx="3242398" cy="914400"/>
                  <a:chOff x="-1271586" y="4886325"/>
                  <a:chExt cx="3242398" cy="91440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A86E16A-4A16-2FD6-9F44-F02E4874A6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488632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B144B5-90B9-5916-8984-5FBB32CE0DC8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508191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content body for each bill text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4A124DA7-4EC8-8233-4711-FB7E6FA85044}"/>
                    </a:ext>
                  </a:extLst>
                </p:cNvPr>
                <p:cNvSpPr/>
                <p:nvPr/>
              </p:nvSpPr>
              <p:spPr>
                <a:xfrm rot="10800000">
                  <a:off x="3816427" y="3233387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A5815F0D-06D2-DEC7-43B6-BB10D9F82807}"/>
                    </a:ext>
                  </a:extLst>
                </p:cNvPr>
                <p:cNvSpPr/>
                <p:nvPr/>
              </p:nvSpPr>
              <p:spPr>
                <a:xfrm rot="10800000">
                  <a:off x="3816427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235260F3-E81A-2955-34D8-3CCFC0CE6776}"/>
                    </a:ext>
                  </a:extLst>
                </p:cNvPr>
                <p:cNvSpPr/>
                <p:nvPr/>
              </p:nvSpPr>
              <p:spPr>
                <a:xfrm rot="6600000">
                  <a:off x="4325044" y="528703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Graphic 53" descr="Download from cloud">
                  <a:extLst>
                    <a:ext uri="{FF2B5EF4-FFF2-40B4-BE49-F238E27FC236}">
                      <a16:creationId xmlns:a16="http://schemas.microsoft.com/office/drawing/2014/main" id="{9482FB80-B748-E5A9-7127-54BA0947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420" y="2401059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57" name="Graphic 56" descr="Open folder">
                  <a:extLst>
                    <a:ext uri="{FF2B5EF4-FFF2-40B4-BE49-F238E27FC236}">
                      <a16:creationId xmlns:a16="http://schemas.microsoft.com/office/drawing/2014/main" id="{A15EC8CE-B72E-1BFC-D796-4C376FE19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9998" y="3575404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59" name="Graphic 58" descr="Document">
                  <a:extLst>
                    <a:ext uri="{FF2B5EF4-FFF2-40B4-BE49-F238E27FC236}">
                      <a16:creationId xmlns:a16="http://schemas.microsoft.com/office/drawing/2014/main" id="{D5F9E8F8-520B-ED28-2F3A-ADEC4CC8B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8573" y="4765311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C5CB2C-1C48-97F7-8BF0-79A5F38883EC}"/>
                </a:ext>
              </a:extLst>
            </p:cNvPr>
            <p:cNvGrpSpPr/>
            <p:nvPr/>
          </p:nvGrpSpPr>
          <p:grpSpPr>
            <a:xfrm>
              <a:off x="6504713" y="1611539"/>
              <a:ext cx="4429987" cy="3962945"/>
              <a:chOff x="6504713" y="1611539"/>
              <a:chExt cx="4429987" cy="396294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7A8AEE-FB34-9BBD-A7EA-1FC80AA43205}"/>
                  </a:ext>
                </a:extLst>
              </p:cNvPr>
              <p:cNvSpPr txBox="1"/>
              <p:nvPr/>
            </p:nvSpPr>
            <p:spPr>
              <a:xfrm>
                <a:off x="6504713" y="1611539"/>
                <a:ext cx="4429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1"/>
                    </a:solidFill>
                  </a:rPr>
                  <a:t>Dataset 2: Processed bill data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B8FDFC5-6A3D-CB34-D5AD-1F42D10CD512}"/>
                  </a:ext>
                </a:extLst>
              </p:cNvPr>
              <p:cNvGrpSpPr/>
              <p:nvPr/>
            </p:nvGrpSpPr>
            <p:grpSpPr>
              <a:xfrm>
                <a:off x="7162430" y="2267970"/>
                <a:ext cx="3339535" cy="3306514"/>
                <a:chOff x="7162430" y="2267970"/>
                <a:chExt cx="3339535" cy="330651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2E521FC-55B3-8311-B398-C08B05E70CB1}"/>
                    </a:ext>
                  </a:extLst>
                </p:cNvPr>
                <p:cNvGrpSpPr/>
                <p:nvPr/>
              </p:nvGrpSpPr>
              <p:grpSpPr>
                <a:xfrm>
                  <a:off x="7259567" y="2267970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F6F40AC-6D46-39BF-5E38-D2496BD5F4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63E268-A4CF-9651-C43C-E582A418A873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bill data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1716239-E9DD-9149-4145-75995AB6C1D1}"/>
                    </a:ext>
                  </a:extLst>
                </p:cNvPr>
                <p:cNvGrpSpPr/>
                <p:nvPr/>
              </p:nvGrpSpPr>
              <p:grpSpPr>
                <a:xfrm>
                  <a:off x="7259567" y="3467078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6DE127D-41A4-73C9-9A8E-584028079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3420EB0-1956-8559-895E-B08697BB69BD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4A71EBD-B899-8B1E-BA87-1840A3E352CE}"/>
                    </a:ext>
                  </a:extLst>
                </p:cNvPr>
                <p:cNvGrpSpPr/>
                <p:nvPr/>
              </p:nvGrpSpPr>
              <p:grpSpPr>
                <a:xfrm>
                  <a:off x="7259567" y="4660084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A9E30FE-BB05-86DD-961D-342576F203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4ABD774-C318-E538-803B-2396D6BA6B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742963"/>
                    <a:ext cx="2195512" cy="738664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policy area and the text version IDs for each data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23446045-C42E-EC77-1B89-A1B438C415E6}"/>
                    </a:ext>
                  </a:extLst>
                </p:cNvPr>
                <p:cNvSpPr/>
                <p:nvPr/>
              </p:nvSpPr>
              <p:spPr>
                <a:xfrm rot="10800000">
                  <a:off x="7638331" y="3231630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B11321DD-A19B-5F80-2407-6B707576B4AB}"/>
                    </a:ext>
                  </a:extLst>
                </p:cNvPr>
                <p:cNvSpPr/>
                <p:nvPr/>
              </p:nvSpPr>
              <p:spPr>
                <a:xfrm rot="10800000">
                  <a:off x="7638331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1539072A-C734-4751-EA30-8E3ED9663D04}"/>
                    </a:ext>
                  </a:extLst>
                </p:cNvPr>
                <p:cNvSpPr/>
                <p:nvPr/>
              </p:nvSpPr>
              <p:spPr>
                <a:xfrm rot="15000000">
                  <a:off x="7129715" y="529008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Download from cloud">
                  <a:extLst>
                    <a:ext uri="{FF2B5EF4-FFF2-40B4-BE49-F238E27FC236}">
                      <a16:creationId xmlns:a16="http://schemas.microsoft.com/office/drawing/2014/main" id="{7C4CA6A8-26A3-665C-905A-0B95BC3049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324" y="2397624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61" name="Graphic 60" descr="Filter">
                  <a:extLst>
                    <a:ext uri="{FF2B5EF4-FFF2-40B4-BE49-F238E27FC236}">
                      <a16:creationId xmlns:a16="http://schemas.microsoft.com/office/drawing/2014/main" id="{512FC50A-4E4D-0A68-EB34-BF4E0C2C8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333" y="4765312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62" name="Graphic 61" descr="Open folder">
                  <a:extLst>
                    <a:ext uri="{FF2B5EF4-FFF2-40B4-BE49-F238E27FC236}">
                      <a16:creationId xmlns:a16="http://schemas.microsoft.com/office/drawing/2014/main" id="{D9398C7C-103E-ECE7-C9AD-984B2C1ABF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1902" y="3575403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6AF32F-2129-0077-B43F-D005CFBA1A6C}"/>
                </a:ext>
              </a:extLst>
            </p:cNvPr>
            <p:cNvGrpSpPr/>
            <p:nvPr/>
          </p:nvGrpSpPr>
          <p:grpSpPr>
            <a:xfrm>
              <a:off x="5000625" y="4477859"/>
              <a:ext cx="1771650" cy="1529821"/>
              <a:chOff x="5000625" y="4477859"/>
              <a:chExt cx="1771650" cy="152982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A82B2AD-FCA2-90FF-A2AF-051FD30E5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9250" y="5093280"/>
                <a:ext cx="914400" cy="914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E93D33-7C90-5308-6469-A26F1C9F1152}"/>
                  </a:ext>
                </a:extLst>
              </p:cNvPr>
              <p:cNvSpPr txBox="1"/>
              <p:nvPr/>
            </p:nvSpPr>
            <p:spPr>
              <a:xfrm>
                <a:off x="5000625" y="4477859"/>
                <a:ext cx="1771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Input data with tagged bill contents</a:t>
                </a:r>
                <a:endParaRPr lang="en-US" sz="1400" dirty="0"/>
              </a:p>
            </p:txBody>
          </p:sp>
          <p:pic>
            <p:nvPicPr>
              <p:cNvPr id="67" name="Graphic 66" descr="Database">
                <a:extLst>
                  <a:ext uri="{FF2B5EF4-FFF2-40B4-BE49-F238E27FC236}">
                    <a16:creationId xmlns:a16="http://schemas.microsoft.com/office/drawing/2014/main" id="{600DA1CB-FDD8-F41D-ACC3-0E87BD48C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52806" y="5216836"/>
                <a:ext cx="667288" cy="667288"/>
              </a:xfrm>
              <a:prstGeom prst="rect">
                <a:avLst/>
              </a:prstGeom>
            </p:spPr>
          </p:pic>
        </p:grp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68AEA44-2F0A-25F8-62ED-3F44A4CE8497}"/>
              </a:ext>
            </a:extLst>
          </p:cNvPr>
          <p:cNvCxnSpPr>
            <a:cxnSpLocks/>
          </p:cNvCxnSpPr>
          <p:nvPr/>
        </p:nvCxnSpPr>
        <p:spPr>
          <a:xfrm>
            <a:off x="6096000" y="1897289"/>
            <a:ext cx="0" cy="2304337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6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256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Tagging policy areas for federal legislation</vt:lpstr>
      <vt:lpstr>The number of introduced bills is reaching record highs</vt:lpstr>
      <vt:lpstr>Policy area tags are a prime target for NLP investigation</vt:lpstr>
      <vt:lpstr>The dataset includes all bills from 2013-present, downloaded from the GovInfo bulk data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jehanbugli123@gmail.com</dc:creator>
  <cp:lastModifiedBy>jehanbugli123@gmail.com</cp:lastModifiedBy>
  <cp:revision>30</cp:revision>
  <dcterms:created xsi:type="dcterms:W3CDTF">2025-04-30T02:31:10Z</dcterms:created>
  <dcterms:modified xsi:type="dcterms:W3CDTF">2025-04-30T04:00:08Z</dcterms:modified>
</cp:coreProperties>
</file>