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58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31815944881889E-2"/>
          <c:y val="2.8839934249511919E-2"/>
          <c:w val="0.9434943405511812"/>
          <c:h val="0.8259839550944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Introduced Legislation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107</c:v>
                </c:pt>
                <c:pt idx="1">
                  <c:v>108</c:v>
                </c:pt>
                <c:pt idx="2">
                  <c:v>109</c:v>
                </c:pt>
                <c:pt idx="3">
                  <c:v>110</c:v>
                </c:pt>
                <c:pt idx="4">
                  <c:v>111</c:v>
                </c:pt>
                <c:pt idx="5">
                  <c:v>112</c:v>
                </c:pt>
                <c:pt idx="6">
                  <c:v>113</c:v>
                </c:pt>
                <c:pt idx="7">
                  <c:v>114</c:v>
                </c:pt>
                <c:pt idx="8">
                  <c:v>115</c:v>
                </c:pt>
                <c:pt idx="9">
                  <c:v>116</c:v>
                </c:pt>
                <c:pt idx="10">
                  <c:v>117</c:v>
                </c:pt>
                <c:pt idx="11">
                  <c:v>118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10791</c:v>
                </c:pt>
                <c:pt idx="1">
                  <c:v>10669</c:v>
                </c:pt>
                <c:pt idx="2">
                  <c:v>13072</c:v>
                </c:pt>
                <c:pt idx="3">
                  <c:v>14042</c:v>
                </c:pt>
                <c:pt idx="4">
                  <c:v>13683</c:v>
                </c:pt>
                <c:pt idx="5">
                  <c:v>12305</c:v>
                </c:pt>
                <c:pt idx="6">
                  <c:v>10645</c:v>
                </c:pt>
                <c:pt idx="7">
                  <c:v>12073</c:v>
                </c:pt>
                <c:pt idx="8">
                  <c:v>13563</c:v>
                </c:pt>
                <c:pt idx="9">
                  <c:v>16606</c:v>
                </c:pt>
                <c:pt idx="10">
                  <c:v>17828</c:v>
                </c:pt>
                <c:pt idx="11">
                  <c:v>19315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A9-4CC5-8893-FD515D159C9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5046048"/>
        <c:axId val="1345060928"/>
      </c:lineChart>
      <c:catAx>
        <c:axId val="134504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Congressional Sessions (2001-2024)</a:t>
                </a:r>
              </a:p>
            </c:rich>
          </c:tx>
          <c:layout>
            <c:manualLayout>
              <c:xMode val="edge"/>
              <c:yMode val="edge"/>
              <c:x val="0.37877584603089337"/>
              <c:y val="0.938511630258880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060928"/>
        <c:crosses val="autoZero"/>
        <c:auto val="1"/>
        <c:lblAlgn val="ctr"/>
        <c:lblOffset val="100"/>
        <c:noMultiLvlLbl val="0"/>
      </c:catAx>
      <c:valAx>
        <c:axId val="134506092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Introduced</a:t>
                </a:r>
                <a:r>
                  <a:rPr lang="en-US" baseline="0" dirty="0"/>
                  <a:t> bills and resolutions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504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CBECC-64E8-4D1E-8BFB-44089C913D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70912-689E-4699-B95C-9649F5C2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https://www.congress.gov/search</a:t>
            </a:r>
          </a:p>
          <a:p>
            <a:r>
              <a:rPr lang="en-US" dirty="0"/>
              <a:t>https://rollcall.com/2025/03/05/publishing-pileup-congressional-bills-slow-to-reach-public/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70912-689E-4699-B95C-9649F5C2B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59E4-8442-2878-22A6-25571B7C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7ABDF-D0B3-724D-1C70-D0741CB0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8C28-3EEA-08DA-B0A5-FEC4A8D4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65EB-5529-093A-A4EA-A52AB78F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ADCD-F8DB-59EA-15A0-4EE71D6B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E020-7B1E-FFCE-86D6-5571E47D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C8313-7515-E02A-E7FD-1CBB28D3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A01B-6999-F395-36FC-AA4CDF8C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624D-E755-A7F5-0130-763326AF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FD3A-9E60-2844-3A27-CD1870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2854E-6C2A-E357-5BBB-E97EAB2D6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60714-59BF-22F0-976C-0CCA3563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8854-99CE-B975-4F1A-37BED17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A2F2-93F2-11BE-DDBE-9E9C00A5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7B57-3078-E64E-B356-B17E0FCF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6901-C6A0-3B58-4808-C34E85CD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D480-E11C-FA4A-5B00-C1953160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36F9-3C1F-701D-67AF-3418526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967D-8093-4443-8834-82D9D24D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CD1E-4B64-1675-1486-B9D2A0F7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CA7-5296-2909-294A-FACC141A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0A8E-ED44-C051-6048-22CA7707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875E-5BA3-31DC-78D6-6B222FB6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E79B-3583-F7FA-8DB0-975338CA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9AA2-3F85-B3DF-2148-53CD319E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7A4B-458D-71F0-9409-A9B85415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9907-82E2-424C-43BB-4E48CF1A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625E-902F-613A-5F3A-D7B1A7E8D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B2735-EB53-4292-6372-05192D1E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0E248-FABA-1AB9-64F5-0A458805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BCE6-6053-0008-AC09-77CEB613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9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560B-B44B-FF7C-A3A1-8CAA6FB4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0A55B-0A7F-0B48-38CE-88734474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3F7D-FEE0-0AD1-351C-5B5142D6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2ED7-7E63-6AA3-FD6C-687C48BF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22703-AEA9-6BC6-0224-A8A64840D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14C88-43C6-3E06-BAC8-92B6814F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85993-658B-B734-9874-60F67AC7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D3980-09C1-8F58-2002-DFD9A8D4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59C-ECB1-2B6D-BBB1-6285A53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73C6B-170F-5210-A2B7-12612D85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01F41-7863-A320-2936-4E91FDCB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41417-DC67-D347-0DEE-EB2DA174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4AEF3-4DE5-9627-CBEF-CFBE210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A2154-BFF1-2D90-2A69-55254591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650A4-13F1-6A08-030E-33464182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E2B0-B757-4CA8-6B8F-67C7E246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6B-B104-205C-F81A-CDF91E8B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E8F1C-CA61-C21E-9B0A-332E214C9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26EB-32A3-9916-E061-FBED2F5D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463E-1AF5-2E4C-EAEF-93ADB64E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B2ED-1E0F-F881-831A-E93849BB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134D-AC1D-D93E-FD48-7CACCB5E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DBF1-6C7A-DA89-AA18-29835DABD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833EB-5589-E759-2746-B02D3D25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F291C-4F0E-57A7-E65C-01F52F7F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5ECB-5AFF-F10E-933C-4F5C6E59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125BB-7947-C100-0681-6F2145BF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3EDD-7C65-8CD0-4EEF-1ECF6688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A8644-1969-85BA-B196-60DBBD4C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021C-69F6-A211-B91E-7B37FE65B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4AC-C81A-8D0D-8ABB-53B270C3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0891-5F14-D597-A921-393094F93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1E04-ECB3-A714-E8D6-1DFBBED87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 policy areas for federal legislation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3D5BD-72B7-01B0-5A9D-3044F146A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Jehan Bugli</a:t>
            </a:r>
          </a:p>
        </p:txBody>
      </p:sp>
    </p:spTree>
    <p:extLst>
      <p:ext uri="{BB962C8B-B14F-4D97-AF65-F5344CB8AC3E}">
        <p14:creationId xmlns:p14="http://schemas.microsoft.com/office/powerpoint/2010/main" val="36738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D292FF-AD7E-C36F-D566-2F04FAB82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938201"/>
              </p:ext>
            </p:extLst>
          </p:nvPr>
        </p:nvGraphicFramePr>
        <p:xfrm>
          <a:off x="619125" y="719666"/>
          <a:ext cx="1090521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8938A4-8B78-F9CD-8AE8-8BED2505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introduced bills is reaching record highs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13D5F-F038-151D-0CF0-4F907C671B8B}"/>
              </a:ext>
            </a:extLst>
          </p:cNvPr>
          <p:cNvSpPr txBox="1"/>
          <p:nvPr/>
        </p:nvSpPr>
        <p:spPr>
          <a:xfrm>
            <a:off x="0" y="6581001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Sources: Congress.gov, Roll Call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BEC74-DB2B-3981-C673-F40922D21956}"/>
              </a:ext>
            </a:extLst>
          </p:cNvPr>
          <p:cNvSpPr/>
          <p:nvPr/>
        </p:nvSpPr>
        <p:spPr>
          <a:xfrm>
            <a:off x="2385621" y="4060041"/>
            <a:ext cx="3352800" cy="93683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Average bill processing time has tripled</a:t>
            </a:r>
            <a:r>
              <a:rPr lang="en-US" sz="1400" dirty="0">
                <a:solidFill>
                  <a:schemeClr val="accent1"/>
                </a:solidFill>
              </a:rPr>
              <a:t> from 4 to 12 days across the last 4 sessions </a:t>
            </a:r>
          </a:p>
        </p:txBody>
      </p:sp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7930338E-0CC7-8EF8-EB81-3BD51838B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6564" y="4205513"/>
            <a:ext cx="645886" cy="6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11E-DD32-0893-C594-F7274C46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Legislative processing includes policy area tagging</a:t>
            </a:r>
          </a:p>
        </p:txBody>
      </p:sp>
    </p:spTree>
    <p:extLst>
      <p:ext uri="{BB962C8B-B14F-4D97-AF65-F5344CB8AC3E}">
        <p14:creationId xmlns:p14="http://schemas.microsoft.com/office/powerpoint/2010/main" val="166363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78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Tagging policy areas for federal legislation</vt:lpstr>
      <vt:lpstr>The number of introduced bills is reaching record highs</vt:lpstr>
      <vt:lpstr>Legislative processing includes policy area tagging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jehanbugli123@gmail.com</dc:creator>
  <cp:lastModifiedBy>jehanbugli123@gmail.com</cp:lastModifiedBy>
  <cp:revision>5</cp:revision>
  <dcterms:created xsi:type="dcterms:W3CDTF">2025-04-30T02:31:10Z</dcterms:created>
  <dcterms:modified xsi:type="dcterms:W3CDTF">2025-04-30T02:56:38Z</dcterms:modified>
</cp:coreProperties>
</file>