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notesMasterIdLst>
    <p:notesMasterId r:id="rId5"/>
  </p:notes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>
        <p:scale>
          <a:sx n="100" d="100"/>
          <a:sy n="100" d="100"/>
        </p:scale>
        <p:origin x="990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931815944881889E-2"/>
          <c:y val="2.8839934249511919E-2"/>
          <c:w val="0.9434943405511812"/>
          <c:h val="0.82598395509449096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Introduced Legislation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0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numFmt formatCode="#,##0,&quot;K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107</c:v>
                </c:pt>
                <c:pt idx="1">
                  <c:v>108</c:v>
                </c:pt>
                <c:pt idx="2">
                  <c:v>109</c:v>
                </c:pt>
                <c:pt idx="3">
                  <c:v>110</c:v>
                </c:pt>
                <c:pt idx="4">
                  <c:v>111</c:v>
                </c:pt>
                <c:pt idx="5">
                  <c:v>112</c:v>
                </c:pt>
                <c:pt idx="6">
                  <c:v>113</c:v>
                </c:pt>
                <c:pt idx="7">
                  <c:v>114</c:v>
                </c:pt>
                <c:pt idx="8">
                  <c:v>115</c:v>
                </c:pt>
                <c:pt idx="9">
                  <c:v>116</c:v>
                </c:pt>
                <c:pt idx="10">
                  <c:v>117</c:v>
                </c:pt>
                <c:pt idx="11">
                  <c:v>118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10791</c:v>
                </c:pt>
                <c:pt idx="1">
                  <c:v>10669</c:v>
                </c:pt>
                <c:pt idx="2">
                  <c:v>13072</c:v>
                </c:pt>
                <c:pt idx="3">
                  <c:v>14042</c:v>
                </c:pt>
                <c:pt idx="4">
                  <c:v>13683</c:v>
                </c:pt>
                <c:pt idx="5">
                  <c:v>12305</c:v>
                </c:pt>
                <c:pt idx="6">
                  <c:v>10645</c:v>
                </c:pt>
                <c:pt idx="7">
                  <c:v>12073</c:v>
                </c:pt>
                <c:pt idx="8">
                  <c:v>13563</c:v>
                </c:pt>
                <c:pt idx="9">
                  <c:v>16606</c:v>
                </c:pt>
                <c:pt idx="10">
                  <c:v>17828</c:v>
                </c:pt>
                <c:pt idx="11">
                  <c:v>19315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8A9-4CC5-8893-FD515D159C9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345046048"/>
        <c:axId val="1345060928"/>
      </c:lineChart>
      <c:catAx>
        <c:axId val="134504604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Congressional Sessions (2001-2024)</a:t>
                </a:r>
              </a:p>
            </c:rich>
          </c:tx>
          <c:layout>
            <c:manualLayout>
              <c:xMode val="edge"/>
              <c:yMode val="edge"/>
              <c:x val="0.37877584603089337"/>
              <c:y val="0.93851163025888096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345060928"/>
        <c:crosses val="autoZero"/>
        <c:auto val="1"/>
        <c:lblAlgn val="ctr"/>
        <c:lblOffset val="100"/>
        <c:noMultiLvlLbl val="0"/>
      </c:catAx>
      <c:valAx>
        <c:axId val="1345060928"/>
        <c:scaling>
          <c:orientation val="minMax"/>
        </c:scaling>
        <c:delete val="1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Introduced</a:t>
                </a:r>
                <a:r>
                  <a:rPr lang="en-US" baseline="0" dirty="0"/>
                  <a:t> bills and resolutions</a:t>
                </a:r>
                <a:endParaRPr lang="en-US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crossAx val="13450460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CBECC-64E8-4D1E-8BFB-44089C913D4E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770912-689E-4699-B95C-9649F5C2B9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272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https://www.congress.gov/search</a:t>
            </a:r>
          </a:p>
          <a:p>
            <a:r>
              <a:rPr lang="en-US" dirty="0"/>
              <a:t>https://rollcall.com/2025/03/05/publishing-pileup-congressional-bills-slow-to-reach-public/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70912-689E-4699-B95C-9649F5C2B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64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159E4-8442-2878-22A6-25571B7C4A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77ABDF-D0B3-724D-1C70-D0741CB02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318C28-3EEA-08DA-B0A5-FEC4A8D4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B65EB-5529-093A-A4EA-A52AB78F1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2ADCD-F8DB-59EA-15A0-4EE71D6BB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805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3E020-7B1E-FFCE-86D6-5571E47D2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1C8313-7515-E02A-E7FD-1CBB28D30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EA01B-6999-F395-36FC-AA4CDF8C0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7624D-E755-A7F5-0130-763326AF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70FD3A-9E60-2844-3A27-CD1870CBB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93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92854E-6C2A-E357-5BBB-E97EAB2D6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60714-59BF-22F0-976C-0CCA35632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88854-99CE-B975-4F1A-37BED171F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06A2F2-93F2-11BE-DDBE-9E9C00A50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7B57-3078-E64E-B356-B17E0FCF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878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D6901-C6A0-3B58-4808-C34E85CD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DD480-E11C-FA4A-5B00-C1953160A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336F9-3C1F-701D-67AF-341852685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4D967D-8093-4443-8834-82D9D24D3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3CD1E-4B64-1675-1486-B9D2A0F73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654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59CA7-5296-2909-294A-FACC141A5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890A8E-ED44-C051-6048-22CA77076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25875E-5BA3-31DC-78D6-6B222FB68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5E79B-3583-F7FA-8DB0-975338CA2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F29AA2-3F85-B3DF-2148-53CD319E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15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77A4B-458D-71F0-9409-A9B854157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F9907-82E2-424C-43BB-4E48CF1AFE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625E-902F-613A-5F3A-D7B1A7E8DF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B2735-EB53-4292-6372-05192D1E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30E248-FABA-1AB9-64F5-0A458805DF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C0BCE6-6053-0008-AC09-77CEB613B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98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D560B-B44B-FF7C-A3A1-8CAA6FB4B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0A55B-0A7F-0B48-38CE-887344741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013F7D-FEE0-0AD1-351C-5B5142D65B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22ED7-7E63-6AA3-FD6C-687C48BF51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922703-AEA9-6BC6-0224-A8A64840D3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E14C88-43C6-3E06-BAC8-92B6814F32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085993-658B-B734-9874-60F67AC77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9D3980-09C1-8F58-2002-DFD9A8D47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735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9B59C-ECB1-2B6D-BBB1-6285A53F0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873C6B-170F-5210-A2B7-12612D859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701F41-7863-A320-2936-4E91FDCB4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841417-DC67-D347-0DEE-EB2DA174E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646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04AEF3-4DE5-9627-CBEF-CFBE210CC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FA2154-BFF1-2D90-2A69-55254591F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D650A4-13F1-6A08-030E-33464182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959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E2B0-B757-4CA8-6B8F-67C7E2463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33A6B-B104-205C-F81A-CDF91E8BF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E8F1C-CA61-C21E-9B0A-332E214C9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1426EB-32A3-9916-E061-FBED2F5D6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87463E-1AF5-2E4C-EAEF-93ADB64E1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86B2ED-1E0F-F881-831A-E93849BBE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859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134D-AC1D-D93E-FD48-7CACCB5E1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D5DBF1-6C7A-DA89-AA18-29835DABD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833EB-5589-E759-2746-B02D3D254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291C-4F0E-57A7-E65C-01F52F7FC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185ECB-5AFF-F10E-933C-4F5C6E59A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1125BB-7947-C100-0681-6F2145BFE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809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C43EDD-7C65-8CD0-4EEF-1ECF66881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A8644-1969-85BA-B196-60DBBD4C50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B021C-69F6-A211-B91E-7B37FE65BC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8DA9F-0D80-43E0-A965-2B00199E9A27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B64AC-C81A-8D0D-8ABB-53B270C3E9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90891-5F14-D597-A921-393094F936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CDE17-D0E0-4CFE-A710-B8ED1C4E497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4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31E04-ECB3-A714-E8D6-1DFBBED873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Tagging policy areas for federal legislation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D3D5BD-72B7-01B0-5A9D-3044F146A6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By: Jehan Bugli</a:t>
            </a:r>
          </a:p>
        </p:txBody>
      </p:sp>
    </p:spTree>
    <p:extLst>
      <p:ext uri="{BB962C8B-B14F-4D97-AF65-F5344CB8AC3E}">
        <p14:creationId xmlns:p14="http://schemas.microsoft.com/office/powerpoint/2010/main" val="367386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D0D292FF-AD7E-C36F-D566-2F04FAB8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29938201"/>
              </p:ext>
            </p:extLst>
          </p:nvPr>
        </p:nvGraphicFramePr>
        <p:xfrm>
          <a:off x="619125" y="719666"/>
          <a:ext cx="10905218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8938A4-8B78-F9CD-8AE8-8BED25056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of introduced bills is reaching record highs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13D5F-F038-151D-0CF0-4F907C671B8B}"/>
              </a:ext>
            </a:extLst>
          </p:cNvPr>
          <p:cNvSpPr txBox="1"/>
          <p:nvPr/>
        </p:nvSpPr>
        <p:spPr>
          <a:xfrm>
            <a:off x="0" y="6581001"/>
            <a:ext cx="22497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Sources: Congress.gov, Roll Call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BEC74-DB2B-3981-C673-F40922D21956}"/>
              </a:ext>
            </a:extLst>
          </p:cNvPr>
          <p:cNvSpPr/>
          <p:nvPr/>
        </p:nvSpPr>
        <p:spPr>
          <a:xfrm>
            <a:off x="2385621" y="4060041"/>
            <a:ext cx="3352800" cy="936831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Average bill processing time has tripled</a:t>
            </a:r>
            <a:r>
              <a:rPr lang="en-US" sz="1400" dirty="0">
                <a:solidFill>
                  <a:schemeClr val="accent1"/>
                </a:solidFill>
              </a:rPr>
              <a:t> from 4 to 12 days across the last 4 sessions </a:t>
            </a:r>
          </a:p>
        </p:txBody>
      </p:sp>
      <p:pic>
        <p:nvPicPr>
          <p:cNvPr id="7" name="Graphic 6" descr="Siren">
            <a:extLst>
              <a:ext uri="{FF2B5EF4-FFF2-40B4-BE49-F238E27FC236}">
                <a16:creationId xmlns:a16="http://schemas.microsoft.com/office/drawing/2014/main" id="{7930338E-0CC7-8EF8-EB81-3BD51838BC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6564" y="4205513"/>
            <a:ext cx="645886" cy="64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05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C911E-DD32-0893-C594-F7274C462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area tags are a prime target for NLP investigation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5B6D20E-F606-3840-2E0E-AB4CB4D14978}"/>
              </a:ext>
            </a:extLst>
          </p:cNvPr>
          <p:cNvCxnSpPr/>
          <p:nvPr/>
        </p:nvCxnSpPr>
        <p:spPr>
          <a:xfrm>
            <a:off x="6096000" y="2106839"/>
            <a:ext cx="0" cy="3933372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BAC41C-12FE-11C8-C0F1-837D9032786D}"/>
              </a:ext>
            </a:extLst>
          </p:cNvPr>
          <p:cNvSpPr txBox="1"/>
          <p:nvPr/>
        </p:nvSpPr>
        <p:spPr>
          <a:xfrm>
            <a:off x="838200" y="2109890"/>
            <a:ext cx="4849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Policy area tags are static and mutually exclusive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0F858E-3C71-4C3C-A9F5-BCD67C99DF2C}"/>
              </a:ext>
            </a:extLst>
          </p:cNvPr>
          <p:cNvSpPr txBox="1"/>
          <p:nvPr/>
        </p:nvSpPr>
        <p:spPr>
          <a:xfrm>
            <a:off x="6504713" y="2106839"/>
            <a:ext cx="4429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chemeClr val="accent1"/>
                </a:solidFill>
              </a:rPr>
              <a:t>Legislative text is structured and formal</a:t>
            </a:r>
            <a:endParaRPr lang="en-US" sz="1800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44D71-E13F-F5F2-7E3C-CD6903DDF1B3}"/>
              </a:ext>
            </a:extLst>
          </p:cNvPr>
          <p:cNvSpPr txBox="1"/>
          <p:nvPr/>
        </p:nvSpPr>
        <p:spPr>
          <a:xfrm rot="508728">
            <a:off x="744924" y="5001330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Agriculture and Food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ADAAE2-2138-10F4-CD0D-856E9363E148}"/>
              </a:ext>
            </a:extLst>
          </p:cNvPr>
          <p:cNvSpPr txBox="1"/>
          <p:nvPr/>
        </p:nvSpPr>
        <p:spPr>
          <a:xfrm rot="20601057">
            <a:off x="3743598" y="5215642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Armed Forces and National Security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D33C7A-1829-89AF-208E-A2C01E04881C}"/>
              </a:ext>
            </a:extLst>
          </p:cNvPr>
          <p:cNvSpPr txBox="1"/>
          <p:nvPr/>
        </p:nvSpPr>
        <p:spPr>
          <a:xfrm rot="20982040">
            <a:off x="994817" y="5570171"/>
            <a:ext cx="2308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Education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ED12C6-9E5F-AAAC-D02B-950F56754303}"/>
              </a:ext>
            </a:extLst>
          </p:cNvPr>
          <p:cNvSpPr txBox="1"/>
          <p:nvPr/>
        </p:nvSpPr>
        <p:spPr>
          <a:xfrm rot="282048">
            <a:off x="3524631" y="2968175"/>
            <a:ext cx="23081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Foreign Trade and International Finance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C9EF90-3432-4C06-1026-3A0CCFA8F092}"/>
              </a:ext>
            </a:extLst>
          </p:cNvPr>
          <p:cNvSpPr txBox="1"/>
          <p:nvPr/>
        </p:nvSpPr>
        <p:spPr>
          <a:xfrm rot="20380091">
            <a:off x="617423" y="3776814"/>
            <a:ext cx="1235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Health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35AE68-5049-C46B-991C-D9E1E79C3EFE}"/>
              </a:ext>
            </a:extLst>
          </p:cNvPr>
          <p:cNvSpPr txBox="1"/>
          <p:nvPr/>
        </p:nvSpPr>
        <p:spPr>
          <a:xfrm rot="545508">
            <a:off x="3846637" y="4324405"/>
            <a:ext cx="807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Law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96810F-CA2F-632B-1136-B1F5702E4D2F}"/>
              </a:ext>
            </a:extLst>
          </p:cNvPr>
          <p:cNvSpPr txBox="1"/>
          <p:nvPr/>
        </p:nvSpPr>
        <p:spPr>
          <a:xfrm rot="21356113">
            <a:off x="401023" y="2915284"/>
            <a:ext cx="1158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Taxation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0903C9-7EBA-5897-CF0D-BC74425F73F1}"/>
              </a:ext>
            </a:extLst>
          </p:cNvPr>
          <p:cNvSpPr txBox="1"/>
          <p:nvPr/>
        </p:nvSpPr>
        <p:spPr>
          <a:xfrm rot="20832981">
            <a:off x="1799132" y="2839841"/>
            <a:ext cx="15458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Labor and Employment</a:t>
            </a:r>
          </a:p>
        </p:txBody>
      </p:sp>
      <p:pic>
        <p:nvPicPr>
          <p:cNvPr id="16" name="Graphic 15" descr="Magnifying glass">
            <a:extLst>
              <a:ext uri="{FF2B5EF4-FFF2-40B4-BE49-F238E27FC236}">
                <a16:creationId xmlns:a16="http://schemas.microsoft.com/office/drawing/2014/main" id="{D9240B50-A83D-4FB6-4D1E-5915B517B2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74402" y="3415740"/>
            <a:ext cx="2186661" cy="2186661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9CF19121-BB70-B0BE-1CFD-3F7D4E201C32}"/>
              </a:ext>
            </a:extLst>
          </p:cNvPr>
          <p:cNvSpPr/>
          <p:nvPr/>
        </p:nvSpPr>
        <p:spPr>
          <a:xfrm>
            <a:off x="6610517" y="281734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/>
                </a:solidFill>
              </a:rPr>
              <a:t>Legislative text uses </a:t>
            </a:r>
            <a:r>
              <a:rPr lang="en-US" sz="1400" b="1" dirty="0">
                <a:solidFill>
                  <a:schemeClr val="accent1"/>
                </a:solidFill>
              </a:rPr>
              <a:t>precise, consistent language </a:t>
            </a:r>
            <a:r>
              <a:rPr lang="en-US" sz="1400" dirty="0">
                <a:solidFill>
                  <a:schemeClr val="accent1"/>
                </a:solidFill>
              </a:rPr>
              <a:t>due to statutory definitions and implications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789BBC3-FF38-ECEA-4599-DCD82847EE9A}"/>
              </a:ext>
            </a:extLst>
          </p:cNvPr>
          <p:cNvSpPr/>
          <p:nvPr/>
        </p:nvSpPr>
        <p:spPr>
          <a:xfrm>
            <a:off x="6610517" y="3688345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Bills dealing with the same subject matter will often cite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similar code excerpts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744CDA8-41DD-D170-E4FA-DCEFF4CB08FE}"/>
              </a:ext>
            </a:extLst>
          </p:cNvPr>
          <p:cNvSpPr/>
          <p:nvPr/>
        </p:nvSpPr>
        <p:spPr>
          <a:xfrm>
            <a:off x="6610517" y="5430356"/>
            <a:ext cx="4740136" cy="648524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Legislation has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</a:rPr>
              <a:t>no casual or undefined terms</a:t>
            </a:r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, unlike less regulated information sources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21B204B-12B0-7D40-5B03-81290AA1CE97}"/>
              </a:ext>
            </a:extLst>
          </p:cNvPr>
          <p:cNvSpPr/>
          <p:nvPr/>
        </p:nvSpPr>
        <p:spPr>
          <a:xfrm>
            <a:off x="6610517" y="4559350"/>
            <a:ext cx="4740136" cy="648524"/>
          </a:xfrm>
          <a:prstGeom prst="round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640080"/>
            <a:r>
              <a:rPr lang="en-US" sz="1400" b="1" dirty="0">
                <a:solidFill>
                  <a:schemeClr val="accent1"/>
                </a:solidFill>
              </a:rPr>
              <a:t>Language is frequently recycled</a:t>
            </a:r>
            <a:r>
              <a:rPr lang="en-US" sz="1400" dirty="0">
                <a:solidFill>
                  <a:schemeClr val="accent1"/>
                </a:solidFill>
              </a:rPr>
              <a:t> across bills that amend others, move in parallel, etc.</a:t>
            </a:r>
            <a:endParaRPr lang="en-US" sz="1400" b="1" dirty="0">
              <a:solidFill>
                <a:schemeClr val="accent1"/>
              </a:solidFill>
            </a:endParaRPr>
          </a:p>
        </p:txBody>
      </p:sp>
      <p:pic>
        <p:nvPicPr>
          <p:cNvPr id="23" name="Graphic 22" descr="Speech">
            <a:extLst>
              <a:ext uri="{FF2B5EF4-FFF2-40B4-BE49-F238E27FC236}">
                <a16:creationId xmlns:a16="http://schemas.microsoft.com/office/drawing/2014/main" id="{A81CD093-0965-AFB6-A5F1-5F36D9668B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74585" y="2942732"/>
            <a:ext cx="397739" cy="397739"/>
          </a:xfrm>
          <a:prstGeom prst="rect">
            <a:avLst/>
          </a:prstGeom>
        </p:spPr>
      </p:pic>
      <p:pic>
        <p:nvPicPr>
          <p:cNvPr id="25" name="Graphic 24" descr="Open quotation mark">
            <a:extLst>
              <a:ext uri="{FF2B5EF4-FFF2-40B4-BE49-F238E27FC236}">
                <a16:creationId xmlns:a16="http://schemas.microsoft.com/office/drawing/2014/main" id="{D6768111-73FB-1D34-67F1-3AE67BB3CCE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68067" y="3813737"/>
            <a:ext cx="397739" cy="397739"/>
          </a:xfrm>
          <a:prstGeom prst="rect">
            <a:avLst/>
          </a:prstGeom>
        </p:spPr>
      </p:pic>
      <p:pic>
        <p:nvPicPr>
          <p:cNvPr id="27" name="Graphic 26" descr="Recycle sign">
            <a:extLst>
              <a:ext uri="{FF2B5EF4-FFF2-40B4-BE49-F238E27FC236}">
                <a16:creationId xmlns:a16="http://schemas.microsoft.com/office/drawing/2014/main" id="{6C5A5636-E290-E5AA-DDB2-80062CD772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74585" y="4689829"/>
            <a:ext cx="397739" cy="397739"/>
          </a:xfrm>
          <a:prstGeom prst="rect">
            <a:avLst/>
          </a:prstGeom>
        </p:spPr>
      </p:pic>
      <p:pic>
        <p:nvPicPr>
          <p:cNvPr id="29" name="Graphic 28" descr="Books">
            <a:extLst>
              <a:ext uri="{FF2B5EF4-FFF2-40B4-BE49-F238E27FC236}">
                <a16:creationId xmlns:a16="http://schemas.microsoft.com/office/drawing/2014/main" id="{19391B1F-254F-8EF5-8CEE-62D57EAF9ED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774585" y="5555748"/>
            <a:ext cx="397739" cy="397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635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</TotalTime>
  <Words>171</Words>
  <Application>Microsoft Office PowerPoint</Application>
  <PresentationFormat>Widescreen</PresentationFormat>
  <Paragraphs>25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Tagging policy areas for federal legislation</vt:lpstr>
      <vt:lpstr>The number of introduced bills is reaching record highs</vt:lpstr>
      <vt:lpstr>Policy area tags are a prime target for NLP investigation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jehanbugli123@gmail.com</dc:creator>
  <cp:lastModifiedBy>jehanbugli123@gmail.com</cp:lastModifiedBy>
  <cp:revision>18</cp:revision>
  <dcterms:created xsi:type="dcterms:W3CDTF">2025-04-30T02:31:10Z</dcterms:created>
  <dcterms:modified xsi:type="dcterms:W3CDTF">2025-04-30T03:36:47Z</dcterms:modified>
</cp:coreProperties>
</file>