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hromedriver.chromium.org/downloa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A7E20-92AF-4A41-BB6C-0ADE026BE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WEBSCRAPING CON PYTHON SELENIUM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75A03D-06EF-4588-96CD-548CEAD56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Juan José Buitrago</a:t>
            </a:r>
          </a:p>
        </p:txBody>
      </p:sp>
    </p:spTree>
    <p:extLst>
      <p:ext uri="{BB962C8B-B14F-4D97-AF65-F5344CB8AC3E}">
        <p14:creationId xmlns:p14="http://schemas.microsoft.com/office/powerpoint/2010/main" val="152124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4A00D-1885-4BEA-B2D5-ACB29C34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948CF73-677D-4A72-AD82-6D87BA858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726" y="1428750"/>
            <a:ext cx="9090074" cy="506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8AD9B-15A0-4CCE-A0C8-7E5C05FF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Funciones para encontrar un elemento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15E287-35DC-4A83-BEA2-3C9FDB686B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Se debe tener en cuenta los atributos del código HTML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8434222-B101-41C8-81A4-DFF3CABC73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2360376"/>
            <a:ext cx="4448175" cy="34326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70789ED-9E59-4706-9E70-06F43B069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788" y="3702214"/>
            <a:ext cx="5026218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1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27DD6-5982-432D-960B-33DEA5BF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Extracción de tablas en HTML</a:t>
            </a:r>
          </a:p>
        </p:txBody>
      </p:sp>
      <p:pic>
        <p:nvPicPr>
          <p:cNvPr id="1026" name="Picture 2" descr="Resultado de imagen para html TD">
            <a:extLst>
              <a:ext uri="{FF2B5EF4-FFF2-40B4-BE49-F238E27FC236}">
                <a16:creationId xmlns:a16="http://schemas.microsoft.com/office/drawing/2014/main" id="{57450316-8A9F-400F-BA22-DB157F685A7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71701"/>
            <a:ext cx="4244628" cy="32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60FE796-0D63-43D7-9A15-8C57D8576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335" y="2171700"/>
            <a:ext cx="3942471" cy="3268101"/>
          </a:xfrm>
          <a:prstGeom prst="rect">
            <a:avLst/>
          </a:prstGeom>
        </p:spPr>
      </p:pic>
      <p:sp>
        <p:nvSpPr>
          <p:cNvPr id="6" name="Es igual a 5">
            <a:extLst>
              <a:ext uri="{FF2B5EF4-FFF2-40B4-BE49-F238E27FC236}">
                <a16:creationId xmlns:a16="http://schemas.microsoft.com/office/drawing/2014/main" id="{AB4BE5B9-8C90-438A-BD27-3C0C5FF59AE9}"/>
              </a:ext>
            </a:extLst>
          </p:cNvPr>
          <p:cNvSpPr/>
          <p:nvPr/>
        </p:nvSpPr>
        <p:spPr>
          <a:xfrm>
            <a:off x="5773363" y="3235906"/>
            <a:ext cx="1524000" cy="113968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609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3FAC0-2790-40FC-9677-7B16CF25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Extracción de tablas en 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7F27AF-511B-45EE-ADB5-92D82C834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9601199" cy="3581401"/>
          </a:xfrm>
        </p:spPr>
        <p:txBody>
          <a:bodyPr/>
          <a:lstStyle/>
          <a:p>
            <a:r>
              <a:rPr lang="es-CO" dirty="0"/>
              <a:t>Una tabla comienza con un elemento &lt;</a:t>
            </a:r>
            <a:r>
              <a:rPr lang="es-CO" i="1" dirty="0" err="1"/>
              <a:t>tbody</a:t>
            </a:r>
            <a:r>
              <a:rPr lang="es-CO" i="1" dirty="0"/>
              <a:t>&gt;</a:t>
            </a:r>
          </a:p>
          <a:p>
            <a:r>
              <a:rPr lang="es-CO" dirty="0"/>
              <a:t>Tiene filas &lt;</a:t>
            </a:r>
            <a:r>
              <a:rPr lang="es-CO" i="1" dirty="0" err="1"/>
              <a:t>tr</a:t>
            </a:r>
            <a:r>
              <a:rPr lang="es-CO" i="1" dirty="0"/>
              <a:t>&gt;</a:t>
            </a:r>
          </a:p>
          <a:p>
            <a:r>
              <a:rPr lang="es-CO" dirty="0"/>
              <a:t>Las filas están organizadas en &lt;</a:t>
            </a:r>
            <a:r>
              <a:rPr lang="es-CO" i="1" dirty="0" err="1"/>
              <a:t>td</a:t>
            </a:r>
            <a:r>
              <a:rPr lang="es-CO" i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854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D0F1FEE-11AB-4EAE-B0AE-9AD47D30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10" y="182879"/>
            <a:ext cx="9687905" cy="324612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CAC68DE-52C6-485C-A364-35C116D5B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495" y="3591652"/>
            <a:ext cx="8661010" cy="297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EC375-6B28-465F-A8DA-483E0EC9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65" y="685800"/>
            <a:ext cx="9601200" cy="1485900"/>
          </a:xfrm>
        </p:spPr>
        <p:txBody>
          <a:bodyPr/>
          <a:lstStyle/>
          <a:p>
            <a:r>
              <a:rPr lang="es-CO" dirty="0"/>
              <a:t>Atributos 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9D760F-BF35-448D-A047-6C2F08405E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Como para tomar valores de los elementos</a:t>
            </a:r>
          </a:p>
          <a:p>
            <a:r>
              <a:rPr lang="es-CO" dirty="0" err="1"/>
              <a:t>Ej</a:t>
            </a:r>
            <a:r>
              <a:rPr lang="es-CO" dirty="0"/>
              <a:t>: </a:t>
            </a:r>
            <a:r>
              <a:rPr lang="es-CO" dirty="0" err="1"/>
              <a:t>extaer</a:t>
            </a:r>
            <a:r>
              <a:rPr lang="es-CO" dirty="0"/>
              <a:t> el </a:t>
            </a:r>
            <a:r>
              <a:rPr lang="es-CO" dirty="0" err="1"/>
              <a:t>url</a:t>
            </a:r>
            <a:r>
              <a:rPr lang="es-CO" dirty="0"/>
              <a:t> de un link</a:t>
            </a:r>
          </a:p>
        </p:txBody>
      </p:sp>
      <p:pic>
        <p:nvPicPr>
          <p:cNvPr id="2050" name="Picture 2" descr="Resultado de imagen para html attributes">
            <a:extLst>
              <a:ext uri="{FF2B5EF4-FFF2-40B4-BE49-F238E27FC236}">
                <a16:creationId xmlns:a16="http://schemas.microsoft.com/office/drawing/2014/main" id="{B3592362-AB2A-41EB-93C7-57DC61A8032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592" y="2634174"/>
            <a:ext cx="6191408" cy="288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907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DB4B158-053B-4D23-B359-BA0726D9F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463041"/>
            <a:ext cx="10965892" cy="406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53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B78E0-1C27-40BD-9C14-37886030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Como tomar pantallazos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667241-5B18-4A28-AB6C-8C1EB84A8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10234246" cy="3581401"/>
          </a:xfrm>
        </p:spPr>
        <p:txBody>
          <a:bodyPr/>
          <a:lstStyle/>
          <a:p>
            <a:r>
              <a:rPr lang="es-CO" dirty="0"/>
              <a:t>Primero dirigirse a la parte de la pagina en donde se quiera obtener el pantallazo</a:t>
            </a:r>
          </a:p>
          <a:p>
            <a:pPr lvl="1"/>
            <a:r>
              <a:rPr lang="en-US" dirty="0"/>
              <a:t>elem1 = </a:t>
            </a:r>
            <a:r>
              <a:rPr lang="en-US" dirty="0" err="1"/>
              <a:t>driver_bios.find_element_by_class_name</a:t>
            </a:r>
            <a:r>
              <a:rPr lang="en-US" dirty="0"/>
              <a:t>('</a:t>
            </a:r>
            <a:r>
              <a:rPr lang="en-US" dirty="0" err="1"/>
              <a:t>columnsWrapper</a:t>
            </a:r>
            <a:r>
              <a:rPr lang="en-US" dirty="0"/>
              <a:t>’)</a:t>
            </a:r>
          </a:p>
          <a:p>
            <a:pPr lvl="1"/>
            <a:r>
              <a:rPr lang="en-US" dirty="0"/>
              <a:t>elem1.location_once_scrolled_into_view</a:t>
            </a:r>
          </a:p>
          <a:p>
            <a:r>
              <a:rPr lang="en-US" dirty="0" err="1"/>
              <a:t>Depues</a:t>
            </a:r>
            <a:r>
              <a:rPr lang="en-US" dirty="0"/>
              <a:t> </a:t>
            </a:r>
            <a:r>
              <a:rPr lang="en-US" dirty="0" err="1"/>
              <a:t>tomar</a:t>
            </a:r>
            <a:r>
              <a:rPr lang="en-US" dirty="0"/>
              <a:t> el </a:t>
            </a:r>
            <a:r>
              <a:rPr lang="en-US" dirty="0" err="1"/>
              <a:t>pantallazo</a:t>
            </a:r>
            <a:endParaRPr lang="en-US" dirty="0"/>
          </a:p>
          <a:p>
            <a:pPr lvl="1"/>
            <a:r>
              <a:rPr lang="es-CO" dirty="0" err="1"/>
              <a:t>driver_test.save_screenshot</a:t>
            </a:r>
            <a:r>
              <a:rPr lang="es-CO" dirty="0"/>
              <a:t>('pantallazo/imagen.png’)</a:t>
            </a:r>
          </a:p>
          <a:p>
            <a:pPr marL="530352" lvl="1" indent="0">
              <a:buNone/>
            </a:pPr>
            <a:endParaRPr lang="en-US" dirty="0"/>
          </a:p>
          <a:p>
            <a:endParaRPr lang="es-CO" i="0" dirty="0"/>
          </a:p>
        </p:txBody>
      </p:sp>
    </p:spTree>
    <p:extLst>
      <p:ext uri="{BB962C8B-B14F-4D97-AF65-F5344CB8AC3E}">
        <p14:creationId xmlns:p14="http://schemas.microsoft.com/office/powerpoint/2010/main" val="2735016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A4A0B-62CB-489C-AAAC-784D6B2E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Espera explícita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8D9EEB-F44A-4981-80C2-07E693E02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6000"/>
            <a:ext cx="9601200" cy="1485900"/>
          </a:xfrm>
        </p:spPr>
        <p:txBody>
          <a:bodyPr/>
          <a:lstStyle/>
          <a:p>
            <a:r>
              <a:rPr lang="en-US" dirty="0" err="1"/>
              <a:t>Muchos</a:t>
            </a:r>
            <a:r>
              <a:rPr lang="en-US" dirty="0"/>
              <a:t> de los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Selenium se dan </a:t>
            </a:r>
            <a:r>
              <a:rPr lang="en-US" dirty="0" err="1"/>
              <a:t>porque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se </a:t>
            </a:r>
            <a:r>
              <a:rPr lang="en-US" dirty="0" err="1"/>
              <a:t>ejecuta</a:t>
            </a:r>
            <a:r>
              <a:rPr lang="en-US" dirty="0"/>
              <a:t> antes de que </a:t>
            </a:r>
            <a:r>
              <a:rPr lang="en-US" dirty="0" err="1"/>
              <a:t>aparezcan</a:t>
            </a:r>
            <a:r>
              <a:rPr lang="en-US" dirty="0"/>
              <a:t> los </a:t>
            </a:r>
            <a:r>
              <a:rPr lang="en-US" dirty="0" err="1"/>
              <a:t>elementos</a:t>
            </a:r>
            <a:endParaRPr lang="en-US" dirty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CC1191-A444-4B2D-A711-AEEB7A72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429000"/>
            <a:ext cx="9448800" cy="209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3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CE3E4-65C5-4B14-9D08-C37F8B12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hace Python?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381A68-6E91-4731-B902-C3827FB73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Python es una librería de Web </a:t>
            </a:r>
            <a:r>
              <a:rPr lang="es-CO" dirty="0" err="1"/>
              <a:t>Scraping</a:t>
            </a:r>
            <a:r>
              <a:rPr lang="es-CO" dirty="0"/>
              <a:t> que puede ser utilizada en varios lenguajes de programación</a:t>
            </a:r>
          </a:p>
          <a:p>
            <a:r>
              <a:rPr lang="es-CO" dirty="0"/>
              <a:t>Simula el uso de un navegador por parte de un individuo</a:t>
            </a:r>
          </a:p>
          <a:p>
            <a:r>
              <a:rPr lang="es-CO" dirty="0"/>
              <a:t>Automatización de procesos que consumen mucho esfuerzo humano</a:t>
            </a:r>
          </a:p>
        </p:txBody>
      </p:sp>
    </p:spTree>
    <p:extLst>
      <p:ext uri="{BB962C8B-B14F-4D97-AF65-F5344CB8AC3E}">
        <p14:creationId xmlns:p14="http://schemas.microsoft.com/office/powerpoint/2010/main" val="129959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96F00-2E1A-45C2-A150-98176FBF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Justifcación</a:t>
            </a:r>
            <a:r>
              <a:rPr lang="es-CO" dirty="0"/>
              <a:t> de utilizar </a:t>
            </a:r>
            <a:r>
              <a:rPr lang="es-CO" dirty="0" err="1"/>
              <a:t>Selenium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FFF558-E57C-4BE2-B61C-9290A6833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Disminución significativa del tiempo de ejecución de una tarea</a:t>
            </a:r>
          </a:p>
          <a:p>
            <a:r>
              <a:rPr lang="es-CO" dirty="0"/>
              <a:t>Disminución significativa del error humano al realizar un proceso manualmente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1522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49225-F0A6-416E-A44E-C7A03066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¿Cuando se debe utilizar?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C72A6-6C98-43BE-B996-FEEB6061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Cuando se quiera automatizar un proceso</a:t>
            </a:r>
          </a:p>
          <a:p>
            <a:r>
              <a:rPr lang="es-CO" dirty="0"/>
              <a:t>Cuando se ejecute una tarea varias veces (</a:t>
            </a:r>
            <a:r>
              <a:rPr lang="es-CO" dirty="0" err="1"/>
              <a:t>e.g</a:t>
            </a:r>
            <a:r>
              <a:rPr lang="es-CO" dirty="0"/>
              <a:t>. todos los días)</a:t>
            </a:r>
          </a:p>
          <a:p>
            <a:r>
              <a:rPr lang="es-CO" dirty="0"/>
              <a:t>Cuando el tiempo de programar un proceso sea menor al tiempo de realizar el proceso manualmente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094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3D1E0-2AC4-4165-BFCC-219752B1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Lo que debe saber de POO (Programación Orientada a Objetos)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80F110-84C9-4FAF-8304-F9DC7F45A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Es otro paradigma de programación</a:t>
            </a:r>
          </a:p>
          <a:p>
            <a:r>
              <a:rPr lang="es-CO" dirty="0"/>
              <a:t>Se crean instancias de objetos</a:t>
            </a:r>
          </a:p>
          <a:p>
            <a:r>
              <a:rPr lang="es-CO" dirty="0"/>
              <a:t>Una objeto es un elemento en computación que esta encerrado en una clase, y tiene métodos y atributos</a:t>
            </a:r>
          </a:p>
          <a:p>
            <a:r>
              <a:rPr lang="es-CO" dirty="0"/>
              <a:t>Los métodos son funciones que se ejecutan sobre el objeto y los atributos son sus características</a:t>
            </a:r>
          </a:p>
        </p:txBody>
      </p:sp>
      <p:pic>
        <p:nvPicPr>
          <p:cNvPr id="1026" name="Picture 2" descr="Resultado de imagen para programaciÃ³n orientada a objetos">
            <a:extLst>
              <a:ext uri="{FF2B5EF4-FFF2-40B4-BE49-F238E27FC236}">
                <a16:creationId xmlns:a16="http://schemas.microsoft.com/office/drawing/2014/main" id="{4CF38D75-C90A-4B8A-91E4-9A166AF1AE4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2308550"/>
            <a:ext cx="4448175" cy="353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08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3D1E0-2AC4-4165-BFCC-219752B1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Lo que debe saber de POO (Programación Orientada a Objetos)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80F110-84C9-4FAF-8304-F9DC7F45A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Los métodos y atributos se acceden así:</a:t>
            </a:r>
          </a:p>
          <a:p>
            <a:pPr lvl="1"/>
            <a:r>
              <a:rPr lang="es-CO" dirty="0" err="1"/>
              <a:t>Objeto.metodo</a:t>
            </a:r>
            <a:r>
              <a:rPr lang="es-CO" dirty="0"/>
              <a:t>(</a:t>
            </a:r>
            <a:r>
              <a:rPr lang="es-CO" dirty="0" err="1"/>
              <a:t>vars</a:t>
            </a:r>
            <a:r>
              <a:rPr lang="es-CO" dirty="0"/>
              <a:t>)</a:t>
            </a:r>
          </a:p>
          <a:p>
            <a:pPr lvl="1"/>
            <a:r>
              <a:rPr lang="es-CO" dirty="0" err="1"/>
              <a:t>Objeto.atributo</a:t>
            </a:r>
            <a:r>
              <a:rPr lang="es-CO" dirty="0"/>
              <a:t>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E278E22-3751-466B-A710-2B8349FE9D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4171" y="2869809"/>
            <a:ext cx="5737075" cy="246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2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4619D-93DB-44FB-A915-F40DA698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Lo que debe saber de 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31BBFA-CF24-41C4-8874-B6AF4CB1F2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Es la forma como esta organizada la información de la página web</a:t>
            </a:r>
          </a:p>
          <a:p>
            <a:r>
              <a:rPr lang="es-CO" dirty="0"/>
              <a:t>Es la forma en que </a:t>
            </a:r>
            <a:r>
              <a:rPr lang="es-CO" dirty="0" err="1"/>
              <a:t>Selenium</a:t>
            </a:r>
            <a:r>
              <a:rPr lang="es-CO" dirty="0"/>
              <a:t> encuentra elementos</a:t>
            </a:r>
          </a:p>
        </p:txBody>
      </p:sp>
      <p:pic>
        <p:nvPicPr>
          <p:cNvPr id="4098" name="Picture 2" descr="Resultado de imagen para html id">
            <a:extLst>
              <a:ext uri="{FF2B5EF4-FFF2-40B4-BE49-F238E27FC236}">
                <a16:creationId xmlns:a16="http://schemas.microsoft.com/office/drawing/2014/main" id="{C1BF9D83-2AC4-4C10-9DCC-B730CC91EA5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559" y="2658795"/>
            <a:ext cx="6148120" cy="279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39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7180D-9189-41C3-9B4A-E5E96B2E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Antes de ejecutar un proceso de </a:t>
            </a:r>
            <a:r>
              <a:rPr lang="es-CO" dirty="0" err="1"/>
              <a:t>Selenium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9AE655-1C00-4B3D-82C2-E2646CB8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debe tener descargada la librería: </a:t>
            </a:r>
            <a:r>
              <a:rPr lang="es-CO" i="1" dirty="0"/>
              <a:t>pip3 </a:t>
            </a:r>
            <a:r>
              <a:rPr lang="es-CO" i="1" dirty="0" err="1"/>
              <a:t>install</a:t>
            </a:r>
            <a:r>
              <a:rPr lang="es-CO" i="1" dirty="0"/>
              <a:t> </a:t>
            </a:r>
            <a:r>
              <a:rPr lang="es-CO" i="1" dirty="0" err="1"/>
              <a:t>selenium</a:t>
            </a:r>
            <a:endParaRPr lang="es-CO" i="1" dirty="0"/>
          </a:p>
          <a:p>
            <a:r>
              <a:rPr lang="es-CO" dirty="0"/>
              <a:t>Se debe tener descargado el browser:</a:t>
            </a:r>
          </a:p>
          <a:p>
            <a:pPr lvl="1"/>
            <a:r>
              <a:rPr lang="es-CO" i="0" dirty="0"/>
              <a:t>Descargar de </a:t>
            </a:r>
            <a:r>
              <a:rPr lang="es-CO" dirty="0">
                <a:hlinkClick r:id="rId2"/>
              </a:rPr>
              <a:t>http://chromedriver.chromium.org/downloads</a:t>
            </a:r>
            <a:endParaRPr lang="es-CO" dirty="0"/>
          </a:p>
          <a:p>
            <a:pPr lvl="1"/>
            <a:r>
              <a:rPr lang="es-CO" i="0" dirty="0"/>
              <a:t>Extraer el archivo ZIP</a:t>
            </a:r>
          </a:p>
          <a:p>
            <a:r>
              <a:rPr lang="es-CO" i="0" dirty="0"/>
              <a:t>A veces t</a:t>
            </a:r>
            <a:r>
              <a:rPr lang="es-CO" dirty="0"/>
              <a:t>oca actualizar la versión de Chrome</a:t>
            </a:r>
          </a:p>
        </p:txBody>
      </p:sp>
    </p:spTree>
    <p:extLst>
      <p:ext uri="{BB962C8B-B14F-4D97-AF65-F5344CB8AC3E}">
        <p14:creationId xmlns:p14="http://schemas.microsoft.com/office/powerpoint/2010/main" val="151818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0F0C2-DB6E-4297-8CA0-B834EB3D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Mis primeros pasos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609002F-1518-4D7F-95D7-581D68F4B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218" y="2025748"/>
            <a:ext cx="9402582" cy="419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5818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226</TotalTime>
  <Words>427</Words>
  <Application>Microsoft Office PowerPoint</Application>
  <PresentationFormat>Panorámica</PresentationFormat>
  <Paragraphs>51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Franklin Gothic Book</vt:lpstr>
      <vt:lpstr>Recorte</vt:lpstr>
      <vt:lpstr>WEBSCRAPING CON PYTHON SELENIUM</vt:lpstr>
      <vt:lpstr>¿Qué hace Python? </vt:lpstr>
      <vt:lpstr>Justifcación de utilizar Selenium</vt:lpstr>
      <vt:lpstr>¿Cuando se debe utilizar?</vt:lpstr>
      <vt:lpstr>Lo que debe saber de POO (Programación Orientada a Objetos)</vt:lpstr>
      <vt:lpstr>Lo que debe saber de POO (Programación Orientada a Objetos)</vt:lpstr>
      <vt:lpstr>Lo que debe saber de HTML</vt:lpstr>
      <vt:lpstr>Antes de ejecutar un proceso de Selenium</vt:lpstr>
      <vt:lpstr>Mis primeros pasos</vt:lpstr>
      <vt:lpstr>Resultado</vt:lpstr>
      <vt:lpstr>Funciones para encontrar un elemento</vt:lpstr>
      <vt:lpstr>Extracción de tablas en HTML</vt:lpstr>
      <vt:lpstr>Extracción de tablas en HTML</vt:lpstr>
      <vt:lpstr>Presentación de PowerPoint</vt:lpstr>
      <vt:lpstr>Atributos HTML</vt:lpstr>
      <vt:lpstr>Presentación de PowerPoint</vt:lpstr>
      <vt:lpstr>Como tomar pantallazos</vt:lpstr>
      <vt:lpstr>Espera explícita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WEBSCRAPING CON PYTHON SELENIUM</dc:title>
  <dc:creator>Juan José Buitrago Jara</dc:creator>
  <cp:lastModifiedBy>Juan José Buitrago Jara</cp:lastModifiedBy>
  <cp:revision>15</cp:revision>
  <dcterms:created xsi:type="dcterms:W3CDTF">2019-06-19T21:46:10Z</dcterms:created>
  <dcterms:modified xsi:type="dcterms:W3CDTF">2019-06-20T21:57:10Z</dcterms:modified>
</cp:coreProperties>
</file>