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4"/>
  </p:notesMasterIdLst>
  <p:handoutMasterIdLst>
    <p:handoutMasterId r:id="rId5"/>
  </p:handoutMasterIdLst>
  <p:sldIdLst>
    <p:sldId id="2412" r:id="rId2"/>
    <p:sldId id="2413" r:id="rId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5pPr>
    <a:lvl6pPr marL="22860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6pPr>
    <a:lvl7pPr marL="27432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7pPr>
    <a:lvl8pPr marL="32004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8pPr>
    <a:lvl9pPr marL="36576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E9EAEE"/>
    <a:srgbClr val="CFD0DB"/>
    <a:srgbClr val="008000"/>
    <a:srgbClr val="800000"/>
    <a:srgbClr val="FFD279"/>
    <a:srgbClr val="285EA6"/>
    <a:srgbClr val="4343FF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6" autoAdjust="0"/>
    <p:restoredTop sz="91995" autoAdjust="0"/>
  </p:normalViewPr>
  <p:slideViewPr>
    <p:cSldViewPr>
      <p:cViewPr varScale="1">
        <p:scale>
          <a:sx n="72" d="100"/>
          <a:sy n="72" d="100"/>
        </p:scale>
        <p:origin x="15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9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t" anchorCtr="0" compatLnSpc="1">
            <a:prstTxWarp prst="textNoShape">
              <a:avLst/>
            </a:prstTxWarp>
          </a:bodyPr>
          <a:lstStyle>
            <a:lvl1pPr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b" anchorCtr="0" compatLnSpc="1">
            <a:prstTxWarp prst="textNoShape">
              <a:avLst/>
            </a:prstTxWarp>
          </a:bodyPr>
          <a:lstStyle>
            <a:lvl1pPr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7F88E111-ADD3-4C5E-97A8-DE9BEC6B2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>
            <a:lvl1pPr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b" anchorCtr="0" compatLnSpc="1">
            <a:prstTxWarp prst="textNoShape">
              <a:avLst/>
            </a:prstTxWarp>
          </a:bodyPr>
          <a:lstStyle>
            <a:lvl1pPr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1DF624E7-1084-4DBE-BF39-2D65AB09D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00CC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/>
          <a:lstStyle>
            <a:lvl1pPr>
              <a:buClr>
                <a:srgbClr val="0000CC"/>
              </a:buClr>
              <a:defRPr>
                <a:latin typeface="Calibri" pitchFamily="34" charset="0"/>
              </a:defRPr>
            </a:lvl1pPr>
            <a:lvl2pPr>
              <a:buClr>
                <a:srgbClr val="C00000"/>
              </a:buClr>
              <a:defRPr>
                <a:latin typeface="Calibri" pitchFamily="34" charset="0"/>
              </a:defRPr>
            </a:lvl2pPr>
            <a:lvl3pPr>
              <a:buClr>
                <a:srgbClr val="0000CC"/>
              </a:buClr>
              <a:defRPr>
                <a:latin typeface="Calibri" pitchFamily="34" charset="0"/>
              </a:defRPr>
            </a:lvl3pPr>
            <a:lvl4pPr>
              <a:buClr>
                <a:srgbClr val="C00000"/>
              </a:buClr>
              <a:defRPr>
                <a:latin typeface="Calibri" pitchFamily="34" charset="0"/>
              </a:defRPr>
            </a:lvl4pPr>
            <a:lvl5pPr>
              <a:buClr>
                <a:srgbClr val="0000CC"/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545496" y="6546574"/>
            <a:ext cx="4435822" cy="287613"/>
          </a:xfrm>
          <a:ln/>
        </p:spPr>
        <p:txBody>
          <a:bodyPr tIns="0" bIns="0" anchor="ctr" anchorCtr="0"/>
          <a:lstStyle>
            <a:lvl1pPr>
              <a:defRPr sz="1200" baseline="0">
                <a:latin typeface="Calibri" pitchFamily="34" charset="0"/>
              </a:defRPr>
            </a:lvl1pPr>
          </a:lstStyle>
          <a:p>
            <a:fld id="{9D80430F-4146-4631-9FBE-DB29DF45634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152400" y="832757"/>
            <a:ext cx="8839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850" y="63785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rgbClr val="FF99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838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r>
              <a:rPr lang="en-US"/>
              <a:t>ChN-</a:t>
            </a:r>
            <a:fld id="{823AF61A-A44D-4D5E-863A-0ECFDC6EFE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057"/>
          <p:cNvSpPr txBox="1">
            <a:spLocks noGrp="1" noChangeArrowheads="1"/>
          </p:cNvSpPr>
          <p:nvPr userDrawn="1"/>
        </p:nvSpPr>
        <p:spPr bwMode="auto">
          <a:xfrm>
            <a:off x="5943600" y="6376988"/>
            <a:ext cx="312737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tIns="228600"/>
          <a:lstStyle/>
          <a:p>
            <a:pPr algn="r">
              <a:defRPr/>
            </a:pPr>
            <a:r>
              <a:rPr lang="en-US" sz="1200" i="0" baseline="0">
                <a:solidFill>
                  <a:schemeClr val="bg1"/>
                </a:solidFill>
                <a:latin typeface="+mn-lt"/>
              </a:rPr>
              <a:t>D. Markovic  /  Slide </a:t>
            </a:r>
            <a:fld id="{2B194E31-93D7-4A20-B1ED-047359E91DCD}" type="slidenum">
              <a:rPr lang="en-US" sz="1200" i="0" baseline="0">
                <a:solidFill>
                  <a:schemeClr val="bg1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200" i="0" baseline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6pPr>
      <a:lvl7pPr marL="9144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7pPr>
      <a:lvl8pPr marL="13716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8pPr>
      <a:lvl9pPr marL="18288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5000"/>
        </a:spcBef>
        <a:spcAft>
          <a:spcPct val="5000"/>
        </a:spcAft>
        <a:buClr>
          <a:schemeClr val="tx1"/>
        </a:buClr>
        <a:buSzPct val="120000"/>
        <a:buFont typeface="Wingdings" pitchFamily="2" charset="2"/>
        <a:buChar char="w"/>
        <a:defRPr sz="2400" b="1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5000"/>
        </a:spcBef>
        <a:spcAft>
          <a:spcPct val="5000"/>
        </a:spcAft>
        <a:buClr>
          <a:schemeClr val="tx1"/>
        </a:buClr>
        <a:buFont typeface="Arial" charset="0"/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10000"/>
        </a:spcBef>
        <a:spcAft>
          <a:spcPct val="0"/>
        </a:spcAft>
        <a:buClr>
          <a:schemeClr val="tx1"/>
        </a:buClr>
        <a:buSzPct val="90000"/>
        <a:buFont typeface="Arial" charset="0"/>
        <a:buChar char="●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10000"/>
        </a:spcBef>
        <a:spcAft>
          <a:spcPct val="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Jordi </a:t>
            </a:r>
            <a:r>
              <a:rPr lang="en-US" dirty="0" err="1" smtClean="0"/>
              <a:t>Burbano</a:t>
            </a:r>
            <a:r>
              <a:rPr lang="en-US" dirty="0" smtClean="0"/>
              <a:t>(204076325), </a:t>
            </a:r>
            <a:r>
              <a:rPr lang="en-US" dirty="0" err="1" smtClean="0"/>
              <a:t>Hyunseok</a:t>
            </a:r>
            <a:r>
              <a:rPr lang="en-US" dirty="0" smtClean="0"/>
              <a:t> Park(604617449)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191000"/>
            <a:ext cx="8382000" cy="22860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>
                <a:solidFill>
                  <a:srgbClr val="0000CC"/>
                </a:solidFill>
              </a:rPr>
              <a:t>Design Features</a:t>
            </a:r>
            <a:endParaRPr lang="en-US" sz="4000" dirty="0">
              <a:solidFill>
                <a:srgbClr val="0000CC"/>
              </a:solidFill>
            </a:endParaRPr>
          </a:p>
          <a:p>
            <a:pPr>
              <a:buClr>
                <a:srgbClr val="C00000"/>
              </a:buClr>
            </a:pPr>
            <a:r>
              <a:rPr lang="en-US" altLang="zh-TW" sz="2800" b="0" dirty="0" smtClean="0">
                <a:solidFill>
                  <a:srgbClr val="C00000"/>
                </a:solidFill>
                <a:latin typeface="Calibri"/>
                <a:cs typeface="Calibri"/>
              </a:rPr>
              <a:t>32 parallel NLC engines</a:t>
            </a:r>
          </a:p>
          <a:p>
            <a:pPr>
              <a:buClr>
                <a:srgbClr val="C00000"/>
              </a:buClr>
            </a:pPr>
            <a:r>
              <a:rPr lang="en-US" altLang="zh-TW" sz="2800" b="0" dirty="0" smtClean="0">
                <a:solidFill>
                  <a:srgbClr val="C00000"/>
                </a:solidFill>
              </a:rPr>
              <a:t>Synthesized for minimal area</a:t>
            </a:r>
            <a:endParaRPr lang="en-US" altLang="zh-TW" sz="2800" b="0" dirty="0">
              <a:solidFill>
                <a:srgbClr val="C00000"/>
              </a:solidFill>
            </a:endParaRPr>
          </a:p>
          <a:p>
            <a:pPr>
              <a:buClr>
                <a:srgbClr val="C00000"/>
              </a:buClr>
            </a:pPr>
            <a:endParaRPr lang="en-US" altLang="zh-TW" sz="2800" b="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0430F-4146-4631-9FBE-DB29DF4563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10200" y="1214735"/>
            <a:ext cx="3352800" cy="304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Chip Layout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42758"/>
              </p:ext>
            </p:extLst>
          </p:nvPr>
        </p:nvGraphicFramePr>
        <p:xfrm>
          <a:off x="380999" y="1219200"/>
          <a:ext cx="4800600" cy="2742972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05001"/>
                <a:gridCol w="2895599"/>
              </a:tblGrid>
              <a:tr h="335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Technology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Synopsys 32nm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</a:tr>
              <a:tr h="335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Core</a:t>
                      </a:r>
                      <a:r>
                        <a:rPr lang="en-US" altLang="zh-TW" sz="2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Area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1.544 </a:t>
                      </a:r>
                      <a:r>
                        <a:rPr lang="en-US" altLang="zh-TW" sz="24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mm × mm</a:t>
                      </a: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</a:tr>
              <a:tr h="335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Power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3,800 </a:t>
                      </a:r>
                      <a:r>
                        <a:rPr lang="en-US" altLang="zh-TW" sz="24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mW</a:t>
                      </a:r>
                      <a:endParaRPr lang="en-US" altLang="zh-TW" sz="2400" b="0" baseline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</a:tr>
              <a:tr h="335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Energy/</a:t>
                      </a:r>
                      <a:r>
                        <a:rPr lang="en-US" altLang="zh-TW" sz="24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Samp</a:t>
                      </a:r>
                      <a:endParaRPr lang="zh-TW" altLang="en-US" sz="24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19.792 </a:t>
                      </a:r>
                      <a:r>
                        <a:rPr lang="el-GR" altLang="zh-TW" sz="2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μ</a:t>
                      </a:r>
                      <a:r>
                        <a:rPr lang="en-US" altLang="zh-TW" sz="2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J/Sample</a:t>
                      </a: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</a:tr>
              <a:tr h="335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ADC</a:t>
                      </a:r>
                      <a:r>
                        <a:rPr lang="en-US" altLang="zh-TW" sz="2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Range</a:t>
                      </a:r>
                      <a:endParaRPr lang="zh-TW" altLang="en-US" sz="24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±100 mV</a:t>
                      </a: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</a:tr>
              <a:tr h="335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ENOB</a:t>
                      </a:r>
                      <a:endParaRPr lang="zh-TW" altLang="en-US" sz="24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14 bits</a:t>
                      </a: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3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Jordi </a:t>
            </a:r>
            <a:r>
              <a:rPr lang="en-US" dirty="0" err="1"/>
              <a:t>Burbano</a:t>
            </a:r>
            <a:r>
              <a:rPr lang="en-US" dirty="0"/>
              <a:t>(204076325), </a:t>
            </a:r>
            <a:r>
              <a:rPr lang="en-US" dirty="0" err="1"/>
              <a:t>Hyunseok</a:t>
            </a:r>
            <a:r>
              <a:rPr lang="en-US" dirty="0"/>
              <a:t> Park(604617449)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191000"/>
            <a:ext cx="8382000" cy="22860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>
                <a:solidFill>
                  <a:srgbClr val="0000CC"/>
                </a:solidFill>
              </a:rPr>
              <a:t>Design Features</a:t>
            </a:r>
            <a:endParaRPr lang="en-US" sz="4000" dirty="0">
              <a:solidFill>
                <a:srgbClr val="0000CC"/>
              </a:solidFill>
            </a:endParaRPr>
          </a:p>
          <a:p>
            <a:pPr>
              <a:buClr>
                <a:srgbClr val="C00000"/>
              </a:buClr>
            </a:pPr>
            <a:r>
              <a:rPr lang="en-US" altLang="zh-TW" sz="2800" b="0" dirty="0" smtClean="0">
                <a:solidFill>
                  <a:srgbClr val="C00000"/>
                </a:solidFill>
                <a:latin typeface="Calibri"/>
                <a:cs typeface="Calibri"/>
              </a:rPr>
              <a:t>Interleaves 32 channels with single engine</a:t>
            </a:r>
          </a:p>
          <a:p>
            <a:pPr>
              <a:buClr>
                <a:srgbClr val="C00000"/>
              </a:buClr>
            </a:pPr>
            <a:r>
              <a:rPr lang="en-US" altLang="zh-TW" sz="2800" b="0" dirty="0" smtClean="0">
                <a:solidFill>
                  <a:srgbClr val="C00000"/>
                </a:solidFill>
                <a:latin typeface="Calibri"/>
                <a:cs typeface="Calibri"/>
              </a:rPr>
              <a:t>Pipelines incoming samples in groups of 16</a:t>
            </a:r>
          </a:p>
          <a:p>
            <a:pPr>
              <a:buClr>
                <a:srgbClr val="C00000"/>
              </a:buClr>
            </a:pPr>
            <a:r>
              <a:rPr lang="en-US" altLang="zh-TW" sz="2800" b="0" dirty="0" smtClean="0">
                <a:solidFill>
                  <a:srgbClr val="C00000"/>
                </a:solidFill>
                <a:latin typeface="Calibri"/>
                <a:cs typeface="Calibri"/>
              </a:rPr>
              <a:t>Voltage scaling by synthesizing for 150 MHz</a:t>
            </a:r>
          </a:p>
          <a:p>
            <a:pPr>
              <a:buClr>
                <a:srgbClr val="C00000"/>
              </a:buClr>
            </a:pPr>
            <a:endParaRPr lang="en-US" altLang="zh-TW" sz="2800" b="0" dirty="0">
              <a:solidFill>
                <a:srgbClr val="C00000"/>
              </a:solidFill>
            </a:endParaRPr>
          </a:p>
          <a:p>
            <a:pPr>
              <a:buClr>
                <a:srgbClr val="C00000"/>
              </a:buClr>
            </a:pPr>
            <a:endParaRPr lang="en-US" altLang="zh-TW" sz="2800" b="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0430F-4146-4631-9FBE-DB29DF4563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10200" y="1214735"/>
            <a:ext cx="3352800" cy="304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Chip Layout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33101"/>
              </p:ext>
            </p:extLst>
          </p:nvPr>
        </p:nvGraphicFramePr>
        <p:xfrm>
          <a:off x="380999" y="1219200"/>
          <a:ext cx="4800600" cy="2742972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05001"/>
                <a:gridCol w="2895599"/>
              </a:tblGrid>
              <a:tr h="335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Technology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Synopsys 32nm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</a:tr>
              <a:tr h="335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Core</a:t>
                      </a:r>
                      <a:r>
                        <a:rPr lang="en-US" altLang="zh-TW" sz="2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Area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baseline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0.179 </a:t>
                      </a:r>
                      <a:r>
                        <a:rPr lang="en-US" altLang="zh-TW" sz="24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mm × mm</a:t>
                      </a: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</a:tr>
              <a:tr h="335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Power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125.4 </a:t>
                      </a:r>
                      <a:r>
                        <a:rPr lang="en-US" altLang="zh-TW" sz="24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mW</a:t>
                      </a:r>
                      <a:endParaRPr lang="en-US" altLang="zh-TW" sz="2400" b="0" baseline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</a:tr>
              <a:tr h="335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Energy/</a:t>
                      </a:r>
                      <a:r>
                        <a:rPr lang="en-US" altLang="zh-TW" sz="24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Samp</a:t>
                      </a:r>
                      <a:endParaRPr lang="zh-TW" altLang="en-US" sz="24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653.13</a:t>
                      </a:r>
                      <a:r>
                        <a:rPr lang="en-US" altLang="zh-TW" sz="24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altLang="zh-TW" sz="2400" b="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nJ</a:t>
                      </a:r>
                      <a:r>
                        <a:rPr lang="en-US" altLang="zh-TW" sz="2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/Sample</a:t>
                      </a: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</a:tr>
              <a:tr h="335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ADC</a:t>
                      </a:r>
                      <a:r>
                        <a:rPr lang="en-US" altLang="zh-TW" sz="2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Range</a:t>
                      </a:r>
                      <a:endParaRPr lang="zh-TW" altLang="en-US" sz="24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±100 mV</a:t>
                      </a: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</a:tr>
              <a:tr h="335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ENOB</a:t>
                      </a:r>
                      <a:endParaRPr lang="zh-TW" altLang="en-US" sz="24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14 bits</a:t>
                      </a: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6.IBM-Aug-07">
  <a:themeElements>
    <a:clrScheme name="06.IBM-Aug-07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6.IBM-Aug-07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lnDef>
  </a:objectDefaults>
  <a:extraClrSchemeLst>
    <a:extraClrScheme>
      <a:clrScheme name="06.IBM-Aug-07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.IBM-Aug-07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EE216A-Class-Template</Template>
  <TotalTime>65285</TotalTime>
  <Words>97</Words>
  <Application>Microsoft Office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Narrow</vt:lpstr>
      <vt:lpstr>Calibri</vt:lpstr>
      <vt:lpstr>Microsoft Sans Serif</vt:lpstr>
      <vt:lpstr>Times New Roman</vt:lpstr>
      <vt:lpstr>Wingdings</vt:lpstr>
      <vt:lpstr>06.IBM-Aug-07</vt:lpstr>
      <vt:lpstr>Jordi Burbano(204076325), Hyunseok Park(604617449)</vt:lpstr>
      <vt:lpstr>Jordi Burbano(204076325), Hyunseok Park(604617449)</vt:lpstr>
    </vt:vector>
  </TitlesOfParts>
  <Company>U.C.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Dejan</dc:creator>
  <cp:lastModifiedBy>BURBANO, JORDI ALEJANDRO</cp:lastModifiedBy>
  <cp:revision>3218</cp:revision>
  <dcterms:created xsi:type="dcterms:W3CDTF">2000-12-04T03:21:06Z</dcterms:created>
  <dcterms:modified xsi:type="dcterms:W3CDTF">2015-12-03T21:18:22Z</dcterms:modified>
</cp:coreProperties>
</file>