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7559675" cy="10691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2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02000" y="5713560"/>
            <a:ext cx="61552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55960" y="571356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783160" y="269280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864680" y="269280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02000" y="571356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783160" y="571356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864680" y="571356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702000" y="2692800"/>
            <a:ext cx="6155280" cy="5782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2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702000" y="696600"/>
            <a:ext cx="6155280" cy="82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02000" y="2692800"/>
            <a:ext cx="6155280" cy="5782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55960" y="571356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61552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2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02000" y="5713560"/>
            <a:ext cx="61552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55960" y="571356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783160" y="269280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864680" y="269280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02000" y="571356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783160" y="571356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864680" y="5713560"/>
            <a:ext cx="198180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2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02000" y="696600"/>
            <a:ext cx="6155280" cy="827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55960" y="571356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55960" y="2692800"/>
            <a:ext cx="30034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6155280" cy="275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02000" y="696600"/>
            <a:ext cx="6155280" cy="1785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280" cy="578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760680"/>
            <a:ext cx="662364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latin typeface="Arial"/>
              </a:rPr>
              <a:t>Results of Jörg (Questions 4 and 9)</a:t>
            </a:r>
            <a:br/>
            <a:br/>
            <a:r>
              <a:rPr b="0" lang="de-DE" sz="2000" spc="-1" strike="noStrike">
                <a:latin typeface="Arial"/>
              </a:rPr>
              <a:t>Q4: How did the unit water footprint (uWF) change within the last 15 years of data (2001-2016)?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89880" y="4189320"/>
            <a:ext cx="6839280" cy="464760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720000" y="2093040"/>
            <a:ext cx="6402960" cy="19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15000"/>
              </a:lnSpc>
            </a:pPr>
            <a:r>
              <a:rPr b="0" lang="de-DE" sz="1600" spc="-1" strike="noStrike">
                <a:latin typeface="Arial"/>
                <a:ea typeface="Noto Sans CJK SC Regular"/>
              </a:rPr>
              <a:t>+ uWF </a:t>
            </a:r>
            <a:r>
              <a:rPr b="1" lang="de-DE" sz="1600" spc="-1" strike="noStrike">
                <a:latin typeface="Arial"/>
                <a:ea typeface="Noto Sans CJK SC Regular"/>
              </a:rPr>
              <a:t>decreases</a:t>
            </a:r>
            <a:r>
              <a:rPr b="0" lang="de-DE" sz="1600" spc="-1" strike="noStrike">
                <a:latin typeface="Arial"/>
                <a:ea typeface="Noto Sans CJK SC Regular"/>
              </a:rPr>
              <a:t> in most cases (</a:t>
            </a:r>
            <a:r>
              <a:rPr b="1" lang="de-DE" sz="1600" spc="-1" strike="noStrike">
                <a:latin typeface="Arial"/>
                <a:ea typeface="Noto Sans CJK SC Regular"/>
              </a:rPr>
              <a:t>76%</a:t>
            </a:r>
            <a:r>
              <a:rPr b="0" lang="de-DE" sz="1600" spc="-1" strike="noStrike">
                <a:latin typeface="Arial"/>
                <a:ea typeface="Noto Sans CJK SC Regular"/>
              </a:rPr>
              <a:t>) of all 15 products in all 15 countries considered within the last 15 years.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+ uWF of potatoes, tomatoes, maize, carrots, chilies and apples </a:t>
            </a:r>
            <a:r>
              <a:rPr b="1" lang="de-DE" sz="1600" spc="-1" strike="noStrike">
                <a:latin typeface="Arial"/>
                <a:ea typeface="Noto Sans CJK SC Regular"/>
              </a:rPr>
              <a:t>decrease</a:t>
            </a:r>
            <a:r>
              <a:rPr b="0" lang="de-DE" sz="1600" spc="-1" strike="noStrike">
                <a:latin typeface="Arial"/>
                <a:ea typeface="Noto Sans CJK SC Regular"/>
              </a:rPr>
              <a:t> </a:t>
            </a:r>
            <a:r>
              <a:rPr b="1" lang="de-DE" sz="1600" spc="-1" strike="noStrike">
                <a:latin typeface="Arial"/>
                <a:ea typeface="Noto Sans CJK SC Regular"/>
              </a:rPr>
              <a:t>most consistently </a:t>
            </a:r>
            <a:r>
              <a:rPr b="0" lang="de-DE" sz="1600" spc="-1" strike="noStrike">
                <a:latin typeface="Arial"/>
                <a:ea typeface="Noto Sans CJK SC Regular"/>
              </a:rPr>
              <a:t>in almost all countries while pumpkins, mushrooms and lettuce </a:t>
            </a:r>
            <a:r>
              <a:rPr b="1" lang="de-DE" sz="1600" spc="-1" strike="noStrike">
                <a:latin typeface="Arial"/>
                <a:ea typeface="Noto Sans CJK SC Regular"/>
              </a:rPr>
              <a:t>increase</a:t>
            </a:r>
            <a:r>
              <a:rPr b="0" lang="de-DE" sz="1600" spc="-1" strike="noStrike">
                <a:latin typeface="Arial"/>
                <a:ea typeface="Noto Sans CJK SC Regular"/>
              </a:rPr>
              <a:t> in at least half of the countries considered.</a:t>
            </a:r>
            <a:br/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97520" y="833040"/>
            <a:ext cx="6616080" cy="33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15000"/>
              </a:lnSpc>
            </a:pPr>
            <a:r>
              <a:rPr b="0" lang="de-DE" sz="1600" spc="-1" strike="noStrike">
                <a:latin typeface="Arial"/>
                <a:ea typeface="Noto Sans CJK SC Regular"/>
              </a:rPr>
              <a:t>+ From 1960-2016, uWF changes vary dramatically among countries and products. Nevertheless, a few typical patterns can be observed: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	</a:t>
            </a:r>
            <a:r>
              <a:rPr b="0" lang="de-DE" sz="1600" spc="-1" strike="noStrike">
                <a:latin typeface="Arial"/>
                <a:ea typeface="Noto Sans CJK SC Regular"/>
              </a:rPr>
              <a:t>(1) </a:t>
            </a:r>
            <a:r>
              <a:rPr b="1" lang="de-DE" sz="1600" spc="-1" strike="noStrike">
                <a:latin typeface="Arial"/>
                <a:ea typeface="Noto Sans CJK SC Regular"/>
              </a:rPr>
              <a:t>exponential decay</a:t>
            </a:r>
            <a:r>
              <a:rPr b="0" lang="de-DE" sz="1600" spc="-1" strike="noStrike">
                <a:latin typeface="Arial"/>
                <a:ea typeface="Noto Sans CJK SC Regular"/>
              </a:rPr>
              <a:t> over time, converging toward constant uWF; 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	</a:t>
            </a:r>
            <a:r>
              <a:rPr b="0" lang="de-DE" sz="1600" spc="-1" strike="noStrike">
                <a:latin typeface="Arial"/>
                <a:ea typeface="Noto Sans CJK SC Regular"/>
              </a:rPr>
              <a:t>(2) strongly </a:t>
            </a:r>
            <a:r>
              <a:rPr b="1" lang="de-DE" sz="1600" spc="-1" strike="noStrike">
                <a:latin typeface="Arial"/>
                <a:ea typeface="Noto Sans CJK SC Regular"/>
              </a:rPr>
              <a:t>fluctuating</a:t>
            </a:r>
            <a:r>
              <a:rPr b="0" lang="de-DE" sz="1600" spc="-1" strike="noStrike">
                <a:latin typeface="Arial"/>
                <a:ea typeface="Noto Sans CJK SC Regular"/>
              </a:rPr>
              <a:t> uWF (unknown reasons); 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	</a:t>
            </a:r>
            <a:r>
              <a:rPr b="0" lang="de-DE" sz="1600" spc="-1" strike="noStrike">
                <a:latin typeface="Arial"/>
                <a:ea typeface="Noto Sans CJK SC Regular"/>
              </a:rPr>
              <a:t>(3) </a:t>
            </a:r>
            <a:r>
              <a:rPr b="1" lang="de-DE" sz="1600" spc="-1" strike="noStrike">
                <a:latin typeface="Arial"/>
                <a:ea typeface="Noto Sans CJK SC Regular"/>
              </a:rPr>
              <a:t>constant</a:t>
            </a:r>
            <a:r>
              <a:rPr b="0" lang="de-DE" sz="1600" spc="-1" strike="noStrike">
                <a:latin typeface="Arial"/>
                <a:ea typeface="Noto Sans CJK SC Regular"/>
              </a:rPr>
              <a:t> uWF over many years, some </a:t>
            </a:r>
            <a:r>
              <a:rPr b="1" lang="de-DE" sz="1600" spc="-1" strike="noStrike">
                <a:latin typeface="Arial"/>
                <a:ea typeface="Noto Sans CJK SC Regular"/>
              </a:rPr>
              <a:t>decline suddenly</a:t>
            </a:r>
            <a:r>
              <a:rPr b="0" lang="de-DE" sz="1600" spc="-1" strike="noStrike">
                <a:latin typeface="Arial"/>
                <a:ea typeface="Noto Sans CJK SC Regular"/>
              </a:rPr>
              <a:t>; 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	</a:t>
            </a:r>
            <a:r>
              <a:rPr b="0" lang="de-DE" sz="1600" spc="-1" strike="noStrike">
                <a:latin typeface="Arial"/>
                <a:ea typeface="Noto Sans CJK SC Regular"/>
              </a:rPr>
              <a:t>(4) a seemingly </a:t>
            </a:r>
            <a:r>
              <a:rPr b="1" lang="de-DE" sz="1600" spc="-1" strike="noStrike">
                <a:latin typeface="Arial"/>
                <a:ea typeface="Noto Sans CJK SC Regular"/>
              </a:rPr>
              <a:t>random</a:t>
            </a:r>
            <a:r>
              <a:rPr b="0" lang="de-DE" sz="1600" spc="-1" strike="noStrike">
                <a:latin typeface="Arial"/>
                <a:ea typeface="Noto Sans CJK SC Regular"/>
              </a:rPr>
              <a:t> behavior.</a:t>
            </a:r>
            <a:br/>
            <a:r>
              <a:rPr b="0" lang="de-DE" sz="1600" spc="-1" strike="noStrike">
                <a:latin typeface="Arial"/>
                <a:ea typeface="Noto Sans CJK SC Regular"/>
              </a:rPr>
              <a:t>+ Few </a:t>
            </a:r>
            <a:r>
              <a:rPr b="1" lang="de-DE" sz="1600" spc="-1" strike="noStrike">
                <a:latin typeface="Arial"/>
                <a:ea typeface="Noto Sans CJK SC Regular"/>
              </a:rPr>
              <a:t>extremely high uWFs</a:t>
            </a:r>
            <a:r>
              <a:rPr b="0" lang="de-DE" sz="1600" spc="-1" strike="noStrike">
                <a:latin typeface="Arial"/>
                <a:ea typeface="Noto Sans CJK SC Regular"/>
              </a:rPr>
              <a:t> (&gt; 10,000 l/kg) occur for few products/countries (e.g., grapes in Netherlands, maize in Marocco) that could be considered outliers/erroneous data; but: lack of knowledge!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de-DE" sz="1600" spc="-1" strike="noStrike">
                <a:latin typeface="Arial"/>
                <a:ea typeface="Noto Sans CJK SC Regular"/>
              </a:rPr>
              <a:t>+ Except for cherries, we find at least an average trend of a decreasing uWF over time for most countries.</a:t>
            </a:r>
            <a:br/>
            <a:endParaRPr b="0" lang="de-DE" sz="1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0240" y="4312440"/>
            <a:ext cx="7559280" cy="419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99320" y="293760"/>
            <a:ext cx="662364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Q9: How is the unit water footprint (uWF) distributed among the different products/countries over time?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20000" y="977400"/>
            <a:ext cx="6393600" cy="16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15000"/>
              </a:lnSpc>
            </a:pPr>
            <a:r>
              <a:rPr b="0" lang="de-DE" sz="1600" spc="-1" strike="noStrike">
                <a:latin typeface="Arial"/>
                <a:ea typeface="Noto Sans CJK SC Regular"/>
              </a:rPr>
              <a:t>+ Indepent of some extreme values, uWF varies more among products than among countries.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de-DE" sz="1600" spc="-1" strike="noStrike">
                <a:latin typeface="Arial"/>
                <a:ea typeface="Noto Sans CJK SC Regular"/>
              </a:rPr>
              <a:t>+ uWF varies strongly (sdev &gt; 500 l/kg) for some products, such as cherries, asparagus, maize while other products hardly vary in their uWF (sdev &lt; 100 l/kg) </a:t>
            </a:r>
            <a:r>
              <a:rPr b="0" lang="de-DE" sz="1600" spc="-1" strike="noStrike">
                <a:latin typeface="Arial"/>
                <a:ea typeface="Noto Sans CJK SC Regular"/>
              </a:rPr>
              <a:t>such as potatoes, lettuce, chilies (see below).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de-DE" sz="1600" spc="-1" strike="noStrike">
                <a:latin typeface="Arial"/>
                <a:ea typeface="Noto Sans CJK SC Regular"/>
              </a:rPr>
              <a:t>+ 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6000" y="3880080"/>
            <a:ext cx="7481520" cy="634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96000" y="52560"/>
            <a:ext cx="6727680" cy="1063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02000" y="696600"/>
            <a:ext cx="6155280" cy="178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40000" y="81720"/>
            <a:ext cx="6660360" cy="1055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2021-08-05T21:54:33Z</dcterms:created>
  <dc:creator>Joerg </dc:creator>
  <dc:description/>
  <dc:language>de-DE</dc:language>
  <cp:lastModifiedBy>Joerg </cp:lastModifiedBy>
  <dcterms:modified xsi:type="dcterms:W3CDTF">2021-08-07T20:53:17Z</dcterms:modified>
  <cp:revision>6</cp:revision>
  <dc:subject/>
  <dc:title/>
</cp:coreProperties>
</file>