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2000" y="757440"/>
            <a:ext cx="6155640" cy="7715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de-DE" sz="562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562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2000" y="757440"/>
            <a:ext cx="6155640" cy="166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7740" spc="-1" strike="noStrike">
                <a:latin typeface="Arial"/>
              </a:rPr>
              <a:t>Format des Titeltextes durch Klicken bearbeiten</a:t>
            </a:r>
            <a:endParaRPr b="0" lang="de-DE" sz="77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24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5620" spc="-1" strike="noStrike">
                <a:latin typeface="Arial"/>
              </a:rPr>
              <a:t>Format des </a:t>
            </a:r>
            <a:r>
              <a:rPr b="0" lang="de-DE" sz="5620" spc="-1" strike="noStrike">
                <a:latin typeface="Arial"/>
              </a:rPr>
              <a:t>Gliederungstexte</a:t>
            </a:r>
            <a:r>
              <a:rPr b="0" lang="de-DE" sz="5620" spc="-1" strike="noStrike">
                <a:latin typeface="Arial"/>
              </a:rPr>
              <a:t>s durch Klicken </a:t>
            </a:r>
            <a:r>
              <a:rPr b="0" lang="de-DE" sz="5620" spc="-1" strike="noStrike">
                <a:latin typeface="Arial"/>
              </a:rPr>
              <a:t>bearbeiten</a:t>
            </a:r>
            <a:endParaRPr b="0" lang="de-DE" sz="5620" spc="-1" strike="noStrike">
              <a:latin typeface="Arial"/>
            </a:endParaRPr>
          </a:p>
          <a:p>
            <a:pPr lvl="1" marL="864000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920" spc="-1" strike="noStrike">
                <a:latin typeface="Arial"/>
              </a:rPr>
              <a:t>Zweite </a:t>
            </a:r>
            <a:r>
              <a:rPr b="0" lang="de-DE" sz="4920" spc="-1" strike="noStrike">
                <a:latin typeface="Arial"/>
              </a:rPr>
              <a:t>Gliederungsebene</a:t>
            </a:r>
            <a:endParaRPr b="0" lang="de-DE" sz="4920" spc="-1" strike="noStrike">
              <a:latin typeface="Arial"/>
            </a:endParaRPr>
          </a:p>
          <a:p>
            <a:pPr lvl="2" marL="1296000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4220" spc="-1" strike="noStrike">
                <a:latin typeface="Arial"/>
              </a:rPr>
              <a:t>Dritte </a:t>
            </a:r>
            <a:r>
              <a:rPr b="0" lang="de-DE" sz="4220" spc="-1" strike="noStrike">
                <a:latin typeface="Arial"/>
              </a:rPr>
              <a:t>Gliederungsebene</a:t>
            </a:r>
            <a:endParaRPr b="0" lang="de-DE" sz="4220" spc="-1" strike="noStrike">
              <a:latin typeface="Arial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509" spc="-1" strike="noStrike">
                <a:latin typeface="Arial"/>
              </a:rPr>
              <a:t>Vierte </a:t>
            </a:r>
            <a:r>
              <a:rPr b="0" lang="de-DE" sz="3509" spc="-1" strike="noStrike">
                <a:latin typeface="Arial"/>
              </a:rPr>
              <a:t>Gliederungsebene</a:t>
            </a:r>
            <a:endParaRPr b="0" lang="de-DE" sz="3509" spc="-1" strike="noStrike">
              <a:latin typeface="Arial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509" spc="-1" strike="noStrike">
                <a:latin typeface="Arial"/>
              </a:rPr>
              <a:t>Fünfte </a:t>
            </a:r>
            <a:r>
              <a:rPr b="0" lang="de-DE" sz="3509" spc="-1" strike="noStrike">
                <a:latin typeface="Arial"/>
              </a:rPr>
              <a:t>Gliederungsebene</a:t>
            </a:r>
            <a:endParaRPr b="0" lang="de-DE" sz="3509" spc="-1" strike="noStrike">
              <a:latin typeface="Arial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509" spc="-1" strike="noStrike">
                <a:latin typeface="Arial"/>
              </a:rPr>
              <a:t>Sechste </a:t>
            </a:r>
            <a:r>
              <a:rPr b="0" lang="de-DE" sz="3509" spc="-1" strike="noStrike">
                <a:latin typeface="Arial"/>
              </a:rPr>
              <a:t>Gliederungseben</a:t>
            </a:r>
            <a:r>
              <a:rPr b="0" lang="de-DE" sz="3509" spc="-1" strike="noStrike">
                <a:latin typeface="Arial"/>
              </a:rPr>
              <a:t>e</a:t>
            </a:r>
            <a:endParaRPr b="0" lang="de-DE" sz="3509" spc="-1" strike="noStrike"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509" spc="-1" strike="noStrike">
                <a:latin typeface="Arial"/>
              </a:rPr>
              <a:t>Siebte </a:t>
            </a:r>
            <a:r>
              <a:rPr b="0" lang="de-DE" sz="3509" spc="-1" strike="noStrike">
                <a:latin typeface="Arial"/>
              </a:rPr>
              <a:t>Gliederungseb</a:t>
            </a:r>
            <a:r>
              <a:rPr b="0" lang="de-DE" sz="3509" spc="-1" strike="noStrike">
                <a:latin typeface="Arial"/>
              </a:rPr>
              <a:t>ene</a:t>
            </a:r>
            <a:endParaRPr b="0" lang="de-DE" sz="3509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530B414-8B88-4F10-9E65-2893306176E7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00680"/>
            <a:ext cx="6624000" cy="16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lnSpc>
                <a:spcPct val="115000"/>
              </a:lnSpc>
            </a:pPr>
            <a:r>
              <a:rPr b="0" lang="de-DE" sz="2400" spc="-1" strike="noStrike">
                <a:latin typeface="Arial"/>
              </a:rPr>
              <a:t>Results of Jörg (Questions 4 and 9)</a:t>
            </a:r>
            <a:br/>
            <a:br/>
            <a:r>
              <a:rPr b="0" lang="de-DE" sz="2000" spc="-1" strike="noStrike">
                <a:latin typeface="Arial"/>
              </a:rPr>
              <a:t>Q4: How did the unit water footprint (uWF) change within the last 15 years?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89880" y="3649320"/>
            <a:ext cx="6839640" cy="464796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720000" y="1949040"/>
            <a:ext cx="6403320" cy="178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uWF </a:t>
            </a:r>
            <a:r>
              <a:rPr b="1" lang="de-DE" sz="1600" spc="-1" strike="noStrike">
                <a:latin typeface="Arial"/>
                <a:ea typeface="Noto Sans CJK SC Regular"/>
              </a:rPr>
              <a:t>decreases</a:t>
            </a:r>
            <a:r>
              <a:rPr b="0" lang="de-DE" sz="1600" spc="-1" strike="noStrike">
                <a:latin typeface="Arial"/>
                <a:ea typeface="Noto Sans CJK SC Regular"/>
              </a:rPr>
              <a:t> in most cases (</a:t>
            </a:r>
            <a:r>
              <a:rPr b="1" lang="de-DE" sz="1600" spc="-1" strike="noStrike">
                <a:latin typeface="Arial"/>
                <a:ea typeface="Noto Sans CJK SC Regular"/>
              </a:rPr>
              <a:t>76%</a:t>
            </a:r>
            <a:r>
              <a:rPr b="0" lang="de-DE" sz="1600" spc="-1" strike="noStrike">
                <a:latin typeface="Arial"/>
                <a:ea typeface="Noto Sans CJK SC Regular"/>
              </a:rPr>
              <a:t>) of all 15 products in all 15 countries considered within the last 15 years.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+ uWF of potatoes, tomatoes, maize, carrots, chilies and apples </a:t>
            </a:r>
            <a:r>
              <a:rPr b="1" lang="de-DE" sz="1600" spc="-1" strike="noStrike">
                <a:latin typeface="Arial"/>
              </a:rPr>
              <a:t>decrease</a:t>
            </a:r>
            <a:r>
              <a:rPr b="0" lang="de-DE" sz="1600" spc="-1" strike="noStrike">
                <a:latin typeface="Arial"/>
              </a:rPr>
              <a:t> </a:t>
            </a:r>
            <a:r>
              <a:rPr b="1" lang="de-DE" sz="1600" spc="-1" strike="noStrike">
                <a:latin typeface="Arial"/>
              </a:rPr>
              <a:t>most consistently </a:t>
            </a:r>
            <a:r>
              <a:rPr b="0" lang="de-DE" sz="1600" spc="-1" strike="noStrike">
                <a:latin typeface="Arial"/>
              </a:rPr>
              <a:t>in</a:t>
            </a:r>
            <a:r>
              <a:rPr b="0" lang="de-DE" sz="1600" spc="-1" strike="noStrike">
                <a:latin typeface="Arial"/>
              </a:rPr>
              <a:t> almost all countries while pumpkins, mushrooms and lettuce </a:t>
            </a:r>
            <a:r>
              <a:rPr b="1" lang="de-DE" sz="1600" spc="-1" strike="noStrike">
                <a:latin typeface="Arial"/>
              </a:rPr>
              <a:t>increase</a:t>
            </a:r>
            <a:r>
              <a:rPr b="0" lang="de-DE" sz="1600" spc="-1" strike="noStrike">
                <a:latin typeface="Arial"/>
              </a:rPr>
              <a:t> in at least half of the countries considered.</a:t>
            </a:r>
            <a:br/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360" y="3204000"/>
            <a:ext cx="6839640" cy="379620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504000" y="509040"/>
            <a:ext cx="6616440" cy="26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From 1960-2016, uWF changes vary dramatically among countries and products. Nevertheless, a few typical patterns can be observed: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(1) </a:t>
            </a:r>
            <a:r>
              <a:rPr b="1" lang="de-DE" sz="1600" spc="-1" strike="noStrike">
                <a:latin typeface="Arial"/>
                <a:ea typeface="Noto Sans CJK SC Regular"/>
              </a:rPr>
              <a:t>exponential decay</a:t>
            </a:r>
            <a:r>
              <a:rPr b="0" lang="de-DE" sz="1600" spc="-1" strike="noStrike">
                <a:latin typeface="Arial"/>
                <a:ea typeface="Noto Sans CJK SC Regular"/>
              </a:rPr>
              <a:t> over time, converging toward constant uWF; 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(2) strongly </a:t>
            </a:r>
            <a:r>
              <a:rPr b="1" lang="de-DE" sz="1600" spc="-1" strike="noStrike">
                <a:latin typeface="Arial"/>
                <a:ea typeface="Noto Sans CJK SC Regular"/>
              </a:rPr>
              <a:t>fluctuating</a:t>
            </a:r>
            <a:r>
              <a:rPr b="0" lang="de-DE" sz="1600" spc="-1" strike="noStrike">
                <a:latin typeface="Arial"/>
                <a:ea typeface="Noto Sans CJK SC Regular"/>
              </a:rPr>
              <a:t> uWF (unknown reasons); 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(3) </a:t>
            </a:r>
            <a:r>
              <a:rPr b="1" lang="de-DE" sz="1600" spc="-1" strike="noStrike">
                <a:latin typeface="Arial"/>
                <a:ea typeface="Noto Sans CJK SC Regular"/>
              </a:rPr>
              <a:t>constant</a:t>
            </a:r>
            <a:r>
              <a:rPr b="0" lang="de-DE" sz="1600" spc="-1" strike="noStrike">
                <a:latin typeface="Arial"/>
                <a:ea typeface="Noto Sans CJK SC Regular"/>
              </a:rPr>
              <a:t> uWF over many years, some until </a:t>
            </a:r>
            <a:r>
              <a:rPr b="1" lang="de-DE" sz="1600" spc="-1" strike="noStrike">
                <a:latin typeface="Arial"/>
                <a:ea typeface="Noto Sans CJK SC Regular"/>
              </a:rPr>
              <a:t>sudden decline</a:t>
            </a:r>
            <a:r>
              <a:rPr b="0" lang="de-DE" sz="1600" spc="-1" strike="noStrike">
                <a:latin typeface="Arial"/>
                <a:ea typeface="Noto Sans CJK SC Regular"/>
              </a:rPr>
              <a:t>; 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(4) a seemingly </a:t>
            </a:r>
            <a:r>
              <a:rPr b="1" lang="de-DE" sz="1600" spc="-1" strike="noStrike">
                <a:latin typeface="Arial"/>
                <a:ea typeface="Noto Sans CJK SC Regular"/>
              </a:rPr>
              <a:t>random</a:t>
            </a:r>
            <a:r>
              <a:rPr b="0" lang="de-DE" sz="1600" spc="-1" strike="noStrike">
                <a:latin typeface="Arial"/>
                <a:ea typeface="Noto Sans CJK SC Regular"/>
              </a:rPr>
              <a:t> behavior.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+ Few </a:t>
            </a:r>
            <a:r>
              <a:rPr b="1" lang="de-DE" sz="1600" spc="-1" strike="noStrike">
                <a:latin typeface="Arial"/>
                <a:ea typeface="Noto Sans CJK SC Regular"/>
              </a:rPr>
              <a:t>extremely high uWFs</a:t>
            </a:r>
            <a:r>
              <a:rPr b="0" lang="de-DE" sz="1600" spc="-1" strike="noStrike">
                <a:latin typeface="Arial"/>
                <a:ea typeface="Noto Sans CJK SC Regular"/>
              </a:rPr>
              <a:t> (&gt; 10,000 l/kg) occur for few products/countries (e.g., grapes in Netherlands, maize in Marocco) that could be considered outliers/erroneous data; but lack of knowledge!</a:t>
            </a:r>
            <a:br/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2021-08-05T21:54:33Z</dcterms:created>
  <dc:creator>Joerg </dc:creator>
  <dc:description/>
  <dc:language>de-DE</dc:language>
  <cp:lastModifiedBy>Joerg </cp:lastModifiedBy>
  <dcterms:modified xsi:type="dcterms:W3CDTF">2021-08-05T23:08:55Z</dcterms:modified>
  <cp:revision>1</cp:revision>
  <dc:subject/>
  <dc:title/>
</cp:coreProperties>
</file>