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1\CS_Students\jburge16\CS457\NLP\NLP\NLP\DATA\Untitled%201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1\CS_Students\jburge16\CS457\NLP\NLP\NLP\DATA\Untitled%201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cs1\CS_Students\jburge16\CS457\NLP\NLP\NLP\DATA\Untitled%201.od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Evaluation of Model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(Sheet2!$C$23,Sheet2!$C$27,Sheet2!$C$31)</c:f>
              <c:numCache>
                <c:formatCode>0.000</c:formatCode>
                <c:ptCount val="3"/>
                <c:pt idx="0">
                  <c:v>9.8447946924253626E-2</c:v>
                </c:pt>
                <c:pt idx="1">
                  <c:v>7.7032020762791975E-2</c:v>
                </c:pt>
                <c:pt idx="2">
                  <c:v>7.1892885993709285E-2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(Sheet2!$D$23,Sheet2!$D$27,Sheet2!$D$31)</c:f>
              <c:numCache>
                <c:formatCode>0.000</c:formatCode>
                <c:ptCount val="3"/>
                <c:pt idx="0">
                  <c:v>0.10003265670923497</c:v>
                </c:pt>
                <c:pt idx="1">
                  <c:v>8.0778948453962635E-2</c:v>
                </c:pt>
                <c:pt idx="2">
                  <c:v>7.5419810591086434E-2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(Sheet2!$E$23,Sheet2!$E$27,Sheet2!$E$31)</c:f>
              <c:numCache>
                <c:formatCode>0.000</c:formatCode>
                <c:ptCount val="3"/>
                <c:pt idx="0">
                  <c:v>0.1014523641738712</c:v>
                </c:pt>
                <c:pt idx="1">
                  <c:v>8.3845241573709636E-2</c:v>
                </c:pt>
                <c:pt idx="2">
                  <c:v>7.8458603324109241E-2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(Sheet2!$F$23,Sheet2!$F$27,Sheet2!$F$31)</c:f>
              <c:numCache>
                <c:formatCode>0.000</c:formatCode>
                <c:ptCount val="3"/>
                <c:pt idx="0">
                  <c:v>5.8005190697994188E-2</c:v>
                </c:pt>
                <c:pt idx="1">
                  <c:v>5.3457314243481546E-2</c:v>
                </c:pt>
                <c:pt idx="2">
                  <c:v>5.3522627661951497E-2</c:v>
                </c:pt>
              </c:numCache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(Sheet2!$G$23,Sheet2!$G$27,Sheet2!$G$31)</c:f>
              <c:numCache>
                <c:formatCode>0.000</c:formatCode>
                <c:ptCount val="3"/>
                <c:pt idx="0">
                  <c:v>6.2563379797528407E-2</c:v>
                </c:pt>
                <c:pt idx="1">
                  <c:v>5.3457314243481546E-2</c:v>
                </c:pt>
                <c:pt idx="2">
                  <c:v>5.3677317337275057E-2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6674096"/>
        <c:axId val="326674880"/>
      </c:barChart>
      <c:catAx>
        <c:axId val="326674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6674880"/>
        <c:crosses val="autoZero"/>
        <c:auto val="1"/>
        <c:lblAlgn val="ctr"/>
        <c:lblOffset val="100"/>
        <c:noMultiLvlLbl val="0"/>
      </c:catAx>
      <c:valAx>
        <c:axId val="32667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of Correct Prediction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67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41373103790182"/>
          <c:y val="0.11432230729950189"/>
          <c:w val="5.8378523677607035E-2"/>
          <c:h val="0.739512765958424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Word</a:t>
            </a:r>
            <a:r>
              <a:rPr lang="en-US" baseline="0"/>
              <a:t> Precitions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Austen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Sheet3!$A$2:$A$73</c:f>
              <c:strCache>
                <c:ptCount val="72"/>
                <c:pt idx="0">
                  <c:v>the</c:v>
                </c:pt>
                <c:pt idx="1">
                  <c:v>and</c:v>
                </c:pt>
                <c:pt idx="2">
                  <c:v>of</c:v>
                </c:pt>
                <c:pt idx="3">
                  <c:v>to</c:v>
                </c:pt>
                <c:pt idx="4">
                  <c:v>a</c:v>
                </c:pt>
                <c:pt idx="5">
                  <c:v>in</c:v>
                </c:pt>
                <c:pt idx="6">
                  <c:v>i</c:v>
                </c:pt>
                <c:pt idx="7">
                  <c:v>that</c:v>
                </c:pt>
                <c:pt idx="8">
                  <c:v>he</c:v>
                </c:pt>
                <c:pt idx="9">
                  <c:v>it</c:v>
                </c:pt>
                <c:pt idx="10">
                  <c:v>was</c:v>
                </c:pt>
                <c:pt idx="11">
                  <c:v>with</c:v>
                </c:pt>
                <c:pt idx="12">
                  <c:v>had</c:v>
                </c:pt>
                <c:pt idx="13">
                  <c:v>you</c:v>
                </c:pt>
                <c:pt idx="14">
                  <c:v>as</c:v>
                </c:pt>
                <c:pt idx="15">
                  <c:v>at</c:v>
                </c:pt>
                <c:pt idx="16">
                  <c:v>her</c:v>
                </c:pt>
                <c:pt idx="17">
                  <c:v>for</c:v>
                </c:pt>
                <c:pt idx="18">
                  <c:v>not</c:v>
                </c:pt>
                <c:pt idx="19">
                  <c:v>is</c:v>
                </c:pt>
                <c:pt idx="20">
                  <c:v>have</c:v>
                </c:pt>
                <c:pt idx="21">
                  <c:v>be</c:v>
                </c:pt>
                <c:pt idx="22">
                  <c:v>were</c:v>
                </c:pt>
                <c:pt idx="23">
                  <c:v>all</c:v>
                </c:pt>
                <c:pt idx="24">
                  <c:v>from</c:v>
                </c:pt>
                <c:pt idx="25">
                  <c:v>if</c:v>
                </c:pt>
                <c:pt idx="26">
                  <c:v>been</c:v>
                </c:pt>
                <c:pt idx="27">
                  <c:v>one</c:v>
                </c:pt>
                <c:pt idx="28">
                  <c:v>who</c:v>
                </c:pt>
                <c:pt idx="29">
                  <c:v>are</c:v>
                </c:pt>
                <c:pt idx="30">
                  <c:v>little</c:v>
                </c:pt>
                <c:pt idx="31">
                  <c:v>man</c:v>
                </c:pt>
                <c:pt idx="32">
                  <c:v>more</c:v>
                </c:pt>
                <c:pt idx="33">
                  <c:v>time</c:v>
                </c:pt>
                <c:pt idx="34">
                  <c:v>down</c:v>
                </c:pt>
                <c:pt idx="35">
                  <c:v>very</c:v>
                </c:pt>
                <c:pt idx="36">
                  <c:v>than</c:v>
                </c:pt>
                <c:pt idx="37">
                  <c:v>know</c:v>
                </c:pt>
                <c:pt idx="38">
                  <c:v>hand</c:v>
                </c:pt>
                <c:pt idx="39">
                  <c:v>old</c:v>
                </c:pt>
                <c:pt idx="40">
                  <c:v>much</c:v>
                </c:pt>
                <c:pt idx="41">
                  <c:v>other</c:v>
                </c:pt>
                <c:pt idx="42">
                  <c:v>night</c:v>
                </c:pt>
                <c:pt idx="43">
                  <c:v>head</c:v>
                </c:pt>
                <c:pt idx="44">
                  <c:v>own</c:v>
                </c:pt>
                <c:pt idx="45">
                  <c:v>say</c:v>
                </c:pt>
                <c:pt idx="46">
                  <c:v>should</c:v>
                </c:pt>
                <c:pt idx="47">
                  <c:v>well</c:v>
                </c:pt>
                <c:pt idx="48">
                  <c:v>people</c:v>
                </c:pt>
                <c:pt idx="49">
                  <c:v>door</c:v>
                </c:pt>
                <c:pt idx="50">
                  <c:v>wine</c:v>
                </c:pt>
                <c:pt idx="51">
                  <c:v>dear</c:v>
                </c:pt>
                <c:pt idx="52">
                  <c:v>house</c:v>
                </c:pt>
                <c:pt idx="53">
                  <c:v>prisoner</c:v>
                </c:pt>
                <c:pt idx="54">
                  <c:v>saw</c:v>
                </c:pt>
                <c:pt idx="55">
                  <c:v>room</c:v>
                </c:pt>
                <c:pt idx="56">
                  <c:v>same</c:v>
                </c:pt>
                <c:pt idx="57">
                  <c:v>voice</c:v>
                </c:pt>
                <c:pt idx="58">
                  <c:v>marquis</c:v>
                </c:pt>
                <c:pt idx="59">
                  <c:v>shop</c:v>
                </c:pt>
                <c:pt idx="60">
                  <c:v>five</c:v>
                </c:pt>
                <c:pt idx="61">
                  <c:v>lady</c:v>
                </c:pt>
                <c:pt idx="62">
                  <c:v>hundred</c:v>
                </c:pt>
                <c:pt idx="63">
                  <c:v>court</c:v>
                </c:pt>
                <c:pt idx="64">
                  <c:v>world</c:v>
                </c:pt>
                <c:pt idx="65">
                  <c:v>sure</c:v>
                </c:pt>
                <c:pt idx="66">
                  <c:v>seven</c:v>
                </c:pt>
                <c:pt idx="67">
                  <c:v>minutes</c:v>
                </c:pt>
                <c:pt idx="68">
                  <c:v>tree</c:v>
                </c:pt>
                <c:pt idx="69">
                  <c:v>subject</c:v>
                </c:pt>
                <c:pt idx="70">
                  <c:v>deal</c:v>
                </c:pt>
                <c:pt idx="71">
                  <c:v>ship</c:v>
                </c:pt>
              </c:strCache>
            </c:strRef>
          </c:cat>
          <c:val>
            <c:numRef>
              <c:f>Sheet3!$B$2:$B$73</c:f>
              <c:numCache>
                <c:formatCode>General</c:formatCode>
                <c:ptCount val="72"/>
                <c:pt idx="0">
                  <c:v>6584</c:v>
                </c:pt>
                <c:pt idx="1">
                  <c:v>1087</c:v>
                </c:pt>
                <c:pt idx="2">
                  <c:v>911</c:v>
                </c:pt>
                <c:pt idx="3">
                  <c:v>494</c:v>
                </c:pt>
                <c:pt idx="4">
                  <c:v>479</c:v>
                </c:pt>
                <c:pt idx="5">
                  <c:v>6</c:v>
                </c:pt>
                <c:pt idx="6">
                  <c:v>11</c:v>
                </c:pt>
                <c:pt idx="7">
                  <c:v>18</c:v>
                </c:pt>
                <c:pt idx="8">
                  <c:v>295</c:v>
                </c:pt>
                <c:pt idx="9">
                  <c:v>8</c:v>
                </c:pt>
                <c:pt idx="10">
                  <c:v>347</c:v>
                </c:pt>
                <c:pt idx="11">
                  <c:v>1</c:v>
                </c:pt>
                <c:pt idx="12">
                  <c:v>266</c:v>
                </c:pt>
                <c:pt idx="13">
                  <c:v>42</c:v>
                </c:pt>
                <c:pt idx="14">
                  <c:v>12</c:v>
                </c:pt>
                <c:pt idx="15">
                  <c:v>68</c:v>
                </c:pt>
                <c:pt idx="16">
                  <c:v>1</c:v>
                </c:pt>
                <c:pt idx="17">
                  <c:v>7</c:v>
                </c:pt>
                <c:pt idx="18">
                  <c:v>128</c:v>
                </c:pt>
                <c:pt idx="19">
                  <c:v>3</c:v>
                </c:pt>
                <c:pt idx="20">
                  <c:v>52</c:v>
                </c:pt>
                <c:pt idx="21">
                  <c:v>491</c:v>
                </c:pt>
                <c:pt idx="22">
                  <c:v>75</c:v>
                </c:pt>
                <c:pt idx="23">
                  <c:v>1</c:v>
                </c:pt>
                <c:pt idx="24">
                  <c:v>3</c:v>
                </c:pt>
                <c:pt idx="26">
                  <c:v>361</c:v>
                </c:pt>
                <c:pt idx="27">
                  <c:v>1</c:v>
                </c:pt>
                <c:pt idx="28">
                  <c:v>1</c:v>
                </c:pt>
                <c:pt idx="29">
                  <c:v>20</c:v>
                </c:pt>
                <c:pt idx="30">
                  <c:v>28</c:v>
                </c:pt>
                <c:pt idx="32">
                  <c:v>39</c:v>
                </c:pt>
                <c:pt idx="33">
                  <c:v>29</c:v>
                </c:pt>
                <c:pt idx="34">
                  <c:v>8</c:v>
                </c:pt>
                <c:pt idx="35">
                  <c:v>29</c:v>
                </c:pt>
                <c:pt idx="36">
                  <c:v>38</c:v>
                </c:pt>
                <c:pt idx="38">
                  <c:v>1</c:v>
                </c:pt>
                <c:pt idx="39">
                  <c:v>1</c:v>
                </c:pt>
                <c:pt idx="40">
                  <c:v>52</c:v>
                </c:pt>
                <c:pt idx="41">
                  <c:v>6</c:v>
                </c:pt>
                <c:pt idx="42">
                  <c:v>1</c:v>
                </c:pt>
                <c:pt idx="44">
                  <c:v>93</c:v>
                </c:pt>
                <c:pt idx="45">
                  <c:v>4</c:v>
                </c:pt>
                <c:pt idx="46">
                  <c:v>1</c:v>
                </c:pt>
                <c:pt idx="47">
                  <c:v>5</c:v>
                </c:pt>
                <c:pt idx="48">
                  <c:v>1</c:v>
                </c:pt>
                <c:pt idx="49">
                  <c:v>2</c:v>
                </c:pt>
                <c:pt idx="51">
                  <c:v>42</c:v>
                </c:pt>
                <c:pt idx="52">
                  <c:v>8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45</c:v>
                </c:pt>
                <c:pt idx="57">
                  <c:v>8</c:v>
                </c:pt>
                <c:pt idx="58">
                  <c:v>7</c:v>
                </c:pt>
                <c:pt idx="59">
                  <c:v>39</c:v>
                </c:pt>
                <c:pt idx="60">
                  <c:v>1</c:v>
                </c:pt>
                <c:pt idx="61">
                  <c:v>18</c:v>
                </c:pt>
                <c:pt idx="62">
                  <c:v>2</c:v>
                </c:pt>
                <c:pt idx="64">
                  <c:v>3</c:v>
                </c:pt>
                <c:pt idx="65">
                  <c:v>12</c:v>
                </c:pt>
                <c:pt idx="66">
                  <c:v>1</c:v>
                </c:pt>
                <c:pt idx="67">
                  <c:v>3</c:v>
                </c:pt>
                <c:pt idx="68">
                  <c:v>5</c:v>
                </c:pt>
                <c:pt idx="69">
                  <c:v>1</c:v>
                </c:pt>
                <c:pt idx="70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Dickens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Sheet3!$A$2:$A$73</c:f>
              <c:strCache>
                <c:ptCount val="72"/>
                <c:pt idx="0">
                  <c:v>the</c:v>
                </c:pt>
                <c:pt idx="1">
                  <c:v>and</c:v>
                </c:pt>
                <c:pt idx="2">
                  <c:v>of</c:v>
                </c:pt>
                <c:pt idx="3">
                  <c:v>to</c:v>
                </c:pt>
                <c:pt idx="4">
                  <c:v>a</c:v>
                </c:pt>
                <c:pt idx="5">
                  <c:v>in</c:v>
                </c:pt>
                <c:pt idx="6">
                  <c:v>i</c:v>
                </c:pt>
                <c:pt idx="7">
                  <c:v>that</c:v>
                </c:pt>
                <c:pt idx="8">
                  <c:v>he</c:v>
                </c:pt>
                <c:pt idx="9">
                  <c:v>it</c:v>
                </c:pt>
                <c:pt idx="10">
                  <c:v>was</c:v>
                </c:pt>
                <c:pt idx="11">
                  <c:v>with</c:v>
                </c:pt>
                <c:pt idx="12">
                  <c:v>had</c:v>
                </c:pt>
                <c:pt idx="13">
                  <c:v>you</c:v>
                </c:pt>
                <c:pt idx="14">
                  <c:v>as</c:v>
                </c:pt>
                <c:pt idx="15">
                  <c:v>at</c:v>
                </c:pt>
                <c:pt idx="16">
                  <c:v>her</c:v>
                </c:pt>
                <c:pt idx="17">
                  <c:v>for</c:v>
                </c:pt>
                <c:pt idx="18">
                  <c:v>not</c:v>
                </c:pt>
                <c:pt idx="19">
                  <c:v>is</c:v>
                </c:pt>
                <c:pt idx="20">
                  <c:v>have</c:v>
                </c:pt>
                <c:pt idx="21">
                  <c:v>be</c:v>
                </c:pt>
                <c:pt idx="22">
                  <c:v>were</c:v>
                </c:pt>
                <c:pt idx="23">
                  <c:v>all</c:v>
                </c:pt>
                <c:pt idx="24">
                  <c:v>from</c:v>
                </c:pt>
                <c:pt idx="25">
                  <c:v>if</c:v>
                </c:pt>
                <c:pt idx="26">
                  <c:v>been</c:v>
                </c:pt>
                <c:pt idx="27">
                  <c:v>one</c:v>
                </c:pt>
                <c:pt idx="28">
                  <c:v>who</c:v>
                </c:pt>
                <c:pt idx="29">
                  <c:v>are</c:v>
                </c:pt>
                <c:pt idx="30">
                  <c:v>little</c:v>
                </c:pt>
                <c:pt idx="31">
                  <c:v>man</c:v>
                </c:pt>
                <c:pt idx="32">
                  <c:v>more</c:v>
                </c:pt>
                <c:pt idx="33">
                  <c:v>time</c:v>
                </c:pt>
                <c:pt idx="34">
                  <c:v>down</c:v>
                </c:pt>
                <c:pt idx="35">
                  <c:v>very</c:v>
                </c:pt>
                <c:pt idx="36">
                  <c:v>than</c:v>
                </c:pt>
                <c:pt idx="37">
                  <c:v>know</c:v>
                </c:pt>
                <c:pt idx="38">
                  <c:v>hand</c:v>
                </c:pt>
                <c:pt idx="39">
                  <c:v>old</c:v>
                </c:pt>
                <c:pt idx="40">
                  <c:v>much</c:v>
                </c:pt>
                <c:pt idx="41">
                  <c:v>other</c:v>
                </c:pt>
                <c:pt idx="42">
                  <c:v>night</c:v>
                </c:pt>
                <c:pt idx="43">
                  <c:v>head</c:v>
                </c:pt>
                <c:pt idx="44">
                  <c:v>own</c:v>
                </c:pt>
                <c:pt idx="45">
                  <c:v>say</c:v>
                </c:pt>
                <c:pt idx="46">
                  <c:v>should</c:v>
                </c:pt>
                <c:pt idx="47">
                  <c:v>well</c:v>
                </c:pt>
                <c:pt idx="48">
                  <c:v>people</c:v>
                </c:pt>
                <c:pt idx="49">
                  <c:v>door</c:v>
                </c:pt>
                <c:pt idx="50">
                  <c:v>wine</c:v>
                </c:pt>
                <c:pt idx="51">
                  <c:v>dear</c:v>
                </c:pt>
                <c:pt idx="52">
                  <c:v>house</c:v>
                </c:pt>
                <c:pt idx="53">
                  <c:v>prisoner</c:v>
                </c:pt>
                <c:pt idx="54">
                  <c:v>saw</c:v>
                </c:pt>
                <c:pt idx="55">
                  <c:v>room</c:v>
                </c:pt>
                <c:pt idx="56">
                  <c:v>same</c:v>
                </c:pt>
                <c:pt idx="57">
                  <c:v>voice</c:v>
                </c:pt>
                <c:pt idx="58">
                  <c:v>marquis</c:v>
                </c:pt>
                <c:pt idx="59">
                  <c:v>shop</c:v>
                </c:pt>
                <c:pt idx="60">
                  <c:v>five</c:v>
                </c:pt>
                <c:pt idx="61">
                  <c:v>lady</c:v>
                </c:pt>
                <c:pt idx="62">
                  <c:v>hundred</c:v>
                </c:pt>
                <c:pt idx="63">
                  <c:v>court</c:v>
                </c:pt>
                <c:pt idx="64">
                  <c:v>world</c:v>
                </c:pt>
                <c:pt idx="65">
                  <c:v>sure</c:v>
                </c:pt>
                <c:pt idx="66">
                  <c:v>seven</c:v>
                </c:pt>
                <c:pt idx="67">
                  <c:v>minutes</c:v>
                </c:pt>
                <c:pt idx="68">
                  <c:v>tree</c:v>
                </c:pt>
                <c:pt idx="69">
                  <c:v>subject</c:v>
                </c:pt>
                <c:pt idx="70">
                  <c:v>deal</c:v>
                </c:pt>
                <c:pt idx="71">
                  <c:v>ship</c:v>
                </c:pt>
              </c:strCache>
            </c:strRef>
          </c:cat>
          <c:val>
            <c:numRef>
              <c:f>Sheet3!$C$2:$C$73</c:f>
              <c:numCache>
                <c:formatCode>General</c:formatCode>
                <c:ptCount val="72"/>
                <c:pt idx="0">
                  <c:v>7596</c:v>
                </c:pt>
                <c:pt idx="1">
                  <c:v>283</c:v>
                </c:pt>
                <c:pt idx="2">
                  <c:v>408</c:v>
                </c:pt>
                <c:pt idx="3">
                  <c:v>114</c:v>
                </c:pt>
                <c:pt idx="4">
                  <c:v>360</c:v>
                </c:pt>
                <c:pt idx="5">
                  <c:v>1</c:v>
                </c:pt>
                <c:pt idx="6">
                  <c:v>26</c:v>
                </c:pt>
                <c:pt idx="8">
                  <c:v>32</c:v>
                </c:pt>
                <c:pt idx="9">
                  <c:v>2</c:v>
                </c:pt>
                <c:pt idx="10">
                  <c:v>308</c:v>
                </c:pt>
                <c:pt idx="12">
                  <c:v>303</c:v>
                </c:pt>
                <c:pt idx="13">
                  <c:v>31</c:v>
                </c:pt>
                <c:pt idx="15">
                  <c:v>65</c:v>
                </c:pt>
                <c:pt idx="17">
                  <c:v>1</c:v>
                </c:pt>
                <c:pt idx="20">
                  <c:v>50</c:v>
                </c:pt>
                <c:pt idx="21">
                  <c:v>8</c:v>
                </c:pt>
                <c:pt idx="22">
                  <c:v>69</c:v>
                </c:pt>
                <c:pt idx="25">
                  <c:v>46</c:v>
                </c:pt>
                <c:pt idx="26">
                  <c:v>336</c:v>
                </c:pt>
                <c:pt idx="30">
                  <c:v>85</c:v>
                </c:pt>
                <c:pt idx="31">
                  <c:v>2</c:v>
                </c:pt>
                <c:pt idx="32">
                  <c:v>1</c:v>
                </c:pt>
                <c:pt idx="33">
                  <c:v>6</c:v>
                </c:pt>
                <c:pt idx="36">
                  <c:v>1</c:v>
                </c:pt>
                <c:pt idx="38">
                  <c:v>5</c:v>
                </c:pt>
                <c:pt idx="40">
                  <c:v>5</c:v>
                </c:pt>
                <c:pt idx="41">
                  <c:v>1</c:v>
                </c:pt>
                <c:pt idx="43">
                  <c:v>40</c:v>
                </c:pt>
                <c:pt idx="44">
                  <c:v>14</c:v>
                </c:pt>
                <c:pt idx="49">
                  <c:v>13</c:v>
                </c:pt>
                <c:pt idx="50">
                  <c:v>1</c:v>
                </c:pt>
                <c:pt idx="53">
                  <c:v>14</c:v>
                </c:pt>
                <c:pt idx="58">
                  <c:v>6</c:v>
                </c:pt>
                <c:pt idx="59">
                  <c:v>30</c:v>
                </c:pt>
                <c:pt idx="61">
                  <c:v>8</c:v>
                </c:pt>
                <c:pt idx="63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Twain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Sheet3!$A$2:$A$73</c:f>
              <c:strCache>
                <c:ptCount val="72"/>
                <c:pt idx="0">
                  <c:v>the</c:v>
                </c:pt>
                <c:pt idx="1">
                  <c:v>and</c:v>
                </c:pt>
                <c:pt idx="2">
                  <c:v>of</c:v>
                </c:pt>
                <c:pt idx="3">
                  <c:v>to</c:v>
                </c:pt>
                <c:pt idx="4">
                  <c:v>a</c:v>
                </c:pt>
                <c:pt idx="5">
                  <c:v>in</c:v>
                </c:pt>
                <c:pt idx="6">
                  <c:v>i</c:v>
                </c:pt>
                <c:pt idx="7">
                  <c:v>that</c:v>
                </c:pt>
                <c:pt idx="8">
                  <c:v>he</c:v>
                </c:pt>
                <c:pt idx="9">
                  <c:v>it</c:v>
                </c:pt>
                <c:pt idx="10">
                  <c:v>was</c:v>
                </c:pt>
                <c:pt idx="11">
                  <c:v>with</c:v>
                </c:pt>
                <c:pt idx="12">
                  <c:v>had</c:v>
                </c:pt>
                <c:pt idx="13">
                  <c:v>you</c:v>
                </c:pt>
                <c:pt idx="14">
                  <c:v>as</c:v>
                </c:pt>
                <c:pt idx="15">
                  <c:v>at</c:v>
                </c:pt>
                <c:pt idx="16">
                  <c:v>her</c:v>
                </c:pt>
                <c:pt idx="17">
                  <c:v>for</c:v>
                </c:pt>
                <c:pt idx="18">
                  <c:v>not</c:v>
                </c:pt>
                <c:pt idx="19">
                  <c:v>is</c:v>
                </c:pt>
                <c:pt idx="20">
                  <c:v>have</c:v>
                </c:pt>
                <c:pt idx="21">
                  <c:v>be</c:v>
                </c:pt>
                <c:pt idx="22">
                  <c:v>were</c:v>
                </c:pt>
                <c:pt idx="23">
                  <c:v>all</c:v>
                </c:pt>
                <c:pt idx="24">
                  <c:v>from</c:v>
                </c:pt>
                <c:pt idx="25">
                  <c:v>if</c:v>
                </c:pt>
                <c:pt idx="26">
                  <c:v>been</c:v>
                </c:pt>
                <c:pt idx="27">
                  <c:v>one</c:v>
                </c:pt>
                <c:pt idx="28">
                  <c:v>who</c:v>
                </c:pt>
                <c:pt idx="29">
                  <c:v>are</c:v>
                </c:pt>
                <c:pt idx="30">
                  <c:v>little</c:v>
                </c:pt>
                <c:pt idx="31">
                  <c:v>man</c:v>
                </c:pt>
                <c:pt idx="32">
                  <c:v>more</c:v>
                </c:pt>
                <c:pt idx="33">
                  <c:v>time</c:v>
                </c:pt>
                <c:pt idx="34">
                  <c:v>down</c:v>
                </c:pt>
                <c:pt idx="35">
                  <c:v>very</c:v>
                </c:pt>
                <c:pt idx="36">
                  <c:v>than</c:v>
                </c:pt>
                <c:pt idx="37">
                  <c:v>know</c:v>
                </c:pt>
                <c:pt idx="38">
                  <c:v>hand</c:v>
                </c:pt>
                <c:pt idx="39">
                  <c:v>old</c:v>
                </c:pt>
                <c:pt idx="40">
                  <c:v>much</c:v>
                </c:pt>
                <c:pt idx="41">
                  <c:v>other</c:v>
                </c:pt>
                <c:pt idx="42">
                  <c:v>night</c:v>
                </c:pt>
                <c:pt idx="43">
                  <c:v>head</c:v>
                </c:pt>
                <c:pt idx="44">
                  <c:v>own</c:v>
                </c:pt>
                <c:pt idx="45">
                  <c:v>say</c:v>
                </c:pt>
                <c:pt idx="46">
                  <c:v>should</c:v>
                </c:pt>
                <c:pt idx="47">
                  <c:v>well</c:v>
                </c:pt>
                <c:pt idx="48">
                  <c:v>people</c:v>
                </c:pt>
                <c:pt idx="49">
                  <c:v>door</c:v>
                </c:pt>
                <c:pt idx="50">
                  <c:v>wine</c:v>
                </c:pt>
                <c:pt idx="51">
                  <c:v>dear</c:v>
                </c:pt>
                <c:pt idx="52">
                  <c:v>house</c:v>
                </c:pt>
                <c:pt idx="53">
                  <c:v>prisoner</c:v>
                </c:pt>
                <c:pt idx="54">
                  <c:v>saw</c:v>
                </c:pt>
                <c:pt idx="55">
                  <c:v>room</c:v>
                </c:pt>
                <c:pt idx="56">
                  <c:v>same</c:v>
                </c:pt>
                <c:pt idx="57">
                  <c:v>voice</c:v>
                </c:pt>
                <c:pt idx="58">
                  <c:v>marquis</c:v>
                </c:pt>
                <c:pt idx="59">
                  <c:v>shop</c:v>
                </c:pt>
                <c:pt idx="60">
                  <c:v>five</c:v>
                </c:pt>
                <c:pt idx="61">
                  <c:v>lady</c:v>
                </c:pt>
                <c:pt idx="62">
                  <c:v>hundred</c:v>
                </c:pt>
                <c:pt idx="63">
                  <c:v>court</c:v>
                </c:pt>
                <c:pt idx="64">
                  <c:v>world</c:v>
                </c:pt>
                <c:pt idx="65">
                  <c:v>sure</c:v>
                </c:pt>
                <c:pt idx="66">
                  <c:v>seven</c:v>
                </c:pt>
                <c:pt idx="67">
                  <c:v>minutes</c:v>
                </c:pt>
                <c:pt idx="68">
                  <c:v>tree</c:v>
                </c:pt>
                <c:pt idx="69">
                  <c:v>subject</c:v>
                </c:pt>
                <c:pt idx="70">
                  <c:v>deal</c:v>
                </c:pt>
                <c:pt idx="71">
                  <c:v>ship</c:v>
                </c:pt>
              </c:strCache>
            </c:strRef>
          </c:cat>
          <c:val>
            <c:numRef>
              <c:f>Sheet3!$D$2:$D$73</c:f>
              <c:numCache>
                <c:formatCode>General</c:formatCode>
                <c:ptCount val="72"/>
                <c:pt idx="0">
                  <c:v>7790</c:v>
                </c:pt>
                <c:pt idx="1">
                  <c:v>205</c:v>
                </c:pt>
                <c:pt idx="2">
                  <c:v>308</c:v>
                </c:pt>
                <c:pt idx="3">
                  <c:v>23</c:v>
                </c:pt>
                <c:pt idx="4">
                  <c:v>151</c:v>
                </c:pt>
                <c:pt idx="8">
                  <c:v>10</c:v>
                </c:pt>
                <c:pt idx="9">
                  <c:v>3</c:v>
                </c:pt>
                <c:pt idx="10">
                  <c:v>284</c:v>
                </c:pt>
                <c:pt idx="12">
                  <c:v>173</c:v>
                </c:pt>
                <c:pt idx="13">
                  <c:v>10</c:v>
                </c:pt>
                <c:pt idx="18">
                  <c:v>4</c:v>
                </c:pt>
                <c:pt idx="20">
                  <c:v>1</c:v>
                </c:pt>
                <c:pt idx="21">
                  <c:v>28</c:v>
                </c:pt>
                <c:pt idx="22">
                  <c:v>42</c:v>
                </c:pt>
                <c:pt idx="26">
                  <c:v>269</c:v>
                </c:pt>
                <c:pt idx="30">
                  <c:v>12</c:v>
                </c:pt>
                <c:pt idx="37">
                  <c:v>1</c:v>
                </c:pt>
                <c:pt idx="42">
                  <c:v>1</c:v>
                </c:pt>
                <c:pt idx="44">
                  <c:v>2</c:v>
                </c:pt>
                <c:pt idx="53">
                  <c:v>16</c:v>
                </c:pt>
                <c:pt idx="58">
                  <c:v>3</c:v>
                </c:pt>
                <c:pt idx="59">
                  <c:v>14</c:v>
                </c:pt>
                <c:pt idx="60">
                  <c:v>1</c:v>
                </c:pt>
                <c:pt idx="61">
                  <c:v>1</c:v>
                </c:pt>
                <c:pt idx="62">
                  <c:v>2</c:v>
                </c:pt>
                <c:pt idx="66">
                  <c:v>1</c:v>
                </c:pt>
                <c:pt idx="7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A Tale of Two Cities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Sheet3!$A$2:$A$73</c:f>
              <c:strCache>
                <c:ptCount val="72"/>
                <c:pt idx="0">
                  <c:v>the</c:v>
                </c:pt>
                <c:pt idx="1">
                  <c:v>and</c:v>
                </c:pt>
                <c:pt idx="2">
                  <c:v>of</c:v>
                </c:pt>
                <c:pt idx="3">
                  <c:v>to</c:v>
                </c:pt>
                <c:pt idx="4">
                  <c:v>a</c:v>
                </c:pt>
                <c:pt idx="5">
                  <c:v>in</c:v>
                </c:pt>
                <c:pt idx="6">
                  <c:v>i</c:v>
                </c:pt>
                <c:pt idx="7">
                  <c:v>that</c:v>
                </c:pt>
                <c:pt idx="8">
                  <c:v>he</c:v>
                </c:pt>
                <c:pt idx="9">
                  <c:v>it</c:v>
                </c:pt>
                <c:pt idx="10">
                  <c:v>was</c:v>
                </c:pt>
                <c:pt idx="11">
                  <c:v>with</c:v>
                </c:pt>
                <c:pt idx="12">
                  <c:v>had</c:v>
                </c:pt>
                <c:pt idx="13">
                  <c:v>you</c:v>
                </c:pt>
                <c:pt idx="14">
                  <c:v>as</c:v>
                </c:pt>
                <c:pt idx="15">
                  <c:v>at</c:v>
                </c:pt>
                <c:pt idx="16">
                  <c:v>her</c:v>
                </c:pt>
                <c:pt idx="17">
                  <c:v>for</c:v>
                </c:pt>
                <c:pt idx="18">
                  <c:v>not</c:v>
                </c:pt>
                <c:pt idx="19">
                  <c:v>is</c:v>
                </c:pt>
                <c:pt idx="20">
                  <c:v>have</c:v>
                </c:pt>
                <c:pt idx="21">
                  <c:v>be</c:v>
                </c:pt>
                <c:pt idx="22">
                  <c:v>were</c:v>
                </c:pt>
                <c:pt idx="23">
                  <c:v>all</c:v>
                </c:pt>
                <c:pt idx="24">
                  <c:v>from</c:v>
                </c:pt>
                <c:pt idx="25">
                  <c:v>if</c:v>
                </c:pt>
                <c:pt idx="26">
                  <c:v>been</c:v>
                </c:pt>
                <c:pt idx="27">
                  <c:v>one</c:v>
                </c:pt>
                <c:pt idx="28">
                  <c:v>who</c:v>
                </c:pt>
                <c:pt idx="29">
                  <c:v>are</c:v>
                </c:pt>
                <c:pt idx="30">
                  <c:v>little</c:v>
                </c:pt>
                <c:pt idx="31">
                  <c:v>man</c:v>
                </c:pt>
                <c:pt idx="32">
                  <c:v>more</c:v>
                </c:pt>
                <c:pt idx="33">
                  <c:v>time</c:v>
                </c:pt>
                <c:pt idx="34">
                  <c:v>down</c:v>
                </c:pt>
                <c:pt idx="35">
                  <c:v>very</c:v>
                </c:pt>
                <c:pt idx="36">
                  <c:v>than</c:v>
                </c:pt>
                <c:pt idx="37">
                  <c:v>know</c:v>
                </c:pt>
                <c:pt idx="38">
                  <c:v>hand</c:v>
                </c:pt>
                <c:pt idx="39">
                  <c:v>old</c:v>
                </c:pt>
                <c:pt idx="40">
                  <c:v>much</c:v>
                </c:pt>
                <c:pt idx="41">
                  <c:v>other</c:v>
                </c:pt>
                <c:pt idx="42">
                  <c:v>night</c:v>
                </c:pt>
                <c:pt idx="43">
                  <c:v>head</c:v>
                </c:pt>
                <c:pt idx="44">
                  <c:v>own</c:v>
                </c:pt>
                <c:pt idx="45">
                  <c:v>say</c:v>
                </c:pt>
                <c:pt idx="46">
                  <c:v>should</c:v>
                </c:pt>
                <c:pt idx="47">
                  <c:v>well</c:v>
                </c:pt>
                <c:pt idx="48">
                  <c:v>people</c:v>
                </c:pt>
                <c:pt idx="49">
                  <c:v>door</c:v>
                </c:pt>
                <c:pt idx="50">
                  <c:v>wine</c:v>
                </c:pt>
                <c:pt idx="51">
                  <c:v>dear</c:v>
                </c:pt>
                <c:pt idx="52">
                  <c:v>house</c:v>
                </c:pt>
                <c:pt idx="53">
                  <c:v>prisoner</c:v>
                </c:pt>
                <c:pt idx="54">
                  <c:v>saw</c:v>
                </c:pt>
                <c:pt idx="55">
                  <c:v>room</c:v>
                </c:pt>
                <c:pt idx="56">
                  <c:v>same</c:v>
                </c:pt>
                <c:pt idx="57">
                  <c:v>voice</c:v>
                </c:pt>
                <c:pt idx="58">
                  <c:v>marquis</c:v>
                </c:pt>
                <c:pt idx="59">
                  <c:v>shop</c:v>
                </c:pt>
                <c:pt idx="60">
                  <c:v>five</c:v>
                </c:pt>
                <c:pt idx="61">
                  <c:v>lady</c:v>
                </c:pt>
                <c:pt idx="62">
                  <c:v>hundred</c:v>
                </c:pt>
                <c:pt idx="63">
                  <c:v>court</c:v>
                </c:pt>
                <c:pt idx="64">
                  <c:v>world</c:v>
                </c:pt>
                <c:pt idx="65">
                  <c:v>sure</c:v>
                </c:pt>
                <c:pt idx="66">
                  <c:v>seven</c:v>
                </c:pt>
                <c:pt idx="67">
                  <c:v>minutes</c:v>
                </c:pt>
                <c:pt idx="68">
                  <c:v>tree</c:v>
                </c:pt>
                <c:pt idx="69">
                  <c:v>subject</c:v>
                </c:pt>
                <c:pt idx="70">
                  <c:v>deal</c:v>
                </c:pt>
                <c:pt idx="71">
                  <c:v>ship</c:v>
                </c:pt>
              </c:strCache>
            </c:strRef>
          </c:cat>
          <c:val>
            <c:numRef>
              <c:f>Sheet3!$E$2:$E$73</c:f>
              <c:numCache>
                <c:formatCode>General</c:formatCode>
                <c:ptCount val="72"/>
                <c:pt idx="0">
                  <c:v>8025</c:v>
                </c:pt>
                <c:pt idx="1">
                  <c:v>4999</c:v>
                </c:pt>
                <c:pt idx="2">
                  <c:v>3996</c:v>
                </c:pt>
                <c:pt idx="3">
                  <c:v>3557</c:v>
                </c:pt>
                <c:pt idx="4">
                  <c:v>2945</c:v>
                </c:pt>
                <c:pt idx="5">
                  <c:v>2569</c:v>
                </c:pt>
                <c:pt idx="6">
                  <c:v>1924</c:v>
                </c:pt>
                <c:pt idx="7">
                  <c:v>1868</c:v>
                </c:pt>
                <c:pt idx="8">
                  <c:v>1825</c:v>
                </c:pt>
                <c:pt idx="9">
                  <c:v>1769</c:v>
                </c:pt>
                <c:pt idx="10">
                  <c:v>1757</c:v>
                </c:pt>
                <c:pt idx="11">
                  <c:v>1305</c:v>
                </c:pt>
                <c:pt idx="12">
                  <c:v>1302</c:v>
                </c:pt>
                <c:pt idx="13">
                  <c:v>1271</c:v>
                </c:pt>
                <c:pt idx="14">
                  <c:v>1163</c:v>
                </c:pt>
                <c:pt idx="15">
                  <c:v>1029</c:v>
                </c:pt>
                <c:pt idx="16">
                  <c:v>965</c:v>
                </c:pt>
                <c:pt idx="17">
                  <c:v>951</c:v>
                </c:pt>
                <c:pt idx="18">
                  <c:v>818</c:v>
                </c:pt>
                <c:pt idx="19">
                  <c:v>806</c:v>
                </c:pt>
                <c:pt idx="20">
                  <c:v>737</c:v>
                </c:pt>
                <c:pt idx="21">
                  <c:v>732</c:v>
                </c:pt>
                <c:pt idx="22">
                  <c:v>658</c:v>
                </c:pt>
                <c:pt idx="23">
                  <c:v>519</c:v>
                </c:pt>
                <c:pt idx="24">
                  <c:v>512</c:v>
                </c:pt>
                <c:pt idx="25">
                  <c:v>461</c:v>
                </c:pt>
                <c:pt idx="26">
                  <c:v>433</c:v>
                </c:pt>
                <c:pt idx="27">
                  <c:v>402</c:v>
                </c:pt>
                <c:pt idx="28">
                  <c:v>376</c:v>
                </c:pt>
                <c:pt idx="29">
                  <c:v>310</c:v>
                </c:pt>
                <c:pt idx="30">
                  <c:v>264</c:v>
                </c:pt>
                <c:pt idx="31">
                  <c:v>250</c:v>
                </c:pt>
                <c:pt idx="32">
                  <c:v>233</c:v>
                </c:pt>
                <c:pt idx="33">
                  <c:v>231</c:v>
                </c:pt>
                <c:pt idx="34">
                  <c:v>225</c:v>
                </c:pt>
                <c:pt idx="35">
                  <c:v>217</c:v>
                </c:pt>
                <c:pt idx="36">
                  <c:v>216</c:v>
                </c:pt>
                <c:pt idx="37">
                  <c:v>210</c:v>
                </c:pt>
                <c:pt idx="38">
                  <c:v>206</c:v>
                </c:pt>
                <c:pt idx="39">
                  <c:v>173</c:v>
                </c:pt>
                <c:pt idx="40">
                  <c:v>171</c:v>
                </c:pt>
                <c:pt idx="41">
                  <c:v>165</c:v>
                </c:pt>
                <c:pt idx="42">
                  <c:v>161</c:v>
                </c:pt>
                <c:pt idx="43">
                  <c:v>151</c:v>
                </c:pt>
                <c:pt idx="44">
                  <c:v>145</c:v>
                </c:pt>
                <c:pt idx="45">
                  <c:v>142</c:v>
                </c:pt>
                <c:pt idx="46">
                  <c:v>137</c:v>
                </c:pt>
                <c:pt idx="47">
                  <c:v>131</c:v>
                </c:pt>
                <c:pt idx="48">
                  <c:v>123</c:v>
                </c:pt>
                <c:pt idx="49">
                  <c:v>115</c:v>
                </c:pt>
                <c:pt idx="50">
                  <c:v>110</c:v>
                </c:pt>
                <c:pt idx="51">
                  <c:v>106</c:v>
                </c:pt>
                <c:pt idx="52">
                  <c:v>95</c:v>
                </c:pt>
                <c:pt idx="53">
                  <c:v>90</c:v>
                </c:pt>
                <c:pt idx="54">
                  <c:v>83</c:v>
                </c:pt>
                <c:pt idx="55">
                  <c:v>75</c:v>
                </c:pt>
                <c:pt idx="56">
                  <c:v>74</c:v>
                </c:pt>
                <c:pt idx="57">
                  <c:v>70</c:v>
                </c:pt>
                <c:pt idx="58">
                  <c:v>66</c:v>
                </c:pt>
                <c:pt idx="59">
                  <c:v>58</c:v>
                </c:pt>
                <c:pt idx="60">
                  <c:v>45</c:v>
                </c:pt>
                <c:pt idx="61">
                  <c:v>44</c:v>
                </c:pt>
                <c:pt idx="62">
                  <c:v>42</c:v>
                </c:pt>
                <c:pt idx="63">
                  <c:v>40</c:v>
                </c:pt>
                <c:pt idx="64">
                  <c:v>37</c:v>
                </c:pt>
                <c:pt idx="65">
                  <c:v>35</c:v>
                </c:pt>
                <c:pt idx="66">
                  <c:v>24</c:v>
                </c:pt>
                <c:pt idx="67">
                  <c:v>22</c:v>
                </c:pt>
                <c:pt idx="68">
                  <c:v>16</c:v>
                </c:pt>
                <c:pt idx="69">
                  <c:v>12</c:v>
                </c:pt>
                <c:pt idx="70">
                  <c:v>9</c:v>
                </c:pt>
                <c:pt idx="7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674488"/>
        <c:axId val="326675272"/>
      </c:lineChart>
      <c:catAx>
        <c:axId val="326674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Words in Dictionary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675272"/>
        <c:crosses val="autoZero"/>
        <c:auto val="1"/>
        <c:lblAlgn val="ctr"/>
        <c:lblOffset val="100"/>
        <c:noMultiLvlLbl val="0"/>
      </c:catAx>
      <c:valAx>
        <c:axId val="32667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Correct</a:t>
                </a:r>
                <a:r>
                  <a:rPr lang="en-US" baseline="0"/>
                  <a:t> Prediction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674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Probability Mass</a:t>
            </a:r>
            <a:r>
              <a:rPr lang="en-US" baseline="0"/>
              <a:t> Assigned to Next Word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Sheet4!$A$3:$B$3</c:f>
              <c:strCache>
                <c:ptCount val="2"/>
                <c:pt idx="0">
                  <c:v>Model</c:v>
                </c:pt>
                <c:pt idx="1">
                  <c:v>Austen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Sheet4!$C$1:$E$2</c:f>
              <c:multiLvlStrCache>
                <c:ptCount val="3"/>
                <c:lvl>
                  <c:pt idx="0">
                    <c:v>Austen</c:v>
                  </c:pt>
                  <c:pt idx="1">
                    <c:v>Dickens</c:v>
                  </c:pt>
                  <c:pt idx="2">
                    <c:v>Twain</c:v>
                  </c:pt>
                </c:lvl>
                <c:lvl>
                  <c:pt idx="0">
                    <c:v>Test Corpus</c:v>
                  </c:pt>
                </c:lvl>
              </c:multiLvlStrCache>
            </c:multiLvlStrRef>
          </c:cat>
          <c:val>
            <c:numRef>
              <c:f>Sheet4!$C$3:$E$3</c:f>
              <c:numCache>
                <c:formatCode>0.000000</c:formatCode>
                <c:ptCount val="3"/>
                <c:pt idx="0">
                  <c:v>3.12087479768943E-2</c:v>
                </c:pt>
                <c:pt idx="1">
                  <c:v>1.62890823334884E-2</c:v>
                </c:pt>
                <c:pt idx="2">
                  <c:v>1.22010305008615E-2</c:v>
                </c:pt>
              </c:numCache>
            </c:numRef>
          </c:val>
        </c:ser>
        <c:ser>
          <c:idx val="1"/>
          <c:order val="1"/>
          <c:tx>
            <c:strRef>
              <c:f>Sheet4!$A$4:$B$4</c:f>
              <c:strCache>
                <c:ptCount val="2"/>
                <c:pt idx="0">
                  <c:v>Model</c:v>
                </c:pt>
                <c:pt idx="1">
                  <c:v>Dickens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Sheet4!$C$1:$E$2</c:f>
              <c:multiLvlStrCache>
                <c:ptCount val="3"/>
                <c:lvl>
                  <c:pt idx="0">
                    <c:v>Austen</c:v>
                  </c:pt>
                  <c:pt idx="1">
                    <c:v>Dickens</c:v>
                  </c:pt>
                  <c:pt idx="2">
                    <c:v>Twain</c:v>
                  </c:pt>
                </c:lvl>
                <c:lvl>
                  <c:pt idx="0">
                    <c:v>Test Corpus</c:v>
                  </c:pt>
                </c:lvl>
              </c:multiLvlStrCache>
            </c:multiLvlStrRef>
          </c:cat>
          <c:val>
            <c:numRef>
              <c:f>Sheet4!$C$4:$E$4</c:f>
              <c:numCache>
                <c:formatCode>0.000000</c:formatCode>
                <c:ptCount val="3"/>
                <c:pt idx="0">
                  <c:v>1.56203076583959E-2</c:v>
                </c:pt>
                <c:pt idx="1">
                  <c:v>1.6726102476734301E-2</c:v>
                </c:pt>
                <c:pt idx="2">
                  <c:v>1.1432228412692501E-2</c:v>
                </c:pt>
              </c:numCache>
            </c:numRef>
          </c:val>
        </c:ser>
        <c:ser>
          <c:idx val="2"/>
          <c:order val="2"/>
          <c:tx>
            <c:strRef>
              <c:f>Sheet4!$A$5:$B$5</c:f>
              <c:strCache>
                <c:ptCount val="2"/>
                <c:pt idx="0">
                  <c:v>Model</c:v>
                </c:pt>
                <c:pt idx="1">
                  <c:v>Twain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Sheet4!$C$1:$E$2</c:f>
              <c:multiLvlStrCache>
                <c:ptCount val="3"/>
                <c:lvl>
                  <c:pt idx="0">
                    <c:v>Austen</c:v>
                  </c:pt>
                  <c:pt idx="1">
                    <c:v>Dickens</c:v>
                  </c:pt>
                  <c:pt idx="2">
                    <c:v>Twain</c:v>
                  </c:pt>
                </c:lvl>
                <c:lvl>
                  <c:pt idx="0">
                    <c:v>Test Corpus</c:v>
                  </c:pt>
                </c:lvl>
              </c:multiLvlStrCache>
            </c:multiLvlStrRef>
          </c:cat>
          <c:val>
            <c:numRef>
              <c:f>Sheet4!$C$5:$E$5</c:f>
              <c:numCache>
                <c:formatCode>0.000000</c:formatCode>
                <c:ptCount val="3"/>
                <c:pt idx="0">
                  <c:v>1.0826135734091601E-2</c:v>
                </c:pt>
                <c:pt idx="1">
                  <c:v>1.00964795303717E-2</c:v>
                </c:pt>
                <c:pt idx="2">
                  <c:v>9.28696688798363E-3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6678016"/>
        <c:axId val="326678408"/>
      </c:barChart>
      <c:catAx>
        <c:axId val="32667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678408"/>
        <c:crosses val="autoZero"/>
        <c:auto val="1"/>
        <c:lblAlgn val="ctr"/>
        <c:lblOffset val="100"/>
        <c:noMultiLvlLbl val="0"/>
      </c:catAx>
      <c:valAx>
        <c:axId val="3266784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Assigned to Next Word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0" sourceLinked="1"/>
        <c:majorTickMark val="none"/>
        <c:minorTickMark val="none"/>
        <c:tickLblPos val="nextTo"/>
        <c:crossAx val="32667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6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2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7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54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7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8B6FFD-8246-4849-B52A-23AD0D7C8CA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731281-8F7C-48DB-9EE7-11A997A55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5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Burge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2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Form of 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5975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140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New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</a:t>
                </a:r>
                <a:r>
                  <a:rPr lang="en-US" sz="2800" b="0" dirty="0" smtClean="0"/>
                  <a:t>Given: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 smtClean="0"/>
                  <a:t> is the word the user provides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 smtClean="0"/>
                  <a:t> are the preceding words</a:t>
                </a:r>
              </a:p>
              <a:p>
                <a:pPr marL="384048" lvl="2" indent="0">
                  <a:buNone/>
                </a:pPr>
                <a:r>
                  <a:rPr lang="en-US" sz="2400" dirty="0" smtClean="0"/>
                  <a:t>Predict:</a:t>
                </a:r>
              </a:p>
              <a:p>
                <a:pPr lvl="2"/>
                <a:r>
                  <a:rPr lang="en-US" sz="1800" dirty="0" smtClean="0"/>
                  <a:t>Best candidate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12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 (aka Edit Distance)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way to determine how similar two word are</a:t>
            </a:r>
          </a:p>
          <a:p>
            <a:pPr lvl="1"/>
            <a:r>
              <a:rPr lang="en-US" dirty="0" smtClean="0"/>
              <a:t>Mutate one word into the other and sum costs of operations</a:t>
            </a:r>
          </a:p>
          <a:p>
            <a:pPr lvl="2"/>
            <a:r>
              <a:rPr lang="en-US" dirty="0" smtClean="0"/>
              <a:t>Substitution, removal, insertion</a:t>
            </a:r>
          </a:p>
          <a:p>
            <a:r>
              <a:rPr lang="en-US" dirty="0" smtClean="0"/>
              <a:t>Basic examples</a:t>
            </a:r>
          </a:p>
          <a:p>
            <a:pPr marL="0" indent="0">
              <a:buNone/>
            </a:pPr>
            <a:r>
              <a:rPr lang="en-US" dirty="0" smtClean="0"/>
              <a:t>LD(“test”, “text”) = 1		one substitution</a:t>
            </a:r>
          </a:p>
          <a:p>
            <a:pPr marL="0" indent="0">
              <a:buNone/>
            </a:pPr>
            <a:r>
              <a:rPr lang="en-US" dirty="0" smtClean="0"/>
              <a:t>LD(“Sunday”, “Saturday”) = 3	two removals, one substitution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0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040294"/>
          </a:xfrm>
        </p:spPr>
        <p:txBody>
          <a:bodyPr/>
          <a:lstStyle/>
          <a:p>
            <a:pPr marL="201168" lvl="1" indent="0">
              <a:buNone/>
            </a:pPr>
            <a:r>
              <a:rPr lang="en-US" sz="2400" dirty="0" smtClean="0"/>
              <a:t>Dynamic programming</a:t>
            </a:r>
          </a:p>
          <a:p>
            <a:r>
              <a:rPr lang="en-US" dirty="0"/>
              <a:t>	</a:t>
            </a:r>
            <a:r>
              <a:rPr lang="en-US" dirty="0" smtClean="0"/>
              <a:t>LD(“test”, “text”)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62158"/>
              </p:ext>
            </p:extLst>
          </p:nvPr>
        </p:nvGraphicFramePr>
        <p:xfrm>
          <a:off x="1461844" y="3150894"/>
          <a:ext cx="8128002" cy="2225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6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Implement a more sophisticated method of for computing edit distance</a:t>
            </a:r>
          </a:p>
          <a:p>
            <a:pPr lvl="1"/>
            <a:r>
              <a:rPr lang="en-US" sz="2400" dirty="0" smtClean="0"/>
              <a:t>Use Good-Turing Estimation instead of Laplacian Smoothing</a:t>
            </a:r>
          </a:p>
          <a:p>
            <a:pPr lvl="1"/>
            <a:r>
              <a:rPr lang="en-US" sz="2400" dirty="0" smtClean="0"/>
              <a:t>Allow a model to be saved between program sessions</a:t>
            </a:r>
          </a:p>
          <a:p>
            <a:pPr lvl="1"/>
            <a:r>
              <a:rPr lang="en-US" sz="2400" dirty="0" smtClean="0"/>
              <a:t>Finish text editor functionality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69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9401"/>
          </a:xfrm>
        </p:spPr>
        <p:txBody>
          <a:bodyPr/>
          <a:lstStyle/>
          <a:p>
            <a:r>
              <a:rPr lang="en-US" dirty="0" smtClean="0"/>
              <a:t>Simple probabilistic model</a:t>
            </a:r>
          </a:p>
          <a:p>
            <a:pPr lvl="1"/>
            <a:r>
              <a:rPr lang="en-US" dirty="0" smtClean="0"/>
              <a:t>Computes a probability distribution for n based upon the previous observed n-1 word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87251" y="2706471"/>
            <a:ext cx="6478458" cy="1483641"/>
            <a:chOff x="2786903" y="3528975"/>
            <a:chExt cx="6478458" cy="1483641"/>
          </a:xfrm>
        </p:grpSpPr>
        <p:sp>
          <p:nvSpPr>
            <p:cNvPr id="4" name="Oval 3"/>
            <p:cNvSpPr/>
            <p:nvPr/>
          </p:nvSpPr>
          <p:spPr>
            <a:xfrm>
              <a:off x="8157323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367519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576707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upon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6903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once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6"/>
              <a:endCxn id="6" idx="2"/>
            </p:cNvCxnSpPr>
            <p:nvPr/>
          </p:nvCxnSpPr>
          <p:spPr>
            <a:xfrm>
              <a:off x="3894941" y="4039963"/>
              <a:ext cx="681766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684745" y="4015328"/>
              <a:ext cx="681766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475557" y="4039963"/>
              <a:ext cx="681766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18688" y="4550951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4516" y="4550950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n-1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8072" y="4550949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n-2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42725" y="4550949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n-3</a:t>
              </a:r>
              <a:endParaRPr 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881232" y="4279347"/>
                <a:ext cx="10515600" cy="207940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number of grams grows exponentially with model depth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vocabulary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Bigram model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grams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Trigram model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grams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N-gram models of depth greater than three aren’t typically used because it is impossible to sufficiently train the model</a:t>
                </a:r>
              </a:p>
            </p:txBody>
          </p:sp>
        </mc:Choice>
        <mc:Fallback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32" y="4279347"/>
                <a:ext cx="10515600" cy="2079401"/>
              </a:xfrm>
              <a:prstGeom prst="rect">
                <a:avLst/>
              </a:prstGeom>
              <a:blipFill rotWithShape="0">
                <a:blip r:embed="rId2"/>
                <a:stretch>
                  <a:fillRect l="-1391" t="-4399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57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Trigram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46842"/>
            <a:ext cx="10515600" cy="2530120"/>
          </a:xfrm>
        </p:spPr>
        <p:txBody>
          <a:bodyPr>
            <a:normAutofit/>
          </a:bodyPr>
          <a:lstStyle/>
          <a:p>
            <a:r>
              <a:rPr lang="en-US" dirty="0" smtClean="0"/>
              <a:t>Accesses each chain of length three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484888" y="2251550"/>
            <a:ext cx="5179191" cy="1091910"/>
            <a:chOff x="2786903" y="3528975"/>
            <a:chExt cx="6478458" cy="1483641"/>
          </a:xfrm>
        </p:grpSpPr>
        <p:sp>
          <p:nvSpPr>
            <p:cNvPr id="5" name="Oval 4"/>
            <p:cNvSpPr/>
            <p:nvPr/>
          </p:nvSpPr>
          <p:spPr>
            <a:xfrm>
              <a:off x="8157323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367519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76707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upon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86903" y="3528975"/>
              <a:ext cx="1108038" cy="1021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once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6"/>
              <a:endCxn id="7" idx="2"/>
            </p:cNvCxnSpPr>
            <p:nvPr/>
          </p:nvCxnSpPr>
          <p:spPr>
            <a:xfrm>
              <a:off x="3894941" y="4039963"/>
              <a:ext cx="681766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684745" y="4015328"/>
              <a:ext cx="681766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475557" y="4039963"/>
              <a:ext cx="681766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18688" y="4550951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4516" y="4550950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n-1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8072" y="4550949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n-2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42725" y="4550949"/>
              <a:ext cx="7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n-3</a:t>
              </a:r>
              <a:endParaRPr lang="en-US" sz="2400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4631772" y="1924907"/>
            <a:ext cx="0" cy="1326404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03528"/>
              </p:ext>
            </p:extLst>
          </p:nvPr>
        </p:nvGraphicFramePr>
        <p:xfrm>
          <a:off x="1294652" y="4389876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30419"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upon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upon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upon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.005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488757" y="3956905"/>
                <a:ext cx="2183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𝑃𝑟𝑒𝑑𝑖𝑐𝑎𝑡𝑒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757" y="3956905"/>
                <a:ext cx="2183802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4178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6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Estimate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Easily computed: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MLE model attributes 0 probability to events not observed in the training data</a:t>
                </a:r>
              </a:p>
              <a:p>
                <a:pPr lvl="1"/>
                <a:r>
                  <a:rPr lang="en-US" dirty="0" err="1" smtClean="0"/>
                  <a:t>Overfit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Need a way to make it more general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21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Zero probability values are bad</a:t>
                </a:r>
              </a:p>
              <a:p>
                <a:pPr lvl="1"/>
                <a:r>
                  <a:rPr lang="en-US" dirty="0" smtClean="0"/>
                  <a:t>We want to save probability mass for events not observed in the training data</a:t>
                </a:r>
              </a:p>
              <a:p>
                <a:r>
                  <a:rPr lang="en-US" dirty="0" smtClean="0"/>
                  <a:t>Laplacian smoothing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…)+1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sz="2400" i="1" dirty="0"/>
                  <a:t>	</a:t>
                </a:r>
                <a:r>
                  <a:rPr lang="en-US" sz="2400" i="1" dirty="0" smtClean="0"/>
                  <a:t>V = vocabulary</a:t>
                </a:r>
              </a:p>
              <a:p>
                <a:r>
                  <a:rPr lang="en-US" dirty="0" smtClean="0"/>
                  <a:t>Good-Turing frequency estimation</a:t>
                </a:r>
              </a:p>
              <a:p>
                <a:pPr lvl="1"/>
                <a:r>
                  <a:rPr lang="en-US" dirty="0" smtClean="0"/>
                  <a:t>All estimates are adjusted to save probability was for unseen events</a:t>
                </a:r>
              </a:p>
              <a:p>
                <a:pPr lvl="2"/>
                <a:r>
                  <a:rPr lang="en-US" dirty="0" smtClean="0"/>
                  <a:t>Probability of events of frequency 1 is distributed to unseen events</a:t>
                </a:r>
              </a:p>
              <a:p>
                <a:pPr lvl="2"/>
                <a:r>
                  <a:rPr lang="en-US" dirty="0" smtClean="0"/>
                  <a:t>Probability of events of frequency 2 is distributed to events of frequency 1</a:t>
                </a:r>
              </a:p>
              <a:p>
                <a:pPr lvl="2"/>
                <a:r>
                  <a:rPr lang="en-US" dirty="0" smtClean="0"/>
                  <a:t>Etc.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66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80159" y="2022437"/>
                <a:ext cx="9531275" cy="3233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</a:rPr>
                  <a:t>We can combine information from multiple models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Linear </a:t>
                </a:r>
                <a:r>
                  <a:rPr lang="en-US" sz="2400" dirty="0">
                    <a:solidFill>
                      <a:prstClr val="black"/>
                    </a:solidFill>
                  </a:rPr>
                  <a:t>interpolation is a simple manner of doing this</a:t>
                </a: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prstClr val="black"/>
                    </a:solidFill>
                  </a:rPr>
                  <a:t>Suppose we wish to mix three models m1, m2,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m3</a:t>
                </a: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prstClr val="black"/>
                    </a:solidFill>
                  </a:rPr>
                  <a:t>Use three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59" y="2022437"/>
                <a:ext cx="9531275" cy="3233642"/>
              </a:xfrm>
              <a:prstGeom prst="rect">
                <a:avLst/>
              </a:prstGeom>
              <a:blipFill rotWithShape="0">
                <a:blip r:embed="rId2"/>
                <a:stretch>
                  <a:fillRect l="-1151" t="-3208" b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11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Determining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values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this is done using held-out corpus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58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Model Ability to Predict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617034"/>
              </p:ext>
            </p:extLst>
          </p:nvPr>
        </p:nvGraphicFramePr>
        <p:xfrm>
          <a:off x="838198" y="1731764"/>
          <a:ext cx="1015611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588214" y="3127997"/>
                <a:ext cx="1531172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=(.01, .495, .495)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14" y="3127997"/>
                <a:ext cx="1531172" cy="253916"/>
              </a:xfrm>
              <a:prstGeom prst="rect">
                <a:avLst/>
              </a:prstGeom>
              <a:blipFill rotWithShape="0"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588214" y="2433016"/>
                <a:ext cx="1531172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=(.01, .345, .645)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14" y="2433016"/>
                <a:ext cx="1531172" cy="253916"/>
              </a:xfrm>
              <a:prstGeom prst="rect">
                <a:avLst/>
              </a:prstGeom>
              <a:blipFill rotWithShape="0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588214" y="3690348"/>
                <a:ext cx="1531172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=(.01, .645, .345)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14" y="3690348"/>
                <a:ext cx="1531172" cy="253916"/>
              </a:xfrm>
              <a:prstGeom prst="rect">
                <a:avLst/>
              </a:prstGeom>
              <a:blipFill rotWithShape="0"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588214" y="4325528"/>
                <a:ext cx="1531172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=(.33, .34, .33)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14" y="4325528"/>
                <a:ext cx="1531172" cy="253916"/>
              </a:xfrm>
              <a:prstGeom prst="rect">
                <a:avLst/>
              </a:prstGeom>
              <a:blipFill rotWithShape="0"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588214" y="4960708"/>
                <a:ext cx="1531172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=(.3, .7, 0)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14" y="4960708"/>
                <a:ext cx="1531172" cy="253916"/>
              </a:xfrm>
              <a:prstGeom prst="rect">
                <a:avLst/>
              </a:prstGeom>
              <a:blipFill rotWithShape="0">
                <a:blip r:embed="rId7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947132" y="5947441"/>
            <a:ext cx="206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Austen Model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95" y="5953574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Dickens Model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8654" y="5958447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4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Correct Predictions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01306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of each models correct predications on A Tale of Two Cities.</a:t>
            </a:r>
          </a:p>
          <a:p>
            <a:r>
              <a:rPr lang="en-US" dirty="0" smtClean="0"/>
              <a:t>All models used linear interpolation (unigram = .01, bigram = .345, trigram = .645) and Laplace smoothing.</a:t>
            </a:r>
          </a:p>
          <a:p>
            <a:endParaRPr lang="en-US" dirty="0"/>
          </a:p>
          <a:p>
            <a:r>
              <a:rPr lang="en-US" dirty="0" smtClean="0"/>
              <a:t>Honestly, I find this form of model evaluation very interesting: the model can predict the word the a lot…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535608"/>
              </p:ext>
            </p:extLst>
          </p:nvPr>
        </p:nvGraphicFramePr>
        <p:xfrm>
          <a:off x="838200" y="1882588"/>
          <a:ext cx="1051560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040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434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Natural Language Processing</vt:lpstr>
      <vt:lpstr>N-gram model</vt:lpstr>
      <vt:lpstr>Example: Trigram Model</vt:lpstr>
      <vt:lpstr>MLE Estimate</vt:lpstr>
      <vt:lpstr>Smoothing</vt:lpstr>
      <vt:lpstr>Interpolation</vt:lpstr>
      <vt:lpstr>Determining λ values</vt:lpstr>
      <vt:lpstr>Evaluation of Model Ability to Predict</vt:lpstr>
      <vt:lpstr>Breakdown of Correct Predictions</vt:lpstr>
      <vt:lpstr>Second Form of Evaluation</vt:lpstr>
      <vt:lpstr>Autocorrect</vt:lpstr>
      <vt:lpstr>Levenshtein Distance (aka Edit Distance)</vt:lpstr>
      <vt:lpstr>How to Implement</vt:lpstr>
      <vt:lpstr>Future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NT2</dc:creator>
  <cp:lastModifiedBy>NT2</cp:lastModifiedBy>
  <cp:revision>18</cp:revision>
  <dcterms:created xsi:type="dcterms:W3CDTF">2016-05-18T22:14:35Z</dcterms:created>
  <dcterms:modified xsi:type="dcterms:W3CDTF">2016-05-19T19:05:25Z</dcterms:modified>
</cp:coreProperties>
</file>