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rgbClr val="375A7D"/>
          </a:solidFill>
        </a:fill>
      </a:tcStyle>
    </a:wholeTbl>
    <a:band2H>
      <a:tcTxStyle b="def" i="def"/>
      <a:tcStyle>
        <a:tcBdr/>
        <a:fill>
          <a:solidFill>
            <a:srgbClr val="3B7499"/>
          </a:solidFill>
        </a:fill>
      </a:tcStyle>
    </a:band2H>
    <a:firstCo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rgbClr val="53D5FD"/>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firstCol>
    <a:lastRow>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rgbClr val="53D5FD"/>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lastRow>
    <a:firstRow>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rgbClr val="53D5FD"/>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firstRow>
  </a:tblStyle>
  <a:tblStyle styleId="{C7B018BB-80A7-4F77-B60F-C8B233D01FF8}" styleName="">
    <a:tblBg/>
    <a:wholeTbl>
      <a:tcTxStyle b="off" i="off">
        <a:font>
          <a:latin typeface="Avenir Medium"/>
          <a:ea typeface="Avenir Medium"/>
          <a:cs typeface="Avenir Medium"/>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0A0A0A">
              <a:alpha val="92000"/>
            </a:srgbClr>
          </a:solidFill>
        </a:fill>
      </a:tcStyle>
    </a:band2H>
    <a:firstCol>
      <a:tcTxStyle b="off" i="off">
        <a:font>
          <a:latin typeface="Avenir Medium"/>
          <a:ea typeface="Avenir Medium"/>
          <a:cs typeface="Avenir Medium"/>
        </a:font>
        <a:srgbClr val="FFFFFF"/>
      </a:tcTxStyle>
      <a:tcStyle>
        <a:tcBdr>
          <a:left>
            <a:ln w="25400" cap="flat">
              <a:solidFill>
                <a:srgbClr val="000000"/>
              </a:solidFill>
              <a:prstDash val="solid"/>
              <a:miter lim="400000"/>
            </a:ln>
          </a:left>
          <a:right>
            <a:ln w="635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ff" i="off">
        <a:font>
          <a:latin typeface="Avenir Medium"/>
          <a:ea typeface="Avenir Medium"/>
          <a:cs typeface="Avenir Medium"/>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635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Avenir Medium"/>
          <a:ea typeface="Avenir Medium"/>
          <a:cs typeface="Avenir Medium"/>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635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EEE7283C-3CF3-47DC-8721-378D4A62B228}" styleName="">
    <a:tblBg/>
    <a:wholeTb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noFill/>
        </a:fill>
      </a:tcStyle>
    </a:wholeTbl>
    <a:band2H>
      <a:tcTxStyle b="def" i="def"/>
      <a:tcStyle>
        <a:tcBdr/>
        <a:fill>
          <a:solidFill>
            <a:srgbClr val="00EDFF">
              <a:alpha val="24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chemeClr val="accent2">
                  <a:satOff val="-5186"/>
                  <a:lumOff val="-28409"/>
                </a:schemeClr>
              </a:solidFill>
              <a:prstDash val="solid"/>
              <a:miter lim="400000"/>
            </a:ln>
          </a:insideV>
        </a:tcBdr>
        <a:fill>
          <a:solidFill>
            <a:schemeClr val="accent2">
              <a:satOff val="-5186"/>
              <a:lumOff val="-12389"/>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solidFill>
                <a:srgbClr val="00919C">
                  <a:alpha val="79000"/>
                </a:srgbClr>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00919C">
                  <a:alpha val="79000"/>
                </a:srgbClr>
              </a:solidFill>
              <a:prstDash val="solid"/>
              <a:miter lim="400000"/>
            </a:ln>
          </a:insideH>
          <a:insideV>
            <a:ln w="12700" cap="flat">
              <a:noFill/>
              <a:miter lim="400000"/>
            </a:ln>
          </a:insideV>
        </a:tcBdr>
        <a:fill>
          <a:solidFill>
            <a:schemeClr val="accent2">
              <a:satOff val="-5186"/>
              <a:lumOff val="-28409"/>
            </a:schemeClr>
          </a:solid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25400" cap="rnd">
              <a:solidFill>
                <a:srgbClr val="4F4F4F"/>
              </a:solidFill>
              <a:custDash>
                <a:ds d="100000" sp="200000"/>
              </a:custDash>
              <a:miter lim="400000"/>
            </a:ln>
          </a:top>
          <a:bottom>
            <a:ln w="25400" cap="rnd">
              <a:solidFill>
                <a:srgbClr val="4F4F4F"/>
              </a:solidFill>
              <a:custDash>
                <a:ds d="100000" sp="200000"/>
              </a:custDash>
              <a:miter lim="400000"/>
            </a:ln>
          </a:bottom>
          <a:insideH>
            <a:ln w="25400" cap="rnd">
              <a:solidFill>
                <a:srgbClr val="4F4F4F"/>
              </a:solidFill>
              <a:custDash>
                <a:ds d="100000" sp="200000"/>
              </a:custDash>
              <a:miter lim="400000"/>
            </a:ln>
          </a:insideH>
          <a:insideV>
            <a:ln w="12700" cap="flat">
              <a:noFill/>
              <a:miter lim="400000"/>
            </a:ln>
          </a:insideV>
        </a:tcBdr>
        <a:fill>
          <a:noFill/>
        </a:fill>
      </a:tcStyle>
    </a:wholeTbl>
    <a:band2H>
      <a:tcTxStyle b="def" i="def"/>
      <a:tcStyle>
        <a:tcBdr/>
        <a:fill>
          <a:solidFill>
            <a:srgbClr val="6D6D6D">
              <a:alpha val="25000"/>
            </a:srgbClr>
          </a:solidFill>
        </a:fill>
      </a:tcStyle>
    </a:band2H>
    <a:firstCol>
      <a:tcTxStyle b="off" i="off">
        <a:fontRef idx="minor">
          <a:srgbClr val="FFFFFF"/>
        </a:fontRef>
        <a:srgbClr val="FFFFFF"/>
      </a:tcTxStyle>
      <a:tcStyle>
        <a:tcBdr>
          <a:left>
            <a:ln w="12700" cap="flat">
              <a:noFill/>
              <a:miter lim="400000"/>
            </a:ln>
          </a:left>
          <a:right>
            <a:ln w="0" cap="flat">
              <a:noFill/>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noFill/>
              <a:miter lim="400000"/>
            </a:ln>
          </a:insideV>
        </a:tcBdr>
        <a:fill>
          <a:solidFill>
            <a:srgbClr val="808080">
              <a:alpha val="32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38100" cap="flat">
              <a:solidFill>
                <a:srgbClr val="000000"/>
              </a:solidFill>
              <a:prstDash val="solid"/>
              <a:miter lim="400000"/>
            </a:ln>
          </a:top>
          <a:bottom>
            <a:ln w="12700" cap="flat">
              <a:noFill/>
              <a:miter lim="400000"/>
            </a:ln>
          </a:bottom>
          <a:insideH>
            <a:ln w="12700" cap="flat">
              <a:solidFill>
                <a:srgbClr val="000000"/>
              </a:solidFill>
              <a:prstDash val="solid"/>
              <a:miter lim="400000"/>
            </a:ln>
          </a:insideH>
          <a:insideV>
            <a:ln w="12700" cap="flat">
              <a:noFill/>
              <a:miter lim="400000"/>
            </a:ln>
          </a:insideV>
        </a:tcBdr>
        <a:fill>
          <a:solidFill>
            <a:srgbClr val="941B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noFill/>
              <a:miter lim="400000"/>
            </a:ln>
          </a:insideV>
        </a:tcBdr>
        <a:fill>
          <a:solidFill>
            <a:srgbClr val="CD2600">
              <a:alpha val="80000"/>
            </a:srgb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4F4F4F"/>
              </a:solidFill>
              <a:prstDash val="solid"/>
              <a:miter lim="400000"/>
            </a:ln>
          </a:top>
          <a:bottom>
            <a:ln w="12700" cap="flat">
              <a:solidFill>
                <a:srgbClr val="4F4F4F"/>
              </a:solidFill>
              <a:prstDash val="solid"/>
              <a:miter lim="400000"/>
            </a:ln>
          </a:bottom>
          <a:insideH>
            <a:ln w="12700" cap="flat">
              <a:solidFill>
                <a:srgbClr val="4F4F4F"/>
              </a:solidFill>
              <a:prstDash val="solid"/>
              <a:miter lim="400000"/>
            </a:ln>
          </a:insideH>
          <a:insideV>
            <a:ln w="12700" cap="flat">
              <a:noFill/>
              <a:miter lim="400000"/>
            </a:ln>
          </a:insideV>
        </a:tcBdr>
        <a:fill>
          <a:noFill/>
        </a:fill>
      </a:tcStyle>
    </a:wholeTbl>
    <a:band2H>
      <a:tcTxStyle b="def" i="def"/>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4F4F4F"/>
              </a:solidFill>
              <a:prstDash val="solid"/>
              <a:miter lim="400000"/>
            </a:ln>
          </a:top>
          <a:bottom>
            <a:ln w="12700" cap="flat">
              <a:solidFill>
                <a:srgbClr val="4F4F4F"/>
              </a:solidFill>
              <a:prstDash val="solid"/>
              <a:miter lim="400000"/>
            </a:ln>
          </a:bottom>
          <a:insideH>
            <a:ln w="12700" cap="flat">
              <a:solidFill>
                <a:srgbClr val="4F4F4F"/>
              </a:solidFill>
              <a:prstDash val="solid"/>
              <a:miter lim="400000"/>
            </a:ln>
          </a:insideH>
          <a:insideV>
            <a:ln w="12700" cap="flat">
              <a:noFill/>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08080"/>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08080"/>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797979"/>
              </a:solidFill>
              <a:custDash>
                <a:ds d="200000" sp="200000"/>
              </a:custDash>
              <a:miter lim="400000"/>
            </a:ln>
          </a:top>
          <a:bottom>
            <a:ln w="12700" cap="flat">
              <a:solidFill>
                <a:srgbClr val="797979"/>
              </a:solidFill>
              <a:custDash>
                <a:ds d="200000" sp="200000"/>
              </a:custDash>
              <a:miter lim="400000"/>
            </a:ln>
          </a:bottom>
          <a:insideH>
            <a:ln w="12700" cap="flat">
              <a:solidFill>
                <a:srgbClr val="797979"/>
              </a:solidFill>
              <a:custDash>
                <a:ds d="200000" sp="200000"/>
              </a:custDash>
              <a:miter lim="400000"/>
            </a:ln>
          </a:insideH>
          <a:insideV>
            <a:ln w="12700" cap="flat">
              <a:noFill/>
              <a:miter lim="400000"/>
            </a:ln>
          </a:insideV>
        </a:tcBdr>
        <a:fill>
          <a:noFill/>
        </a:fill>
      </a:tcStyle>
    </a:wholeTbl>
    <a:band2H>
      <a:tcTxStyle b="def" i="def"/>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FFFFF"/>
              </a:solidFill>
              <a:prstDash val="solid"/>
              <a:miter lim="400000"/>
            </a:ln>
          </a:right>
          <a:top>
            <a:ln w="12700" cap="flat">
              <a:solidFill>
                <a:srgbClr val="797979"/>
              </a:solidFill>
              <a:custDash>
                <a:ds d="200000" sp="200000"/>
              </a:custDash>
              <a:miter lim="400000"/>
            </a:ln>
          </a:top>
          <a:bottom>
            <a:ln w="12700" cap="flat">
              <a:solidFill>
                <a:srgbClr val="797979"/>
              </a:solidFill>
              <a:custDash>
                <a:ds d="200000" sp="200000"/>
              </a:custDash>
              <a:miter lim="400000"/>
            </a:ln>
          </a:bottom>
          <a:insideH>
            <a:ln w="12700" cap="flat">
              <a:solidFill>
                <a:srgbClr val="797979"/>
              </a:solidFill>
              <a:custDash>
                <a:ds d="200000" sp="200000"/>
              </a:custDash>
              <a:miter lim="400000"/>
            </a:ln>
          </a:insideH>
          <a:insideV>
            <a:ln w="12700" cap="flat">
              <a:noFill/>
              <a:miter lim="400000"/>
            </a:ln>
          </a:insideV>
        </a:tcBdr>
        <a:fill>
          <a:no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solidFill>
                <a:srgbClr val="797979"/>
              </a:solidFill>
              <a:prstDash val="solid"/>
              <a:miter lim="400000"/>
            </a:ln>
          </a:insideH>
          <a:insideV>
            <a:ln w="12700" cap="flat">
              <a:noFill/>
              <a:miter lim="400000"/>
            </a:ln>
          </a:insideV>
        </a:tcBdr>
        <a:fill>
          <a:noFill/>
        </a:fill>
      </a:tcStyle>
    </a:lastRow>
    <a:firstRow>
      <a:tcTxStyle b="off" i="off">
        <a:fontRef idx="minor">
          <a:schemeClr val="accent2">
            <a:satOff val="44164"/>
            <a:lumOff val="14231"/>
          </a:schemeClr>
        </a:fontRef>
        <a:schemeClr val="accent2">
          <a:satOff val="44164"/>
          <a:lumOff val="14231"/>
        </a:schemeClr>
      </a:tcTxStyle>
      <a:tcStyle>
        <a:tcBdr>
          <a:left>
            <a:ln w="12700" cap="flat">
              <a:noFill/>
              <a:miter lim="400000"/>
            </a:ln>
          </a:left>
          <a:right>
            <a:ln w="12700" cap="flat">
              <a:noFill/>
              <a:miter lim="400000"/>
            </a:ln>
          </a:right>
          <a:top>
            <a:ln w="12700" cap="flat">
              <a:noFill/>
              <a:miter lim="400000"/>
            </a:ln>
          </a:top>
          <a:bottom>
            <a:ln w="12700" cap="flat">
              <a:solidFill>
                <a:srgbClr val="FFFFFF"/>
              </a:solidFill>
              <a:prstDash val="solid"/>
              <a:miter lim="400000"/>
            </a:ln>
          </a:bottom>
          <a:insideH>
            <a:ln w="12700" cap="flat">
              <a:solidFill>
                <a:srgbClr val="797979"/>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p:nvPr>
            <p:ph type="sldImg"/>
          </p:nvPr>
        </p:nvSpPr>
        <p:spPr>
          <a:xfrm>
            <a:off x="1143000" y="685800"/>
            <a:ext cx="4572000" cy="3429000"/>
          </a:xfrm>
          <a:prstGeom prst="rect">
            <a:avLst/>
          </a:prstGeom>
        </p:spPr>
        <p:txBody>
          <a:bodyPr/>
          <a:lstStyle/>
          <a:p>
            <a:pPr/>
          </a:p>
        </p:txBody>
      </p:sp>
      <p:sp>
        <p:nvSpPr>
          <p:cNvPr id="137" name="Shape 13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sldImg"/>
          </p:nvPr>
        </p:nvSpPr>
        <p:spPr>
          <a:prstGeom prst="rect">
            <a:avLst/>
          </a:prstGeom>
        </p:spPr>
        <p:txBody>
          <a:bodyPr/>
          <a:lstStyle/>
          <a:p>
            <a:pPr/>
          </a:p>
        </p:txBody>
      </p:sp>
      <p:sp>
        <p:nvSpPr>
          <p:cNvPr id="146" name="Shape 146"/>
          <p:cNvSpPr/>
          <p:nvPr>
            <p:ph type="body" sz="quarter" idx="1"/>
          </p:nvPr>
        </p:nvSpPr>
        <p:spPr>
          <a:prstGeom prst="rect">
            <a:avLst/>
          </a:prstGeom>
        </p:spPr>
        <p:txBody>
          <a:bodyPr/>
          <a:lstStyle/>
          <a:p>
            <a:pPr/>
            <a:r>
              <a:t>ASPNET CORE is very similar to the previous incarnations. It can do most of the same things, but it is also very different. Let’s dive in to what is new</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sldImg"/>
          </p:nvPr>
        </p:nvSpPr>
        <p:spPr>
          <a:prstGeom prst="rect">
            <a:avLst/>
          </a:prstGeom>
        </p:spPr>
        <p:txBody>
          <a:bodyPr/>
          <a:lstStyle/>
          <a:p>
            <a:pPr/>
          </a:p>
        </p:txBody>
      </p:sp>
      <p:sp>
        <p:nvSpPr>
          <p:cNvPr id="156" name="Shape 156"/>
          <p:cNvSpPr/>
          <p:nvPr>
            <p:ph type="body" sz="quarter" idx="1"/>
          </p:nvPr>
        </p:nvSpPr>
        <p:spPr>
          <a:prstGeom prst="rect">
            <a:avLst/>
          </a:prstGeom>
        </p:spPr>
        <p:txBody>
          <a:bodyPr/>
          <a:lstStyle/>
          <a:p>
            <a:pPr/>
            <a:r>
              <a:t>Firstly, it is designed to be deployed just about anywhere. You can find aspnet core driving IoT devices, to massively load balanced cloud workloads.</a:t>
            </a:r>
          </a:p>
          <a:p>
            <a:pPr/>
          </a:p>
          <a:p>
            <a:pPr/>
            <a:r>
              <a:t>MS decided that having two different ways to make Controllers (Webapi vs MVC) was a bit silly, so they consolidated both stacks, taking the best ideas from each and merged them together.</a:t>
            </a:r>
          </a:p>
          <a:p>
            <a:pPr/>
          </a:p>
          <a:p>
            <a:pPr/>
            <a:r>
              <a:t>It is lightweight by design. You can avoid taking a dependency on a great many libraries, making it ideal to fit onto small platforms, like Raspberry Pi, for instance. This has benefits on large scale applications too, more room to scale!</a:t>
            </a:r>
          </a:p>
          <a:p>
            <a:pPr/>
          </a:p>
          <a:p>
            <a:pPr/>
            <a:r>
              <a:t>MS seperated a lot of libraries into smaller dependencies, and went with a middleware architecture, allowing us to be more choosy with how we compose various capabilities of our applications.</a:t>
            </a:r>
          </a:p>
          <a:p>
            <a:pPr/>
          </a:p>
          <a:p>
            <a:pPr/>
            <a:r>
              <a:t>It can be self hosted, meaning no hard dependency on IIS. Using the provided Kestrel web application host. It is pretty quick too. Typically though, production deployments would not expose these to the web directly, although it is now supported (but not entirely recommended, wait for the security issues to get ironed out). The usual method is to use IIS or Ngenix to handle incoming requests and act as a reverse proxy to your application.</a:t>
            </a:r>
          </a:p>
          <a:p>
            <a:pPr/>
          </a:p>
          <a:p>
            <a:pPr/>
            <a:r>
              <a:t>Since it can be self hosted, this makes it possible to use containerisation technologies to make deployment a lot simpler and more reliable.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a:p>
        </p:txBody>
      </p:sp>
      <p:sp>
        <p:nvSpPr>
          <p:cNvPr id="164" name="Shape 164"/>
          <p:cNvSpPr/>
          <p:nvPr>
            <p:ph type="body" sz="quarter" idx="1"/>
          </p:nvPr>
        </p:nvSpPr>
        <p:spPr>
          <a:prstGeom prst="rect">
            <a:avLst/>
          </a:prstGeom>
        </p:spPr>
        <p:txBody>
          <a:bodyPr/>
          <a:lstStyle/>
          <a:p>
            <a:pPr/>
            <a:r>
              <a:t>What I want to do is show you how to build software from first principles, with minimal support for tools. I have a few reasons for this: </a:t>
            </a:r>
          </a:p>
          <a:p>
            <a:pPr marL="434622" indent="-434622">
              <a:buSzPct val="100000"/>
              <a:buAutoNum type="arabicPeriod" startAt="1"/>
            </a:pPr>
            <a:r>
              <a:t>If you ever get stuck with a IDE or tool that is misbehaving, you’ll have an effective strategy to troubleshoot and isolate issues</a:t>
            </a:r>
          </a:p>
          <a:p>
            <a:pPr marL="434622" indent="-434622">
              <a:buSzPct val="100000"/>
              <a:buAutoNum type="arabicPeriod" startAt="1"/>
            </a:pPr>
            <a:r>
              <a:t>If you ever find yourself in a scenario where downloading an 8Gb installation of visual studio is out of the question, you’ll be able to be productive.</a:t>
            </a:r>
          </a:p>
          <a:p>
            <a:pPr marL="434622" indent="-434622">
              <a:buSzPct val="100000"/>
              <a:buAutoNum type="arabicPeriod" startAt="1"/>
            </a:pPr>
            <a:r>
              <a:t>Understanding what a ‘power tool’ actually gets you, and what it doesn’t get you, before using said power tool, is an important part of situational awareness as a developer.</a:t>
            </a:r>
          </a:p>
          <a:p>
            <a:pPr/>
          </a:p>
          <a:p>
            <a:pPr/>
            <a:r>
              <a:t>If you want to follow along, you can use the README.md in the git repository of this slide deck to guide you through building. If not, I’ll just show what things look like. Feel free to ask questions at any point.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sldImg"/>
          </p:nvPr>
        </p:nvSpPr>
        <p:spPr>
          <a:prstGeom prst="rect">
            <a:avLst/>
          </a:prstGeom>
        </p:spPr>
        <p:txBody>
          <a:bodyPr/>
          <a:lstStyle/>
          <a:p>
            <a:pPr/>
          </a:p>
        </p:txBody>
      </p:sp>
      <p:sp>
        <p:nvSpPr>
          <p:cNvPr id="175" name="Shape 175"/>
          <p:cNvSpPr/>
          <p:nvPr>
            <p:ph type="body" sz="quarter" idx="1"/>
          </p:nvPr>
        </p:nvSpPr>
        <p:spPr>
          <a:prstGeom prst="rect">
            <a:avLst/>
          </a:prstGeom>
        </p:spPr>
        <p:txBody>
          <a:bodyPr/>
          <a:lstStyle/>
          <a:p>
            <a:pPr/>
            <a:r>
              <a:t>Solution files are no longer a mandatory part of .NET development, but that doesn’t mean they are useless…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sldImg"/>
          </p:nvPr>
        </p:nvSpPr>
        <p:spPr>
          <a:prstGeom prst="rect">
            <a:avLst/>
          </a:prstGeom>
        </p:spPr>
        <p:txBody>
          <a:bodyPr/>
          <a:lstStyle/>
          <a:p>
            <a:pPr/>
          </a:p>
        </p:txBody>
      </p:sp>
      <p:sp>
        <p:nvSpPr>
          <p:cNvPr id="211" name="Shape 211"/>
          <p:cNvSpPr/>
          <p:nvPr>
            <p:ph type="body" sz="quarter" idx="1"/>
          </p:nvPr>
        </p:nvSpPr>
        <p:spPr>
          <a:prstGeom prst="rect">
            <a:avLst/>
          </a:prstGeom>
        </p:spPr>
        <p:txBody>
          <a:bodyPr/>
          <a:lstStyle/>
          <a:p>
            <a:pPr/>
            <a:r>
              <a:t>You'll notice that the ValuesController class that was generated in the Controlles folder of our source code, amkes use of  meta-programming (Attributes) to designate the routing. This approach is fine for small jobs. </a:t>
            </a:r>
          </a:p>
          <a:p>
            <a:pPr/>
          </a:p>
          <a:p>
            <a:pPr/>
            <a:r>
              <a:t>For bigger things it can really help to have a single place to go to, to inspect the way your application performs routing.</a:t>
            </a:r>
          </a:p>
          <a:p>
            <a:pPr/>
          </a:p>
          <a:p>
            <a:pPr/>
            <a:r>
              <a:t>Attribute routing can give you fine grained control over things like parameters though, so it definitely has its place, and shouldn’t be discounted from design discussion.</a:t>
            </a:r>
          </a:p>
          <a:p>
            <a:pPr/>
          </a:p>
          <a:p>
            <a:pPr/>
            <a:r>
              <a:t>So let's take a look at ASPNET Cores conventional routing approach to building the routes for our API.</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hape 217"/>
          <p:cNvSpPr/>
          <p:nvPr>
            <p:ph type="sldImg"/>
          </p:nvPr>
        </p:nvSpPr>
        <p:spPr>
          <a:prstGeom prst="rect">
            <a:avLst/>
          </a:prstGeom>
        </p:spPr>
        <p:txBody>
          <a:bodyPr/>
          <a:lstStyle/>
          <a:p>
            <a:pPr/>
          </a:p>
        </p:txBody>
      </p:sp>
      <p:sp>
        <p:nvSpPr>
          <p:cNvPr id="218" name="Shape 218"/>
          <p:cNvSpPr/>
          <p:nvPr>
            <p:ph type="body" sz="quarter" idx="1"/>
          </p:nvPr>
        </p:nvSpPr>
        <p:spPr>
          <a:prstGeom prst="rect">
            <a:avLst/>
          </a:prstGeom>
        </p:spPr>
        <p:txBody>
          <a:bodyPr/>
          <a:lstStyle/>
          <a:p>
            <a:pPr/>
            <a:r>
              <a:t>Fuzzy United (or FUN for short) is a boarding kennel in need of an API.</a:t>
            </a:r>
          </a:p>
          <a:p>
            <a:pPr/>
          </a:p>
          <a:p>
            <a:pPr/>
            <a:r>
              <a:t>To keep things simple, we’ll tackle 3 entities: Customers, Pets &amp; Bookings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660400" y="4292600"/>
            <a:ext cx="11684000" cy="2222500"/>
          </a:xfrm>
          <a:prstGeom prst="rect">
            <a:avLst/>
          </a:prstGeom>
        </p:spPr>
        <p:txBody>
          <a:bodyPr/>
          <a:lstStyle>
            <a:lvl1pPr>
              <a:defRPr spc="992" sz="6200"/>
            </a:lvl1pPr>
          </a:lstStyle>
          <a:p>
            <a:pPr/>
            <a:r>
              <a:t>Title Text</a:t>
            </a:r>
          </a:p>
        </p:txBody>
      </p:sp>
      <p:sp>
        <p:nvSpPr>
          <p:cNvPr id="12" name="Body Level One…"/>
          <p:cNvSpPr txBox="1"/>
          <p:nvPr>
            <p:ph type="body" sz="quarter" idx="1"/>
          </p:nvPr>
        </p:nvSpPr>
        <p:spPr>
          <a:xfrm>
            <a:off x="660400" y="3416300"/>
            <a:ext cx="11684000" cy="889000"/>
          </a:xfrm>
          <a:prstGeom prst="rect">
            <a:avLst/>
          </a:prstGeom>
        </p:spPr>
        <p:txBody>
          <a:bodyPr anchor="b"/>
          <a:lstStyle>
            <a:lvl1pPr marL="0" indent="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1pPr>
            <a:lvl2pPr marL="0" indent="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2pPr>
            <a:lvl3pPr marL="0" indent="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3pPr>
            <a:lvl4pPr marL="0" indent="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4pPr>
            <a:lvl5pPr marL="0" indent="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93" name="Image"/>
          <p:cNvSpPr/>
          <p:nvPr>
            <p:ph type="pic" sz="half" idx="13"/>
          </p:nvPr>
        </p:nvSpPr>
        <p:spPr>
          <a:xfrm>
            <a:off x="6502400" y="4879052"/>
            <a:ext cx="6502400" cy="4876801"/>
          </a:xfrm>
          <a:prstGeom prst="rect">
            <a:avLst/>
          </a:prstGeom>
        </p:spPr>
        <p:txBody>
          <a:bodyPr lIns="91439" tIns="45719" rIns="91439" bIns="45719" anchor="t">
            <a:noAutofit/>
          </a:bodyPr>
          <a:lstStyle/>
          <a:p>
            <a:pPr/>
          </a:p>
        </p:txBody>
      </p:sp>
      <p:sp>
        <p:nvSpPr>
          <p:cNvPr id="94" name="143918632_1620x1622.jpeg"/>
          <p:cNvSpPr/>
          <p:nvPr>
            <p:ph type="pic" sz="half" idx="14"/>
          </p:nvPr>
        </p:nvSpPr>
        <p:spPr>
          <a:xfrm>
            <a:off x="6502400" y="0"/>
            <a:ext cx="6502400" cy="4876800"/>
          </a:xfrm>
          <a:prstGeom prst="rect">
            <a:avLst/>
          </a:prstGeom>
        </p:spPr>
        <p:txBody>
          <a:bodyPr lIns="91439" tIns="45719" rIns="91439" bIns="45719" anchor="t">
            <a:noAutofit/>
          </a:bodyPr>
          <a:lstStyle/>
          <a:p>
            <a:pPr/>
          </a:p>
        </p:txBody>
      </p:sp>
      <p:sp>
        <p:nvSpPr>
          <p:cNvPr id="95" name="Image"/>
          <p:cNvSpPr/>
          <p:nvPr>
            <p:ph type="pic" idx="15"/>
          </p:nvPr>
        </p:nvSpPr>
        <p:spPr>
          <a:xfrm>
            <a:off x="0" y="0"/>
            <a:ext cx="6502400" cy="9753600"/>
          </a:xfrm>
          <a:prstGeom prst="rect">
            <a:avLst/>
          </a:prstGeom>
        </p:spPr>
        <p:txBody>
          <a:bodyPr lIns="91439" tIns="45719" rIns="91439" bIns="45719" anchor="t">
            <a:noAutofit/>
          </a:bodyPr>
          <a:lstStyle/>
          <a:p>
            <a:pPr/>
          </a:p>
        </p:txBody>
      </p:sp>
      <p:sp>
        <p:nvSpPr>
          <p:cNvPr id="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103" name="–Johnny Appleseed"/>
          <p:cNvSpPr txBox="1"/>
          <p:nvPr>
            <p:ph type="body" sz="quarter" idx="13"/>
          </p:nvPr>
        </p:nvSpPr>
        <p:spPr>
          <a:xfrm>
            <a:off x="1270000" y="6362700"/>
            <a:ext cx="10464800" cy="520700"/>
          </a:xfrm>
          <a:prstGeom prst="rect">
            <a:avLst/>
          </a:prstGeom>
        </p:spPr>
        <p:txBody>
          <a:bodyPr>
            <a:spAutoFit/>
          </a:bodyPr>
          <a:lstStyle>
            <a:lvl1pPr marL="0" indent="0" algn="ctr">
              <a:spcBef>
                <a:spcPts val="0"/>
              </a:spcBef>
              <a:buClrTx/>
              <a:buSzTx/>
              <a:buNone/>
              <a:defRPr cap="all" spc="384" sz="2400">
                <a:solidFill>
                  <a:schemeClr val="accent2">
                    <a:satOff val="44164"/>
                    <a:lumOff val="14231"/>
                  </a:schemeClr>
                </a:solidFill>
              </a:defRPr>
            </a:lvl1pPr>
          </a:lstStyle>
          <a:p>
            <a:pPr/>
            <a:r>
              <a:t>–Johnny Appleseed</a:t>
            </a:r>
          </a:p>
        </p:txBody>
      </p:sp>
      <p:sp>
        <p:nvSpPr>
          <p:cNvPr id="104" name="“Type a quote here.”"/>
          <p:cNvSpPr txBox="1"/>
          <p:nvPr>
            <p:ph type="body" sz="quarter" idx="14"/>
          </p:nvPr>
        </p:nvSpPr>
        <p:spPr>
          <a:xfrm>
            <a:off x="1270000" y="4248150"/>
            <a:ext cx="10464800" cy="723900"/>
          </a:xfrm>
          <a:prstGeom prst="rect">
            <a:avLst/>
          </a:prstGeom>
        </p:spPr>
        <p:txBody>
          <a:bodyPr>
            <a:spAutoFit/>
          </a:bodyPr>
          <a:lstStyle>
            <a:lvl1pPr marL="0" indent="0" algn="ctr">
              <a:spcBef>
                <a:spcPts val="0"/>
              </a:spcBef>
              <a:buClrTx/>
              <a:buSzTx/>
              <a:buNone/>
            </a:lvl1pPr>
          </a:lstStyle>
          <a:p>
            <a:pPr/>
            <a:r>
              <a:t>“Type a quote here.” </a:t>
            </a:r>
          </a:p>
        </p:txBody>
      </p:sp>
      <p:sp>
        <p:nvSpPr>
          <p:cNvPr id="1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Quote Photo">
    <p:spTree>
      <p:nvGrpSpPr>
        <p:cNvPr id="1" name=""/>
        <p:cNvGrpSpPr/>
        <p:nvPr/>
      </p:nvGrpSpPr>
      <p:grpSpPr>
        <a:xfrm>
          <a:off x="0" y="0"/>
          <a:ext cx="0" cy="0"/>
          <a:chOff x="0" y="0"/>
          <a:chExt cx="0" cy="0"/>
        </a:xfrm>
      </p:grpSpPr>
      <p:sp>
        <p:nvSpPr>
          <p:cNvPr id="112" name="–Johnny Appleseed"/>
          <p:cNvSpPr txBox="1"/>
          <p:nvPr>
            <p:ph type="body" sz="quarter" idx="13"/>
          </p:nvPr>
        </p:nvSpPr>
        <p:spPr>
          <a:xfrm>
            <a:off x="1270000" y="2959100"/>
            <a:ext cx="10464800" cy="520700"/>
          </a:xfrm>
          <a:prstGeom prst="rect">
            <a:avLst/>
          </a:prstGeom>
        </p:spPr>
        <p:txBody>
          <a:bodyPr anchor="t">
            <a:spAutoFit/>
          </a:bodyPr>
          <a:lstStyle>
            <a:lvl1pPr marL="0" indent="0" algn="ctr">
              <a:spcBef>
                <a:spcPts val="0"/>
              </a:spcBef>
              <a:buClrTx/>
              <a:buSzTx/>
              <a:buNone/>
              <a:defRPr cap="all" spc="384" sz="2400">
                <a:solidFill>
                  <a:schemeClr val="accent2">
                    <a:satOff val="44164"/>
                    <a:lumOff val="14231"/>
                  </a:schemeClr>
                </a:solidFill>
              </a:defRPr>
            </a:lvl1pPr>
          </a:lstStyle>
          <a:p>
            <a:pPr/>
            <a:r>
              <a:t>–Johnny Appleseed</a:t>
            </a:r>
          </a:p>
        </p:txBody>
      </p:sp>
      <p:sp>
        <p:nvSpPr>
          <p:cNvPr id="113" name="“Type a quote here.”"/>
          <p:cNvSpPr txBox="1"/>
          <p:nvPr>
            <p:ph type="body" sz="quarter" idx="14"/>
          </p:nvPr>
        </p:nvSpPr>
        <p:spPr>
          <a:xfrm>
            <a:off x="1270000" y="1346200"/>
            <a:ext cx="10464800" cy="723900"/>
          </a:xfrm>
          <a:prstGeom prst="rect">
            <a:avLst/>
          </a:prstGeom>
        </p:spPr>
        <p:txBody>
          <a:bodyPr>
            <a:spAutoFit/>
          </a:bodyPr>
          <a:lstStyle>
            <a:lvl1pPr marL="0" indent="0" algn="ctr">
              <a:spcBef>
                <a:spcPts val="0"/>
              </a:spcBef>
              <a:buClrTx/>
              <a:buSzTx/>
              <a:buNone/>
            </a:lvl1pPr>
          </a:lstStyle>
          <a:p>
            <a:pPr/>
            <a:r>
              <a:t>“Type a quote here.” </a:t>
            </a:r>
          </a:p>
        </p:txBody>
      </p:sp>
      <p:sp>
        <p:nvSpPr>
          <p:cNvPr id="114" name="Image"/>
          <p:cNvSpPr/>
          <p:nvPr>
            <p:ph type="pic" idx="15"/>
          </p:nvPr>
        </p:nvSpPr>
        <p:spPr>
          <a:xfrm>
            <a:off x="-19050" y="3613150"/>
            <a:ext cx="13004800" cy="6134100"/>
          </a:xfrm>
          <a:prstGeom prst="rect">
            <a:avLst/>
          </a:prstGeom>
        </p:spPr>
        <p:txBody>
          <a:bodyPr lIns="91439" tIns="45719" rIns="91439" bIns="45719" anchor="t">
            <a:noAutofit/>
          </a:bodyPr>
          <a:lstStyle/>
          <a:p>
            <a:pP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2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21" name="Title Text"/>
          <p:cNvSpPr txBox="1"/>
          <p:nvPr>
            <p:ph type="title"/>
          </p:nvPr>
        </p:nvSpPr>
        <p:spPr>
          <a:xfrm>
            <a:off x="660400" y="1003300"/>
            <a:ext cx="11684000" cy="1460500"/>
          </a:xfrm>
          <a:prstGeom prst="rect">
            <a:avLst/>
          </a:prstGeom>
        </p:spPr>
        <p:txBody>
          <a:bodyPr/>
          <a:lstStyle>
            <a:lvl1pPr>
              <a:defRPr spc="992" sz="6200"/>
            </a:lvl1pPr>
          </a:lstStyle>
          <a:p>
            <a:pPr/>
            <a:r>
              <a:t>Title Text</a:t>
            </a:r>
          </a:p>
        </p:txBody>
      </p:sp>
      <p:sp>
        <p:nvSpPr>
          <p:cNvPr id="22" name="Body Level One…"/>
          <p:cNvSpPr txBox="1"/>
          <p:nvPr>
            <p:ph type="body" sz="quarter" idx="1"/>
          </p:nvPr>
        </p:nvSpPr>
        <p:spPr>
          <a:xfrm>
            <a:off x="660400" y="508000"/>
            <a:ext cx="11684000" cy="508000"/>
          </a:xfrm>
          <a:prstGeom prst="rect">
            <a:avLst/>
          </a:prstGeom>
        </p:spPr>
        <p:txBody>
          <a:bodyPr/>
          <a:lstStyle>
            <a:lvl1pPr marL="0" indent="0">
              <a:spcBef>
                <a:spcPts val="0"/>
              </a:spcBef>
              <a:buClrTx/>
              <a:buSzTx/>
              <a:buNone/>
              <a:defRPr cap="all" spc="384" sz="2400">
                <a:latin typeface="Avenir Book"/>
                <a:ea typeface="Avenir Book"/>
                <a:cs typeface="Avenir Book"/>
                <a:sym typeface="Avenir Book"/>
              </a:defRPr>
            </a:lvl1pPr>
            <a:lvl2pPr marL="0" indent="0">
              <a:spcBef>
                <a:spcPts val="0"/>
              </a:spcBef>
              <a:buClrTx/>
              <a:buSzTx/>
              <a:buNone/>
              <a:defRPr cap="all" spc="384" sz="2400">
                <a:latin typeface="Avenir Book"/>
                <a:ea typeface="Avenir Book"/>
                <a:cs typeface="Avenir Book"/>
                <a:sym typeface="Avenir Book"/>
              </a:defRPr>
            </a:lvl2pPr>
            <a:lvl3pPr marL="0" indent="0">
              <a:spcBef>
                <a:spcPts val="0"/>
              </a:spcBef>
              <a:buClrTx/>
              <a:buSzTx/>
              <a:buNone/>
              <a:defRPr cap="all" spc="384" sz="2400">
                <a:latin typeface="Avenir Book"/>
                <a:ea typeface="Avenir Book"/>
                <a:cs typeface="Avenir Book"/>
                <a:sym typeface="Avenir Book"/>
              </a:defRPr>
            </a:lvl3pPr>
            <a:lvl4pPr marL="0" indent="0">
              <a:spcBef>
                <a:spcPts val="0"/>
              </a:spcBef>
              <a:buClrTx/>
              <a:buSzTx/>
              <a:buNone/>
              <a:defRPr cap="all" spc="384" sz="2400">
                <a:latin typeface="Avenir Book"/>
                <a:ea typeface="Avenir Book"/>
                <a:cs typeface="Avenir Book"/>
                <a:sym typeface="Avenir Book"/>
              </a:defRPr>
            </a:lvl4pPr>
            <a:lvl5pPr marL="0" indent="0">
              <a:spcBef>
                <a:spcPts val="0"/>
              </a:spcBef>
              <a:buClrTx/>
              <a:buSzTx/>
              <a:buNone/>
              <a:defRPr cap="all" spc="384" sz="2400">
                <a:latin typeface="Avenir Book"/>
                <a:ea typeface="Avenir Book"/>
                <a:cs typeface="Avenir Book"/>
                <a:sym typeface="Avenir Book"/>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Alt">
    <p:spTree>
      <p:nvGrpSpPr>
        <p:cNvPr id="1" name=""/>
        <p:cNvGrpSpPr/>
        <p:nvPr/>
      </p:nvGrpSpPr>
      <p:grpSpPr>
        <a:xfrm>
          <a:off x="0" y="0"/>
          <a:ext cx="0" cy="0"/>
          <a:chOff x="0" y="0"/>
          <a:chExt cx="0" cy="0"/>
        </a:xfrm>
      </p:grpSpPr>
      <p:sp>
        <p:nvSpPr>
          <p:cNvPr id="30" name="Image"/>
          <p:cNvSpPr/>
          <p:nvPr>
            <p:ph type="pic" idx="13"/>
          </p:nvPr>
        </p:nvSpPr>
        <p:spPr>
          <a:xfrm>
            <a:off x="0" y="2717800"/>
            <a:ext cx="13004800" cy="7035800"/>
          </a:xfrm>
          <a:prstGeom prst="rect">
            <a:avLst/>
          </a:prstGeom>
        </p:spPr>
        <p:txBody>
          <a:bodyPr lIns="91439" tIns="45719" rIns="91439" bIns="45719" anchor="t">
            <a:noAutofit/>
          </a:bodyPr>
          <a:lstStyle/>
          <a:p>
            <a:pPr/>
          </a:p>
        </p:txBody>
      </p:sp>
      <p:sp>
        <p:nvSpPr>
          <p:cNvPr id="31" name="Title Text"/>
          <p:cNvSpPr txBox="1"/>
          <p:nvPr>
            <p:ph type="title"/>
          </p:nvPr>
        </p:nvSpPr>
        <p:spPr>
          <a:xfrm>
            <a:off x="660400" y="1003300"/>
            <a:ext cx="11684000" cy="1460500"/>
          </a:xfrm>
          <a:prstGeom prst="rect">
            <a:avLst/>
          </a:prstGeom>
        </p:spPr>
        <p:txBody>
          <a:bodyPr/>
          <a:lstStyle>
            <a:lvl1pPr>
              <a:defRPr spc="992" sz="6200"/>
            </a:lvl1pPr>
          </a:lstStyle>
          <a:p>
            <a:pPr/>
            <a:r>
              <a:t>Title Text</a:t>
            </a:r>
          </a:p>
        </p:txBody>
      </p:sp>
      <p:sp>
        <p:nvSpPr>
          <p:cNvPr id="32" name="Body Level One…"/>
          <p:cNvSpPr txBox="1"/>
          <p:nvPr>
            <p:ph type="body" sz="quarter" idx="1"/>
          </p:nvPr>
        </p:nvSpPr>
        <p:spPr>
          <a:xfrm>
            <a:off x="660400" y="508000"/>
            <a:ext cx="11684000" cy="508000"/>
          </a:xfrm>
          <a:prstGeom prst="rect">
            <a:avLst/>
          </a:prstGeom>
        </p:spPr>
        <p:txBody>
          <a:bodyPr/>
          <a:lstStyle>
            <a:lvl1pPr marL="0" indent="0">
              <a:spcBef>
                <a:spcPts val="0"/>
              </a:spcBef>
              <a:buClrTx/>
              <a:buSzTx/>
              <a:buNone/>
              <a:defRPr cap="all" spc="384" sz="2400">
                <a:latin typeface="Avenir Book"/>
                <a:ea typeface="Avenir Book"/>
                <a:cs typeface="Avenir Book"/>
                <a:sym typeface="Avenir Book"/>
              </a:defRPr>
            </a:lvl1pPr>
            <a:lvl2pPr marL="0" indent="0">
              <a:spcBef>
                <a:spcPts val="0"/>
              </a:spcBef>
              <a:buClrTx/>
              <a:buSzTx/>
              <a:buNone/>
              <a:defRPr cap="all" spc="384" sz="2400">
                <a:latin typeface="Avenir Book"/>
                <a:ea typeface="Avenir Book"/>
                <a:cs typeface="Avenir Book"/>
                <a:sym typeface="Avenir Book"/>
              </a:defRPr>
            </a:lvl2pPr>
            <a:lvl3pPr marL="0" indent="0">
              <a:spcBef>
                <a:spcPts val="0"/>
              </a:spcBef>
              <a:buClrTx/>
              <a:buSzTx/>
              <a:buNone/>
              <a:defRPr cap="all" spc="384" sz="2400">
                <a:latin typeface="Avenir Book"/>
                <a:ea typeface="Avenir Book"/>
                <a:cs typeface="Avenir Book"/>
                <a:sym typeface="Avenir Book"/>
              </a:defRPr>
            </a:lvl3pPr>
            <a:lvl4pPr marL="0" indent="0">
              <a:spcBef>
                <a:spcPts val="0"/>
              </a:spcBef>
              <a:buClrTx/>
              <a:buSzTx/>
              <a:buNone/>
              <a:defRPr cap="all" spc="384" sz="2400">
                <a:latin typeface="Avenir Book"/>
                <a:ea typeface="Avenir Book"/>
                <a:cs typeface="Avenir Book"/>
                <a:sym typeface="Avenir Book"/>
              </a:defRPr>
            </a:lvl4pPr>
            <a:lvl5pPr marL="0" indent="0">
              <a:spcBef>
                <a:spcPts val="0"/>
              </a:spcBef>
              <a:buClrTx/>
              <a:buSzTx/>
              <a:buNone/>
              <a:defRPr cap="all" spc="384" sz="2400">
                <a:latin typeface="Avenir Book"/>
                <a:ea typeface="Avenir Book"/>
                <a:cs typeface="Avenir Book"/>
                <a:sym typeface="Avenir Book"/>
              </a:defRPr>
            </a:lvl5p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40" name="Title Text"/>
          <p:cNvSpPr txBox="1"/>
          <p:nvPr>
            <p:ph type="title"/>
          </p:nvPr>
        </p:nvSpPr>
        <p:spPr>
          <a:xfrm>
            <a:off x="660400" y="3759200"/>
            <a:ext cx="11684000" cy="2222500"/>
          </a:xfrm>
          <a:prstGeom prst="rect">
            <a:avLst/>
          </a:prstGeom>
        </p:spPr>
        <p:txBody>
          <a:bodyPr anchor="ctr"/>
          <a:lstStyle>
            <a:lvl1pPr>
              <a:defRPr spc="992" sz="6200"/>
            </a:lvl1pPr>
          </a:lstStyle>
          <a:p>
            <a:pPr/>
            <a:r>
              <a:t>Title Text</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48" name="Image"/>
          <p:cNvSpPr/>
          <p:nvPr>
            <p:ph type="pic" idx="13"/>
          </p:nvPr>
        </p:nvSpPr>
        <p:spPr>
          <a:xfrm>
            <a:off x="6496050" y="6350"/>
            <a:ext cx="6502400" cy="9753600"/>
          </a:xfrm>
          <a:prstGeom prst="rect">
            <a:avLst/>
          </a:prstGeom>
        </p:spPr>
        <p:txBody>
          <a:bodyPr lIns="91439" tIns="45719" rIns="91439" bIns="45719" anchor="t">
            <a:noAutofit/>
          </a:bodyPr>
          <a:lstStyle/>
          <a:p>
            <a:pPr/>
          </a:p>
        </p:txBody>
      </p:sp>
      <p:sp>
        <p:nvSpPr>
          <p:cNvPr id="49" name="Title Text"/>
          <p:cNvSpPr txBox="1"/>
          <p:nvPr>
            <p:ph type="title"/>
          </p:nvPr>
        </p:nvSpPr>
        <p:spPr>
          <a:xfrm>
            <a:off x="546100" y="4305300"/>
            <a:ext cx="5410200" cy="2984500"/>
          </a:xfrm>
          <a:prstGeom prst="rect">
            <a:avLst/>
          </a:prstGeom>
        </p:spPr>
        <p:txBody>
          <a:bodyPr/>
          <a:lstStyle/>
          <a:p>
            <a:pPr/>
            <a:r>
              <a:t>Title Text</a:t>
            </a:r>
          </a:p>
        </p:txBody>
      </p:sp>
      <p:sp>
        <p:nvSpPr>
          <p:cNvPr id="50" name="Body Level One…"/>
          <p:cNvSpPr txBox="1"/>
          <p:nvPr>
            <p:ph type="body" sz="quarter" idx="1"/>
          </p:nvPr>
        </p:nvSpPr>
        <p:spPr>
          <a:xfrm>
            <a:off x="546100" y="3429000"/>
            <a:ext cx="5410200" cy="889000"/>
          </a:xfrm>
          <a:prstGeom prst="rect">
            <a:avLst/>
          </a:prstGeom>
        </p:spPr>
        <p:txBody>
          <a:bodyPr/>
          <a:lstStyle>
            <a:lvl1pPr marL="0" indent="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1pPr>
            <a:lvl2pPr marL="0" indent="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2pPr>
            <a:lvl3pPr marL="0" indent="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3pPr>
            <a:lvl4pPr marL="0" indent="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4pPr>
            <a:lvl5pPr marL="0" indent="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5pPr>
          </a:lstStyle>
          <a:p>
            <a:pPr/>
            <a:r>
              <a:t>Body Level One</a:t>
            </a:r>
          </a:p>
          <a:p>
            <a:pPr lvl="1"/>
            <a:r>
              <a:t>Body Level Two</a:t>
            </a:r>
          </a:p>
          <a:p>
            <a:pPr lvl="2"/>
            <a:r>
              <a:t>Body Level Three</a:t>
            </a:r>
          </a:p>
          <a:p>
            <a:pPr lvl="3"/>
            <a:r>
              <a:t>Body Level Four</a:t>
            </a:r>
          </a:p>
          <a:p>
            <a:pPr lvl="4"/>
            <a:r>
              <a:t>Body Level Five</a:t>
            </a:r>
          </a:p>
        </p:txBody>
      </p:sp>
      <p:sp>
        <p:nvSpPr>
          <p:cNvPr id="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58" name="Title Text"/>
          <p:cNvSpPr txBox="1"/>
          <p:nvPr>
            <p:ph type="title"/>
          </p:nvPr>
        </p:nvSpPr>
        <p:spPr>
          <a:prstGeom prst="rect">
            <a:avLst/>
          </a:prstGeom>
        </p:spPr>
        <p:txBody>
          <a:bodyPr/>
          <a:lstStyle/>
          <a:p>
            <a:pPr/>
            <a:r>
              <a:t>Title Text</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75" name="Image"/>
          <p:cNvSpPr/>
          <p:nvPr>
            <p:ph type="pic" idx="13"/>
          </p:nvPr>
        </p:nvSpPr>
        <p:spPr>
          <a:xfrm>
            <a:off x="6502400" y="0"/>
            <a:ext cx="6502400" cy="9753600"/>
          </a:xfrm>
          <a:prstGeom prst="rect">
            <a:avLst/>
          </a:prstGeom>
        </p:spPr>
        <p:txBody>
          <a:bodyPr lIns="91439" tIns="45719" rIns="91439" bIns="45719" anchor="t">
            <a:noAutofit/>
          </a:bodyPr>
          <a:lstStyle/>
          <a:p>
            <a:pPr/>
          </a:p>
        </p:txBody>
      </p:sp>
      <p:sp>
        <p:nvSpPr>
          <p:cNvPr id="76" name="Title Text"/>
          <p:cNvSpPr txBox="1"/>
          <p:nvPr>
            <p:ph type="title"/>
          </p:nvPr>
        </p:nvSpPr>
        <p:spPr>
          <a:xfrm>
            <a:off x="660400" y="609600"/>
            <a:ext cx="5080000" cy="1854200"/>
          </a:xfrm>
          <a:prstGeom prst="rect">
            <a:avLst/>
          </a:prstGeom>
        </p:spPr>
        <p:txBody>
          <a:bodyPr/>
          <a:lstStyle/>
          <a:p>
            <a:pPr/>
            <a:r>
              <a:t>Title Text</a:t>
            </a:r>
          </a:p>
        </p:txBody>
      </p:sp>
      <p:sp>
        <p:nvSpPr>
          <p:cNvPr id="77" name="Body Level One…"/>
          <p:cNvSpPr txBox="1"/>
          <p:nvPr>
            <p:ph type="body" sz="half" idx="1"/>
          </p:nvPr>
        </p:nvSpPr>
        <p:spPr>
          <a:xfrm>
            <a:off x="660400" y="2819400"/>
            <a:ext cx="5080000" cy="6057900"/>
          </a:xfrm>
          <a:prstGeom prst="rect">
            <a:avLst/>
          </a:prstGeom>
        </p:spPr>
        <p:txBody>
          <a:bodyPr/>
          <a:lstStyle>
            <a:lvl1pPr marL="393700" indent="-393700">
              <a:spcBef>
                <a:spcPts val="3200"/>
              </a:spcBef>
              <a:defRPr sz="3000"/>
            </a:lvl1pPr>
            <a:lvl2pPr marL="787400" indent="-393700">
              <a:spcBef>
                <a:spcPts val="3200"/>
              </a:spcBef>
              <a:defRPr sz="3000"/>
            </a:lvl2pPr>
            <a:lvl3pPr marL="1181100" indent="-393700">
              <a:spcBef>
                <a:spcPts val="3200"/>
              </a:spcBef>
              <a:defRPr sz="3000"/>
            </a:lvl3pPr>
            <a:lvl4pPr marL="1574800" indent="-393700">
              <a:spcBef>
                <a:spcPts val="3200"/>
              </a:spcBef>
              <a:defRPr sz="3000"/>
            </a:lvl4pPr>
            <a:lvl5pPr marL="1968500" indent="-393700">
              <a:spcBef>
                <a:spcPts val="3200"/>
              </a:spcBef>
              <a:defRPr sz="3000"/>
            </a:lvl5pPr>
          </a:lstStyle>
          <a:p>
            <a:pPr/>
            <a:r>
              <a:t>Body Level One</a:t>
            </a:r>
          </a:p>
          <a:p>
            <a:pPr lvl="1"/>
            <a:r>
              <a:t>Body Level Two</a:t>
            </a:r>
          </a:p>
          <a:p>
            <a:pPr lvl="2"/>
            <a:r>
              <a:t>Body Level Three</a:t>
            </a:r>
          </a:p>
          <a:p>
            <a:pPr lvl="3"/>
            <a:r>
              <a:t>Body Level Four</a:t>
            </a:r>
          </a:p>
          <a:p>
            <a:pPr lvl="4"/>
            <a:r>
              <a:t>Body Level Five</a:t>
            </a: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85" name="Body Level One…"/>
          <p:cNvSpPr txBox="1"/>
          <p:nvPr>
            <p:ph type="body" idx="1"/>
          </p:nvPr>
        </p:nvSpPr>
        <p:spPr>
          <a:xfrm>
            <a:off x="660400" y="1511300"/>
            <a:ext cx="11684000" cy="67183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660400" y="609600"/>
            <a:ext cx="11684000" cy="1422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3" name="Body Level One…"/>
          <p:cNvSpPr txBox="1"/>
          <p:nvPr>
            <p:ph type="body" idx="1"/>
          </p:nvPr>
        </p:nvSpPr>
        <p:spPr>
          <a:xfrm>
            <a:off x="660400" y="2019300"/>
            <a:ext cx="11684000" cy="6718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11897" y="9258299"/>
            <a:ext cx="352045" cy="419101"/>
          </a:xfrm>
          <a:prstGeom prst="rect">
            <a:avLst/>
          </a:prstGeom>
          <a:ln w="12700">
            <a:miter lim="400000"/>
          </a:ln>
        </p:spPr>
        <p:txBody>
          <a:bodyPr wrap="none" lIns="50800" tIns="50800" rIns="50800" bIns="50800" anchor="ctr">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1pPr>
      <a:lvl2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2pPr>
      <a:lvl3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3pPr>
      <a:lvl4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4pPr>
      <a:lvl5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5pPr>
      <a:lvl6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6pPr>
      <a:lvl7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7pPr>
      <a:lvl8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8pPr>
      <a:lvl9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9pPr>
    </p:titleStyle>
    <p:bodyStyle>
      <a:lvl1pPr marL="4699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1pPr>
      <a:lvl2pPr marL="9398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2pPr>
      <a:lvl3pPr marL="14097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3pPr>
      <a:lvl4pPr marL="18796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4pPr>
      <a:lvl5pPr marL="23495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5pPr>
      <a:lvl6pPr marL="28194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6pPr>
      <a:lvl7pPr marL="32893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7pPr>
      <a:lvl8pPr marL="37592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8pPr>
      <a:lvl9pPr marL="42291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png"/><Relationship Id="rId3" Type="http://schemas.openxmlformats.org/officeDocument/2006/relationships/image" Target="../media/image7.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gt;_ Dotnet new webapi"/>
          <p:cNvSpPr txBox="1"/>
          <p:nvPr>
            <p:ph type="ctrTitle"/>
          </p:nvPr>
        </p:nvSpPr>
        <p:spPr>
          <a:prstGeom prst="rect">
            <a:avLst/>
          </a:prstGeom>
        </p:spPr>
        <p:txBody>
          <a:bodyPr/>
          <a:lstStyle>
            <a:lvl1pPr>
              <a:defRPr spc="959" sz="6000"/>
            </a:lvl1pPr>
          </a:lstStyle>
          <a:p>
            <a:pPr/>
            <a:r>
              <a:t>&gt;_ Dotnet new webapi</a:t>
            </a:r>
          </a:p>
        </p:txBody>
      </p:sp>
      <p:sp>
        <p:nvSpPr>
          <p:cNvPr id="140" name="ASPNET CORE BASICS"/>
          <p:cNvSpPr txBox="1"/>
          <p:nvPr>
            <p:ph type="subTitle" sz="quarter" idx="1"/>
          </p:nvPr>
        </p:nvSpPr>
        <p:spPr>
          <a:prstGeom prst="rect">
            <a:avLst/>
          </a:prstGeom>
        </p:spPr>
        <p:txBody>
          <a:bodyPr/>
          <a:lstStyle/>
          <a:p>
            <a:pPr/>
            <a:r>
              <a:t>ASPNET CORE BASICS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5" name="Screen Shot 2018-04-17 at 12.23.29 pm.png" descr="Screen Shot 2018-04-17 at 12.23.29 pm.png"/>
          <p:cNvPicPr>
            <a:picLocks noChangeAspect="1"/>
          </p:cNvPicPr>
          <p:nvPr/>
        </p:nvPicPr>
        <p:blipFill>
          <a:blip r:embed="rId2">
            <a:extLst/>
          </a:blip>
          <a:srcRect l="0" t="10091" r="0" b="10091"/>
          <a:stretch>
            <a:fillRect/>
          </a:stretch>
        </p:blipFill>
        <p:spPr>
          <a:xfrm>
            <a:off x="627859" y="3171199"/>
            <a:ext cx="7242107" cy="3411202"/>
          </a:xfrm>
          <a:prstGeom prst="rect">
            <a:avLst/>
          </a:prstGeom>
          <a:ln w="25400">
            <a:miter lim="400000"/>
          </a:ln>
          <a:effectLst>
            <a:reflection blurRad="0" stA="50000" stPos="0" endA="0" endPos="40000" dist="0" dir="5400000" fadeDir="5400000" sx="100000" sy="-100000" kx="0" ky="0" algn="bl" rotWithShape="0"/>
          </a:effectLst>
        </p:spPr>
      </p:pic>
      <p:sp>
        <p:nvSpPr>
          <p:cNvPr id="186" name="DEBUG a SOLUTION"/>
          <p:cNvSpPr txBox="1"/>
          <p:nvPr>
            <p:ph type="title"/>
          </p:nvPr>
        </p:nvSpPr>
        <p:spPr>
          <a:xfrm>
            <a:off x="660400" y="609600"/>
            <a:ext cx="8485982" cy="1854200"/>
          </a:xfrm>
          <a:prstGeom prst="rect">
            <a:avLst/>
          </a:prstGeom>
        </p:spPr>
        <p:txBody>
          <a:bodyPr/>
          <a:lstStyle/>
          <a:p>
            <a:pPr/>
            <a:r>
              <a:t>DEBUG a SOLUTION</a:t>
            </a:r>
          </a:p>
        </p:txBody>
      </p:sp>
      <p:pic>
        <p:nvPicPr>
          <p:cNvPr id="187" name="Screen Shot 2018-04-17 at 12.50.35 pm.png" descr="Screen Shot 2018-04-17 at 12.50.35 pm.png"/>
          <p:cNvPicPr>
            <a:picLocks noChangeAspect="1"/>
          </p:cNvPicPr>
          <p:nvPr/>
        </p:nvPicPr>
        <p:blipFill>
          <a:blip r:embed="rId3">
            <a:extLst/>
          </a:blip>
          <a:stretch>
            <a:fillRect/>
          </a:stretch>
        </p:blipFill>
        <p:spPr>
          <a:xfrm>
            <a:off x="6515599" y="1771650"/>
            <a:ext cx="9309101" cy="6210300"/>
          </a:xfrm>
          <a:prstGeom prst="rect">
            <a:avLst/>
          </a:prstGeom>
          <a:ln w="25400">
            <a:miter lim="400000"/>
          </a:ln>
          <a:effectLst>
            <a:outerShdw sx="100000" sy="100000" kx="0" ky="0" algn="b" rotWithShape="0" blurRad="254000" dist="127000" dir="5400000">
              <a:srgbClr val="000000">
                <a:alpha val="70000"/>
              </a:srgbClr>
            </a:outerShdw>
          </a:effectLst>
        </p:spPr>
      </p:pic>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DEBUG a SOLUTION"/>
          <p:cNvSpPr txBox="1"/>
          <p:nvPr>
            <p:ph type="title"/>
          </p:nvPr>
        </p:nvSpPr>
        <p:spPr>
          <a:xfrm>
            <a:off x="660400" y="609600"/>
            <a:ext cx="8485982" cy="1854200"/>
          </a:xfrm>
          <a:prstGeom prst="rect">
            <a:avLst/>
          </a:prstGeom>
        </p:spPr>
        <p:txBody>
          <a:bodyPr/>
          <a:lstStyle/>
          <a:p>
            <a:pPr/>
            <a:r>
              <a:t>DEBUG a SOLUTION</a:t>
            </a:r>
          </a:p>
        </p:txBody>
      </p:sp>
      <p:pic>
        <p:nvPicPr>
          <p:cNvPr id="190" name="Screen Shot 2018-04-17 at 12.52.01 pm.png" descr="Screen Shot 2018-04-17 at 12.52.01 pm.png"/>
          <p:cNvPicPr>
            <a:picLocks noChangeAspect="1"/>
          </p:cNvPicPr>
          <p:nvPr/>
        </p:nvPicPr>
        <p:blipFill>
          <a:blip r:embed="rId2">
            <a:extLst/>
          </a:blip>
          <a:srcRect l="0" t="184" r="0" b="184"/>
          <a:stretch>
            <a:fillRect/>
          </a:stretch>
        </p:blipFill>
        <p:spPr>
          <a:xfrm>
            <a:off x="1847850" y="1771650"/>
            <a:ext cx="9309100" cy="6210300"/>
          </a:xfrm>
          <a:prstGeom prst="rect">
            <a:avLst/>
          </a:prstGeom>
          <a:ln w="25400">
            <a:miter lim="400000"/>
          </a:ln>
          <a:effectLst>
            <a:reflection blurRad="0" stA="50000" stPos="0" endA="0" endPos="40000" dist="0" dir="5400000" fadeDir="5400000" sx="100000" sy="-100000" kx="0" ky="0" algn="bl" rotWithShape="0"/>
          </a:effectLst>
        </p:spPr>
      </p:pic>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DEBUG a SOLUTION"/>
          <p:cNvSpPr txBox="1"/>
          <p:nvPr>
            <p:ph type="title"/>
          </p:nvPr>
        </p:nvSpPr>
        <p:spPr>
          <a:xfrm>
            <a:off x="660400" y="609600"/>
            <a:ext cx="8485982" cy="1854200"/>
          </a:xfrm>
          <a:prstGeom prst="rect">
            <a:avLst/>
          </a:prstGeom>
        </p:spPr>
        <p:txBody>
          <a:bodyPr/>
          <a:lstStyle/>
          <a:p>
            <a:pPr/>
            <a:r>
              <a:t>DEBUG a SOLUTION</a:t>
            </a:r>
          </a:p>
        </p:txBody>
      </p:sp>
      <p:pic>
        <p:nvPicPr>
          <p:cNvPr id="193" name="Screen Shot 2018-04-17 at 12.57.30 pm.png" descr="Screen Shot 2018-04-17 at 12.57.30 pm.png"/>
          <p:cNvPicPr>
            <a:picLocks noChangeAspect="1"/>
          </p:cNvPicPr>
          <p:nvPr/>
        </p:nvPicPr>
        <p:blipFill>
          <a:blip r:embed="rId2">
            <a:extLst/>
          </a:blip>
          <a:srcRect l="0" t="2319" r="0" b="2319"/>
          <a:stretch>
            <a:fillRect/>
          </a:stretch>
        </p:blipFill>
        <p:spPr>
          <a:xfrm>
            <a:off x="1230709" y="1704528"/>
            <a:ext cx="10543439" cy="7352420"/>
          </a:xfrm>
          <a:prstGeom prst="rect">
            <a:avLst/>
          </a:prstGeom>
          <a:ln w="25400">
            <a:miter lim="400000"/>
          </a:ln>
          <a:effectLst>
            <a:reflection blurRad="0" stA="50000" stPos="0" endA="0" endPos="40000" dist="0" dir="5400000" fadeDir="5400000" sx="100000" sy="-100000" kx="0" ky="0" algn="bl" rotWithShape="0"/>
          </a:effectLst>
        </p:spPr>
      </p:pic>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ET a ‘WATCH’"/>
          <p:cNvSpPr txBox="1"/>
          <p:nvPr>
            <p:ph type="title"/>
          </p:nvPr>
        </p:nvSpPr>
        <p:spPr>
          <a:xfrm>
            <a:off x="660400" y="609600"/>
            <a:ext cx="8485982" cy="1854200"/>
          </a:xfrm>
          <a:prstGeom prst="rect">
            <a:avLst/>
          </a:prstGeom>
        </p:spPr>
        <p:txBody>
          <a:bodyPr/>
          <a:lstStyle/>
          <a:p>
            <a:pPr/>
            <a:r>
              <a:t>SET a ‘WATCH’</a:t>
            </a:r>
          </a:p>
        </p:txBody>
      </p:sp>
      <p:pic>
        <p:nvPicPr>
          <p:cNvPr id="196" name="Screen Shot 2018-04-17 at 1.58.33 pm.png" descr="Screen Shot 2018-04-17 at 1.58.33 pm.png"/>
          <p:cNvPicPr>
            <a:picLocks noChangeAspect="1"/>
          </p:cNvPicPr>
          <p:nvPr/>
        </p:nvPicPr>
        <p:blipFill>
          <a:blip r:embed="rId2">
            <a:extLst/>
          </a:blip>
          <a:stretch>
            <a:fillRect/>
          </a:stretch>
        </p:blipFill>
        <p:spPr>
          <a:xfrm>
            <a:off x="996950" y="1833821"/>
            <a:ext cx="11010900" cy="6959601"/>
          </a:xfrm>
          <a:prstGeom prst="rect">
            <a:avLst/>
          </a:prstGeom>
          <a:ln w="25400">
            <a:miter lim="400000"/>
          </a:ln>
          <a:effectLst>
            <a:reflection blurRad="0" stA="50000" stPos="0" endA="0" endPos="40000" dist="0" dir="5400000" fadeDir="5400000" sx="100000" sy="-100000" kx="0" ky="0" algn="bl" rotWithShape="0"/>
          </a:effectLst>
        </p:spPr>
      </p:pic>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ADDING OUR OWN CODE"/>
          <p:cNvSpPr txBox="1"/>
          <p:nvPr>
            <p:ph type="title"/>
          </p:nvPr>
        </p:nvSpPr>
        <p:spPr>
          <a:xfrm>
            <a:off x="660399" y="3765550"/>
            <a:ext cx="11684001" cy="2222500"/>
          </a:xfrm>
          <a:prstGeom prst="rect">
            <a:avLst/>
          </a:prstGeom>
        </p:spPr>
        <p:txBody>
          <a:bodyPr/>
          <a:lstStyle>
            <a:lvl1pPr algn="ctr">
              <a:defRPr spc="863" sz="5400"/>
            </a:lvl1pPr>
          </a:lstStyle>
          <a:p>
            <a:pPr/>
            <a:r>
              <a:t>ADDING OUR OWN CODE</a:t>
            </a:r>
          </a:p>
        </p:txBody>
      </p:sp>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Add REFERENCES"/>
          <p:cNvSpPr txBox="1"/>
          <p:nvPr>
            <p:ph type="title"/>
          </p:nvPr>
        </p:nvSpPr>
        <p:spPr>
          <a:xfrm>
            <a:off x="660399" y="-78480"/>
            <a:ext cx="11684001" cy="2222501"/>
          </a:xfrm>
          <a:prstGeom prst="rect">
            <a:avLst/>
          </a:prstGeom>
        </p:spPr>
        <p:txBody>
          <a:bodyPr/>
          <a:lstStyle>
            <a:lvl1pPr>
              <a:defRPr spc="720" sz="4500"/>
            </a:lvl1pPr>
          </a:lstStyle>
          <a:p>
            <a:pPr/>
            <a:r>
              <a:t>Add REFERENCES</a:t>
            </a:r>
          </a:p>
        </p:txBody>
      </p:sp>
      <p:pic>
        <p:nvPicPr>
          <p:cNvPr id="201" name="Screen Shot 2018-04-17 at 3.41.59 pm.png" descr="Screen Shot 2018-04-17 at 3.41.59 pm.png"/>
          <p:cNvPicPr>
            <a:picLocks noChangeAspect="1"/>
          </p:cNvPicPr>
          <p:nvPr/>
        </p:nvPicPr>
        <p:blipFill>
          <a:blip r:embed="rId2">
            <a:extLst/>
          </a:blip>
          <a:stretch>
            <a:fillRect/>
          </a:stretch>
        </p:blipFill>
        <p:spPr>
          <a:xfrm>
            <a:off x="6146251" y="2023517"/>
            <a:ext cx="6286501" cy="2336801"/>
          </a:xfrm>
          <a:prstGeom prst="rect">
            <a:avLst/>
          </a:prstGeom>
          <a:ln w="25400">
            <a:miter lim="400000"/>
          </a:ln>
          <a:effectLst>
            <a:reflection blurRad="0" stA="50000" stPos="0" endA="0" endPos="40000" dist="0" dir="5400000" fadeDir="5400000" sx="100000" sy="-100000" kx="0" ky="0" algn="bl" rotWithShape="0"/>
          </a:effectLst>
        </p:spPr>
      </p:pic>
      <p:sp>
        <p:nvSpPr>
          <p:cNvPr id="202" name="Add references directly to csproj files"/>
          <p:cNvSpPr txBox="1"/>
          <p:nvPr/>
        </p:nvSpPr>
        <p:spPr>
          <a:xfrm>
            <a:off x="493577" y="2607717"/>
            <a:ext cx="5132150"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defRPr sz="3100"/>
            </a:lvl1pPr>
          </a:lstStyle>
          <a:p>
            <a:pPr/>
            <a:r>
              <a:t>Add references directly to csproj files</a:t>
            </a:r>
          </a:p>
        </p:txBody>
      </p:sp>
      <p:sp>
        <p:nvSpPr>
          <p:cNvPr id="203" name="Use dotnet CLI to find and add references for you"/>
          <p:cNvSpPr txBox="1"/>
          <p:nvPr/>
        </p:nvSpPr>
        <p:spPr>
          <a:xfrm>
            <a:off x="583135" y="5355645"/>
            <a:ext cx="5132150"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defRPr sz="3100"/>
            </a:lvl1pPr>
          </a:lstStyle>
          <a:p>
            <a:pPr/>
            <a:r>
              <a:t>Use dotnet CLI to find and add references for you </a:t>
            </a:r>
          </a:p>
        </p:txBody>
      </p:sp>
      <p:sp>
        <p:nvSpPr>
          <p:cNvPr id="204" name="IDE’s can do button click friendly versions of this"/>
          <p:cNvSpPr txBox="1"/>
          <p:nvPr/>
        </p:nvSpPr>
        <p:spPr>
          <a:xfrm>
            <a:off x="493577" y="8103574"/>
            <a:ext cx="5132150"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defRPr sz="3100"/>
            </a:lvl1pPr>
          </a:lstStyle>
          <a:p>
            <a:pPr/>
            <a:r>
              <a:t>IDE’s can do button click friendly versions of this</a:t>
            </a:r>
          </a:p>
        </p:txBody>
      </p:sp>
      <p:pic>
        <p:nvPicPr>
          <p:cNvPr id="205" name="Screen Shot 2018-04-17 at 4.09.08 pm.png" descr="Screen Shot 2018-04-17 at 4.09.08 pm.png"/>
          <p:cNvPicPr>
            <a:picLocks noChangeAspect="1"/>
          </p:cNvPicPr>
          <p:nvPr/>
        </p:nvPicPr>
        <p:blipFill>
          <a:blip r:embed="rId3">
            <a:extLst/>
          </a:blip>
          <a:stretch>
            <a:fillRect/>
          </a:stretch>
        </p:blipFill>
        <p:spPr>
          <a:xfrm>
            <a:off x="6146251" y="5440040"/>
            <a:ext cx="6307226" cy="1067716"/>
          </a:xfrm>
          <a:prstGeom prst="rect">
            <a:avLst/>
          </a:prstGeom>
          <a:ln w="25400">
            <a:miter lim="400000"/>
          </a:ln>
          <a:effectLst>
            <a:reflection blurRad="0" stA="50000" stPos="0" endA="0" endPos="40000" dist="0" dir="5400000" fadeDir="5400000" sx="100000" sy="-100000" kx="0" ky="0" algn="bl" rotWithShape="0"/>
          </a:effectLst>
        </p:spPr>
      </p:pic>
      <p:pic>
        <p:nvPicPr>
          <p:cNvPr id="206" name="Screen Shot 2018-04-17 at 4.16.10 pm.png" descr="Screen Shot 2018-04-17 at 4.16.10 pm.png"/>
          <p:cNvPicPr>
            <a:picLocks noChangeAspect="1"/>
          </p:cNvPicPr>
          <p:nvPr/>
        </p:nvPicPr>
        <p:blipFill>
          <a:blip r:embed="rId4">
            <a:extLst/>
          </a:blip>
          <a:stretch>
            <a:fillRect/>
          </a:stretch>
        </p:blipFill>
        <p:spPr>
          <a:xfrm>
            <a:off x="6146251" y="7603769"/>
            <a:ext cx="6286501" cy="1630837"/>
          </a:xfrm>
          <a:prstGeom prst="rect">
            <a:avLst/>
          </a:prstGeom>
          <a:ln w="25400">
            <a:miter lim="400000"/>
          </a:ln>
          <a:effectLst>
            <a:reflection blurRad="0" stA="50000" stPos="0" endA="0" endPos="40000" dist="0" dir="5400000" fadeDir="5400000" sx="100000" sy="-100000" kx="0" ky="0" algn="bl" rotWithShape="0"/>
          </a:effectLst>
        </p:spPr>
      </p:pic>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AdDING CONVENTIONAL ROUTES"/>
          <p:cNvSpPr txBox="1"/>
          <p:nvPr>
            <p:ph type="title"/>
          </p:nvPr>
        </p:nvSpPr>
        <p:spPr>
          <a:xfrm>
            <a:off x="660400" y="-78480"/>
            <a:ext cx="11684000" cy="2222501"/>
          </a:xfrm>
          <a:prstGeom prst="rect">
            <a:avLst/>
          </a:prstGeom>
        </p:spPr>
        <p:txBody>
          <a:bodyPr/>
          <a:lstStyle>
            <a:lvl1pPr>
              <a:defRPr spc="720" sz="4500"/>
            </a:lvl1pPr>
          </a:lstStyle>
          <a:p>
            <a:pPr/>
            <a:r>
              <a:t>AdDING CONVENTIONAL ROUTES</a:t>
            </a:r>
          </a:p>
        </p:txBody>
      </p:sp>
      <p:sp>
        <p:nvSpPr>
          <p:cNvPr id="209" name="The call to UseMvc() in Startup.Configure can be rewritten to use an overload that allows us to define a convention based routing template"/>
          <p:cNvSpPr txBox="1"/>
          <p:nvPr/>
        </p:nvSpPr>
        <p:spPr>
          <a:xfrm>
            <a:off x="1180000" y="2309090"/>
            <a:ext cx="10924847" cy="1701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100"/>
            </a:lvl1pPr>
          </a:lstStyle>
          <a:p>
            <a:pPr/>
            <a:r>
              <a:t>The call to UseMvc() in Startup.Configure can be rewritten to use an overload that allows us to define a convention based routing template</a:t>
            </a:r>
          </a:p>
        </p:txBody>
      </p:sp>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Fuzzy UNITED BOARDING KENNELS"/>
          <p:cNvSpPr txBox="1"/>
          <p:nvPr>
            <p:ph type="title"/>
          </p:nvPr>
        </p:nvSpPr>
        <p:spPr>
          <a:xfrm>
            <a:off x="660400" y="-78480"/>
            <a:ext cx="11684000" cy="2222501"/>
          </a:xfrm>
          <a:prstGeom prst="rect">
            <a:avLst/>
          </a:prstGeom>
        </p:spPr>
        <p:txBody>
          <a:bodyPr/>
          <a:lstStyle>
            <a:lvl1pPr>
              <a:defRPr spc="672" sz="4200"/>
            </a:lvl1pPr>
          </a:lstStyle>
          <a:p>
            <a:pPr/>
            <a:r>
              <a:t>Fuzzy UNITED BOARDING KENNELS</a:t>
            </a:r>
          </a:p>
        </p:txBody>
      </p:sp>
      <p:sp>
        <p:nvSpPr>
          <p:cNvPr id="214" name="Pets"/>
          <p:cNvSpPr/>
          <p:nvPr/>
        </p:nvSpPr>
        <p:spPr>
          <a:xfrm>
            <a:off x="1580824" y="2470645"/>
            <a:ext cx="2292843" cy="2698623"/>
          </a:xfrm>
          <a:custGeom>
            <a:avLst/>
            <a:gdLst/>
            <a:ahLst/>
            <a:cxnLst>
              <a:cxn ang="0">
                <a:pos x="wd2" y="hd2"/>
              </a:cxn>
              <a:cxn ang="5400000">
                <a:pos x="wd2" y="hd2"/>
              </a:cxn>
              <a:cxn ang="10800000">
                <a:pos x="wd2" y="hd2"/>
              </a:cxn>
              <a:cxn ang="16200000">
                <a:pos x="wd2" y="hd2"/>
              </a:cxn>
            </a:cxnLst>
            <a:rect l="0" t="0" r="r" b="b"/>
            <a:pathLst>
              <a:path w="21205" h="21591" fill="norm" stroke="1" extrusionOk="0">
                <a:moveTo>
                  <a:pt x="12155" y="0"/>
                </a:moveTo>
                <a:cubicBezTo>
                  <a:pt x="12155" y="0"/>
                  <a:pt x="11634" y="546"/>
                  <a:pt x="11988" y="1070"/>
                </a:cubicBezTo>
                <a:cubicBezTo>
                  <a:pt x="11988" y="1070"/>
                  <a:pt x="12026" y="1808"/>
                  <a:pt x="12529" y="2119"/>
                </a:cubicBezTo>
                <a:cubicBezTo>
                  <a:pt x="12119" y="2596"/>
                  <a:pt x="11896" y="3118"/>
                  <a:pt x="11742" y="3566"/>
                </a:cubicBezTo>
                <a:cubicBezTo>
                  <a:pt x="11598" y="3988"/>
                  <a:pt x="11483" y="4582"/>
                  <a:pt x="11381" y="4963"/>
                </a:cubicBezTo>
                <a:cubicBezTo>
                  <a:pt x="11252" y="5449"/>
                  <a:pt x="11380" y="5834"/>
                  <a:pt x="10806" y="5983"/>
                </a:cubicBezTo>
                <a:cubicBezTo>
                  <a:pt x="6995" y="6974"/>
                  <a:pt x="4684" y="10520"/>
                  <a:pt x="4084" y="13437"/>
                </a:cubicBezTo>
                <a:cubicBezTo>
                  <a:pt x="4084" y="13437"/>
                  <a:pt x="1380" y="15573"/>
                  <a:pt x="11" y="20975"/>
                </a:cubicBezTo>
                <a:cubicBezTo>
                  <a:pt x="-147" y="21600"/>
                  <a:pt x="1388" y="20964"/>
                  <a:pt x="1388" y="20964"/>
                </a:cubicBezTo>
                <a:cubicBezTo>
                  <a:pt x="1388" y="20964"/>
                  <a:pt x="1381" y="21330"/>
                  <a:pt x="2515" y="21318"/>
                </a:cubicBezTo>
                <a:cubicBezTo>
                  <a:pt x="3117" y="21318"/>
                  <a:pt x="5098" y="21049"/>
                  <a:pt x="6621" y="20454"/>
                </a:cubicBezTo>
                <a:cubicBezTo>
                  <a:pt x="8164" y="19850"/>
                  <a:pt x="8734" y="19355"/>
                  <a:pt x="8917" y="19012"/>
                </a:cubicBezTo>
                <a:cubicBezTo>
                  <a:pt x="9492" y="19367"/>
                  <a:pt x="10184" y="19586"/>
                  <a:pt x="10401" y="19750"/>
                </a:cubicBezTo>
                <a:cubicBezTo>
                  <a:pt x="10661" y="19946"/>
                  <a:pt x="10776" y="20299"/>
                  <a:pt x="10236" y="20426"/>
                </a:cubicBezTo>
                <a:cubicBezTo>
                  <a:pt x="9696" y="20554"/>
                  <a:pt x="9601" y="20445"/>
                  <a:pt x="9314" y="20576"/>
                </a:cubicBezTo>
                <a:cubicBezTo>
                  <a:pt x="9241" y="20610"/>
                  <a:pt x="9181" y="20645"/>
                  <a:pt x="9132" y="20681"/>
                </a:cubicBezTo>
                <a:cubicBezTo>
                  <a:pt x="8839" y="20611"/>
                  <a:pt x="8370" y="20618"/>
                  <a:pt x="8039" y="21193"/>
                </a:cubicBezTo>
                <a:cubicBezTo>
                  <a:pt x="8012" y="21242"/>
                  <a:pt x="8079" y="21288"/>
                  <a:pt x="8127" y="21253"/>
                </a:cubicBezTo>
                <a:cubicBezTo>
                  <a:pt x="8352" y="21088"/>
                  <a:pt x="8727" y="20902"/>
                  <a:pt x="9057" y="21177"/>
                </a:cubicBezTo>
                <a:cubicBezTo>
                  <a:pt x="9060" y="21180"/>
                  <a:pt x="9063" y="21182"/>
                  <a:pt x="9066" y="21184"/>
                </a:cubicBezTo>
                <a:cubicBezTo>
                  <a:pt x="9177" y="21293"/>
                  <a:pt x="9361" y="21367"/>
                  <a:pt x="9558" y="21367"/>
                </a:cubicBezTo>
                <a:cubicBezTo>
                  <a:pt x="10402" y="21367"/>
                  <a:pt x="10993" y="21022"/>
                  <a:pt x="11484" y="21087"/>
                </a:cubicBezTo>
                <a:cubicBezTo>
                  <a:pt x="11975" y="21152"/>
                  <a:pt x="12378" y="21591"/>
                  <a:pt x="13299" y="21591"/>
                </a:cubicBezTo>
                <a:cubicBezTo>
                  <a:pt x="13972" y="21591"/>
                  <a:pt x="14295" y="21117"/>
                  <a:pt x="14786" y="21367"/>
                </a:cubicBezTo>
                <a:cubicBezTo>
                  <a:pt x="15156" y="21555"/>
                  <a:pt x="15820" y="21465"/>
                  <a:pt x="16107" y="21286"/>
                </a:cubicBezTo>
                <a:cubicBezTo>
                  <a:pt x="16274" y="21191"/>
                  <a:pt x="16396" y="21051"/>
                  <a:pt x="16787" y="21087"/>
                </a:cubicBezTo>
                <a:cubicBezTo>
                  <a:pt x="17474" y="21150"/>
                  <a:pt x="17609" y="21380"/>
                  <a:pt x="18345" y="21338"/>
                </a:cubicBezTo>
                <a:cubicBezTo>
                  <a:pt x="18669" y="21319"/>
                  <a:pt x="18914" y="21228"/>
                  <a:pt x="19065" y="21109"/>
                </a:cubicBezTo>
                <a:cubicBezTo>
                  <a:pt x="19250" y="21149"/>
                  <a:pt x="19385" y="21231"/>
                  <a:pt x="19472" y="21302"/>
                </a:cubicBezTo>
                <a:cubicBezTo>
                  <a:pt x="19519" y="21340"/>
                  <a:pt x="19598" y="21305"/>
                  <a:pt x="19589" y="21249"/>
                </a:cubicBezTo>
                <a:cubicBezTo>
                  <a:pt x="19558" y="21071"/>
                  <a:pt x="19460" y="20958"/>
                  <a:pt x="19334" y="20888"/>
                </a:cubicBezTo>
                <a:cubicBezTo>
                  <a:pt x="19666" y="20802"/>
                  <a:pt x="20061" y="20835"/>
                  <a:pt x="20331" y="21302"/>
                </a:cubicBezTo>
                <a:cubicBezTo>
                  <a:pt x="20349" y="21332"/>
                  <a:pt x="20401" y="21318"/>
                  <a:pt x="20396" y="21284"/>
                </a:cubicBezTo>
                <a:cubicBezTo>
                  <a:pt x="20331" y="20887"/>
                  <a:pt x="20062" y="20051"/>
                  <a:pt x="18961" y="20452"/>
                </a:cubicBezTo>
                <a:cubicBezTo>
                  <a:pt x="18626" y="20272"/>
                  <a:pt x="18294" y="20475"/>
                  <a:pt x="18086" y="20475"/>
                </a:cubicBezTo>
                <a:cubicBezTo>
                  <a:pt x="17465" y="20475"/>
                  <a:pt x="16944" y="19992"/>
                  <a:pt x="16344" y="19665"/>
                </a:cubicBezTo>
                <a:cubicBezTo>
                  <a:pt x="15687" y="19306"/>
                  <a:pt x="15450" y="18064"/>
                  <a:pt x="15366" y="17320"/>
                </a:cubicBezTo>
                <a:cubicBezTo>
                  <a:pt x="15897" y="16942"/>
                  <a:pt x="16449" y="16396"/>
                  <a:pt x="16806" y="15687"/>
                </a:cubicBezTo>
                <a:cubicBezTo>
                  <a:pt x="17916" y="13477"/>
                  <a:pt x="19270" y="12913"/>
                  <a:pt x="20417" y="11316"/>
                </a:cubicBezTo>
                <a:cubicBezTo>
                  <a:pt x="21453" y="9872"/>
                  <a:pt x="21337" y="8280"/>
                  <a:pt x="20813" y="7091"/>
                </a:cubicBezTo>
                <a:cubicBezTo>
                  <a:pt x="20720" y="6879"/>
                  <a:pt x="20568" y="6592"/>
                  <a:pt x="20653" y="6281"/>
                </a:cubicBezTo>
                <a:cubicBezTo>
                  <a:pt x="21034" y="4883"/>
                  <a:pt x="20741" y="2957"/>
                  <a:pt x="20319" y="2189"/>
                </a:cubicBezTo>
                <a:cubicBezTo>
                  <a:pt x="20830" y="1862"/>
                  <a:pt x="20867" y="1110"/>
                  <a:pt x="20867" y="1110"/>
                </a:cubicBezTo>
                <a:cubicBezTo>
                  <a:pt x="21235" y="566"/>
                  <a:pt x="20694" y="0"/>
                  <a:pt x="20694" y="0"/>
                </a:cubicBezTo>
                <a:cubicBezTo>
                  <a:pt x="20694" y="0"/>
                  <a:pt x="20517" y="392"/>
                  <a:pt x="19883" y="643"/>
                </a:cubicBezTo>
                <a:cubicBezTo>
                  <a:pt x="19382" y="840"/>
                  <a:pt x="18873" y="943"/>
                  <a:pt x="18562" y="993"/>
                </a:cubicBezTo>
                <a:cubicBezTo>
                  <a:pt x="18084" y="814"/>
                  <a:pt x="17283" y="695"/>
                  <a:pt x="16374" y="695"/>
                </a:cubicBezTo>
                <a:cubicBezTo>
                  <a:pt x="15511" y="695"/>
                  <a:pt x="14747" y="802"/>
                  <a:pt x="14262" y="966"/>
                </a:cubicBezTo>
                <a:cubicBezTo>
                  <a:pt x="13970" y="922"/>
                  <a:pt x="13449" y="821"/>
                  <a:pt x="12938" y="619"/>
                </a:cubicBezTo>
                <a:cubicBezTo>
                  <a:pt x="12326" y="378"/>
                  <a:pt x="12155" y="0"/>
                  <a:pt x="12155" y="0"/>
                </a:cubicBezTo>
                <a:close/>
                <a:moveTo>
                  <a:pt x="14333" y="2907"/>
                </a:moveTo>
                <a:cubicBezTo>
                  <a:pt x="14783" y="2983"/>
                  <a:pt x="15167" y="3221"/>
                  <a:pt x="15397" y="3548"/>
                </a:cubicBezTo>
                <a:cubicBezTo>
                  <a:pt x="15356" y="3867"/>
                  <a:pt x="15044" y="4115"/>
                  <a:pt x="14665" y="4115"/>
                </a:cubicBezTo>
                <a:cubicBezTo>
                  <a:pt x="14258" y="4115"/>
                  <a:pt x="13929" y="3830"/>
                  <a:pt x="13929" y="3478"/>
                </a:cubicBezTo>
                <a:cubicBezTo>
                  <a:pt x="13929" y="3229"/>
                  <a:pt x="14093" y="3012"/>
                  <a:pt x="14333" y="2907"/>
                </a:cubicBezTo>
                <a:close/>
                <a:moveTo>
                  <a:pt x="18523" y="2907"/>
                </a:moveTo>
                <a:cubicBezTo>
                  <a:pt x="18763" y="3012"/>
                  <a:pt x="18927" y="3229"/>
                  <a:pt x="18927" y="3478"/>
                </a:cubicBezTo>
                <a:cubicBezTo>
                  <a:pt x="18927" y="3830"/>
                  <a:pt x="18598" y="4115"/>
                  <a:pt x="18191" y="4115"/>
                </a:cubicBezTo>
                <a:cubicBezTo>
                  <a:pt x="17812" y="4115"/>
                  <a:pt x="17499" y="3867"/>
                  <a:pt x="17459" y="3548"/>
                </a:cubicBezTo>
                <a:cubicBezTo>
                  <a:pt x="17689" y="3221"/>
                  <a:pt x="18073" y="2983"/>
                  <a:pt x="18523" y="2907"/>
                </a:cubicBezTo>
                <a:close/>
                <a:moveTo>
                  <a:pt x="14665" y="3144"/>
                </a:moveTo>
                <a:cubicBezTo>
                  <a:pt x="14567" y="3144"/>
                  <a:pt x="14469" y="3176"/>
                  <a:pt x="14394" y="3241"/>
                </a:cubicBezTo>
                <a:cubicBezTo>
                  <a:pt x="14244" y="3371"/>
                  <a:pt x="14244" y="3583"/>
                  <a:pt x="14394" y="3712"/>
                </a:cubicBezTo>
                <a:cubicBezTo>
                  <a:pt x="14544" y="3842"/>
                  <a:pt x="14786" y="3842"/>
                  <a:pt x="14936" y="3712"/>
                </a:cubicBezTo>
                <a:cubicBezTo>
                  <a:pt x="15086" y="3583"/>
                  <a:pt x="15086" y="3371"/>
                  <a:pt x="14936" y="3241"/>
                </a:cubicBezTo>
                <a:cubicBezTo>
                  <a:pt x="14861" y="3176"/>
                  <a:pt x="14763" y="3144"/>
                  <a:pt x="14665" y="3144"/>
                </a:cubicBezTo>
                <a:close/>
                <a:moveTo>
                  <a:pt x="18191" y="3144"/>
                </a:moveTo>
                <a:cubicBezTo>
                  <a:pt x="18092" y="3144"/>
                  <a:pt x="17995" y="3176"/>
                  <a:pt x="17920" y="3241"/>
                </a:cubicBezTo>
                <a:cubicBezTo>
                  <a:pt x="17770" y="3371"/>
                  <a:pt x="17770" y="3583"/>
                  <a:pt x="17920" y="3712"/>
                </a:cubicBezTo>
                <a:cubicBezTo>
                  <a:pt x="18070" y="3842"/>
                  <a:pt x="18312" y="3842"/>
                  <a:pt x="18462" y="3712"/>
                </a:cubicBezTo>
                <a:cubicBezTo>
                  <a:pt x="18612" y="3583"/>
                  <a:pt x="18612" y="3371"/>
                  <a:pt x="18462" y="3241"/>
                </a:cubicBezTo>
                <a:cubicBezTo>
                  <a:pt x="18387" y="3176"/>
                  <a:pt x="18289" y="3144"/>
                  <a:pt x="18191" y="3144"/>
                </a:cubicBezTo>
                <a:close/>
                <a:moveTo>
                  <a:pt x="12579" y="19082"/>
                </a:moveTo>
                <a:cubicBezTo>
                  <a:pt x="12770" y="19225"/>
                  <a:pt x="13015" y="19316"/>
                  <a:pt x="13332" y="19345"/>
                </a:cubicBezTo>
                <a:cubicBezTo>
                  <a:pt x="13862" y="19395"/>
                  <a:pt x="14279" y="19924"/>
                  <a:pt x="14206" y="20401"/>
                </a:cubicBezTo>
                <a:cubicBezTo>
                  <a:pt x="13993" y="20496"/>
                  <a:pt x="13793" y="20569"/>
                  <a:pt x="13622" y="20569"/>
                </a:cubicBezTo>
                <a:cubicBezTo>
                  <a:pt x="13074" y="20569"/>
                  <a:pt x="12727" y="19967"/>
                  <a:pt x="12579" y="19082"/>
                </a:cubicBezTo>
                <a:close/>
              </a:path>
            </a:pathLst>
          </a:custGeom>
          <a:solidFill>
            <a:schemeClr val="accent1">
              <a:hueOff val="450000"/>
              <a:satOff val="-18071"/>
              <a:lumOff val="-14609"/>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cap="all" spc="384" sz="2400">
                <a:latin typeface="Avenir Medium"/>
                <a:ea typeface="Avenir Medium"/>
                <a:cs typeface="Avenir Medium"/>
                <a:sym typeface="Avenir Medium"/>
              </a:defRPr>
            </a:lvl1pPr>
          </a:lstStyle>
          <a:p>
            <a:pPr/>
            <a:r>
              <a:t>Pets</a:t>
            </a:r>
          </a:p>
        </p:txBody>
      </p:sp>
      <p:sp>
        <p:nvSpPr>
          <p:cNvPr id="215" name="customers"/>
          <p:cNvSpPr/>
          <p:nvPr/>
        </p:nvSpPr>
        <p:spPr>
          <a:xfrm>
            <a:off x="3928478" y="1608625"/>
            <a:ext cx="8144866" cy="6892104"/>
          </a:xfrm>
          <a:custGeom>
            <a:avLst/>
            <a:gdLst/>
            <a:ahLst/>
            <a:cxnLst>
              <a:cxn ang="0">
                <a:pos x="wd2" y="hd2"/>
              </a:cxn>
              <a:cxn ang="5400000">
                <a:pos x="wd2" y="hd2"/>
              </a:cxn>
              <a:cxn ang="10800000">
                <a:pos x="wd2" y="hd2"/>
              </a:cxn>
              <a:cxn ang="16200000">
                <a:pos x="wd2" y="hd2"/>
              </a:cxn>
            </a:cxnLst>
            <a:rect l="0" t="0" r="r" b="b"/>
            <a:pathLst>
              <a:path w="21549" h="21600" fill="norm" stroke="1" extrusionOk="0">
                <a:moveTo>
                  <a:pt x="27" y="0"/>
                </a:moveTo>
                <a:cubicBezTo>
                  <a:pt x="-2" y="0"/>
                  <a:pt x="-9" y="21"/>
                  <a:pt x="12" y="46"/>
                </a:cubicBezTo>
                <a:lnTo>
                  <a:pt x="3476" y="4041"/>
                </a:lnTo>
                <a:cubicBezTo>
                  <a:pt x="3497" y="4066"/>
                  <a:pt x="3534" y="4067"/>
                  <a:pt x="3557" y="4045"/>
                </a:cubicBezTo>
                <a:lnTo>
                  <a:pt x="4804" y="2859"/>
                </a:lnTo>
                <a:cubicBezTo>
                  <a:pt x="4828" y="2837"/>
                  <a:pt x="4832" y="2797"/>
                  <a:pt x="4816" y="2767"/>
                </a:cubicBezTo>
                <a:lnTo>
                  <a:pt x="3338" y="54"/>
                </a:lnTo>
                <a:cubicBezTo>
                  <a:pt x="3322" y="24"/>
                  <a:pt x="3285" y="0"/>
                  <a:pt x="3255" y="0"/>
                </a:cubicBezTo>
                <a:lnTo>
                  <a:pt x="27" y="0"/>
                </a:lnTo>
                <a:close/>
                <a:moveTo>
                  <a:pt x="5664" y="3808"/>
                </a:moveTo>
                <a:cubicBezTo>
                  <a:pt x="5426" y="3789"/>
                  <a:pt x="5183" y="3851"/>
                  <a:pt x="4961" y="4003"/>
                </a:cubicBezTo>
                <a:cubicBezTo>
                  <a:pt x="4371" y="4410"/>
                  <a:pt x="4169" y="5307"/>
                  <a:pt x="4513" y="6006"/>
                </a:cubicBezTo>
                <a:lnTo>
                  <a:pt x="8002" y="13112"/>
                </a:lnTo>
                <a:cubicBezTo>
                  <a:pt x="8032" y="13174"/>
                  <a:pt x="8065" y="13231"/>
                  <a:pt x="8102" y="13286"/>
                </a:cubicBezTo>
                <a:cubicBezTo>
                  <a:pt x="8406" y="13862"/>
                  <a:pt x="9072" y="14692"/>
                  <a:pt x="10477" y="15107"/>
                </a:cubicBezTo>
                <a:cubicBezTo>
                  <a:pt x="10477" y="15107"/>
                  <a:pt x="14595" y="16600"/>
                  <a:pt x="16639" y="17139"/>
                </a:cubicBezTo>
                <a:lnTo>
                  <a:pt x="19943" y="21267"/>
                </a:lnTo>
                <a:cubicBezTo>
                  <a:pt x="20120" y="21487"/>
                  <a:pt x="20357" y="21600"/>
                  <a:pt x="20595" y="21600"/>
                </a:cubicBezTo>
                <a:cubicBezTo>
                  <a:pt x="20817" y="21600"/>
                  <a:pt x="21041" y="21502"/>
                  <a:pt x="21215" y="21306"/>
                </a:cubicBezTo>
                <a:cubicBezTo>
                  <a:pt x="21576" y="20901"/>
                  <a:pt x="21591" y="20228"/>
                  <a:pt x="21249" y="19801"/>
                </a:cubicBezTo>
                <a:lnTo>
                  <a:pt x="16405" y="13751"/>
                </a:lnTo>
                <a:lnTo>
                  <a:pt x="16386" y="13745"/>
                </a:lnTo>
                <a:cubicBezTo>
                  <a:pt x="15765" y="12979"/>
                  <a:pt x="14984" y="12669"/>
                  <a:pt x="14984" y="12669"/>
                </a:cubicBezTo>
                <a:lnTo>
                  <a:pt x="9780" y="10906"/>
                </a:lnTo>
                <a:lnTo>
                  <a:pt x="6652" y="4532"/>
                </a:lnTo>
                <a:cubicBezTo>
                  <a:pt x="6437" y="4095"/>
                  <a:pt x="6060" y="3839"/>
                  <a:pt x="5664" y="3808"/>
                </a:cubicBezTo>
                <a:close/>
                <a:moveTo>
                  <a:pt x="10793" y="7306"/>
                </a:moveTo>
                <a:cubicBezTo>
                  <a:pt x="10765" y="7298"/>
                  <a:pt x="10736" y="7320"/>
                  <a:pt x="10729" y="7354"/>
                </a:cubicBezTo>
                <a:lnTo>
                  <a:pt x="10195" y="9969"/>
                </a:lnTo>
                <a:cubicBezTo>
                  <a:pt x="10188" y="10004"/>
                  <a:pt x="10205" y="10039"/>
                  <a:pt x="10234" y="10047"/>
                </a:cubicBezTo>
                <a:lnTo>
                  <a:pt x="14835" y="11365"/>
                </a:lnTo>
                <a:cubicBezTo>
                  <a:pt x="14864" y="11373"/>
                  <a:pt x="14893" y="11351"/>
                  <a:pt x="14900" y="11317"/>
                </a:cubicBezTo>
                <a:lnTo>
                  <a:pt x="15434" y="8700"/>
                </a:lnTo>
                <a:cubicBezTo>
                  <a:pt x="15441" y="8665"/>
                  <a:pt x="15424" y="8632"/>
                  <a:pt x="15395" y="8624"/>
                </a:cubicBezTo>
                <a:lnTo>
                  <a:pt x="10793" y="7306"/>
                </a:lnTo>
                <a:close/>
                <a:moveTo>
                  <a:pt x="15896" y="8809"/>
                </a:moveTo>
                <a:lnTo>
                  <a:pt x="15339" y="11493"/>
                </a:lnTo>
                <a:cubicBezTo>
                  <a:pt x="16070" y="11705"/>
                  <a:pt x="16785" y="11277"/>
                  <a:pt x="16939" y="10536"/>
                </a:cubicBezTo>
                <a:cubicBezTo>
                  <a:pt x="17093" y="9796"/>
                  <a:pt x="16626" y="9022"/>
                  <a:pt x="15896" y="8809"/>
                </a:cubicBezTo>
                <a:close/>
                <a:moveTo>
                  <a:pt x="19292" y="11121"/>
                </a:moveTo>
                <a:cubicBezTo>
                  <a:pt x="18734" y="11078"/>
                  <a:pt x="18169" y="11353"/>
                  <a:pt x="17800" y="11916"/>
                </a:cubicBezTo>
                <a:cubicBezTo>
                  <a:pt x="17211" y="12817"/>
                  <a:pt x="17348" y="14115"/>
                  <a:pt x="18109" y="14813"/>
                </a:cubicBezTo>
                <a:cubicBezTo>
                  <a:pt x="18630" y="15292"/>
                  <a:pt x="19309" y="15364"/>
                  <a:pt x="19874" y="15073"/>
                </a:cubicBezTo>
                <a:lnTo>
                  <a:pt x="20405" y="15708"/>
                </a:lnTo>
                <a:lnTo>
                  <a:pt x="20964" y="14853"/>
                </a:lnTo>
                <a:lnTo>
                  <a:pt x="20990" y="14813"/>
                </a:lnTo>
                <a:lnTo>
                  <a:pt x="21549" y="13959"/>
                </a:lnTo>
                <a:lnTo>
                  <a:pt x="20899" y="13507"/>
                </a:lnTo>
                <a:cubicBezTo>
                  <a:pt x="20996" y="12787"/>
                  <a:pt x="20766" y="12028"/>
                  <a:pt x="20245" y="11549"/>
                </a:cubicBezTo>
                <a:cubicBezTo>
                  <a:pt x="19959" y="11287"/>
                  <a:pt x="19627" y="11147"/>
                  <a:pt x="19292" y="11121"/>
                </a:cubicBezTo>
                <a:close/>
              </a:path>
            </a:pathLst>
          </a:custGeom>
          <a:solidFill>
            <a:schemeClr val="accent1">
              <a:hueOff val="450000"/>
              <a:satOff val="-18071"/>
              <a:lumOff val="-14609"/>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cap="all" spc="384" sz="2400">
                <a:latin typeface="Avenir Medium"/>
                <a:ea typeface="Avenir Medium"/>
                <a:cs typeface="Avenir Medium"/>
                <a:sym typeface="Avenir Medium"/>
              </a:defRPr>
            </a:lvl1pPr>
          </a:lstStyle>
          <a:p>
            <a:pPr/>
            <a:r>
              <a:t>customers</a:t>
            </a:r>
          </a:p>
        </p:txBody>
      </p:sp>
      <p:sp>
        <p:nvSpPr>
          <p:cNvPr id="216" name="bookings"/>
          <p:cNvSpPr/>
          <p:nvPr/>
        </p:nvSpPr>
        <p:spPr>
          <a:xfrm>
            <a:off x="1576207" y="6073720"/>
            <a:ext cx="3979289" cy="25903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15" y="0"/>
                </a:moveTo>
                <a:cubicBezTo>
                  <a:pt x="678" y="0"/>
                  <a:pt x="0" y="1042"/>
                  <a:pt x="0" y="2327"/>
                </a:cubicBezTo>
                <a:lnTo>
                  <a:pt x="0" y="19273"/>
                </a:lnTo>
                <a:cubicBezTo>
                  <a:pt x="0" y="20558"/>
                  <a:pt x="678" y="21600"/>
                  <a:pt x="1515" y="21600"/>
                </a:cubicBezTo>
                <a:lnTo>
                  <a:pt x="20085" y="21600"/>
                </a:lnTo>
                <a:cubicBezTo>
                  <a:pt x="20922" y="21600"/>
                  <a:pt x="21600" y="20558"/>
                  <a:pt x="21600" y="19273"/>
                </a:cubicBezTo>
                <a:lnTo>
                  <a:pt x="21600" y="2327"/>
                </a:lnTo>
                <a:cubicBezTo>
                  <a:pt x="21600" y="1042"/>
                  <a:pt x="20922" y="0"/>
                  <a:pt x="20085" y="0"/>
                </a:cubicBezTo>
                <a:lnTo>
                  <a:pt x="1515" y="0"/>
                </a:lnTo>
                <a:close/>
                <a:moveTo>
                  <a:pt x="2576" y="7104"/>
                </a:moveTo>
                <a:lnTo>
                  <a:pt x="2756" y="7104"/>
                </a:lnTo>
                <a:lnTo>
                  <a:pt x="2756" y="8874"/>
                </a:lnTo>
                <a:lnTo>
                  <a:pt x="1451" y="8874"/>
                </a:lnTo>
                <a:lnTo>
                  <a:pt x="1451" y="8832"/>
                </a:lnTo>
                <a:cubicBezTo>
                  <a:pt x="1451" y="7879"/>
                  <a:pt x="1955" y="7104"/>
                  <a:pt x="2576" y="7104"/>
                </a:cubicBezTo>
                <a:close/>
                <a:moveTo>
                  <a:pt x="3071" y="7104"/>
                </a:moveTo>
                <a:lnTo>
                  <a:pt x="4765" y="7104"/>
                </a:lnTo>
                <a:cubicBezTo>
                  <a:pt x="5385" y="7104"/>
                  <a:pt x="5889" y="7879"/>
                  <a:pt x="5889" y="8832"/>
                </a:cubicBezTo>
                <a:lnTo>
                  <a:pt x="5889" y="8874"/>
                </a:lnTo>
                <a:lnTo>
                  <a:pt x="3071" y="8874"/>
                </a:lnTo>
                <a:lnTo>
                  <a:pt x="3071" y="7104"/>
                </a:lnTo>
                <a:close/>
                <a:moveTo>
                  <a:pt x="1451" y="9356"/>
                </a:moveTo>
                <a:lnTo>
                  <a:pt x="2756" y="9356"/>
                </a:lnTo>
                <a:lnTo>
                  <a:pt x="2756" y="10879"/>
                </a:lnTo>
                <a:lnTo>
                  <a:pt x="1451" y="10879"/>
                </a:lnTo>
                <a:lnTo>
                  <a:pt x="1451" y="9356"/>
                </a:lnTo>
                <a:close/>
                <a:moveTo>
                  <a:pt x="3071" y="9356"/>
                </a:moveTo>
                <a:lnTo>
                  <a:pt x="4236" y="9356"/>
                </a:lnTo>
                <a:lnTo>
                  <a:pt x="4236" y="10879"/>
                </a:lnTo>
                <a:lnTo>
                  <a:pt x="3071" y="10879"/>
                </a:lnTo>
                <a:lnTo>
                  <a:pt x="3071" y="9356"/>
                </a:lnTo>
                <a:close/>
                <a:moveTo>
                  <a:pt x="4550" y="9356"/>
                </a:moveTo>
                <a:lnTo>
                  <a:pt x="5889" y="9356"/>
                </a:lnTo>
                <a:lnTo>
                  <a:pt x="5889" y="10879"/>
                </a:lnTo>
                <a:lnTo>
                  <a:pt x="4550" y="10879"/>
                </a:lnTo>
                <a:lnTo>
                  <a:pt x="4550" y="9356"/>
                </a:lnTo>
                <a:close/>
                <a:moveTo>
                  <a:pt x="1451" y="11362"/>
                </a:moveTo>
                <a:lnTo>
                  <a:pt x="2756" y="11362"/>
                </a:lnTo>
                <a:lnTo>
                  <a:pt x="2756" y="13121"/>
                </a:lnTo>
                <a:lnTo>
                  <a:pt x="2576" y="13121"/>
                </a:lnTo>
                <a:cubicBezTo>
                  <a:pt x="1955" y="13121"/>
                  <a:pt x="1451" y="12349"/>
                  <a:pt x="1451" y="11395"/>
                </a:cubicBezTo>
                <a:lnTo>
                  <a:pt x="1451" y="11362"/>
                </a:lnTo>
                <a:close/>
                <a:moveTo>
                  <a:pt x="3071" y="11362"/>
                </a:moveTo>
                <a:lnTo>
                  <a:pt x="4236" y="11362"/>
                </a:lnTo>
                <a:lnTo>
                  <a:pt x="4236" y="13121"/>
                </a:lnTo>
                <a:lnTo>
                  <a:pt x="3071" y="13121"/>
                </a:lnTo>
                <a:lnTo>
                  <a:pt x="3071" y="11362"/>
                </a:lnTo>
                <a:close/>
                <a:moveTo>
                  <a:pt x="4550" y="11362"/>
                </a:moveTo>
                <a:lnTo>
                  <a:pt x="5889" y="11362"/>
                </a:lnTo>
                <a:lnTo>
                  <a:pt x="5889" y="11395"/>
                </a:lnTo>
                <a:cubicBezTo>
                  <a:pt x="5889" y="12349"/>
                  <a:pt x="5385" y="13121"/>
                  <a:pt x="4765" y="13121"/>
                </a:cubicBezTo>
                <a:lnTo>
                  <a:pt x="4550" y="13121"/>
                </a:lnTo>
                <a:lnTo>
                  <a:pt x="4550" y="11362"/>
                </a:lnTo>
                <a:close/>
                <a:moveTo>
                  <a:pt x="1662" y="16421"/>
                </a:moveTo>
                <a:lnTo>
                  <a:pt x="2082" y="16421"/>
                </a:lnTo>
                <a:cubicBezTo>
                  <a:pt x="2162" y="16421"/>
                  <a:pt x="2224" y="16520"/>
                  <a:pt x="2224" y="16647"/>
                </a:cubicBezTo>
                <a:lnTo>
                  <a:pt x="2224" y="17908"/>
                </a:lnTo>
                <a:cubicBezTo>
                  <a:pt x="2224" y="18015"/>
                  <a:pt x="2157" y="18113"/>
                  <a:pt x="2084" y="18113"/>
                </a:cubicBezTo>
                <a:lnTo>
                  <a:pt x="1659" y="18113"/>
                </a:lnTo>
                <a:cubicBezTo>
                  <a:pt x="1586" y="18113"/>
                  <a:pt x="1523" y="18012"/>
                  <a:pt x="1523" y="17898"/>
                </a:cubicBezTo>
                <a:lnTo>
                  <a:pt x="1523" y="16639"/>
                </a:lnTo>
                <a:cubicBezTo>
                  <a:pt x="1523" y="16520"/>
                  <a:pt x="1586" y="16421"/>
                  <a:pt x="1662" y="16421"/>
                </a:cubicBezTo>
                <a:close/>
                <a:moveTo>
                  <a:pt x="2613" y="16421"/>
                </a:moveTo>
                <a:lnTo>
                  <a:pt x="2626" y="16421"/>
                </a:lnTo>
                <a:lnTo>
                  <a:pt x="2952" y="16421"/>
                </a:lnTo>
                <a:lnTo>
                  <a:pt x="2952" y="17898"/>
                </a:lnTo>
                <a:lnTo>
                  <a:pt x="3092" y="17898"/>
                </a:lnTo>
                <a:lnTo>
                  <a:pt x="3092" y="17490"/>
                </a:lnTo>
                <a:lnTo>
                  <a:pt x="3092" y="17467"/>
                </a:lnTo>
                <a:cubicBezTo>
                  <a:pt x="3094" y="17393"/>
                  <a:pt x="3122" y="17345"/>
                  <a:pt x="3163" y="17345"/>
                </a:cubicBezTo>
                <a:cubicBezTo>
                  <a:pt x="3206" y="17345"/>
                  <a:pt x="3234" y="17393"/>
                  <a:pt x="3234" y="17464"/>
                </a:cubicBezTo>
                <a:lnTo>
                  <a:pt x="3234" y="17488"/>
                </a:lnTo>
                <a:lnTo>
                  <a:pt x="3234" y="17994"/>
                </a:lnTo>
                <a:cubicBezTo>
                  <a:pt x="3234" y="18065"/>
                  <a:pt x="3206" y="18113"/>
                  <a:pt x="3168" y="18113"/>
                </a:cubicBezTo>
                <a:lnTo>
                  <a:pt x="2626" y="18113"/>
                </a:lnTo>
                <a:lnTo>
                  <a:pt x="2613" y="18113"/>
                </a:lnTo>
                <a:cubicBezTo>
                  <a:pt x="2565" y="18113"/>
                  <a:pt x="2533" y="18070"/>
                  <a:pt x="2533" y="18006"/>
                </a:cubicBezTo>
                <a:cubicBezTo>
                  <a:pt x="2533" y="17940"/>
                  <a:pt x="2565" y="17897"/>
                  <a:pt x="2613" y="17898"/>
                </a:cubicBezTo>
                <a:lnTo>
                  <a:pt x="2626" y="17898"/>
                </a:lnTo>
                <a:lnTo>
                  <a:pt x="2812" y="17898"/>
                </a:lnTo>
                <a:lnTo>
                  <a:pt x="2812" y="16639"/>
                </a:lnTo>
                <a:lnTo>
                  <a:pt x="2626" y="16639"/>
                </a:lnTo>
                <a:lnTo>
                  <a:pt x="2613" y="16639"/>
                </a:lnTo>
                <a:cubicBezTo>
                  <a:pt x="2565" y="16637"/>
                  <a:pt x="2533" y="16594"/>
                  <a:pt x="2533" y="16530"/>
                </a:cubicBezTo>
                <a:cubicBezTo>
                  <a:pt x="2533" y="16464"/>
                  <a:pt x="2565" y="16421"/>
                  <a:pt x="2613" y="16421"/>
                </a:cubicBezTo>
                <a:close/>
                <a:moveTo>
                  <a:pt x="3619" y="16421"/>
                </a:moveTo>
                <a:lnTo>
                  <a:pt x="3635" y="16421"/>
                </a:lnTo>
                <a:lnTo>
                  <a:pt x="4099" y="16421"/>
                </a:lnTo>
                <a:cubicBezTo>
                  <a:pt x="4182" y="16421"/>
                  <a:pt x="4244" y="16517"/>
                  <a:pt x="4244" y="16647"/>
                </a:cubicBezTo>
                <a:lnTo>
                  <a:pt x="4243" y="17158"/>
                </a:lnTo>
                <a:cubicBezTo>
                  <a:pt x="4243" y="17285"/>
                  <a:pt x="4182" y="17379"/>
                  <a:pt x="4101" y="17379"/>
                </a:cubicBezTo>
                <a:lnTo>
                  <a:pt x="3685" y="17379"/>
                </a:lnTo>
                <a:lnTo>
                  <a:pt x="3685" y="17898"/>
                </a:lnTo>
                <a:lnTo>
                  <a:pt x="4148" y="17898"/>
                </a:lnTo>
                <a:lnTo>
                  <a:pt x="4163" y="17898"/>
                </a:lnTo>
                <a:cubicBezTo>
                  <a:pt x="4213" y="17898"/>
                  <a:pt x="4243" y="17940"/>
                  <a:pt x="4243" y="18006"/>
                </a:cubicBezTo>
                <a:cubicBezTo>
                  <a:pt x="4243" y="18070"/>
                  <a:pt x="4213" y="18113"/>
                  <a:pt x="4165" y="18113"/>
                </a:cubicBezTo>
                <a:lnTo>
                  <a:pt x="4150" y="18113"/>
                </a:lnTo>
                <a:lnTo>
                  <a:pt x="3540" y="18113"/>
                </a:lnTo>
                <a:lnTo>
                  <a:pt x="3540" y="17379"/>
                </a:lnTo>
                <a:cubicBezTo>
                  <a:pt x="3540" y="17252"/>
                  <a:pt x="3603" y="17158"/>
                  <a:pt x="3685" y="17158"/>
                </a:cubicBezTo>
                <a:lnTo>
                  <a:pt x="4099" y="17158"/>
                </a:lnTo>
                <a:lnTo>
                  <a:pt x="4099" y="16637"/>
                </a:lnTo>
                <a:lnTo>
                  <a:pt x="3635" y="16637"/>
                </a:lnTo>
                <a:lnTo>
                  <a:pt x="3619" y="16637"/>
                </a:lnTo>
                <a:cubicBezTo>
                  <a:pt x="3573" y="16637"/>
                  <a:pt x="3540" y="16594"/>
                  <a:pt x="3540" y="16530"/>
                </a:cubicBezTo>
                <a:cubicBezTo>
                  <a:pt x="3540" y="16464"/>
                  <a:pt x="3571" y="16421"/>
                  <a:pt x="3619" y="16421"/>
                </a:cubicBezTo>
                <a:close/>
                <a:moveTo>
                  <a:pt x="4628" y="16421"/>
                </a:moveTo>
                <a:lnTo>
                  <a:pt x="4643" y="16421"/>
                </a:lnTo>
                <a:lnTo>
                  <a:pt x="5107" y="16421"/>
                </a:lnTo>
                <a:cubicBezTo>
                  <a:pt x="5184" y="16421"/>
                  <a:pt x="5246" y="16506"/>
                  <a:pt x="5246" y="16608"/>
                </a:cubicBezTo>
                <a:lnTo>
                  <a:pt x="5246" y="17080"/>
                </a:lnTo>
                <a:cubicBezTo>
                  <a:pt x="5246" y="17156"/>
                  <a:pt x="5232" y="17211"/>
                  <a:pt x="5195" y="17270"/>
                </a:cubicBezTo>
                <a:cubicBezTo>
                  <a:pt x="5237" y="17341"/>
                  <a:pt x="5249" y="17394"/>
                  <a:pt x="5249" y="17490"/>
                </a:cubicBezTo>
                <a:lnTo>
                  <a:pt x="5249" y="17898"/>
                </a:lnTo>
                <a:cubicBezTo>
                  <a:pt x="5249" y="18020"/>
                  <a:pt x="5189" y="18113"/>
                  <a:pt x="5109" y="18113"/>
                </a:cubicBezTo>
                <a:lnTo>
                  <a:pt x="4645" y="18113"/>
                </a:lnTo>
                <a:lnTo>
                  <a:pt x="4629" y="18113"/>
                </a:lnTo>
                <a:cubicBezTo>
                  <a:pt x="4581" y="18113"/>
                  <a:pt x="4548" y="18070"/>
                  <a:pt x="4548" y="18006"/>
                </a:cubicBezTo>
                <a:cubicBezTo>
                  <a:pt x="4548" y="17940"/>
                  <a:pt x="4582" y="17897"/>
                  <a:pt x="4628" y="17898"/>
                </a:cubicBezTo>
                <a:lnTo>
                  <a:pt x="4643" y="17898"/>
                </a:lnTo>
                <a:lnTo>
                  <a:pt x="5107" y="17898"/>
                </a:lnTo>
                <a:lnTo>
                  <a:pt x="5107" y="17508"/>
                </a:lnTo>
                <a:cubicBezTo>
                  <a:pt x="5109" y="17422"/>
                  <a:pt x="5083" y="17376"/>
                  <a:pt x="5033" y="17376"/>
                </a:cubicBezTo>
                <a:lnTo>
                  <a:pt x="4785" y="17376"/>
                </a:lnTo>
                <a:lnTo>
                  <a:pt x="4770" y="17376"/>
                </a:lnTo>
                <a:cubicBezTo>
                  <a:pt x="4722" y="17376"/>
                  <a:pt x="4690" y="17333"/>
                  <a:pt x="4690" y="17270"/>
                </a:cubicBezTo>
                <a:cubicBezTo>
                  <a:pt x="4690" y="17206"/>
                  <a:pt x="4723" y="17161"/>
                  <a:pt x="4770" y="17161"/>
                </a:cubicBezTo>
                <a:lnTo>
                  <a:pt x="4783" y="17161"/>
                </a:lnTo>
                <a:lnTo>
                  <a:pt x="5033" y="17161"/>
                </a:lnTo>
                <a:cubicBezTo>
                  <a:pt x="5081" y="17161"/>
                  <a:pt x="5106" y="17115"/>
                  <a:pt x="5106" y="17026"/>
                </a:cubicBezTo>
                <a:lnTo>
                  <a:pt x="5106" y="16637"/>
                </a:lnTo>
                <a:lnTo>
                  <a:pt x="4645" y="16637"/>
                </a:lnTo>
                <a:lnTo>
                  <a:pt x="4629" y="16637"/>
                </a:lnTo>
                <a:cubicBezTo>
                  <a:pt x="4581" y="16637"/>
                  <a:pt x="4548" y="16594"/>
                  <a:pt x="4548" y="16530"/>
                </a:cubicBezTo>
                <a:cubicBezTo>
                  <a:pt x="4548" y="16464"/>
                  <a:pt x="4582" y="16421"/>
                  <a:pt x="4628" y="16421"/>
                </a:cubicBezTo>
                <a:close/>
                <a:moveTo>
                  <a:pt x="6648" y="16421"/>
                </a:moveTo>
                <a:cubicBezTo>
                  <a:pt x="6689" y="16421"/>
                  <a:pt x="6717" y="16469"/>
                  <a:pt x="6717" y="16541"/>
                </a:cubicBezTo>
                <a:lnTo>
                  <a:pt x="6717" y="16564"/>
                </a:lnTo>
                <a:lnTo>
                  <a:pt x="6717" y="17342"/>
                </a:lnTo>
                <a:lnTo>
                  <a:pt x="6994" y="17342"/>
                </a:lnTo>
                <a:lnTo>
                  <a:pt x="6994" y="16751"/>
                </a:lnTo>
                <a:lnTo>
                  <a:pt x="6994" y="16727"/>
                </a:lnTo>
                <a:cubicBezTo>
                  <a:pt x="6996" y="16656"/>
                  <a:pt x="7023" y="16608"/>
                  <a:pt x="7067" y="16608"/>
                </a:cubicBezTo>
                <a:cubicBezTo>
                  <a:pt x="7108" y="16608"/>
                  <a:pt x="7136" y="16656"/>
                  <a:pt x="7136" y="16727"/>
                </a:cubicBezTo>
                <a:lnTo>
                  <a:pt x="7136" y="16751"/>
                </a:lnTo>
                <a:lnTo>
                  <a:pt x="7136" y="17342"/>
                </a:lnTo>
                <a:cubicBezTo>
                  <a:pt x="7185" y="17352"/>
                  <a:pt x="7208" y="17385"/>
                  <a:pt x="7208" y="17449"/>
                </a:cubicBezTo>
                <a:cubicBezTo>
                  <a:pt x="7208" y="17504"/>
                  <a:pt x="7176" y="17558"/>
                  <a:pt x="7144" y="17558"/>
                </a:cubicBezTo>
                <a:lnTo>
                  <a:pt x="7138" y="17558"/>
                </a:lnTo>
                <a:lnTo>
                  <a:pt x="7138" y="17968"/>
                </a:lnTo>
                <a:lnTo>
                  <a:pt x="7138" y="17991"/>
                </a:lnTo>
                <a:cubicBezTo>
                  <a:pt x="7136" y="18065"/>
                  <a:pt x="7108" y="18113"/>
                  <a:pt x="7067" y="18113"/>
                </a:cubicBezTo>
                <a:cubicBezTo>
                  <a:pt x="7023" y="18113"/>
                  <a:pt x="6996" y="18065"/>
                  <a:pt x="6996" y="17994"/>
                </a:cubicBezTo>
                <a:lnTo>
                  <a:pt x="6996" y="17970"/>
                </a:lnTo>
                <a:lnTo>
                  <a:pt x="6996" y="17560"/>
                </a:lnTo>
                <a:lnTo>
                  <a:pt x="6577" y="17560"/>
                </a:lnTo>
                <a:lnTo>
                  <a:pt x="6577" y="16569"/>
                </a:lnTo>
                <a:lnTo>
                  <a:pt x="6577" y="16546"/>
                </a:lnTo>
                <a:cubicBezTo>
                  <a:pt x="6577" y="16470"/>
                  <a:pt x="6605" y="16421"/>
                  <a:pt x="6648" y="16421"/>
                </a:cubicBezTo>
                <a:close/>
                <a:moveTo>
                  <a:pt x="8592" y="16421"/>
                </a:moveTo>
                <a:lnTo>
                  <a:pt x="8663" y="16421"/>
                </a:lnTo>
                <a:cubicBezTo>
                  <a:pt x="8704" y="16421"/>
                  <a:pt x="8735" y="16469"/>
                  <a:pt x="8735" y="16530"/>
                </a:cubicBezTo>
                <a:cubicBezTo>
                  <a:pt x="8735" y="16591"/>
                  <a:pt x="8711" y="16629"/>
                  <a:pt x="8664" y="16634"/>
                </a:cubicBezTo>
                <a:lnTo>
                  <a:pt x="8664" y="17337"/>
                </a:lnTo>
                <a:lnTo>
                  <a:pt x="9156" y="17337"/>
                </a:lnTo>
                <a:cubicBezTo>
                  <a:pt x="9197" y="17337"/>
                  <a:pt x="9223" y="17385"/>
                  <a:pt x="9223" y="17454"/>
                </a:cubicBezTo>
                <a:lnTo>
                  <a:pt x="9223" y="18001"/>
                </a:lnTo>
                <a:cubicBezTo>
                  <a:pt x="9223" y="18067"/>
                  <a:pt x="9194" y="18113"/>
                  <a:pt x="9149" y="18113"/>
                </a:cubicBezTo>
                <a:lnTo>
                  <a:pt x="8597" y="18113"/>
                </a:lnTo>
                <a:cubicBezTo>
                  <a:pt x="8555" y="18113"/>
                  <a:pt x="8522" y="18065"/>
                  <a:pt x="8522" y="18004"/>
                </a:cubicBezTo>
                <a:lnTo>
                  <a:pt x="8522" y="16525"/>
                </a:lnTo>
                <a:cubicBezTo>
                  <a:pt x="8522" y="16467"/>
                  <a:pt x="8554" y="16421"/>
                  <a:pt x="8592" y="16421"/>
                </a:cubicBezTo>
                <a:close/>
                <a:moveTo>
                  <a:pt x="9608" y="16421"/>
                </a:moveTo>
                <a:lnTo>
                  <a:pt x="10233" y="16421"/>
                </a:lnTo>
                <a:lnTo>
                  <a:pt x="10235" y="17078"/>
                </a:lnTo>
                <a:cubicBezTo>
                  <a:pt x="10235" y="17121"/>
                  <a:pt x="10228" y="17146"/>
                  <a:pt x="10208" y="17171"/>
                </a:cubicBezTo>
                <a:lnTo>
                  <a:pt x="9983" y="17467"/>
                </a:lnTo>
                <a:cubicBezTo>
                  <a:pt x="9964" y="17495"/>
                  <a:pt x="9956" y="17517"/>
                  <a:pt x="9956" y="17555"/>
                </a:cubicBezTo>
                <a:lnTo>
                  <a:pt x="9956" y="17968"/>
                </a:lnTo>
                <a:lnTo>
                  <a:pt x="9956" y="17991"/>
                </a:lnTo>
                <a:cubicBezTo>
                  <a:pt x="9956" y="18065"/>
                  <a:pt x="9927" y="18113"/>
                  <a:pt x="9885" y="18113"/>
                </a:cubicBezTo>
                <a:cubicBezTo>
                  <a:pt x="9844" y="18113"/>
                  <a:pt x="9816" y="18065"/>
                  <a:pt x="9816" y="17994"/>
                </a:cubicBezTo>
                <a:lnTo>
                  <a:pt x="9816" y="17970"/>
                </a:lnTo>
                <a:lnTo>
                  <a:pt x="9816" y="17454"/>
                </a:lnTo>
                <a:cubicBezTo>
                  <a:pt x="9816" y="17416"/>
                  <a:pt x="9822" y="17396"/>
                  <a:pt x="9840" y="17371"/>
                </a:cubicBezTo>
                <a:lnTo>
                  <a:pt x="10061" y="17078"/>
                </a:lnTo>
                <a:cubicBezTo>
                  <a:pt x="10091" y="17040"/>
                  <a:pt x="10095" y="17024"/>
                  <a:pt x="10095" y="16963"/>
                </a:cubicBezTo>
                <a:lnTo>
                  <a:pt x="10095" y="16637"/>
                </a:lnTo>
                <a:lnTo>
                  <a:pt x="9673" y="16637"/>
                </a:lnTo>
                <a:cubicBezTo>
                  <a:pt x="9666" y="16700"/>
                  <a:pt x="9643" y="16735"/>
                  <a:pt x="9605" y="16735"/>
                </a:cubicBezTo>
                <a:cubicBezTo>
                  <a:pt x="9564" y="16735"/>
                  <a:pt x="9534" y="16687"/>
                  <a:pt x="9534" y="16621"/>
                </a:cubicBezTo>
                <a:lnTo>
                  <a:pt x="9534" y="16608"/>
                </a:lnTo>
                <a:lnTo>
                  <a:pt x="9534" y="16548"/>
                </a:lnTo>
                <a:cubicBezTo>
                  <a:pt x="9534" y="16467"/>
                  <a:pt x="9561" y="16421"/>
                  <a:pt x="9608" y="16421"/>
                </a:cubicBezTo>
                <a:close/>
                <a:moveTo>
                  <a:pt x="11698" y="16421"/>
                </a:moveTo>
                <a:lnTo>
                  <a:pt x="11975" y="16421"/>
                </a:lnTo>
                <a:cubicBezTo>
                  <a:pt x="12016" y="16421"/>
                  <a:pt x="12047" y="16472"/>
                  <a:pt x="12047" y="16538"/>
                </a:cubicBezTo>
                <a:lnTo>
                  <a:pt x="12047" y="17161"/>
                </a:lnTo>
                <a:cubicBezTo>
                  <a:pt x="12137" y="17176"/>
                  <a:pt x="12187" y="17257"/>
                  <a:pt x="12187" y="17389"/>
                </a:cubicBezTo>
                <a:lnTo>
                  <a:pt x="12187" y="17895"/>
                </a:lnTo>
                <a:cubicBezTo>
                  <a:pt x="12187" y="18017"/>
                  <a:pt x="12123" y="18113"/>
                  <a:pt x="12047" y="18113"/>
                </a:cubicBezTo>
                <a:lnTo>
                  <a:pt x="11622" y="18113"/>
                </a:lnTo>
                <a:cubicBezTo>
                  <a:pt x="11549" y="18113"/>
                  <a:pt x="11487" y="18015"/>
                  <a:pt x="11487" y="17908"/>
                </a:cubicBezTo>
                <a:lnTo>
                  <a:pt x="11487" y="17379"/>
                </a:lnTo>
                <a:cubicBezTo>
                  <a:pt x="11487" y="17259"/>
                  <a:pt x="11544" y="17171"/>
                  <a:pt x="11625" y="17161"/>
                </a:cubicBezTo>
                <a:lnTo>
                  <a:pt x="11625" y="16538"/>
                </a:lnTo>
                <a:cubicBezTo>
                  <a:pt x="11625" y="16467"/>
                  <a:pt x="11655" y="16421"/>
                  <a:pt x="11698" y="16421"/>
                </a:cubicBezTo>
                <a:close/>
                <a:moveTo>
                  <a:pt x="12569" y="16421"/>
                </a:moveTo>
                <a:lnTo>
                  <a:pt x="13121" y="16421"/>
                </a:lnTo>
                <a:cubicBezTo>
                  <a:pt x="13165" y="16421"/>
                  <a:pt x="13196" y="16469"/>
                  <a:pt x="13196" y="16533"/>
                </a:cubicBezTo>
                <a:lnTo>
                  <a:pt x="13196" y="18012"/>
                </a:lnTo>
                <a:cubicBezTo>
                  <a:pt x="13196" y="18067"/>
                  <a:pt x="13166" y="18113"/>
                  <a:pt x="13128" y="18113"/>
                </a:cubicBezTo>
                <a:lnTo>
                  <a:pt x="13057" y="18113"/>
                </a:lnTo>
                <a:cubicBezTo>
                  <a:pt x="13016" y="18113"/>
                  <a:pt x="12983" y="18065"/>
                  <a:pt x="12983" y="18004"/>
                </a:cubicBezTo>
                <a:cubicBezTo>
                  <a:pt x="12983" y="17943"/>
                  <a:pt x="13009" y="17908"/>
                  <a:pt x="13056" y="17900"/>
                </a:cubicBezTo>
                <a:lnTo>
                  <a:pt x="13056" y="17194"/>
                </a:lnTo>
                <a:lnTo>
                  <a:pt x="12564" y="17194"/>
                </a:lnTo>
                <a:cubicBezTo>
                  <a:pt x="12523" y="17194"/>
                  <a:pt x="12495" y="17149"/>
                  <a:pt x="12495" y="17078"/>
                </a:cubicBezTo>
                <a:lnTo>
                  <a:pt x="12495" y="16533"/>
                </a:lnTo>
                <a:cubicBezTo>
                  <a:pt x="12495" y="16467"/>
                  <a:pt x="12526" y="16421"/>
                  <a:pt x="12569" y="16421"/>
                </a:cubicBezTo>
                <a:close/>
                <a:moveTo>
                  <a:pt x="13645" y="16421"/>
                </a:moveTo>
                <a:lnTo>
                  <a:pt x="14064" y="16421"/>
                </a:lnTo>
                <a:cubicBezTo>
                  <a:pt x="14143" y="16421"/>
                  <a:pt x="14206" y="16520"/>
                  <a:pt x="14206" y="16647"/>
                </a:cubicBezTo>
                <a:lnTo>
                  <a:pt x="14206" y="17908"/>
                </a:lnTo>
                <a:cubicBezTo>
                  <a:pt x="14206" y="18015"/>
                  <a:pt x="14138" y="18113"/>
                  <a:pt x="14066" y="18113"/>
                </a:cubicBezTo>
                <a:lnTo>
                  <a:pt x="13642" y="18113"/>
                </a:lnTo>
                <a:cubicBezTo>
                  <a:pt x="13569" y="18113"/>
                  <a:pt x="13505" y="18012"/>
                  <a:pt x="13505" y="17898"/>
                </a:cubicBezTo>
                <a:lnTo>
                  <a:pt x="13505" y="16639"/>
                </a:lnTo>
                <a:cubicBezTo>
                  <a:pt x="13505" y="16520"/>
                  <a:pt x="13569" y="16421"/>
                  <a:pt x="13645" y="16421"/>
                </a:cubicBezTo>
                <a:close/>
                <a:moveTo>
                  <a:pt x="14594" y="16421"/>
                </a:moveTo>
                <a:lnTo>
                  <a:pt x="14609" y="16421"/>
                </a:lnTo>
                <a:lnTo>
                  <a:pt x="14935" y="16421"/>
                </a:lnTo>
                <a:lnTo>
                  <a:pt x="14935" y="17898"/>
                </a:lnTo>
                <a:lnTo>
                  <a:pt x="15074" y="17898"/>
                </a:lnTo>
                <a:lnTo>
                  <a:pt x="15074" y="17490"/>
                </a:lnTo>
                <a:lnTo>
                  <a:pt x="15074" y="17467"/>
                </a:lnTo>
                <a:cubicBezTo>
                  <a:pt x="15076" y="17393"/>
                  <a:pt x="15103" y="17345"/>
                  <a:pt x="15145" y="17345"/>
                </a:cubicBezTo>
                <a:cubicBezTo>
                  <a:pt x="15188" y="17345"/>
                  <a:pt x="15216" y="17393"/>
                  <a:pt x="15216" y="17464"/>
                </a:cubicBezTo>
                <a:lnTo>
                  <a:pt x="15216" y="17488"/>
                </a:lnTo>
                <a:lnTo>
                  <a:pt x="15216" y="17994"/>
                </a:lnTo>
                <a:cubicBezTo>
                  <a:pt x="15216" y="18065"/>
                  <a:pt x="15188" y="18113"/>
                  <a:pt x="15150" y="18113"/>
                </a:cubicBezTo>
                <a:lnTo>
                  <a:pt x="14609" y="18113"/>
                </a:lnTo>
                <a:lnTo>
                  <a:pt x="14594" y="18113"/>
                </a:lnTo>
                <a:cubicBezTo>
                  <a:pt x="14546" y="18113"/>
                  <a:pt x="14515" y="18070"/>
                  <a:pt x="14515" y="18006"/>
                </a:cubicBezTo>
                <a:cubicBezTo>
                  <a:pt x="14515" y="17940"/>
                  <a:pt x="14546" y="17897"/>
                  <a:pt x="14594" y="17898"/>
                </a:cubicBezTo>
                <a:lnTo>
                  <a:pt x="14609" y="17898"/>
                </a:lnTo>
                <a:lnTo>
                  <a:pt x="14794" y="17898"/>
                </a:lnTo>
                <a:lnTo>
                  <a:pt x="14794" y="16639"/>
                </a:lnTo>
                <a:lnTo>
                  <a:pt x="14609" y="16639"/>
                </a:lnTo>
                <a:lnTo>
                  <a:pt x="14594" y="16639"/>
                </a:lnTo>
                <a:cubicBezTo>
                  <a:pt x="14546" y="16637"/>
                  <a:pt x="14515" y="16594"/>
                  <a:pt x="14515" y="16530"/>
                </a:cubicBezTo>
                <a:cubicBezTo>
                  <a:pt x="14515" y="16464"/>
                  <a:pt x="14546" y="16421"/>
                  <a:pt x="14594" y="16421"/>
                </a:cubicBezTo>
                <a:close/>
                <a:moveTo>
                  <a:pt x="16545" y="16421"/>
                </a:moveTo>
                <a:lnTo>
                  <a:pt x="16560" y="16421"/>
                </a:lnTo>
                <a:lnTo>
                  <a:pt x="17025" y="16421"/>
                </a:lnTo>
                <a:cubicBezTo>
                  <a:pt x="17107" y="16421"/>
                  <a:pt x="17168" y="16517"/>
                  <a:pt x="17168" y="16647"/>
                </a:cubicBezTo>
                <a:lnTo>
                  <a:pt x="17168" y="17158"/>
                </a:lnTo>
                <a:cubicBezTo>
                  <a:pt x="17168" y="17285"/>
                  <a:pt x="17107" y="17379"/>
                  <a:pt x="17026" y="17379"/>
                </a:cubicBezTo>
                <a:lnTo>
                  <a:pt x="16609" y="17379"/>
                </a:lnTo>
                <a:lnTo>
                  <a:pt x="16609" y="17898"/>
                </a:lnTo>
                <a:lnTo>
                  <a:pt x="17074" y="17898"/>
                </a:lnTo>
                <a:lnTo>
                  <a:pt x="17087" y="17898"/>
                </a:lnTo>
                <a:cubicBezTo>
                  <a:pt x="17137" y="17898"/>
                  <a:pt x="17168" y="17940"/>
                  <a:pt x="17168" y="18006"/>
                </a:cubicBezTo>
                <a:cubicBezTo>
                  <a:pt x="17168" y="18070"/>
                  <a:pt x="17137" y="18113"/>
                  <a:pt x="17089" y="18113"/>
                </a:cubicBezTo>
                <a:lnTo>
                  <a:pt x="17075" y="18113"/>
                </a:lnTo>
                <a:lnTo>
                  <a:pt x="16466" y="18113"/>
                </a:lnTo>
                <a:lnTo>
                  <a:pt x="16466" y="17379"/>
                </a:lnTo>
                <a:cubicBezTo>
                  <a:pt x="16466" y="17252"/>
                  <a:pt x="16527" y="17158"/>
                  <a:pt x="16609" y="17158"/>
                </a:cubicBezTo>
                <a:lnTo>
                  <a:pt x="17025" y="17158"/>
                </a:lnTo>
                <a:lnTo>
                  <a:pt x="17025" y="16637"/>
                </a:lnTo>
                <a:lnTo>
                  <a:pt x="16560" y="16637"/>
                </a:lnTo>
                <a:lnTo>
                  <a:pt x="16545" y="16637"/>
                </a:lnTo>
                <a:cubicBezTo>
                  <a:pt x="16499" y="16637"/>
                  <a:pt x="16466" y="16594"/>
                  <a:pt x="16466" y="16530"/>
                </a:cubicBezTo>
                <a:cubicBezTo>
                  <a:pt x="16466" y="16464"/>
                  <a:pt x="16497" y="16421"/>
                  <a:pt x="16545" y="16421"/>
                </a:cubicBezTo>
                <a:close/>
                <a:moveTo>
                  <a:pt x="17553" y="16421"/>
                </a:moveTo>
                <a:lnTo>
                  <a:pt x="17568" y="16421"/>
                </a:lnTo>
                <a:lnTo>
                  <a:pt x="18033" y="16421"/>
                </a:lnTo>
                <a:cubicBezTo>
                  <a:pt x="18109" y="16421"/>
                  <a:pt x="18171" y="16506"/>
                  <a:pt x="18171" y="16608"/>
                </a:cubicBezTo>
                <a:lnTo>
                  <a:pt x="18171" y="17080"/>
                </a:lnTo>
                <a:cubicBezTo>
                  <a:pt x="18171" y="17156"/>
                  <a:pt x="18157" y="17211"/>
                  <a:pt x="18121" y="17270"/>
                </a:cubicBezTo>
                <a:cubicBezTo>
                  <a:pt x="18162" y="17341"/>
                  <a:pt x="18175" y="17394"/>
                  <a:pt x="18175" y="17490"/>
                </a:cubicBezTo>
                <a:lnTo>
                  <a:pt x="18175" y="17898"/>
                </a:lnTo>
                <a:cubicBezTo>
                  <a:pt x="18175" y="18020"/>
                  <a:pt x="18114" y="18113"/>
                  <a:pt x="18035" y="18113"/>
                </a:cubicBezTo>
                <a:lnTo>
                  <a:pt x="17570" y="18113"/>
                </a:lnTo>
                <a:lnTo>
                  <a:pt x="17555" y="18113"/>
                </a:lnTo>
                <a:cubicBezTo>
                  <a:pt x="17507" y="18113"/>
                  <a:pt x="17474" y="18070"/>
                  <a:pt x="17474" y="18006"/>
                </a:cubicBezTo>
                <a:cubicBezTo>
                  <a:pt x="17474" y="17940"/>
                  <a:pt x="17507" y="17897"/>
                  <a:pt x="17553" y="17898"/>
                </a:cubicBezTo>
                <a:lnTo>
                  <a:pt x="17568" y="17898"/>
                </a:lnTo>
                <a:lnTo>
                  <a:pt x="18033" y="17898"/>
                </a:lnTo>
                <a:lnTo>
                  <a:pt x="18033" y="17508"/>
                </a:lnTo>
                <a:cubicBezTo>
                  <a:pt x="18035" y="17422"/>
                  <a:pt x="18008" y="17376"/>
                  <a:pt x="17959" y="17376"/>
                </a:cubicBezTo>
                <a:lnTo>
                  <a:pt x="17710" y="17376"/>
                </a:lnTo>
                <a:lnTo>
                  <a:pt x="17695" y="17376"/>
                </a:lnTo>
                <a:cubicBezTo>
                  <a:pt x="17647" y="17376"/>
                  <a:pt x="17616" y="17333"/>
                  <a:pt x="17616" y="17270"/>
                </a:cubicBezTo>
                <a:cubicBezTo>
                  <a:pt x="17616" y="17206"/>
                  <a:pt x="17647" y="17161"/>
                  <a:pt x="17693" y="17161"/>
                </a:cubicBezTo>
                <a:lnTo>
                  <a:pt x="17709" y="17161"/>
                </a:lnTo>
                <a:lnTo>
                  <a:pt x="17959" y="17161"/>
                </a:lnTo>
                <a:cubicBezTo>
                  <a:pt x="18007" y="17161"/>
                  <a:pt x="18031" y="17115"/>
                  <a:pt x="18031" y="17026"/>
                </a:cubicBezTo>
                <a:lnTo>
                  <a:pt x="18031" y="16637"/>
                </a:lnTo>
                <a:lnTo>
                  <a:pt x="17570" y="16637"/>
                </a:lnTo>
                <a:lnTo>
                  <a:pt x="17555" y="16637"/>
                </a:lnTo>
                <a:cubicBezTo>
                  <a:pt x="17507" y="16637"/>
                  <a:pt x="17474" y="16594"/>
                  <a:pt x="17474" y="16530"/>
                </a:cubicBezTo>
                <a:cubicBezTo>
                  <a:pt x="17474" y="16464"/>
                  <a:pt x="17507" y="16421"/>
                  <a:pt x="17553" y="16421"/>
                </a:cubicBezTo>
                <a:close/>
                <a:moveTo>
                  <a:pt x="18629" y="16421"/>
                </a:moveTo>
                <a:cubicBezTo>
                  <a:pt x="18671" y="16421"/>
                  <a:pt x="18698" y="16469"/>
                  <a:pt x="18698" y="16541"/>
                </a:cubicBezTo>
                <a:lnTo>
                  <a:pt x="18698" y="16564"/>
                </a:lnTo>
                <a:lnTo>
                  <a:pt x="18698" y="17342"/>
                </a:lnTo>
                <a:lnTo>
                  <a:pt x="18977" y="17342"/>
                </a:lnTo>
                <a:lnTo>
                  <a:pt x="18977" y="16751"/>
                </a:lnTo>
                <a:lnTo>
                  <a:pt x="18977" y="16727"/>
                </a:lnTo>
                <a:cubicBezTo>
                  <a:pt x="18979" y="16656"/>
                  <a:pt x="19007" y="16608"/>
                  <a:pt x="19050" y="16608"/>
                </a:cubicBezTo>
                <a:cubicBezTo>
                  <a:pt x="19091" y="16608"/>
                  <a:pt x="19119" y="16656"/>
                  <a:pt x="19119" y="16727"/>
                </a:cubicBezTo>
                <a:lnTo>
                  <a:pt x="19119" y="16751"/>
                </a:lnTo>
                <a:lnTo>
                  <a:pt x="19119" y="17342"/>
                </a:lnTo>
                <a:cubicBezTo>
                  <a:pt x="19169" y="17352"/>
                  <a:pt x="19190" y="17385"/>
                  <a:pt x="19190" y="17449"/>
                </a:cubicBezTo>
                <a:cubicBezTo>
                  <a:pt x="19190" y="17504"/>
                  <a:pt x="19159" y="17558"/>
                  <a:pt x="19127" y="17558"/>
                </a:cubicBezTo>
                <a:lnTo>
                  <a:pt x="19121" y="17558"/>
                </a:lnTo>
                <a:lnTo>
                  <a:pt x="19121" y="17968"/>
                </a:lnTo>
                <a:lnTo>
                  <a:pt x="19121" y="17991"/>
                </a:lnTo>
                <a:cubicBezTo>
                  <a:pt x="19119" y="18065"/>
                  <a:pt x="19091" y="18113"/>
                  <a:pt x="19050" y="18113"/>
                </a:cubicBezTo>
                <a:cubicBezTo>
                  <a:pt x="19007" y="18113"/>
                  <a:pt x="18979" y="18065"/>
                  <a:pt x="18979" y="17994"/>
                </a:cubicBezTo>
                <a:lnTo>
                  <a:pt x="18979" y="17970"/>
                </a:lnTo>
                <a:lnTo>
                  <a:pt x="18979" y="17560"/>
                </a:lnTo>
                <a:lnTo>
                  <a:pt x="18558" y="17560"/>
                </a:lnTo>
                <a:lnTo>
                  <a:pt x="18558" y="16569"/>
                </a:lnTo>
                <a:lnTo>
                  <a:pt x="18558" y="16546"/>
                </a:lnTo>
                <a:cubicBezTo>
                  <a:pt x="18558" y="16470"/>
                  <a:pt x="18586" y="16421"/>
                  <a:pt x="18629" y="16421"/>
                </a:cubicBezTo>
                <a:close/>
                <a:moveTo>
                  <a:pt x="7653" y="16424"/>
                </a:moveTo>
                <a:lnTo>
                  <a:pt x="8117" y="16424"/>
                </a:lnTo>
                <a:lnTo>
                  <a:pt x="8132" y="16424"/>
                </a:lnTo>
                <a:cubicBezTo>
                  <a:pt x="8182" y="16421"/>
                  <a:pt x="8213" y="16464"/>
                  <a:pt x="8213" y="16530"/>
                </a:cubicBezTo>
                <a:cubicBezTo>
                  <a:pt x="8213" y="16594"/>
                  <a:pt x="8182" y="16637"/>
                  <a:pt x="8134" y="16637"/>
                </a:cubicBezTo>
                <a:lnTo>
                  <a:pt x="8119" y="16637"/>
                </a:lnTo>
                <a:lnTo>
                  <a:pt x="7796" y="16637"/>
                </a:lnTo>
                <a:lnTo>
                  <a:pt x="7795" y="17163"/>
                </a:lnTo>
                <a:lnTo>
                  <a:pt x="8071" y="17163"/>
                </a:lnTo>
                <a:cubicBezTo>
                  <a:pt x="8153" y="17163"/>
                  <a:pt x="8212" y="17254"/>
                  <a:pt x="8212" y="17376"/>
                </a:cubicBezTo>
                <a:lnTo>
                  <a:pt x="8212" y="17895"/>
                </a:lnTo>
                <a:cubicBezTo>
                  <a:pt x="8212" y="18017"/>
                  <a:pt x="8149" y="18113"/>
                  <a:pt x="8071" y="18113"/>
                </a:cubicBezTo>
                <a:lnTo>
                  <a:pt x="7749" y="18113"/>
                </a:lnTo>
                <a:cubicBezTo>
                  <a:pt x="7726" y="18113"/>
                  <a:pt x="7684" y="18100"/>
                  <a:pt x="7663" y="18084"/>
                </a:cubicBezTo>
                <a:lnTo>
                  <a:pt x="7577" y="18027"/>
                </a:lnTo>
                <a:cubicBezTo>
                  <a:pt x="7529" y="17994"/>
                  <a:pt x="7512" y="17966"/>
                  <a:pt x="7512" y="17913"/>
                </a:cubicBezTo>
                <a:cubicBezTo>
                  <a:pt x="7512" y="17855"/>
                  <a:pt x="7544" y="17807"/>
                  <a:pt x="7580" y="17807"/>
                </a:cubicBezTo>
                <a:cubicBezTo>
                  <a:pt x="7593" y="17807"/>
                  <a:pt x="7606" y="17809"/>
                  <a:pt x="7619" y="17820"/>
                </a:cubicBezTo>
                <a:lnTo>
                  <a:pt x="7634" y="17830"/>
                </a:lnTo>
                <a:lnTo>
                  <a:pt x="7710" y="17882"/>
                </a:lnTo>
                <a:cubicBezTo>
                  <a:pt x="7713" y="17885"/>
                  <a:pt x="7718" y="17887"/>
                  <a:pt x="7724" y="17890"/>
                </a:cubicBezTo>
                <a:cubicBezTo>
                  <a:pt x="7730" y="17892"/>
                  <a:pt x="7732" y="17895"/>
                  <a:pt x="7734" y="17895"/>
                </a:cubicBezTo>
                <a:lnTo>
                  <a:pt x="7752" y="17898"/>
                </a:lnTo>
                <a:lnTo>
                  <a:pt x="7766" y="17898"/>
                </a:lnTo>
                <a:lnTo>
                  <a:pt x="8071" y="17898"/>
                </a:lnTo>
                <a:lnTo>
                  <a:pt x="8071" y="17379"/>
                </a:lnTo>
                <a:lnTo>
                  <a:pt x="7653" y="17379"/>
                </a:lnTo>
                <a:lnTo>
                  <a:pt x="7653" y="16424"/>
                </a:lnTo>
                <a:close/>
                <a:moveTo>
                  <a:pt x="19636" y="16424"/>
                </a:moveTo>
                <a:lnTo>
                  <a:pt x="20100" y="16424"/>
                </a:lnTo>
                <a:lnTo>
                  <a:pt x="20115" y="16424"/>
                </a:lnTo>
                <a:cubicBezTo>
                  <a:pt x="20165" y="16421"/>
                  <a:pt x="20196" y="16464"/>
                  <a:pt x="20196" y="16530"/>
                </a:cubicBezTo>
                <a:cubicBezTo>
                  <a:pt x="20196" y="16594"/>
                  <a:pt x="20165" y="16637"/>
                  <a:pt x="20117" y="16637"/>
                </a:cubicBezTo>
                <a:lnTo>
                  <a:pt x="20102" y="16637"/>
                </a:lnTo>
                <a:lnTo>
                  <a:pt x="19778" y="16637"/>
                </a:lnTo>
                <a:lnTo>
                  <a:pt x="19776" y="17163"/>
                </a:lnTo>
                <a:lnTo>
                  <a:pt x="20053" y="17163"/>
                </a:lnTo>
                <a:cubicBezTo>
                  <a:pt x="20134" y="17163"/>
                  <a:pt x="20195" y="17254"/>
                  <a:pt x="20195" y="17376"/>
                </a:cubicBezTo>
                <a:lnTo>
                  <a:pt x="20195" y="17895"/>
                </a:lnTo>
                <a:cubicBezTo>
                  <a:pt x="20195" y="18017"/>
                  <a:pt x="20131" y="18113"/>
                  <a:pt x="20053" y="18113"/>
                </a:cubicBezTo>
                <a:lnTo>
                  <a:pt x="19732" y="18113"/>
                </a:lnTo>
                <a:cubicBezTo>
                  <a:pt x="19709" y="18113"/>
                  <a:pt x="19667" y="18100"/>
                  <a:pt x="19646" y="18084"/>
                </a:cubicBezTo>
                <a:lnTo>
                  <a:pt x="19560" y="18027"/>
                </a:lnTo>
                <a:cubicBezTo>
                  <a:pt x="19512" y="17994"/>
                  <a:pt x="19494" y="17966"/>
                  <a:pt x="19494" y="17913"/>
                </a:cubicBezTo>
                <a:cubicBezTo>
                  <a:pt x="19494" y="17855"/>
                  <a:pt x="19527" y="17807"/>
                  <a:pt x="19563" y="17807"/>
                </a:cubicBezTo>
                <a:cubicBezTo>
                  <a:pt x="19576" y="17807"/>
                  <a:pt x="19587" y="17809"/>
                  <a:pt x="19600" y="17820"/>
                </a:cubicBezTo>
                <a:lnTo>
                  <a:pt x="19615" y="17830"/>
                </a:lnTo>
                <a:lnTo>
                  <a:pt x="19691" y="17882"/>
                </a:lnTo>
                <a:cubicBezTo>
                  <a:pt x="19695" y="17885"/>
                  <a:pt x="19700" y="17887"/>
                  <a:pt x="19705" y="17890"/>
                </a:cubicBezTo>
                <a:cubicBezTo>
                  <a:pt x="19712" y="17892"/>
                  <a:pt x="19715" y="17895"/>
                  <a:pt x="19717" y="17895"/>
                </a:cubicBezTo>
                <a:lnTo>
                  <a:pt x="19734" y="17898"/>
                </a:lnTo>
                <a:lnTo>
                  <a:pt x="19747" y="17898"/>
                </a:lnTo>
                <a:lnTo>
                  <a:pt x="20053" y="17898"/>
                </a:lnTo>
                <a:lnTo>
                  <a:pt x="20053" y="17379"/>
                </a:lnTo>
                <a:lnTo>
                  <a:pt x="19636" y="17379"/>
                </a:lnTo>
                <a:lnTo>
                  <a:pt x="19636" y="16424"/>
                </a:lnTo>
                <a:close/>
                <a:moveTo>
                  <a:pt x="11767" y="16637"/>
                </a:moveTo>
                <a:lnTo>
                  <a:pt x="11767" y="17161"/>
                </a:lnTo>
                <a:lnTo>
                  <a:pt x="11905" y="17161"/>
                </a:lnTo>
                <a:lnTo>
                  <a:pt x="11905" y="16637"/>
                </a:lnTo>
                <a:lnTo>
                  <a:pt x="11767" y="16637"/>
                </a:lnTo>
                <a:close/>
                <a:moveTo>
                  <a:pt x="1662" y="16639"/>
                </a:moveTo>
                <a:lnTo>
                  <a:pt x="1662" y="17898"/>
                </a:lnTo>
                <a:lnTo>
                  <a:pt x="2082" y="17898"/>
                </a:lnTo>
                <a:lnTo>
                  <a:pt x="2082" y="16639"/>
                </a:lnTo>
                <a:lnTo>
                  <a:pt x="1662" y="16639"/>
                </a:lnTo>
                <a:close/>
                <a:moveTo>
                  <a:pt x="12637" y="16639"/>
                </a:moveTo>
                <a:lnTo>
                  <a:pt x="12637" y="16979"/>
                </a:lnTo>
                <a:lnTo>
                  <a:pt x="13054" y="16979"/>
                </a:lnTo>
                <a:lnTo>
                  <a:pt x="13054" y="16639"/>
                </a:lnTo>
                <a:lnTo>
                  <a:pt x="12637" y="16639"/>
                </a:lnTo>
                <a:close/>
                <a:moveTo>
                  <a:pt x="13645" y="16639"/>
                </a:moveTo>
                <a:lnTo>
                  <a:pt x="13645" y="17898"/>
                </a:lnTo>
                <a:lnTo>
                  <a:pt x="14064" y="17898"/>
                </a:lnTo>
                <a:lnTo>
                  <a:pt x="14064" y="16639"/>
                </a:lnTo>
                <a:lnTo>
                  <a:pt x="13645" y="16639"/>
                </a:lnTo>
                <a:close/>
                <a:moveTo>
                  <a:pt x="11625" y="17379"/>
                </a:moveTo>
                <a:lnTo>
                  <a:pt x="11625" y="17898"/>
                </a:lnTo>
                <a:lnTo>
                  <a:pt x="12046" y="17898"/>
                </a:lnTo>
                <a:lnTo>
                  <a:pt x="12046" y="17379"/>
                </a:lnTo>
                <a:lnTo>
                  <a:pt x="11625" y="17379"/>
                </a:lnTo>
                <a:close/>
                <a:moveTo>
                  <a:pt x="8664" y="17552"/>
                </a:moveTo>
                <a:lnTo>
                  <a:pt x="8664" y="17895"/>
                </a:lnTo>
                <a:lnTo>
                  <a:pt x="9083" y="17895"/>
                </a:lnTo>
                <a:lnTo>
                  <a:pt x="9083" y="17552"/>
                </a:lnTo>
                <a:lnTo>
                  <a:pt x="8664" y="17552"/>
                </a:lnTo>
                <a:close/>
              </a:path>
            </a:pathLst>
          </a:custGeom>
          <a:solidFill>
            <a:schemeClr val="accent1">
              <a:hueOff val="450000"/>
              <a:satOff val="-18071"/>
              <a:lumOff val="-14609"/>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cap="all" spc="384" sz="2400">
                <a:latin typeface="Avenir Medium"/>
                <a:ea typeface="Avenir Medium"/>
                <a:cs typeface="Avenir Medium"/>
                <a:sym typeface="Avenir Medium"/>
              </a:defRPr>
            </a:lvl1pPr>
          </a:lstStyle>
          <a:p>
            <a:pPr/>
            <a:r>
              <a:t>bookings</a:t>
            </a:r>
          </a:p>
        </p:txBody>
      </p:sp>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2" name="two cows.jpg" descr="two cows.jpg"/>
          <p:cNvPicPr>
            <a:picLocks noChangeAspect="1"/>
          </p:cNvPicPr>
          <p:nvPr>
            <p:ph type="pic" idx="13"/>
          </p:nvPr>
        </p:nvPicPr>
        <p:blipFill>
          <a:blip r:embed="rId3">
            <a:extLst/>
          </a:blip>
          <a:srcRect l="74" t="0" r="74" b="0"/>
          <a:stretch>
            <a:fillRect/>
          </a:stretch>
        </p:blipFill>
        <p:spPr>
          <a:prstGeom prst="rect">
            <a:avLst/>
          </a:prstGeom>
        </p:spPr>
      </p:pic>
      <p:sp>
        <p:nvSpPr>
          <p:cNvPr id="143" name="same, but different"/>
          <p:cNvSpPr txBox="1"/>
          <p:nvPr>
            <p:ph type="title"/>
          </p:nvPr>
        </p:nvSpPr>
        <p:spPr>
          <a:prstGeom prst="rect">
            <a:avLst/>
          </a:prstGeom>
        </p:spPr>
        <p:txBody>
          <a:bodyPr/>
          <a:lstStyle/>
          <a:p>
            <a:pPr/>
            <a:r>
              <a:t>same, but different</a:t>
            </a:r>
          </a:p>
        </p:txBody>
      </p:sp>
      <p:sp>
        <p:nvSpPr>
          <p:cNvPr id="144" name="ASPNET CORE IS KIND OF LIKE ASPNET MVC…"/>
          <p:cNvSpPr txBox="1"/>
          <p:nvPr>
            <p:ph type="body" sz="quarter" idx="1"/>
          </p:nvPr>
        </p:nvSpPr>
        <p:spPr>
          <a:prstGeom prst="rect">
            <a:avLst/>
          </a:prstGeom>
        </p:spPr>
        <p:txBody>
          <a:bodyPr/>
          <a:lstStyle>
            <a:lvl1pPr defTabSz="560831">
              <a:defRPr spc="368" sz="2304"/>
            </a:lvl1pPr>
          </a:lstStyle>
          <a:p>
            <a:pPr/>
            <a:r>
              <a:t>ASPNET CORE IS KIND OF LIKE ASPNET MVC…</a:t>
            </a:r>
          </a:p>
        </p:txBody>
      </p:sp>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DEPLOY ANYWHERE"/>
          <p:cNvSpPr txBox="1"/>
          <p:nvPr>
            <p:ph type="title"/>
          </p:nvPr>
        </p:nvSpPr>
        <p:spPr>
          <a:xfrm>
            <a:off x="660400" y="1177925"/>
            <a:ext cx="11684000" cy="2222500"/>
          </a:xfrm>
          <a:prstGeom prst="rect">
            <a:avLst/>
          </a:prstGeom>
        </p:spPr>
        <p:txBody>
          <a:bodyPr/>
          <a:lstStyle/>
          <a:p>
            <a:pPr/>
            <a:r>
              <a:t>DEPLOY ANYWHERE</a:t>
            </a:r>
          </a:p>
        </p:txBody>
      </p:sp>
      <p:sp>
        <p:nvSpPr>
          <p:cNvPr id="149" name="ALIGNED STACK"/>
          <p:cNvSpPr txBox="1"/>
          <p:nvPr/>
        </p:nvSpPr>
        <p:spPr>
          <a:xfrm>
            <a:off x="660400" y="2473960"/>
            <a:ext cx="11684000" cy="2222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a:defRPr cap="all" spc="992" sz="6200"/>
            </a:lvl1pPr>
          </a:lstStyle>
          <a:p>
            <a:pPr/>
            <a:r>
              <a:t>ALIGNED STACK</a:t>
            </a:r>
          </a:p>
        </p:txBody>
      </p:sp>
      <p:sp>
        <p:nvSpPr>
          <p:cNvPr id="150" name="LIGHTWEIGHT"/>
          <p:cNvSpPr txBox="1"/>
          <p:nvPr/>
        </p:nvSpPr>
        <p:spPr>
          <a:xfrm>
            <a:off x="660400" y="3769995"/>
            <a:ext cx="11684000" cy="2222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a:defRPr cap="all" spc="992" sz="6200"/>
            </a:lvl1pPr>
          </a:lstStyle>
          <a:p>
            <a:pPr/>
            <a:r>
              <a:t>LIGHTWEIGHT</a:t>
            </a:r>
          </a:p>
        </p:txBody>
      </p:sp>
      <p:sp>
        <p:nvSpPr>
          <p:cNvPr id="151" name="&gt;_ WHY, ASPNET CORE?"/>
          <p:cNvSpPr txBox="1"/>
          <p:nvPr>
            <p:ph type="body" sz="quarter" idx="4294967295"/>
          </p:nvPr>
        </p:nvSpPr>
        <p:spPr>
          <a:xfrm>
            <a:off x="660400" y="548640"/>
            <a:ext cx="5410200" cy="889001"/>
          </a:xfrm>
          <a:prstGeom prst="rect">
            <a:avLst/>
          </a:prstGeom>
        </p:spPr>
        <p:txBody>
          <a:bodyPr/>
          <a:lstStyle>
            <a:lvl1pPr marL="0" indent="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1pPr>
          </a:lstStyle>
          <a:p>
            <a:pPr/>
            <a:r>
              <a:t>&gt;_ WHY, ASPNET CORE?</a:t>
            </a:r>
          </a:p>
        </p:txBody>
      </p:sp>
      <p:sp>
        <p:nvSpPr>
          <p:cNvPr id="152" name="MODULARITY FIRST"/>
          <p:cNvSpPr txBox="1"/>
          <p:nvPr/>
        </p:nvSpPr>
        <p:spPr>
          <a:xfrm>
            <a:off x="660400" y="5066029"/>
            <a:ext cx="11684000" cy="2222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a:defRPr cap="all" spc="992" sz="6200"/>
            </a:lvl1pPr>
          </a:lstStyle>
          <a:p>
            <a:pPr/>
            <a:r>
              <a:t>MODULARITY FIRST</a:t>
            </a:r>
          </a:p>
        </p:txBody>
      </p:sp>
      <p:sp>
        <p:nvSpPr>
          <p:cNvPr id="153" name="SELF HOSTable"/>
          <p:cNvSpPr txBox="1"/>
          <p:nvPr/>
        </p:nvSpPr>
        <p:spPr>
          <a:xfrm>
            <a:off x="660400" y="6362065"/>
            <a:ext cx="11684000" cy="2222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a:defRPr cap="all" spc="992" sz="6200"/>
            </a:lvl1pPr>
          </a:lstStyle>
          <a:p>
            <a:pPr/>
            <a:r>
              <a:t>SELF HOSTable</a:t>
            </a:r>
          </a:p>
        </p:txBody>
      </p:sp>
      <p:sp>
        <p:nvSpPr>
          <p:cNvPr id="154" name="CONTAINER FRIENDLY"/>
          <p:cNvSpPr txBox="1"/>
          <p:nvPr/>
        </p:nvSpPr>
        <p:spPr>
          <a:xfrm>
            <a:off x="660400" y="7658100"/>
            <a:ext cx="11684000" cy="2222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a:defRPr cap="all" spc="992" sz="6200"/>
            </a:lvl1pPr>
          </a:lstStyle>
          <a:p>
            <a:pPr/>
            <a:r>
              <a:t>CONTAINER FRIENDLY</a:t>
            </a:r>
          </a:p>
        </p:txBody>
      </p:sp>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ETUP YOUR ENVIRONMENT"/>
          <p:cNvSpPr txBox="1"/>
          <p:nvPr>
            <p:ph type="title"/>
          </p:nvPr>
        </p:nvSpPr>
        <p:spPr>
          <a:xfrm>
            <a:off x="660400" y="3765550"/>
            <a:ext cx="11684000" cy="2222500"/>
          </a:xfrm>
          <a:prstGeom prst="rect">
            <a:avLst/>
          </a:prstGeom>
        </p:spPr>
        <p:txBody>
          <a:bodyPr/>
          <a:lstStyle>
            <a:lvl1pPr algn="ctr">
              <a:defRPr spc="863" sz="5400"/>
            </a:lvl1pPr>
          </a:lstStyle>
          <a:p>
            <a:pPr/>
            <a:r>
              <a:t>SETUP YOUR ENVIRONMENT</a:t>
            </a:r>
          </a:p>
        </p:txBody>
      </p:sp>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Environment SETUP"/>
          <p:cNvSpPr txBox="1"/>
          <p:nvPr>
            <p:ph type="title"/>
          </p:nvPr>
        </p:nvSpPr>
        <p:spPr>
          <a:prstGeom prst="rect">
            <a:avLst/>
          </a:prstGeom>
        </p:spPr>
        <p:txBody>
          <a:bodyPr/>
          <a:lstStyle/>
          <a:p>
            <a:pPr/>
            <a:r>
              <a:t>Environment SETUP</a:t>
            </a:r>
          </a:p>
        </p:txBody>
      </p:sp>
      <p:sp>
        <p:nvSpPr>
          <p:cNvPr id="161" name="Install the .NET SDK 2.1.4…"/>
          <p:cNvSpPr txBox="1"/>
          <p:nvPr>
            <p:ph type="body" sz="half" idx="1"/>
          </p:nvPr>
        </p:nvSpPr>
        <p:spPr>
          <a:xfrm>
            <a:off x="660400" y="1728142"/>
            <a:ext cx="11684000" cy="3186758"/>
          </a:xfrm>
          <a:prstGeom prst="rect">
            <a:avLst/>
          </a:prstGeom>
        </p:spPr>
        <p:txBody>
          <a:bodyPr/>
          <a:lstStyle/>
          <a:p>
            <a:pPr/>
            <a:r>
              <a:t>Install the .NET SDK 2.1.4</a:t>
            </a:r>
          </a:p>
          <a:p>
            <a:pPr/>
            <a:r>
              <a:t>Check you can run the dotnet CLI</a:t>
            </a:r>
          </a:p>
        </p:txBody>
      </p:sp>
      <p:pic>
        <p:nvPicPr>
          <p:cNvPr id="162" name="Screen Shot 2018-04-17 at 11.05.04 am.png" descr="Screen Shot 2018-04-17 at 11.05.04 am.png"/>
          <p:cNvPicPr>
            <a:picLocks noChangeAspect="1"/>
          </p:cNvPicPr>
          <p:nvPr/>
        </p:nvPicPr>
        <p:blipFill>
          <a:blip r:embed="rId3">
            <a:extLst/>
          </a:blip>
          <a:stretch>
            <a:fillRect/>
          </a:stretch>
        </p:blipFill>
        <p:spPr>
          <a:xfrm>
            <a:off x="3562350" y="4800600"/>
            <a:ext cx="5880100" cy="3365500"/>
          </a:xfrm>
          <a:prstGeom prst="rect">
            <a:avLst/>
          </a:prstGeom>
          <a:ln w="25400">
            <a:miter lim="400000"/>
          </a:ln>
          <a:effectLst>
            <a:reflection blurRad="0" stA="50000" stPos="0" endA="0" endPos="40000" dist="0" dir="5400000" fadeDir="5400000" sx="100000" sy="-100000" kx="0" ky="0" algn="bl" rotWithShape="0"/>
          </a:effectLst>
        </p:spPr>
      </p:pic>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Environment SETUP"/>
          <p:cNvSpPr txBox="1"/>
          <p:nvPr>
            <p:ph type="title"/>
          </p:nvPr>
        </p:nvSpPr>
        <p:spPr>
          <a:prstGeom prst="rect">
            <a:avLst/>
          </a:prstGeom>
        </p:spPr>
        <p:txBody>
          <a:bodyPr/>
          <a:lstStyle/>
          <a:p>
            <a:pPr/>
            <a:r>
              <a:t>Environment SETUP</a:t>
            </a:r>
          </a:p>
        </p:txBody>
      </p:sp>
      <p:sp>
        <p:nvSpPr>
          <p:cNvPr id="167" name="Install the VS Code…"/>
          <p:cNvSpPr txBox="1"/>
          <p:nvPr>
            <p:ph type="body" sz="half" idx="1"/>
          </p:nvPr>
        </p:nvSpPr>
        <p:spPr>
          <a:xfrm>
            <a:off x="660400" y="1728142"/>
            <a:ext cx="11684000" cy="3186758"/>
          </a:xfrm>
          <a:prstGeom prst="rect">
            <a:avLst/>
          </a:prstGeom>
        </p:spPr>
        <p:txBody>
          <a:bodyPr/>
          <a:lstStyle/>
          <a:p>
            <a:pPr/>
            <a:r>
              <a:t>Install the VS Code</a:t>
            </a:r>
          </a:p>
          <a:p>
            <a:pPr/>
            <a:r>
              <a:t>Add the C# and Docker extensions</a:t>
            </a:r>
          </a:p>
        </p:txBody>
      </p:sp>
      <p:pic>
        <p:nvPicPr>
          <p:cNvPr id="168" name="Screen Shot 2018-04-17 at 11.09.21 am.png" descr="Screen Shot 2018-04-17 at 11.09.21 am.png"/>
          <p:cNvPicPr>
            <a:picLocks noChangeAspect="1"/>
          </p:cNvPicPr>
          <p:nvPr/>
        </p:nvPicPr>
        <p:blipFill>
          <a:blip r:embed="rId2">
            <a:extLst/>
          </a:blip>
          <a:stretch>
            <a:fillRect/>
          </a:stretch>
        </p:blipFill>
        <p:spPr>
          <a:xfrm>
            <a:off x="3981450" y="4959350"/>
            <a:ext cx="5041900" cy="4038600"/>
          </a:xfrm>
          <a:prstGeom prst="rect">
            <a:avLst/>
          </a:prstGeom>
          <a:ln w="25400">
            <a:miter lim="400000"/>
          </a:ln>
          <a:effectLst>
            <a:reflection blurRad="0" stA="50000" stPos="0" endA="0" endPos="40000" dist="0" dir="5400000" fadeDir="5400000" sx="100000" sy="-100000" kx="0" ky="0" algn="bl" rotWithShape="0"/>
          </a:effectLst>
        </p:spPr>
      </p:pic>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WHY A SOLUTION File?"/>
          <p:cNvSpPr txBox="1"/>
          <p:nvPr>
            <p:ph type="title"/>
          </p:nvPr>
        </p:nvSpPr>
        <p:spPr>
          <a:prstGeom prst="rect">
            <a:avLst/>
          </a:prstGeom>
        </p:spPr>
        <p:txBody>
          <a:bodyPr/>
          <a:lstStyle/>
          <a:p>
            <a:pPr/>
            <a:r>
              <a:t>WHY A SOLUTION File?</a:t>
            </a:r>
          </a:p>
        </p:txBody>
      </p:sp>
      <p:sp>
        <p:nvSpPr>
          <p:cNvPr id="171" name="Some IDE’s like Visual Studio rely on a solution file. Its good to share…"/>
          <p:cNvSpPr txBox="1"/>
          <p:nvPr/>
        </p:nvSpPr>
        <p:spPr>
          <a:xfrm>
            <a:off x="88899" y="6807199"/>
            <a:ext cx="11456082" cy="359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Some IDE’s like Visual Studio rely on a solution file. Its good to share…</a:t>
            </a:r>
          </a:p>
          <a:p>
            <a:pPr algn="l"/>
          </a:p>
          <a:p>
            <a:pPr algn="l"/>
          </a:p>
        </p:txBody>
      </p:sp>
      <p:sp>
        <p:nvSpPr>
          <p:cNvPr id="172" name="Allows you to build  everything from a single asset"/>
          <p:cNvSpPr txBox="1"/>
          <p:nvPr/>
        </p:nvSpPr>
        <p:spPr>
          <a:xfrm>
            <a:off x="959160" y="4883150"/>
            <a:ext cx="12026280" cy="1498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a:r>
              <a:t>Allows you to build  everything from a single asset</a:t>
            </a:r>
          </a:p>
        </p:txBody>
      </p:sp>
      <p:sp>
        <p:nvSpPr>
          <p:cNvPr id="173" name="Not strictly needed in dotnet core, but there are upsides!"/>
          <p:cNvSpPr txBox="1"/>
          <p:nvPr/>
        </p:nvSpPr>
        <p:spPr>
          <a:xfrm>
            <a:off x="88899" y="2514600"/>
            <a:ext cx="11456082" cy="359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Not strictly needed in dotnet core, but there are upsides!</a:t>
            </a:r>
          </a:p>
          <a:p>
            <a:pPr algn="l"/>
          </a:p>
          <a:p>
            <a:pPr algn="l"/>
          </a:p>
        </p:txBody>
      </p:sp>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73"/>
                                        </p:tgtEl>
                                        <p:attrNameLst>
                                          <p:attrName>style.visibility</p:attrName>
                                        </p:attrNameLst>
                                      </p:cBhvr>
                                      <p:to>
                                        <p:strVal val="visible"/>
                                      </p:to>
                                    </p:set>
                                    <p:animEffect filter="dissolve" transition="in">
                                      <p:cBhvr>
                                        <p:cTn id="7" dur="1500"/>
                                        <p:tgtEl>
                                          <p:spTgt spid="17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172"/>
                                        </p:tgtEl>
                                        <p:attrNameLst>
                                          <p:attrName>style.visibility</p:attrName>
                                        </p:attrNameLst>
                                      </p:cBhvr>
                                      <p:to>
                                        <p:strVal val="visible"/>
                                      </p:to>
                                    </p:set>
                                    <p:animEffect filter="dissolve" transition="in">
                                      <p:cBhvr>
                                        <p:cTn id="12" dur="1500"/>
                                        <p:tgtEl>
                                          <p:spTgt spid="172"/>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171"/>
                                        </p:tgtEl>
                                        <p:attrNameLst>
                                          <p:attrName>style.visibility</p:attrName>
                                        </p:attrNameLst>
                                      </p:cBhvr>
                                      <p:to>
                                        <p:strVal val="visible"/>
                                      </p:to>
                                    </p:set>
                                    <p:animEffect filter="dissolve" transition="in">
                                      <p:cBhvr>
                                        <p:cTn id="17" dur="15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2" grpId="2"/>
      <p:bldP build="whole" bldLvl="1" animBg="1" rev="0" advAuto="0" spid="171" grpId="3"/>
      <p:bldP build="whole" bldLvl="1" animBg="1" rev="0" advAuto="0" spid="173"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Create a SOLUTION"/>
          <p:cNvSpPr txBox="1"/>
          <p:nvPr>
            <p:ph type="title"/>
          </p:nvPr>
        </p:nvSpPr>
        <p:spPr>
          <a:prstGeom prst="rect">
            <a:avLst/>
          </a:prstGeom>
        </p:spPr>
        <p:txBody>
          <a:bodyPr/>
          <a:lstStyle/>
          <a:p>
            <a:pPr/>
            <a:r>
              <a:t>Create a SOLUTION</a:t>
            </a:r>
          </a:p>
        </p:txBody>
      </p:sp>
      <p:sp>
        <p:nvSpPr>
          <p:cNvPr id="178" name="dotnet new sln…"/>
          <p:cNvSpPr txBox="1"/>
          <p:nvPr>
            <p:ph type="body" sz="half" idx="1"/>
          </p:nvPr>
        </p:nvSpPr>
        <p:spPr>
          <a:prstGeom prst="rect">
            <a:avLst/>
          </a:prstGeom>
        </p:spPr>
        <p:txBody>
          <a:bodyPr/>
          <a:lstStyle/>
          <a:p>
            <a:pPr/>
            <a:r>
              <a:t>dotnet new sln</a:t>
            </a:r>
          </a:p>
          <a:p>
            <a:pPr/>
            <a:r>
              <a:t>dotnet new webapi</a:t>
            </a:r>
          </a:p>
          <a:p>
            <a:pPr/>
            <a:r>
              <a:t>dotnet sln add foo.csproj</a:t>
            </a:r>
          </a:p>
        </p:txBody>
      </p:sp>
      <p:pic>
        <p:nvPicPr>
          <p:cNvPr id="179" name="Screen Shot 2018-04-17 at 12.07.54 pm.png" descr="Screen Shot 2018-04-17 at 12.07.54 pm.png"/>
          <p:cNvPicPr>
            <a:picLocks noChangeAspect="1"/>
          </p:cNvPicPr>
          <p:nvPr/>
        </p:nvPicPr>
        <p:blipFill>
          <a:blip r:embed="rId2">
            <a:extLst/>
          </a:blip>
          <a:stretch>
            <a:fillRect/>
          </a:stretch>
        </p:blipFill>
        <p:spPr>
          <a:xfrm>
            <a:off x="5721350" y="1682750"/>
            <a:ext cx="10756900" cy="7137400"/>
          </a:xfrm>
          <a:prstGeom prst="rect">
            <a:avLst/>
          </a:prstGeom>
          <a:ln w="25400">
            <a:miter lim="400000"/>
          </a:ln>
          <a:effectLst>
            <a:reflection blurRad="0" stA="50000" stPos="0" endA="0" endPos="40000" dist="0" dir="5400000" fadeDir="5400000" sx="100000" sy="-100000" kx="0" ky="0" algn="bl" rotWithShape="0"/>
          </a:effectLst>
        </p:spPr>
      </p:pic>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1" name="Screen Shot 2018-04-17 at 11.59.47 am.png" descr="Screen Shot 2018-04-17 at 11.59.47 am.png"/>
          <p:cNvPicPr>
            <a:picLocks noChangeAspect="1"/>
          </p:cNvPicPr>
          <p:nvPr/>
        </p:nvPicPr>
        <p:blipFill>
          <a:blip r:embed="rId2">
            <a:extLst/>
          </a:blip>
          <a:stretch>
            <a:fillRect/>
          </a:stretch>
        </p:blipFill>
        <p:spPr>
          <a:xfrm>
            <a:off x="627859" y="3171199"/>
            <a:ext cx="7242107" cy="3411202"/>
          </a:xfrm>
          <a:prstGeom prst="rect">
            <a:avLst/>
          </a:prstGeom>
          <a:ln w="25400">
            <a:miter lim="400000"/>
          </a:ln>
          <a:effectLst>
            <a:reflection blurRad="0" stA="50000" stPos="0" endA="0" endPos="40000" dist="0" dir="5400000" fadeDir="5400000" sx="100000" sy="-100000" kx="0" ky="0" algn="bl" rotWithShape="0"/>
          </a:effectLst>
        </p:spPr>
      </p:pic>
      <p:sp>
        <p:nvSpPr>
          <p:cNvPr id="182" name="Build a SOLUTION"/>
          <p:cNvSpPr txBox="1"/>
          <p:nvPr>
            <p:ph type="title"/>
          </p:nvPr>
        </p:nvSpPr>
        <p:spPr>
          <a:xfrm>
            <a:off x="660400" y="609600"/>
            <a:ext cx="8485982" cy="1854200"/>
          </a:xfrm>
          <a:prstGeom prst="rect">
            <a:avLst/>
          </a:prstGeom>
        </p:spPr>
        <p:txBody>
          <a:bodyPr/>
          <a:lstStyle/>
          <a:p>
            <a:pPr/>
            <a:r>
              <a:t>Build a SOLUTION</a:t>
            </a:r>
          </a:p>
        </p:txBody>
      </p:sp>
      <p:pic>
        <p:nvPicPr>
          <p:cNvPr id="183" name="Screen Shot 2018-04-17 at 12.12.16 pm.png" descr="Screen Shot 2018-04-17 at 12.12.16 pm.png"/>
          <p:cNvPicPr>
            <a:picLocks noChangeAspect="1"/>
          </p:cNvPicPr>
          <p:nvPr/>
        </p:nvPicPr>
        <p:blipFill>
          <a:blip r:embed="rId3">
            <a:extLst/>
          </a:blip>
          <a:stretch>
            <a:fillRect/>
          </a:stretch>
        </p:blipFill>
        <p:spPr>
          <a:xfrm>
            <a:off x="5842000" y="1752709"/>
            <a:ext cx="8348710" cy="6248182"/>
          </a:xfrm>
          <a:prstGeom prst="rect">
            <a:avLst/>
          </a:prstGeom>
          <a:ln w="25400">
            <a:miter lim="400000"/>
          </a:ln>
          <a:effectLst>
            <a:outerShdw sx="100000" sy="100000" kx="0" ky="0" algn="b" rotWithShape="0" blurRad="254000" dist="127000" dir="5400000">
              <a:srgbClr val="000000">
                <a:alpha val="70000"/>
              </a:srgbClr>
            </a:outerShdw>
          </a:effectLst>
        </p:spPr>
      </p:pic>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New_Template1">
  <a:themeElements>
    <a:clrScheme name="New_Template1">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Avenir Light"/>
        <a:ea typeface="Avenir Light"/>
        <a:cs typeface="Avenir Light"/>
      </a:majorFont>
      <a:minorFont>
        <a:latin typeface="Avenir Light"/>
        <a:ea typeface="Avenir Light"/>
        <a:cs typeface="Avenir Light"/>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50000"/>
            <a:satOff val="-18071"/>
            <a:lumOff val="-1460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all" i="0" spc="384" strike="noStrike" sz="2400" u="none" kumimoji="0" normalizeH="0">
            <a:ln>
              <a:noFill/>
            </a:ln>
            <a:solidFill>
              <a:srgbClr val="FFFFFF"/>
            </a:solidFill>
            <a:effectLst/>
            <a:uFillTx/>
            <a:latin typeface="Avenir Medium"/>
            <a:ea typeface="Avenir Medium"/>
            <a:cs typeface="Avenir Medium"/>
            <a:sym typeface="Avenir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1">
  <a:themeElements>
    <a:clrScheme name="New_Template1">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Avenir Light"/>
        <a:ea typeface="Avenir Light"/>
        <a:cs typeface="Avenir Light"/>
      </a:majorFont>
      <a:minorFont>
        <a:latin typeface="Avenir Light"/>
        <a:ea typeface="Avenir Light"/>
        <a:cs typeface="Avenir Light"/>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50000"/>
            <a:satOff val="-18071"/>
            <a:lumOff val="-1460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all" i="0" spc="384" strike="noStrike" sz="2400" u="none" kumimoji="0" normalizeH="0">
            <a:ln>
              <a:noFill/>
            </a:ln>
            <a:solidFill>
              <a:srgbClr val="FFFFFF"/>
            </a:solidFill>
            <a:effectLst/>
            <a:uFillTx/>
            <a:latin typeface="Avenir Medium"/>
            <a:ea typeface="Avenir Medium"/>
            <a:cs typeface="Avenir Medium"/>
            <a:sym typeface="Avenir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