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ASPNET CORE is very similar to the previous incarnations. It can do most of the same things, but it is also very different. Let’s dive in to what is new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Firstly, it is designed to be deployed just about anywhere. You can find aspnet core driving IoT devices, to massively load balanced cloud workloads.</a:t>
            </a:r>
          </a:p>
          <a:p>
            <a:pPr/>
          </a:p>
          <a:p>
            <a:pPr/>
            <a:r>
              <a:t>MS decided that having two different ways to make Controllers (Webapi vs MVC) was a bit silly, so they consolidated both stacks, taking the best ideas from each and merged them together.</a:t>
            </a:r>
          </a:p>
          <a:p>
            <a:pPr/>
          </a:p>
          <a:p>
            <a:pPr/>
            <a:r>
              <a:t>It is lightweight by design. You can avoid taking a dependency on a great many libraries, making it ideal to fit onto small platforms, like Raspberry Pi, for instance. This has benefits on large scale applications too, more room to scale!</a:t>
            </a:r>
          </a:p>
          <a:p>
            <a:pPr/>
          </a:p>
          <a:p>
            <a:pPr/>
            <a:r>
              <a:t>MS seperated a lot of libraries into smaller dependencies, and went with a middleware architecture, allowing us to be more choosy with how we compose various capabilities of our applications.</a:t>
            </a:r>
          </a:p>
          <a:p>
            <a:pPr/>
          </a:p>
          <a:p>
            <a:pPr/>
            <a:r>
              <a:t>It can be self hosted, meaning no hard dependency on IIS. Using the provided Kestrel web application host. It is pretty quick too. Typically though, production deployments would not expose these to the web directly, although it is now supported (but not entirely recommended, wait for the security issues to get ironed out). The usual method is to use IIS or Ngenix to handle incoming requests and act as a reverse proxy to your application.</a:t>
            </a:r>
          </a:p>
          <a:p>
            <a:pPr/>
          </a:p>
          <a:p>
            <a:pPr/>
            <a:r>
              <a:t>Since it can be self hosted, this makes it possible to use containerisation technologies to make deployment a lot simpler and more reliable.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What I want to do is show you how to build software from first principles, with minimal support for tools. I have a few reasons for this: </a:t>
            </a:r>
          </a:p>
          <a:p>
            <a:pPr marL="434622" indent="-434622">
              <a:buSzPct val="100000"/>
              <a:buAutoNum type="arabicPeriod" startAt="1"/>
            </a:pPr>
            <a:r>
              <a:t>If you ever get stuck with a IDE or tool that is misbehaving, you’ll have an effective strategy to troubleshoot and isolate issues</a:t>
            </a:r>
          </a:p>
          <a:p>
            <a:pPr marL="434622" indent="-434622">
              <a:buSzPct val="100000"/>
              <a:buAutoNum type="arabicPeriod" startAt="1"/>
            </a:pPr>
            <a:r>
              <a:t>If you ever find yourself in a scenario where downloading an 8Gb installation of visual studio is out of the question, you’ll be able to be productive.</a:t>
            </a:r>
          </a:p>
          <a:p>
            <a:pPr marL="434622" indent="-434622">
              <a:buSzPct val="100000"/>
              <a:buAutoNum type="arabicPeriod" startAt="1"/>
            </a:pPr>
            <a:r>
              <a:t>Understanding what a ‘power tool’ actually gets you, and what it doesn’t get you, before using said power tool, is an important part of situational awareness as a developer.</a:t>
            </a:r>
          </a:p>
          <a:p>
            <a:pPr/>
          </a:p>
          <a:p>
            <a:pPr/>
            <a:r>
              <a:t>If you want to follow along, you can use the README.md in the git repository of this slide deck to guide you through building. If not, I’ll just show what things look like. Feel free to ask questions at any point.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Solution files are no longer a mandatory part of .NET development, but that doesn’t mean they are useless…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You'll notice that the ValuesController class that was generated in the Controlles folder of our source code, amkes use of  meta-programming (Attributes) to designate the routing. This approach is fine for small jobs. </a:t>
            </a:r>
          </a:p>
          <a:p>
            <a:pPr/>
          </a:p>
          <a:p>
            <a:pPr/>
            <a:r>
              <a:t>For bigger things it can really help to have a single place to go to, to inspect the way your application performs routing.</a:t>
            </a:r>
          </a:p>
          <a:p>
            <a:pPr/>
          </a:p>
          <a:p>
            <a:pPr/>
            <a:r>
              <a:t>Attribute routing can give you fine grained control over things like parameters though, so it definitely has its place, and shouldn’t be discounted from design discussion.</a:t>
            </a:r>
          </a:p>
          <a:p>
            <a:pPr/>
          </a:p>
          <a:p>
            <a:pPr/>
            <a:r>
              <a:t>So let's take a look at ASPNET Cores conventional routing approach to building the routes for our API.</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660400" y="4292600"/>
            <a:ext cx="11684000" cy="2222500"/>
          </a:xfrm>
          <a:prstGeom prst="rect">
            <a:avLst/>
          </a:prstGeom>
        </p:spPr>
        <p:txBody>
          <a:bodyPr/>
          <a:lstStyle>
            <a:lvl1pPr>
              <a:defRPr spc="992" sz="6200"/>
            </a:lvl1pPr>
          </a:lstStyle>
          <a:p>
            <a:pPr/>
            <a:r>
              <a:t>Title Text</a:t>
            </a:r>
          </a:p>
        </p:txBody>
      </p:sp>
      <p:sp>
        <p:nvSpPr>
          <p:cNvPr id="12" name="Body Level One…"/>
          <p:cNvSpPr txBox="1"/>
          <p:nvPr>
            <p:ph type="body" sz="quarter" idx="1"/>
          </p:nvPr>
        </p:nvSpPr>
        <p:spPr>
          <a:xfrm>
            <a:off x="660400" y="3416300"/>
            <a:ext cx="11684000" cy="889000"/>
          </a:xfrm>
          <a:prstGeom prst="rect">
            <a:avLst/>
          </a:prstGeom>
        </p:spPr>
        <p:txBody>
          <a:bodyPr anchor="b"/>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3" name="Image"/>
          <p:cNvSpPr/>
          <p:nvPr>
            <p:ph type="pic" sz="half" idx="13"/>
          </p:nvPr>
        </p:nvSpPr>
        <p:spPr>
          <a:xfrm>
            <a:off x="6502400" y="4879052"/>
            <a:ext cx="6502400" cy="4876801"/>
          </a:xfrm>
          <a:prstGeom prst="rect">
            <a:avLst/>
          </a:prstGeom>
        </p:spPr>
        <p:txBody>
          <a:bodyPr lIns="91439" tIns="45719" rIns="91439" bIns="45719" anchor="t">
            <a:noAutofit/>
          </a:bodyPr>
          <a:lstStyle/>
          <a:p>
            <a:pPr/>
          </a:p>
        </p:txBody>
      </p:sp>
      <p:sp>
        <p:nvSpPr>
          <p:cNvPr id="94" name="143918632_1620x1622.jpeg"/>
          <p:cNvSpPr/>
          <p:nvPr>
            <p:ph type="pic" sz="half" idx="14"/>
          </p:nvPr>
        </p:nvSpPr>
        <p:spPr>
          <a:xfrm>
            <a:off x="6502400" y="0"/>
            <a:ext cx="6502400" cy="4876800"/>
          </a:xfrm>
          <a:prstGeom prst="rect">
            <a:avLst/>
          </a:prstGeom>
        </p:spPr>
        <p:txBody>
          <a:bodyPr lIns="91439" tIns="45719" rIns="91439" bIns="45719" anchor="t">
            <a:noAutofit/>
          </a:bodyPr>
          <a:lstStyle/>
          <a:p>
            <a:pPr/>
          </a:p>
        </p:txBody>
      </p:sp>
      <p:sp>
        <p:nvSpPr>
          <p:cNvPr id="95" name="Image"/>
          <p:cNvSpPr/>
          <p:nvPr>
            <p:ph type="pic" idx="15"/>
          </p:nvPr>
        </p:nvSpPr>
        <p:spPr>
          <a:xfrm>
            <a:off x="0" y="0"/>
            <a:ext cx="6502400" cy="9753600"/>
          </a:xfrm>
          <a:prstGeom prst="rect">
            <a:avLst/>
          </a:prstGeom>
        </p:spPr>
        <p:txBody>
          <a:bodyPr lIns="91439" tIns="45719" rIns="91439" bIns="45719" anchor="t">
            <a:noAutofit/>
          </a:bodyPr>
          <a:lstStyle/>
          <a:p>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3" name="–Johnny Appleseed"/>
          <p:cNvSpPr txBox="1"/>
          <p:nvPr>
            <p:ph type="body" sz="quarter" idx="13"/>
          </p:nvPr>
        </p:nvSpPr>
        <p:spPr>
          <a:xfrm>
            <a:off x="1270000" y="6362700"/>
            <a:ext cx="10464800" cy="520700"/>
          </a:xfrm>
          <a:prstGeom prst="rect">
            <a:avLst/>
          </a:prstGeom>
        </p:spPr>
        <p:txBody>
          <a:bodyPr>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04" name="“Type a quote here.”"/>
          <p:cNvSpPr txBox="1"/>
          <p:nvPr>
            <p:ph type="body" sz="quarter" idx="14"/>
          </p:nvPr>
        </p:nvSpPr>
        <p:spPr>
          <a:xfrm>
            <a:off x="1270000" y="424815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hoto">
    <p:spTree>
      <p:nvGrpSpPr>
        <p:cNvPr id="1" name=""/>
        <p:cNvGrpSpPr/>
        <p:nvPr/>
      </p:nvGrpSpPr>
      <p:grpSpPr>
        <a:xfrm>
          <a:off x="0" y="0"/>
          <a:ext cx="0" cy="0"/>
          <a:chOff x="0" y="0"/>
          <a:chExt cx="0" cy="0"/>
        </a:xfrm>
      </p:grpSpPr>
      <p:sp>
        <p:nvSpPr>
          <p:cNvPr id="112" name="–Johnny Appleseed"/>
          <p:cNvSpPr txBox="1"/>
          <p:nvPr>
            <p:ph type="body" sz="quarter" idx="13"/>
          </p:nvPr>
        </p:nvSpPr>
        <p:spPr>
          <a:xfrm>
            <a:off x="1270000" y="2959100"/>
            <a:ext cx="10464800" cy="520700"/>
          </a:xfrm>
          <a:prstGeom prst="rect">
            <a:avLst/>
          </a:prstGeom>
        </p:spPr>
        <p:txBody>
          <a:bodyPr anchor="t">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13" name="“Type a quote here.”"/>
          <p:cNvSpPr txBox="1"/>
          <p:nvPr>
            <p:ph type="body" sz="quarter" idx="14"/>
          </p:nvPr>
        </p:nvSpPr>
        <p:spPr>
          <a:xfrm>
            <a:off x="1270000" y="134620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14" name="Image"/>
          <p:cNvSpPr/>
          <p:nvPr>
            <p:ph type="pic" idx="15"/>
          </p:nvPr>
        </p:nvSpPr>
        <p:spPr>
          <a:xfrm>
            <a:off x="-19050" y="3613150"/>
            <a:ext cx="13004800" cy="6134100"/>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2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1" name="Title Text"/>
          <p:cNvSpPr txBox="1"/>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22" name="Body Level One…"/>
          <p:cNvSpPr txBox="1"/>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Alt">
    <p:spTree>
      <p:nvGrpSpPr>
        <p:cNvPr id="1" name=""/>
        <p:cNvGrpSpPr/>
        <p:nvPr/>
      </p:nvGrpSpPr>
      <p:grpSpPr>
        <a:xfrm>
          <a:off x="0" y="0"/>
          <a:ext cx="0" cy="0"/>
          <a:chOff x="0" y="0"/>
          <a:chExt cx="0" cy="0"/>
        </a:xfrm>
      </p:grpSpPr>
      <p:sp>
        <p:nvSpPr>
          <p:cNvPr id="30" name="Image"/>
          <p:cNvSpPr/>
          <p:nvPr>
            <p:ph type="pic" idx="13"/>
          </p:nvPr>
        </p:nvSpPr>
        <p:spPr>
          <a:xfrm>
            <a:off x="0" y="2717800"/>
            <a:ext cx="13004800" cy="7035800"/>
          </a:xfrm>
          <a:prstGeom prst="rect">
            <a:avLst/>
          </a:prstGeom>
        </p:spPr>
        <p:txBody>
          <a:bodyPr lIns="91439" tIns="45719" rIns="91439" bIns="45719" anchor="t">
            <a:noAutofit/>
          </a:bodyPr>
          <a:lstStyle/>
          <a:p>
            <a:pPr/>
          </a:p>
        </p:txBody>
      </p:sp>
      <p:sp>
        <p:nvSpPr>
          <p:cNvPr id="31" name="Title Text"/>
          <p:cNvSpPr txBox="1"/>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32" name="Body Level One…"/>
          <p:cNvSpPr txBox="1"/>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660400" y="3759200"/>
            <a:ext cx="11684000" cy="2222500"/>
          </a:xfrm>
          <a:prstGeom prst="rect">
            <a:avLst/>
          </a:prstGeom>
        </p:spPr>
        <p:txBody>
          <a:bodyPr anchor="ctr"/>
          <a:lstStyle>
            <a:lvl1pPr>
              <a:defRPr spc="992" sz="6200"/>
            </a:lvl1p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8" name="Image"/>
          <p:cNvSpPr/>
          <p:nvPr>
            <p:ph type="pic" idx="13"/>
          </p:nvPr>
        </p:nvSpPr>
        <p:spPr>
          <a:xfrm>
            <a:off x="6496050" y="6350"/>
            <a:ext cx="6502400" cy="9753600"/>
          </a:xfrm>
          <a:prstGeom prst="rect">
            <a:avLst/>
          </a:prstGeom>
        </p:spPr>
        <p:txBody>
          <a:bodyPr lIns="91439" tIns="45719" rIns="91439" bIns="45719" anchor="t">
            <a:noAutofit/>
          </a:bodyPr>
          <a:lstStyle/>
          <a:p>
            <a:pPr/>
          </a:p>
        </p:txBody>
      </p:sp>
      <p:sp>
        <p:nvSpPr>
          <p:cNvPr id="49" name="Title Text"/>
          <p:cNvSpPr txBox="1"/>
          <p:nvPr>
            <p:ph type="title"/>
          </p:nvPr>
        </p:nvSpPr>
        <p:spPr>
          <a:xfrm>
            <a:off x="546100" y="4305300"/>
            <a:ext cx="5410200" cy="2984500"/>
          </a:xfrm>
          <a:prstGeom prst="rect">
            <a:avLst/>
          </a:prstGeom>
        </p:spPr>
        <p:txBody>
          <a:bodyPr/>
          <a:lstStyle/>
          <a:p>
            <a:pPr/>
            <a:r>
              <a:t>Title Text</a:t>
            </a:r>
          </a:p>
        </p:txBody>
      </p:sp>
      <p:sp>
        <p:nvSpPr>
          <p:cNvPr id="50" name="Body Level One…"/>
          <p:cNvSpPr txBox="1"/>
          <p:nvPr>
            <p:ph type="body" sz="quarter" idx="1"/>
          </p:nvPr>
        </p:nvSpPr>
        <p:spPr>
          <a:xfrm>
            <a:off x="546100" y="3429000"/>
            <a:ext cx="5410200" cy="889000"/>
          </a:xfrm>
          <a:prstGeom prst="rect">
            <a:avLst/>
          </a:prstGeom>
        </p:spPr>
        <p:txBody>
          <a:bodyPr/>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5" name="Image"/>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76" name="Title Text"/>
          <p:cNvSpPr txBox="1"/>
          <p:nvPr>
            <p:ph type="title"/>
          </p:nvPr>
        </p:nvSpPr>
        <p:spPr>
          <a:xfrm>
            <a:off x="660400" y="609600"/>
            <a:ext cx="5080000" cy="1854200"/>
          </a:xfrm>
          <a:prstGeom prst="rect">
            <a:avLst/>
          </a:prstGeom>
        </p:spPr>
        <p:txBody>
          <a:bodyPr/>
          <a:lstStyle/>
          <a:p>
            <a:pPr/>
            <a:r>
              <a:t>Title Text</a:t>
            </a:r>
          </a:p>
        </p:txBody>
      </p:sp>
      <p:sp>
        <p:nvSpPr>
          <p:cNvPr id="77" name="Body Level One…"/>
          <p:cNvSpPr txBox="1"/>
          <p:nvPr>
            <p:ph type="body" sz="half"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5" name="Body Level One…"/>
          <p:cNvSpPr txBox="1"/>
          <p:nvPr>
            <p:ph type="body" idx="1"/>
          </p:nvPr>
        </p:nvSpPr>
        <p:spPr>
          <a:xfrm>
            <a:off x="660400" y="1511300"/>
            <a:ext cx="11684000" cy="6718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660400" y="609600"/>
            <a:ext cx="11684000" cy="142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660400" y="2019300"/>
            <a:ext cx="11684000" cy="671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897" y="9258299"/>
            <a:ext cx="352045" cy="419101"/>
          </a:xfrm>
          <a:prstGeom prst="rect">
            <a:avLst/>
          </a:prstGeom>
          <a:ln w="12700">
            <a:miter lim="400000"/>
          </a:ln>
        </p:spPr>
        <p:txBody>
          <a:bodyPr wrap="none" lIns="50800" tIns="50800" rIns="50800" bIns="50800" anchor="ctr">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1pPr>
      <a:lvl2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2pPr>
      <a:lvl3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3pPr>
      <a:lvl4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4pPr>
      <a:lvl5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5pPr>
      <a:lvl6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6pPr>
      <a:lvl7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7pPr>
      <a:lvl8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8pPr>
      <a:lvl9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9pPr>
    </p:titleStyle>
    <p:bodyStyle>
      <a:lvl1pPr marL="4699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1pPr>
      <a:lvl2pPr marL="9398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2pPr>
      <a:lvl3pPr marL="14097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3pPr>
      <a:lvl4pPr marL="18796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4pPr>
      <a:lvl5pPr marL="23495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5pPr>
      <a:lvl6pPr marL="28194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6pPr>
      <a:lvl7pPr marL="32893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7pPr>
      <a:lvl8pPr marL="37592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8pPr>
      <a:lvl9pPr marL="42291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gt;_ Dotnet new webapi"/>
          <p:cNvSpPr txBox="1"/>
          <p:nvPr>
            <p:ph type="ctrTitle"/>
          </p:nvPr>
        </p:nvSpPr>
        <p:spPr>
          <a:prstGeom prst="rect">
            <a:avLst/>
          </a:prstGeom>
        </p:spPr>
        <p:txBody>
          <a:bodyPr/>
          <a:lstStyle>
            <a:lvl1pPr>
              <a:defRPr spc="959" sz="6000"/>
            </a:lvl1pPr>
          </a:lstStyle>
          <a:p>
            <a:pPr/>
            <a:r>
              <a:t>&gt;_ Dotnet new webapi</a:t>
            </a:r>
          </a:p>
        </p:txBody>
      </p:sp>
      <p:sp>
        <p:nvSpPr>
          <p:cNvPr id="140" name="ASPNET CORE BASICS"/>
          <p:cNvSpPr txBox="1"/>
          <p:nvPr>
            <p:ph type="subTitle" sz="quarter" idx="1"/>
          </p:nvPr>
        </p:nvSpPr>
        <p:spPr>
          <a:prstGeom prst="rect">
            <a:avLst/>
          </a:prstGeom>
        </p:spPr>
        <p:txBody>
          <a:bodyPr/>
          <a:lstStyle/>
          <a:p>
            <a:pPr/>
            <a:r>
              <a:t>ASPNET CORE BASICS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5" name="Screen Shot 2018-04-17 at 12.23.29 pm.png" descr="Screen Shot 2018-04-17 at 12.23.29 pm.png"/>
          <p:cNvPicPr>
            <a:picLocks noChangeAspect="1"/>
          </p:cNvPicPr>
          <p:nvPr/>
        </p:nvPicPr>
        <p:blipFill>
          <a:blip r:embed="rId2">
            <a:extLst/>
          </a:blip>
          <a:srcRect l="0" t="10091" r="0" b="10091"/>
          <a:stretch>
            <a:fillRect/>
          </a:stretch>
        </p:blipFill>
        <p:spPr>
          <a:xfrm>
            <a:off x="627859" y="3171199"/>
            <a:ext cx="7242107" cy="3411202"/>
          </a:xfrm>
          <a:prstGeom prst="rect">
            <a:avLst/>
          </a:prstGeom>
          <a:ln w="25400">
            <a:miter lim="400000"/>
          </a:ln>
          <a:effectLst>
            <a:reflection blurRad="0" stA="50000" stPos="0" endA="0" endPos="40000" dist="0" dir="5400000" fadeDir="5400000" sx="100000" sy="-100000" kx="0" ky="0" algn="bl" rotWithShape="0"/>
          </a:effectLst>
        </p:spPr>
      </p:pic>
      <p:sp>
        <p:nvSpPr>
          <p:cNvPr id="186" name="DEBUG a SOLUTION"/>
          <p:cNvSpPr txBox="1"/>
          <p:nvPr>
            <p:ph type="title"/>
          </p:nvPr>
        </p:nvSpPr>
        <p:spPr>
          <a:xfrm>
            <a:off x="660400" y="609600"/>
            <a:ext cx="8485982" cy="1854200"/>
          </a:xfrm>
          <a:prstGeom prst="rect">
            <a:avLst/>
          </a:prstGeom>
        </p:spPr>
        <p:txBody>
          <a:bodyPr/>
          <a:lstStyle/>
          <a:p>
            <a:pPr/>
            <a:r>
              <a:t>DEBUG a SOLUTION</a:t>
            </a:r>
          </a:p>
        </p:txBody>
      </p:sp>
      <p:pic>
        <p:nvPicPr>
          <p:cNvPr id="187" name="Screen Shot 2018-04-17 at 12.50.35 pm.png" descr="Screen Shot 2018-04-17 at 12.50.35 pm.png"/>
          <p:cNvPicPr>
            <a:picLocks noChangeAspect="1"/>
          </p:cNvPicPr>
          <p:nvPr/>
        </p:nvPicPr>
        <p:blipFill>
          <a:blip r:embed="rId3">
            <a:extLst/>
          </a:blip>
          <a:stretch>
            <a:fillRect/>
          </a:stretch>
        </p:blipFill>
        <p:spPr>
          <a:xfrm>
            <a:off x="6515599" y="1771650"/>
            <a:ext cx="9309101" cy="6210300"/>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DEBUG a SOLUTION"/>
          <p:cNvSpPr txBox="1"/>
          <p:nvPr>
            <p:ph type="title"/>
          </p:nvPr>
        </p:nvSpPr>
        <p:spPr>
          <a:xfrm>
            <a:off x="660400" y="609600"/>
            <a:ext cx="8485982" cy="1854200"/>
          </a:xfrm>
          <a:prstGeom prst="rect">
            <a:avLst/>
          </a:prstGeom>
        </p:spPr>
        <p:txBody>
          <a:bodyPr/>
          <a:lstStyle/>
          <a:p>
            <a:pPr/>
            <a:r>
              <a:t>DEBUG a SOLUTION</a:t>
            </a:r>
          </a:p>
        </p:txBody>
      </p:sp>
      <p:pic>
        <p:nvPicPr>
          <p:cNvPr id="190" name="Screen Shot 2018-04-17 at 12.52.01 pm.png" descr="Screen Shot 2018-04-17 at 12.52.01 pm.png"/>
          <p:cNvPicPr>
            <a:picLocks noChangeAspect="1"/>
          </p:cNvPicPr>
          <p:nvPr/>
        </p:nvPicPr>
        <p:blipFill>
          <a:blip r:embed="rId2">
            <a:extLst/>
          </a:blip>
          <a:srcRect l="0" t="184" r="0" b="184"/>
          <a:stretch>
            <a:fillRect/>
          </a:stretch>
        </p:blipFill>
        <p:spPr>
          <a:xfrm>
            <a:off x="1847850" y="1771650"/>
            <a:ext cx="9309100" cy="621030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DEBUG a SOLUTION"/>
          <p:cNvSpPr txBox="1"/>
          <p:nvPr>
            <p:ph type="title"/>
          </p:nvPr>
        </p:nvSpPr>
        <p:spPr>
          <a:xfrm>
            <a:off x="660400" y="609600"/>
            <a:ext cx="8485982" cy="1854200"/>
          </a:xfrm>
          <a:prstGeom prst="rect">
            <a:avLst/>
          </a:prstGeom>
        </p:spPr>
        <p:txBody>
          <a:bodyPr/>
          <a:lstStyle/>
          <a:p>
            <a:pPr/>
            <a:r>
              <a:t>DEBUG a SOLUTION</a:t>
            </a:r>
          </a:p>
        </p:txBody>
      </p:sp>
      <p:pic>
        <p:nvPicPr>
          <p:cNvPr id="193" name="Screen Shot 2018-04-17 at 12.57.30 pm.png" descr="Screen Shot 2018-04-17 at 12.57.30 pm.png"/>
          <p:cNvPicPr>
            <a:picLocks noChangeAspect="1"/>
          </p:cNvPicPr>
          <p:nvPr/>
        </p:nvPicPr>
        <p:blipFill>
          <a:blip r:embed="rId2">
            <a:extLst/>
          </a:blip>
          <a:srcRect l="0" t="2319" r="0" b="2319"/>
          <a:stretch>
            <a:fillRect/>
          </a:stretch>
        </p:blipFill>
        <p:spPr>
          <a:xfrm>
            <a:off x="1230709" y="1704528"/>
            <a:ext cx="10543439" cy="735242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ET a ‘WATCH’"/>
          <p:cNvSpPr txBox="1"/>
          <p:nvPr>
            <p:ph type="title"/>
          </p:nvPr>
        </p:nvSpPr>
        <p:spPr>
          <a:xfrm>
            <a:off x="660400" y="609600"/>
            <a:ext cx="8485982" cy="1854200"/>
          </a:xfrm>
          <a:prstGeom prst="rect">
            <a:avLst/>
          </a:prstGeom>
        </p:spPr>
        <p:txBody>
          <a:bodyPr/>
          <a:lstStyle/>
          <a:p>
            <a:pPr/>
            <a:r>
              <a:t>SET a ‘WATCH’</a:t>
            </a:r>
          </a:p>
        </p:txBody>
      </p:sp>
      <p:pic>
        <p:nvPicPr>
          <p:cNvPr id="196" name="Screen Shot 2018-04-17 at 1.58.33 pm.png" descr="Screen Shot 2018-04-17 at 1.58.33 pm.png"/>
          <p:cNvPicPr>
            <a:picLocks noChangeAspect="1"/>
          </p:cNvPicPr>
          <p:nvPr/>
        </p:nvPicPr>
        <p:blipFill>
          <a:blip r:embed="rId2">
            <a:extLst/>
          </a:blip>
          <a:stretch>
            <a:fillRect/>
          </a:stretch>
        </p:blipFill>
        <p:spPr>
          <a:xfrm>
            <a:off x="996950" y="1833821"/>
            <a:ext cx="11010900" cy="6959601"/>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ADDING OUR OWN CODE"/>
          <p:cNvSpPr txBox="1"/>
          <p:nvPr>
            <p:ph type="title"/>
          </p:nvPr>
        </p:nvSpPr>
        <p:spPr>
          <a:xfrm>
            <a:off x="660399" y="3765550"/>
            <a:ext cx="11684001" cy="2222500"/>
          </a:xfrm>
          <a:prstGeom prst="rect">
            <a:avLst/>
          </a:prstGeom>
        </p:spPr>
        <p:txBody>
          <a:bodyPr/>
          <a:lstStyle>
            <a:lvl1pPr algn="ctr">
              <a:defRPr spc="863" sz="5400"/>
            </a:lvl1pPr>
          </a:lstStyle>
          <a:p>
            <a:pPr/>
            <a:r>
              <a:t>ADDING OUR OWN CODE</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Add REFERENCES"/>
          <p:cNvSpPr txBox="1"/>
          <p:nvPr>
            <p:ph type="title"/>
          </p:nvPr>
        </p:nvSpPr>
        <p:spPr>
          <a:xfrm>
            <a:off x="660399" y="-78480"/>
            <a:ext cx="11684001" cy="2222501"/>
          </a:xfrm>
          <a:prstGeom prst="rect">
            <a:avLst/>
          </a:prstGeom>
        </p:spPr>
        <p:txBody>
          <a:bodyPr/>
          <a:lstStyle>
            <a:lvl1pPr>
              <a:defRPr spc="720" sz="4500"/>
            </a:lvl1pPr>
          </a:lstStyle>
          <a:p>
            <a:pPr/>
            <a:r>
              <a:t>Add REFERENCES</a:t>
            </a:r>
          </a:p>
        </p:txBody>
      </p:sp>
      <p:pic>
        <p:nvPicPr>
          <p:cNvPr id="201" name="Screen Shot 2018-04-17 at 3.41.59 pm.png" descr="Screen Shot 2018-04-17 at 3.41.59 pm.png"/>
          <p:cNvPicPr>
            <a:picLocks noChangeAspect="1"/>
          </p:cNvPicPr>
          <p:nvPr/>
        </p:nvPicPr>
        <p:blipFill>
          <a:blip r:embed="rId2">
            <a:extLst/>
          </a:blip>
          <a:stretch>
            <a:fillRect/>
          </a:stretch>
        </p:blipFill>
        <p:spPr>
          <a:xfrm>
            <a:off x="6146251" y="2023517"/>
            <a:ext cx="6286501" cy="2336801"/>
          </a:xfrm>
          <a:prstGeom prst="rect">
            <a:avLst/>
          </a:prstGeom>
          <a:ln w="25400">
            <a:miter lim="400000"/>
          </a:ln>
          <a:effectLst>
            <a:reflection blurRad="0" stA="50000" stPos="0" endA="0" endPos="40000" dist="0" dir="5400000" fadeDir="5400000" sx="100000" sy="-100000" kx="0" ky="0" algn="bl" rotWithShape="0"/>
          </a:effectLst>
        </p:spPr>
      </p:pic>
      <p:sp>
        <p:nvSpPr>
          <p:cNvPr id="202" name="Add references directly to csproj files"/>
          <p:cNvSpPr txBox="1"/>
          <p:nvPr/>
        </p:nvSpPr>
        <p:spPr>
          <a:xfrm>
            <a:off x="493577" y="2607717"/>
            <a:ext cx="5132150"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3100"/>
            </a:lvl1pPr>
          </a:lstStyle>
          <a:p>
            <a:pPr/>
            <a:r>
              <a:t>Add references directly to csproj files</a:t>
            </a:r>
          </a:p>
        </p:txBody>
      </p:sp>
      <p:sp>
        <p:nvSpPr>
          <p:cNvPr id="203" name="Use dotnet CLI to find and add references for you"/>
          <p:cNvSpPr txBox="1"/>
          <p:nvPr/>
        </p:nvSpPr>
        <p:spPr>
          <a:xfrm>
            <a:off x="583135" y="5355645"/>
            <a:ext cx="5132150"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3100"/>
            </a:lvl1pPr>
          </a:lstStyle>
          <a:p>
            <a:pPr/>
            <a:r>
              <a:t>Use dotnet CLI to find and add references for you </a:t>
            </a:r>
          </a:p>
        </p:txBody>
      </p:sp>
      <p:sp>
        <p:nvSpPr>
          <p:cNvPr id="204" name="IDE’s can do button click friendly versions of this"/>
          <p:cNvSpPr txBox="1"/>
          <p:nvPr/>
        </p:nvSpPr>
        <p:spPr>
          <a:xfrm>
            <a:off x="493577" y="8103574"/>
            <a:ext cx="5132150"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3100"/>
            </a:lvl1pPr>
          </a:lstStyle>
          <a:p>
            <a:pPr/>
            <a:r>
              <a:t>IDE’s can do button click friendly versions of this</a:t>
            </a:r>
          </a:p>
        </p:txBody>
      </p:sp>
      <p:pic>
        <p:nvPicPr>
          <p:cNvPr id="205" name="Screen Shot 2018-04-17 at 4.09.08 pm.png" descr="Screen Shot 2018-04-17 at 4.09.08 pm.png"/>
          <p:cNvPicPr>
            <a:picLocks noChangeAspect="1"/>
          </p:cNvPicPr>
          <p:nvPr/>
        </p:nvPicPr>
        <p:blipFill>
          <a:blip r:embed="rId3">
            <a:extLst/>
          </a:blip>
          <a:stretch>
            <a:fillRect/>
          </a:stretch>
        </p:blipFill>
        <p:spPr>
          <a:xfrm>
            <a:off x="6146251" y="5440040"/>
            <a:ext cx="6307226" cy="1067716"/>
          </a:xfrm>
          <a:prstGeom prst="rect">
            <a:avLst/>
          </a:prstGeom>
          <a:ln w="25400">
            <a:miter lim="400000"/>
          </a:ln>
          <a:effectLst>
            <a:reflection blurRad="0" stA="50000" stPos="0" endA="0" endPos="40000" dist="0" dir="5400000" fadeDir="5400000" sx="100000" sy="-100000" kx="0" ky="0" algn="bl" rotWithShape="0"/>
          </a:effectLst>
        </p:spPr>
      </p:pic>
      <p:pic>
        <p:nvPicPr>
          <p:cNvPr id="206" name="Screen Shot 2018-04-17 at 4.16.10 pm.png" descr="Screen Shot 2018-04-17 at 4.16.10 pm.png"/>
          <p:cNvPicPr>
            <a:picLocks noChangeAspect="1"/>
          </p:cNvPicPr>
          <p:nvPr/>
        </p:nvPicPr>
        <p:blipFill>
          <a:blip r:embed="rId4">
            <a:extLst/>
          </a:blip>
          <a:stretch>
            <a:fillRect/>
          </a:stretch>
        </p:blipFill>
        <p:spPr>
          <a:xfrm>
            <a:off x="6146251" y="7603769"/>
            <a:ext cx="6286501" cy="1630837"/>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AdDING CONVENTIONAL ROUTES"/>
          <p:cNvSpPr txBox="1"/>
          <p:nvPr>
            <p:ph type="title"/>
          </p:nvPr>
        </p:nvSpPr>
        <p:spPr>
          <a:xfrm>
            <a:off x="660400" y="-78480"/>
            <a:ext cx="11684000" cy="2222501"/>
          </a:xfrm>
          <a:prstGeom prst="rect">
            <a:avLst/>
          </a:prstGeom>
        </p:spPr>
        <p:txBody>
          <a:bodyPr/>
          <a:lstStyle>
            <a:lvl1pPr>
              <a:defRPr spc="720" sz="4500"/>
            </a:lvl1pPr>
          </a:lstStyle>
          <a:p>
            <a:pPr/>
            <a:r>
              <a:t>AdDING CONVENTIONAL ROUTES</a:t>
            </a:r>
          </a:p>
        </p:txBody>
      </p:sp>
      <p:sp>
        <p:nvSpPr>
          <p:cNvPr id="209" name="The call to UseMvc() in Startup.Configure can be rewritten to use an overload that allows us to define a convention based routing template"/>
          <p:cNvSpPr txBox="1"/>
          <p:nvPr/>
        </p:nvSpPr>
        <p:spPr>
          <a:xfrm>
            <a:off x="1180000" y="2309090"/>
            <a:ext cx="10924847" cy="170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100"/>
            </a:lvl1pPr>
          </a:lstStyle>
          <a:p>
            <a:pPr/>
            <a:r>
              <a:t>The call to UseMvc() in Startup.Configure can be rewritten to use an overload that allows us to define a convention based routing template</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two cows.jpg" descr="two cows.jpg"/>
          <p:cNvPicPr>
            <a:picLocks noChangeAspect="1"/>
          </p:cNvPicPr>
          <p:nvPr>
            <p:ph type="pic" idx="13"/>
          </p:nvPr>
        </p:nvPicPr>
        <p:blipFill>
          <a:blip r:embed="rId3">
            <a:extLst/>
          </a:blip>
          <a:srcRect l="74" t="0" r="74" b="0"/>
          <a:stretch>
            <a:fillRect/>
          </a:stretch>
        </p:blipFill>
        <p:spPr>
          <a:prstGeom prst="rect">
            <a:avLst/>
          </a:prstGeom>
        </p:spPr>
      </p:pic>
      <p:sp>
        <p:nvSpPr>
          <p:cNvPr id="143" name="same, but different"/>
          <p:cNvSpPr txBox="1"/>
          <p:nvPr>
            <p:ph type="title"/>
          </p:nvPr>
        </p:nvSpPr>
        <p:spPr>
          <a:prstGeom prst="rect">
            <a:avLst/>
          </a:prstGeom>
        </p:spPr>
        <p:txBody>
          <a:bodyPr/>
          <a:lstStyle/>
          <a:p>
            <a:pPr/>
            <a:r>
              <a:t>same, but different</a:t>
            </a:r>
          </a:p>
        </p:txBody>
      </p:sp>
      <p:sp>
        <p:nvSpPr>
          <p:cNvPr id="144" name="ASPNET CORE IS KIND OF LIKE ASPNET MVC…"/>
          <p:cNvSpPr txBox="1"/>
          <p:nvPr>
            <p:ph type="body" sz="quarter" idx="1"/>
          </p:nvPr>
        </p:nvSpPr>
        <p:spPr>
          <a:prstGeom prst="rect">
            <a:avLst/>
          </a:prstGeom>
        </p:spPr>
        <p:txBody>
          <a:bodyPr/>
          <a:lstStyle>
            <a:lvl1pPr defTabSz="560831">
              <a:defRPr spc="368" sz="2304"/>
            </a:lvl1pPr>
          </a:lstStyle>
          <a:p>
            <a:pPr/>
            <a:r>
              <a:t>ASPNET CORE IS KIND OF LIKE ASPNET MVC…</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DEPLOY ANYWHERE"/>
          <p:cNvSpPr txBox="1"/>
          <p:nvPr>
            <p:ph type="title"/>
          </p:nvPr>
        </p:nvSpPr>
        <p:spPr>
          <a:xfrm>
            <a:off x="660400" y="1177925"/>
            <a:ext cx="11684000" cy="2222500"/>
          </a:xfrm>
          <a:prstGeom prst="rect">
            <a:avLst/>
          </a:prstGeom>
        </p:spPr>
        <p:txBody>
          <a:bodyPr/>
          <a:lstStyle/>
          <a:p>
            <a:pPr/>
            <a:r>
              <a:t>DEPLOY ANYWHERE</a:t>
            </a:r>
          </a:p>
        </p:txBody>
      </p:sp>
      <p:sp>
        <p:nvSpPr>
          <p:cNvPr id="149" name="ALIGNED STACK"/>
          <p:cNvSpPr txBox="1"/>
          <p:nvPr/>
        </p:nvSpPr>
        <p:spPr>
          <a:xfrm>
            <a:off x="660400" y="2473960"/>
            <a:ext cx="11684000" cy="222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ALIGNED STACK</a:t>
            </a:r>
          </a:p>
        </p:txBody>
      </p:sp>
      <p:sp>
        <p:nvSpPr>
          <p:cNvPr id="150" name="LIGHTWEIGHT"/>
          <p:cNvSpPr txBox="1"/>
          <p:nvPr/>
        </p:nvSpPr>
        <p:spPr>
          <a:xfrm>
            <a:off x="660400" y="3769995"/>
            <a:ext cx="11684000" cy="222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LIGHTWEIGHT</a:t>
            </a:r>
          </a:p>
        </p:txBody>
      </p:sp>
      <p:sp>
        <p:nvSpPr>
          <p:cNvPr id="151" name="&gt;_ WHY, ASPNET CORE?"/>
          <p:cNvSpPr txBox="1"/>
          <p:nvPr>
            <p:ph type="body" sz="quarter" idx="4294967295"/>
          </p:nvPr>
        </p:nvSpPr>
        <p:spPr>
          <a:xfrm>
            <a:off x="660400" y="548640"/>
            <a:ext cx="5410200" cy="889001"/>
          </a:xfrm>
          <a:prstGeom prst="rect">
            <a:avLst/>
          </a:prstGeom>
        </p:spPr>
        <p:txBody>
          <a:bodyPr/>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stStyle>
          <a:p>
            <a:pPr/>
            <a:r>
              <a:t>&gt;_ WHY, ASPNET CORE?</a:t>
            </a:r>
          </a:p>
        </p:txBody>
      </p:sp>
      <p:sp>
        <p:nvSpPr>
          <p:cNvPr id="152" name="MODULARITY FIRST"/>
          <p:cNvSpPr txBox="1"/>
          <p:nvPr/>
        </p:nvSpPr>
        <p:spPr>
          <a:xfrm>
            <a:off x="660400" y="5066029"/>
            <a:ext cx="11684000" cy="222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MODULARITY FIRST</a:t>
            </a:r>
          </a:p>
        </p:txBody>
      </p:sp>
      <p:sp>
        <p:nvSpPr>
          <p:cNvPr id="153" name="SELF HOSTable"/>
          <p:cNvSpPr txBox="1"/>
          <p:nvPr/>
        </p:nvSpPr>
        <p:spPr>
          <a:xfrm>
            <a:off x="660400" y="6362065"/>
            <a:ext cx="11684000" cy="222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SELF HOSTable</a:t>
            </a:r>
          </a:p>
        </p:txBody>
      </p:sp>
      <p:sp>
        <p:nvSpPr>
          <p:cNvPr id="154" name="CONTAINER FRIENDLY"/>
          <p:cNvSpPr txBox="1"/>
          <p:nvPr/>
        </p:nvSpPr>
        <p:spPr>
          <a:xfrm>
            <a:off x="660400" y="7658100"/>
            <a:ext cx="11684000" cy="222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CONTAINER FRIENDLY</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ETUP YOUR ENVIRONMENT"/>
          <p:cNvSpPr txBox="1"/>
          <p:nvPr>
            <p:ph type="title"/>
          </p:nvPr>
        </p:nvSpPr>
        <p:spPr>
          <a:xfrm>
            <a:off x="660400" y="3765550"/>
            <a:ext cx="11684000" cy="2222500"/>
          </a:xfrm>
          <a:prstGeom prst="rect">
            <a:avLst/>
          </a:prstGeom>
        </p:spPr>
        <p:txBody>
          <a:bodyPr/>
          <a:lstStyle>
            <a:lvl1pPr algn="ctr">
              <a:defRPr spc="863" sz="5400"/>
            </a:lvl1pPr>
          </a:lstStyle>
          <a:p>
            <a:pPr/>
            <a:r>
              <a:t>SETUP YOUR ENVIRONMENT</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Environment SETUP"/>
          <p:cNvSpPr txBox="1"/>
          <p:nvPr>
            <p:ph type="title"/>
          </p:nvPr>
        </p:nvSpPr>
        <p:spPr>
          <a:prstGeom prst="rect">
            <a:avLst/>
          </a:prstGeom>
        </p:spPr>
        <p:txBody>
          <a:bodyPr/>
          <a:lstStyle/>
          <a:p>
            <a:pPr/>
            <a:r>
              <a:t>Environment SETUP</a:t>
            </a:r>
          </a:p>
        </p:txBody>
      </p:sp>
      <p:sp>
        <p:nvSpPr>
          <p:cNvPr id="161" name="Install the .NET SDK 2.1.4…"/>
          <p:cNvSpPr txBox="1"/>
          <p:nvPr>
            <p:ph type="body" sz="half" idx="1"/>
          </p:nvPr>
        </p:nvSpPr>
        <p:spPr>
          <a:xfrm>
            <a:off x="660400" y="1728142"/>
            <a:ext cx="11684000" cy="3186758"/>
          </a:xfrm>
          <a:prstGeom prst="rect">
            <a:avLst/>
          </a:prstGeom>
        </p:spPr>
        <p:txBody>
          <a:bodyPr/>
          <a:lstStyle/>
          <a:p>
            <a:pPr/>
            <a:r>
              <a:t>Install the .NET SDK 2.1.4</a:t>
            </a:r>
          </a:p>
          <a:p>
            <a:pPr/>
            <a:r>
              <a:t>Check you can run the dotnet CLI</a:t>
            </a:r>
          </a:p>
        </p:txBody>
      </p:sp>
      <p:pic>
        <p:nvPicPr>
          <p:cNvPr id="162" name="Screen Shot 2018-04-17 at 11.05.04 am.png" descr="Screen Shot 2018-04-17 at 11.05.04 am.png"/>
          <p:cNvPicPr>
            <a:picLocks noChangeAspect="1"/>
          </p:cNvPicPr>
          <p:nvPr/>
        </p:nvPicPr>
        <p:blipFill>
          <a:blip r:embed="rId3">
            <a:extLst/>
          </a:blip>
          <a:stretch>
            <a:fillRect/>
          </a:stretch>
        </p:blipFill>
        <p:spPr>
          <a:xfrm>
            <a:off x="3562350" y="4800600"/>
            <a:ext cx="5880100" cy="336550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Environment SETUP"/>
          <p:cNvSpPr txBox="1"/>
          <p:nvPr>
            <p:ph type="title"/>
          </p:nvPr>
        </p:nvSpPr>
        <p:spPr>
          <a:prstGeom prst="rect">
            <a:avLst/>
          </a:prstGeom>
        </p:spPr>
        <p:txBody>
          <a:bodyPr/>
          <a:lstStyle/>
          <a:p>
            <a:pPr/>
            <a:r>
              <a:t>Environment SETUP</a:t>
            </a:r>
          </a:p>
        </p:txBody>
      </p:sp>
      <p:sp>
        <p:nvSpPr>
          <p:cNvPr id="167" name="Install the VS Code…"/>
          <p:cNvSpPr txBox="1"/>
          <p:nvPr>
            <p:ph type="body" sz="half" idx="1"/>
          </p:nvPr>
        </p:nvSpPr>
        <p:spPr>
          <a:xfrm>
            <a:off x="660400" y="1728142"/>
            <a:ext cx="11684000" cy="3186758"/>
          </a:xfrm>
          <a:prstGeom prst="rect">
            <a:avLst/>
          </a:prstGeom>
        </p:spPr>
        <p:txBody>
          <a:bodyPr/>
          <a:lstStyle/>
          <a:p>
            <a:pPr/>
            <a:r>
              <a:t>Install the VS Code</a:t>
            </a:r>
          </a:p>
          <a:p>
            <a:pPr/>
            <a:r>
              <a:t>Add the C# and Docker extensions</a:t>
            </a:r>
          </a:p>
        </p:txBody>
      </p:sp>
      <p:pic>
        <p:nvPicPr>
          <p:cNvPr id="168" name="Screen Shot 2018-04-17 at 11.09.21 am.png" descr="Screen Shot 2018-04-17 at 11.09.21 am.png"/>
          <p:cNvPicPr>
            <a:picLocks noChangeAspect="1"/>
          </p:cNvPicPr>
          <p:nvPr/>
        </p:nvPicPr>
        <p:blipFill>
          <a:blip r:embed="rId2">
            <a:extLst/>
          </a:blip>
          <a:stretch>
            <a:fillRect/>
          </a:stretch>
        </p:blipFill>
        <p:spPr>
          <a:xfrm>
            <a:off x="3981450" y="4959350"/>
            <a:ext cx="5041900" cy="403860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WHY A SOLUTION File?"/>
          <p:cNvSpPr txBox="1"/>
          <p:nvPr>
            <p:ph type="title"/>
          </p:nvPr>
        </p:nvSpPr>
        <p:spPr>
          <a:prstGeom prst="rect">
            <a:avLst/>
          </a:prstGeom>
        </p:spPr>
        <p:txBody>
          <a:bodyPr/>
          <a:lstStyle/>
          <a:p>
            <a:pPr/>
            <a:r>
              <a:t>WHY A SOLUTION File?</a:t>
            </a:r>
          </a:p>
        </p:txBody>
      </p:sp>
      <p:sp>
        <p:nvSpPr>
          <p:cNvPr id="171" name="Some IDE’s like Visual Studio rely on a solution file. Its good to share…"/>
          <p:cNvSpPr txBox="1"/>
          <p:nvPr/>
        </p:nvSpPr>
        <p:spPr>
          <a:xfrm>
            <a:off x="88899" y="6807199"/>
            <a:ext cx="11456082" cy="359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Some IDE’s like Visual Studio rely on a solution file. Its good to share…</a:t>
            </a:r>
          </a:p>
          <a:p>
            <a:pPr algn="l"/>
          </a:p>
          <a:p>
            <a:pPr algn="l"/>
          </a:p>
        </p:txBody>
      </p:sp>
      <p:sp>
        <p:nvSpPr>
          <p:cNvPr id="172" name="Allows you to build  everything from a single asset"/>
          <p:cNvSpPr txBox="1"/>
          <p:nvPr/>
        </p:nvSpPr>
        <p:spPr>
          <a:xfrm>
            <a:off x="959160" y="4883150"/>
            <a:ext cx="12026280" cy="149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a:r>
              <a:t>Allows you to build  everything from a single asset</a:t>
            </a:r>
          </a:p>
        </p:txBody>
      </p:sp>
      <p:sp>
        <p:nvSpPr>
          <p:cNvPr id="173" name="Not strictly needed in dotnet core, but there are upsides!"/>
          <p:cNvSpPr txBox="1"/>
          <p:nvPr/>
        </p:nvSpPr>
        <p:spPr>
          <a:xfrm>
            <a:off x="88899" y="2514600"/>
            <a:ext cx="11456082" cy="359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Not strictly needed in dotnet core, but there are upsides!</a:t>
            </a:r>
          </a:p>
          <a:p>
            <a:pPr algn="l"/>
          </a:p>
          <a:p>
            <a:pPr algn="l"/>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73"/>
                                        </p:tgtEl>
                                        <p:attrNameLst>
                                          <p:attrName>style.visibility</p:attrName>
                                        </p:attrNameLst>
                                      </p:cBhvr>
                                      <p:to>
                                        <p:strVal val="visible"/>
                                      </p:to>
                                    </p:set>
                                    <p:animEffect filter="dissolve" transition="in">
                                      <p:cBhvr>
                                        <p:cTn id="7" dur="1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72"/>
                                        </p:tgtEl>
                                        <p:attrNameLst>
                                          <p:attrName>style.visibility</p:attrName>
                                        </p:attrNameLst>
                                      </p:cBhvr>
                                      <p:to>
                                        <p:strVal val="visible"/>
                                      </p:to>
                                    </p:set>
                                    <p:animEffect filter="dissolve" transition="in">
                                      <p:cBhvr>
                                        <p:cTn id="12" dur="1500"/>
                                        <p:tgtEl>
                                          <p:spTgt spid="17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71"/>
                                        </p:tgtEl>
                                        <p:attrNameLst>
                                          <p:attrName>style.visibility</p:attrName>
                                        </p:attrNameLst>
                                      </p:cBhvr>
                                      <p:to>
                                        <p:strVal val="visible"/>
                                      </p:to>
                                    </p:set>
                                    <p:animEffect filter="dissolve" transition="in">
                                      <p:cBhvr>
                                        <p:cTn id="17" dur="1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1" grpId="3"/>
      <p:bldP build="whole" bldLvl="1" animBg="1" rev="0" advAuto="0" spid="173" grpId="1"/>
      <p:bldP build="whole" bldLvl="1" animBg="1" rev="0" advAuto="0" spid="172"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Create a SOLUTION"/>
          <p:cNvSpPr txBox="1"/>
          <p:nvPr>
            <p:ph type="title"/>
          </p:nvPr>
        </p:nvSpPr>
        <p:spPr>
          <a:prstGeom prst="rect">
            <a:avLst/>
          </a:prstGeom>
        </p:spPr>
        <p:txBody>
          <a:bodyPr/>
          <a:lstStyle/>
          <a:p>
            <a:pPr/>
            <a:r>
              <a:t>Create a SOLUTION</a:t>
            </a:r>
          </a:p>
        </p:txBody>
      </p:sp>
      <p:sp>
        <p:nvSpPr>
          <p:cNvPr id="178" name="dotnet new sln…"/>
          <p:cNvSpPr txBox="1"/>
          <p:nvPr>
            <p:ph type="body" sz="half" idx="1"/>
          </p:nvPr>
        </p:nvSpPr>
        <p:spPr>
          <a:prstGeom prst="rect">
            <a:avLst/>
          </a:prstGeom>
        </p:spPr>
        <p:txBody>
          <a:bodyPr/>
          <a:lstStyle/>
          <a:p>
            <a:pPr/>
            <a:r>
              <a:t>dotnet new sln</a:t>
            </a:r>
          </a:p>
          <a:p>
            <a:pPr/>
            <a:r>
              <a:t>dotnet new webapi</a:t>
            </a:r>
          </a:p>
          <a:p>
            <a:pPr/>
            <a:r>
              <a:t>dotnet sln add foo.csproj</a:t>
            </a:r>
          </a:p>
        </p:txBody>
      </p:sp>
      <p:pic>
        <p:nvPicPr>
          <p:cNvPr id="179" name="Screen Shot 2018-04-17 at 12.07.54 pm.png" descr="Screen Shot 2018-04-17 at 12.07.54 pm.png"/>
          <p:cNvPicPr>
            <a:picLocks noChangeAspect="1"/>
          </p:cNvPicPr>
          <p:nvPr/>
        </p:nvPicPr>
        <p:blipFill>
          <a:blip r:embed="rId2">
            <a:extLst/>
          </a:blip>
          <a:stretch>
            <a:fillRect/>
          </a:stretch>
        </p:blipFill>
        <p:spPr>
          <a:xfrm>
            <a:off x="5721350" y="1682750"/>
            <a:ext cx="10756900" cy="713740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1" name="Screen Shot 2018-04-17 at 11.59.47 am.png" descr="Screen Shot 2018-04-17 at 11.59.47 am.png"/>
          <p:cNvPicPr>
            <a:picLocks noChangeAspect="1"/>
          </p:cNvPicPr>
          <p:nvPr/>
        </p:nvPicPr>
        <p:blipFill>
          <a:blip r:embed="rId2">
            <a:extLst/>
          </a:blip>
          <a:stretch>
            <a:fillRect/>
          </a:stretch>
        </p:blipFill>
        <p:spPr>
          <a:xfrm>
            <a:off x="627859" y="3171199"/>
            <a:ext cx="7242107" cy="3411202"/>
          </a:xfrm>
          <a:prstGeom prst="rect">
            <a:avLst/>
          </a:prstGeom>
          <a:ln w="25400">
            <a:miter lim="400000"/>
          </a:ln>
          <a:effectLst>
            <a:reflection blurRad="0" stA="50000" stPos="0" endA="0" endPos="40000" dist="0" dir="5400000" fadeDir="5400000" sx="100000" sy="-100000" kx="0" ky="0" algn="bl" rotWithShape="0"/>
          </a:effectLst>
        </p:spPr>
      </p:pic>
      <p:sp>
        <p:nvSpPr>
          <p:cNvPr id="182" name="Build a SOLUTION"/>
          <p:cNvSpPr txBox="1"/>
          <p:nvPr>
            <p:ph type="title"/>
          </p:nvPr>
        </p:nvSpPr>
        <p:spPr>
          <a:xfrm>
            <a:off x="660400" y="609600"/>
            <a:ext cx="8485982" cy="1854200"/>
          </a:xfrm>
          <a:prstGeom prst="rect">
            <a:avLst/>
          </a:prstGeom>
        </p:spPr>
        <p:txBody>
          <a:bodyPr/>
          <a:lstStyle/>
          <a:p>
            <a:pPr/>
            <a:r>
              <a:t>Build a SOLUTION</a:t>
            </a:r>
          </a:p>
        </p:txBody>
      </p:sp>
      <p:pic>
        <p:nvPicPr>
          <p:cNvPr id="183" name="Screen Shot 2018-04-17 at 12.12.16 pm.png" descr="Screen Shot 2018-04-17 at 12.12.16 pm.png"/>
          <p:cNvPicPr>
            <a:picLocks noChangeAspect="1"/>
          </p:cNvPicPr>
          <p:nvPr/>
        </p:nvPicPr>
        <p:blipFill>
          <a:blip r:embed="rId3">
            <a:extLst/>
          </a:blip>
          <a:stretch>
            <a:fillRect/>
          </a:stretch>
        </p:blipFill>
        <p:spPr>
          <a:xfrm>
            <a:off x="5842000" y="1752709"/>
            <a:ext cx="8348710" cy="6248182"/>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