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9e219c7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c9e219c77f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9e219c7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c9e219c77f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9e219c77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c9e219c77f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9e219c77f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9e219c77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SPM</a:t>
            </a:r>
            <a:br>
              <a:rPr lang="en-US"/>
            </a:br>
            <a:r>
              <a:rPr lang="en-US"/>
              <a:t>Modes and Methods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128016" y="182880"/>
            <a:ext cx="46440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KPFM: Band Structure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4956048" y="182880"/>
            <a:ext cx="7107900" cy="6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 txBox="1"/>
          <p:nvPr>
            <p:ph idx="2" type="body"/>
          </p:nvPr>
        </p:nvSpPr>
        <p:spPr>
          <a:xfrm>
            <a:off x="128016" y="1523205"/>
            <a:ext cx="46440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900"/>
              <a:t>Energy band - </a:t>
            </a:r>
            <a:r>
              <a:rPr lang="en-US" sz="1900"/>
              <a:t>Energy real-estate where electrons can live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900"/>
              <a:t>Band gap </a:t>
            </a:r>
            <a:r>
              <a:rPr lang="en-US" sz="1900"/>
              <a:t>- Energy levels where electrons cannot occupy</a:t>
            </a:r>
            <a:endParaRPr sz="1900"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6050" y="182875"/>
            <a:ext cx="7107901" cy="63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128016" y="182880"/>
            <a:ext cx="46440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KPFM: Work Function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4956048" y="182880"/>
            <a:ext cx="7107900" cy="6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 txBox="1"/>
          <p:nvPr>
            <p:ph idx="2" type="body"/>
          </p:nvPr>
        </p:nvSpPr>
        <p:spPr>
          <a:xfrm>
            <a:off x="128016" y="1523205"/>
            <a:ext cx="46440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900"/>
              <a:t>Work function </a:t>
            </a:r>
            <a:r>
              <a:rPr lang="en-US" sz="1900"/>
              <a:t>- Energy required to pull electron from Fermi Energy to vacuum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900"/>
              <a:t>Fermi energy </a:t>
            </a:r>
            <a:r>
              <a:rPr lang="en-US" sz="1900"/>
              <a:t>- Energy of highest-energy electron in material at 0K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900"/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225" y="182875"/>
            <a:ext cx="7107900" cy="63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128016" y="182880"/>
            <a:ext cx="4644009" cy="10241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Scanning Tunneling Microscopy (STM)</a:t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4956048" y="182880"/>
            <a:ext cx="7107936" cy="6327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 txBox="1"/>
          <p:nvPr>
            <p:ph idx="2" type="body"/>
          </p:nvPr>
        </p:nvSpPr>
        <p:spPr>
          <a:xfrm>
            <a:off x="128016" y="1523205"/>
            <a:ext cx="4644009" cy="4987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900"/>
              <a:t>STM</a:t>
            </a:r>
            <a:r>
              <a:rPr lang="en-US" sz="1900"/>
              <a:t> – Measures topography through quantum tunneling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900"/>
              <a:t>Atomically-wide tip is brought into sub-nanometer range of sample. </a:t>
            </a:r>
            <a:endParaRPr sz="19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900"/>
              <a:t>This reduces the width of the potential barrier between the tip of the probe and that of the sample, enabling electrons to tunnel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900"/>
              <a:t>By measuring the tunneling current, one can analyze the sample</a:t>
            </a:r>
            <a:endParaRPr sz="19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700"/>
              <a:t>Tunneling current can be kept constant in Constant Current Mode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900"/>
          </a:p>
        </p:txBody>
      </p:sp>
      <p:pic>
        <p:nvPicPr>
          <p:cNvPr id="175" name="Google Shape;17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6050" y="71125"/>
            <a:ext cx="7107925" cy="643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128016" y="182880"/>
            <a:ext cx="46440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Scanning Tunneling Microscopy (STM)</a:t>
            </a:r>
            <a:endParaRPr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4956048" y="182880"/>
            <a:ext cx="7107900" cy="6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82" name="Google Shape;182;p25"/>
          <p:cNvSpPr txBox="1"/>
          <p:nvPr>
            <p:ph idx="2" type="body"/>
          </p:nvPr>
        </p:nvSpPr>
        <p:spPr>
          <a:xfrm>
            <a:off x="128016" y="1523205"/>
            <a:ext cx="46440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900"/>
              <a:t>STM</a:t>
            </a:r>
            <a:r>
              <a:rPr lang="en-US" sz="1900"/>
              <a:t> – Measures topography through quantum tunneling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900"/>
              <a:t>Atomically-wide tip is brought into sub-nanometer range of sample. </a:t>
            </a:r>
            <a:endParaRPr sz="19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900"/>
              <a:t>This reduces the width of the potential barrier between the tip of the probe and that of the sample, enabling electrons to tunnel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900"/>
              <a:t>By measuring the tunneling current, one can analyze the sample</a:t>
            </a:r>
            <a:endParaRPr sz="19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700"/>
              <a:t>Tunneling current can be kept constant in Constant Current Mode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900"/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6050" y="182875"/>
            <a:ext cx="7107926" cy="658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128016" y="182880"/>
            <a:ext cx="4644009" cy="10241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Near Field Microwave-Impedance Microscopy (MIM)</a:t>
            </a:r>
            <a:endParaRPr/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4956048" y="182880"/>
            <a:ext cx="7107936" cy="6327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 txBox="1"/>
          <p:nvPr>
            <p:ph idx="2" type="body"/>
          </p:nvPr>
        </p:nvSpPr>
        <p:spPr>
          <a:xfrm>
            <a:off x="128025" y="1257825"/>
            <a:ext cx="4644000" cy="52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9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900"/>
              <a:t>MIM</a:t>
            </a:r>
            <a:r>
              <a:rPr lang="en-US" sz="1900"/>
              <a:t> – Measures conductivity and permittivity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900"/>
              <a:t>Microwaves are sent to probe tip via shielded path (waveguide). Within the near-field range of the tip, evanescent waves probe the sample</a:t>
            </a:r>
            <a:endParaRPr sz="19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700"/>
              <a:t>Near-field –</a:t>
            </a:r>
            <a:r>
              <a:rPr lang="en-US" sz="1700"/>
              <a:t> Portion of EM radiation within one wavelength of source</a:t>
            </a:r>
            <a:endParaRPr sz="17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700"/>
              <a:t>Evanescent wave </a:t>
            </a:r>
            <a:r>
              <a:rPr lang="en-US" sz="1700"/>
              <a:t>– EM waves that decay exponentially, as opposed to sinusoidally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900"/>
              <a:t>Some evanescent </a:t>
            </a:r>
            <a:r>
              <a:rPr lang="en-US" sz="1900"/>
              <a:t>waves are</a:t>
            </a:r>
            <a:r>
              <a:rPr lang="en-US" sz="1900"/>
              <a:t> reflected by the sample </a:t>
            </a:r>
            <a:endParaRPr sz="19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900"/>
              <a:t>their amplitude and phase can be measured</a:t>
            </a:r>
            <a:r>
              <a:rPr lang="en-US" sz="1900"/>
              <a:t> to characterize conductivity and permittivity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900" strike="sngStrike"/>
          </a:p>
        </p:txBody>
      </p:sp>
      <p:pic>
        <p:nvPicPr>
          <p:cNvPr id="191" name="Google Shape;19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6047" y="209144"/>
            <a:ext cx="7107936" cy="630138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/>
          <p:nvPr/>
        </p:nvSpPr>
        <p:spPr>
          <a:xfrm>
            <a:off x="13174575" y="2782500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Sample-tip interface can be treated as a circuit. The dielectric constant and conductance of the sample alters the impedance, hence the name of MIM</a:t>
            </a:r>
            <a:endParaRPr sz="16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128016" y="182880"/>
            <a:ext cx="4644009" cy="10241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Contact Modes: Static Force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956048" y="182880"/>
            <a:ext cx="7107936" cy="6327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128016" y="1523205"/>
            <a:ext cx="4644009" cy="4987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900"/>
              <a:t>Static force mode</a:t>
            </a:r>
            <a:r>
              <a:rPr lang="en-US" sz="1900"/>
              <a:t> – Dragging probe across with constant force between sample and tip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9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700"/>
              <a:t>Constant force (deflection feedback) mode</a:t>
            </a:r>
            <a:r>
              <a:rPr lang="en-US" sz="1700"/>
              <a:t> – Cantilever deflection is kept constant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9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700"/>
              <a:t>Constant height mode </a:t>
            </a:r>
            <a:r>
              <a:rPr lang="en-US" sz="1700"/>
              <a:t>– Cantilever maintains constant height above sample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900"/>
              <a:t>Error mode </a:t>
            </a:r>
            <a:r>
              <a:rPr lang="en-US" sz="1900"/>
              <a:t>– Adding deflection feedback signal to topography image</a:t>
            </a:r>
            <a:endParaRPr sz="190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6050" y="182875"/>
            <a:ext cx="7107925" cy="64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128016" y="182880"/>
            <a:ext cx="4644009" cy="10241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Contact Modes: Lateral Force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956048" y="182880"/>
            <a:ext cx="7107936" cy="6327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2" type="body"/>
          </p:nvPr>
        </p:nvSpPr>
        <p:spPr>
          <a:xfrm>
            <a:off x="128016" y="1523205"/>
            <a:ext cx="4644009" cy="4987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900"/>
              <a:t>Lateral force mode </a:t>
            </a:r>
            <a:r>
              <a:rPr lang="en-US" sz="1900"/>
              <a:t>– Measuring lateral twist of cantilever probe tip along sample 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900"/>
              <a:t>Good for analyzing friction</a:t>
            </a:r>
            <a:endParaRPr sz="1900"/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5306" l="0" r="0" t="28195"/>
          <a:stretch/>
        </p:blipFill>
        <p:spPr>
          <a:xfrm>
            <a:off x="4956050" y="182875"/>
            <a:ext cx="7132325" cy="63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128016" y="182880"/>
            <a:ext cx="4644009" cy="10241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Contact Modes: Lateral Force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4956048" y="182880"/>
            <a:ext cx="7107936" cy="6327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idx="2" type="body"/>
          </p:nvPr>
        </p:nvSpPr>
        <p:spPr>
          <a:xfrm>
            <a:off x="128016" y="1523205"/>
            <a:ext cx="4644009" cy="4987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900"/>
              <a:t>Lateral force mode </a:t>
            </a:r>
            <a:r>
              <a:rPr lang="en-US" sz="1900"/>
              <a:t>– Measuring lateral twist of cantilever probe tip along sample 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900"/>
              <a:t>Good for analyzing friction</a:t>
            </a:r>
            <a:endParaRPr sz="1900"/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0" l="47240" r="0" t="0"/>
          <a:stretch/>
        </p:blipFill>
        <p:spPr>
          <a:xfrm>
            <a:off x="4956577" y="182875"/>
            <a:ext cx="7107925" cy="63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128016" y="182880"/>
            <a:ext cx="4644009" cy="10241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Dynamic Modes: Modulation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956048" y="182880"/>
            <a:ext cx="7107936" cy="6327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idx="2" type="body"/>
          </p:nvPr>
        </p:nvSpPr>
        <p:spPr>
          <a:xfrm>
            <a:off x="128016" y="1523205"/>
            <a:ext cx="4644009" cy="4987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900"/>
              <a:t>AM AFM </a:t>
            </a:r>
            <a:r>
              <a:rPr lang="en-US" sz="1900"/>
              <a:t>– Using the amplitude as a feedback parameter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900"/>
              <a:t>FM AFM </a:t>
            </a:r>
            <a:r>
              <a:rPr lang="en-US" sz="1900"/>
              <a:t>– Using the resonance frequency as a feedback parameter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900"/>
              <a:t>Phase-Modulation AFM</a:t>
            </a:r>
            <a:r>
              <a:rPr lang="en-US" sz="1900"/>
              <a:t> – Using the phase lag as a feedback parameter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900"/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6048" y="182880"/>
            <a:ext cx="7235952" cy="6329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128016" y="182880"/>
            <a:ext cx="4644009" cy="10241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Dynamic Modes: Phase Contrast Imaging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956048" y="182880"/>
            <a:ext cx="7107936" cy="6327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128016" y="1523205"/>
            <a:ext cx="4644009" cy="4987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900"/>
              <a:t>Phase Image </a:t>
            </a:r>
            <a:r>
              <a:rPr lang="en-US" sz="1900"/>
              <a:t>– AFM image that uses phase modulation to convey contrast between sample properties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900"/>
              <a:t>Topography Image </a:t>
            </a:r>
            <a:r>
              <a:rPr lang="en-US" sz="1900"/>
              <a:t>– AFM image that uses AM to create a topograph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900"/>
          </a:p>
        </p:txBody>
      </p:sp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 b="0" l="50337" r="0" t="0"/>
          <a:stretch/>
        </p:blipFill>
        <p:spPr>
          <a:xfrm>
            <a:off x="4956050" y="182875"/>
            <a:ext cx="7192325" cy="63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128016" y="182880"/>
            <a:ext cx="4644009" cy="10241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Scanning Methods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4956048" y="182880"/>
            <a:ext cx="7107936" cy="6327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 txBox="1"/>
          <p:nvPr>
            <p:ph idx="2" type="body"/>
          </p:nvPr>
        </p:nvSpPr>
        <p:spPr>
          <a:xfrm>
            <a:off x="128016" y="1523205"/>
            <a:ext cx="4644009" cy="4987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900"/>
              <a:t>Single pass </a:t>
            </a:r>
            <a:r>
              <a:rPr lang="en-US" sz="1900"/>
              <a:t>– Tip is scanned at a predefined height above the sample’s topography to measure non-Van der Vaals forces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900"/>
              <a:t>Interlaced Pass </a:t>
            </a:r>
            <a:r>
              <a:rPr lang="en-US" sz="1900"/>
              <a:t>– Tip is scanned forward to analyze topography, then backwards at a height above the topography to measure non-Van der Vaals forces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900"/>
              <a:t>Dual pass </a:t>
            </a:r>
            <a:r>
              <a:rPr lang="en-US" sz="1900"/>
              <a:t>– Tip is first scanned forwards and backwards along topography, then forwards and backwards at a height above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900"/>
              <a:t>Contour following</a:t>
            </a:r>
            <a:r>
              <a:rPr lang="en-US" sz="1900"/>
              <a:t> – Tip is scanned at a height above the topography, mirroring the topography of the sample</a:t>
            </a:r>
            <a:endParaRPr sz="1900"/>
          </a:p>
        </p:txBody>
      </p:sp>
      <p:pic>
        <p:nvPicPr>
          <p:cNvPr id="133" name="Google Shape;133;p19"/>
          <p:cNvPicPr preferRelativeResize="0"/>
          <p:nvPr/>
        </p:nvPicPr>
        <p:blipFill rotWithShape="1">
          <a:blip r:embed="rId3">
            <a:alphaModFix/>
          </a:blip>
          <a:srcRect b="0" l="47648" r="0" t="0"/>
          <a:stretch/>
        </p:blipFill>
        <p:spPr>
          <a:xfrm>
            <a:off x="4956048" y="3258819"/>
            <a:ext cx="7107936" cy="3246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 rotWithShape="1">
          <a:blip r:embed="rId3">
            <a:alphaModFix/>
          </a:blip>
          <a:srcRect b="0" l="0" r="52351" t="0"/>
          <a:stretch/>
        </p:blipFill>
        <p:spPr>
          <a:xfrm>
            <a:off x="4956048" y="265177"/>
            <a:ext cx="7107936" cy="308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128016" y="182880"/>
            <a:ext cx="4644009" cy="10241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Electrostatic Force Microscopy (EFM)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4956048" y="182880"/>
            <a:ext cx="7107936" cy="6327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>
            <p:ph idx="2" type="body"/>
          </p:nvPr>
        </p:nvSpPr>
        <p:spPr>
          <a:xfrm>
            <a:off x="128016" y="1523205"/>
            <a:ext cx="4644009" cy="4987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900"/>
              <a:t>EFM</a:t>
            </a:r>
            <a:r>
              <a:rPr lang="en-US" sz="1900"/>
              <a:t> – Measures electric field gradient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900"/>
              <a:t>A conductive probe tip is scanned above the sample at a range where electrostatic forces dominate. These can be measured</a:t>
            </a:r>
            <a:endParaRPr sz="1900"/>
          </a:p>
        </p:txBody>
      </p:sp>
      <p:pic>
        <p:nvPicPr>
          <p:cNvPr id="142" name="Google Shape;14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6048" y="168729"/>
            <a:ext cx="7107936" cy="6341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128016" y="182880"/>
            <a:ext cx="4644009" cy="10241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Kelvin Probe Force Microscopy (KPFM)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4956048" y="182880"/>
            <a:ext cx="7107936" cy="6327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>
            <p:ph idx="2" type="body"/>
          </p:nvPr>
        </p:nvSpPr>
        <p:spPr>
          <a:xfrm>
            <a:off x="128016" y="1523205"/>
            <a:ext cx="4644009" cy="4987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900"/>
              <a:t>KFPM</a:t>
            </a:r>
            <a:r>
              <a:rPr lang="en-US" sz="1900"/>
              <a:t> – Measures surface potential and work function</a:t>
            </a:r>
            <a:endParaRPr sz="1900"/>
          </a:p>
        </p:txBody>
      </p:sp>
      <p:pic>
        <p:nvPicPr>
          <p:cNvPr id="150" name="Google Shape;150;p21"/>
          <p:cNvPicPr preferRelativeResize="0"/>
          <p:nvPr/>
        </p:nvPicPr>
        <p:blipFill rotWithShape="1">
          <a:blip r:embed="rId3">
            <a:alphaModFix/>
          </a:blip>
          <a:srcRect b="0" l="0" r="46709" t="43829"/>
          <a:stretch/>
        </p:blipFill>
        <p:spPr>
          <a:xfrm>
            <a:off x="4956050" y="182875"/>
            <a:ext cx="5737300" cy="632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 rotWithShape="1">
          <a:blip r:embed="rId3">
            <a:alphaModFix/>
          </a:blip>
          <a:srcRect b="0" l="79678" r="0" t="30099"/>
          <a:stretch/>
        </p:blipFill>
        <p:spPr>
          <a:xfrm>
            <a:off x="10693350" y="182875"/>
            <a:ext cx="1370625" cy="63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