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" name="Shape 10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1" name="Shape 11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000"/>
            </a:lvl1pPr>
            <a:lvl2pPr rtl="0" algn="ctr">
              <a:spcBef>
                <a:spcPts val="0"/>
              </a:spcBef>
              <a:buSzPct val="100000"/>
              <a:defRPr sz="4000"/>
            </a:lvl2pPr>
            <a:lvl3pPr rtl="0" algn="ctr">
              <a:spcBef>
                <a:spcPts val="0"/>
              </a:spcBef>
              <a:buSzPct val="100000"/>
              <a:defRPr sz="4000"/>
            </a:lvl3pPr>
            <a:lvl4pPr rtl="0" algn="ctr">
              <a:spcBef>
                <a:spcPts val="0"/>
              </a:spcBef>
              <a:buSzPct val="100000"/>
              <a:defRPr sz="4000"/>
            </a:lvl4pPr>
            <a:lvl5pPr rtl="0" algn="ctr">
              <a:spcBef>
                <a:spcPts val="0"/>
              </a:spcBef>
              <a:buSzPct val="100000"/>
              <a:defRPr sz="4000"/>
            </a:lvl5pPr>
            <a:lvl6pPr rtl="0" algn="ctr">
              <a:spcBef>
                <a:spcPts val="0"/>
              </a:spcBef>
              <a:buSzPct val="100000"/>
              <a:defRPr sz="4000"/>
            </a:lvl6pPr>
            <a:lvl7pPr rtl="0" algn="ctr">
              <a:spcBef>
                <a:spcPts val="0"/>
              </a:spcBef>
              <a:buSzPct val="100000"/>
              <a:defRPr sz="4000"/>
            </a:lvl7pPr>
            <a:lvl8pPr rtl="0" algn="ctr">
              <a:spcBef>
                <a:spcPts val="0"/>
              </a:spcBef>
              <a:buSzPct val="100000"/>
              <a:defRPr sz="4000"/>
            </a:lvl8pPr>
            <a:lvl9pPr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 algn="ctr">
              <a:spcBef>
                <a:spcPts val="0"/>
              </a:spcBef>
              <a:defRPr/>
            </a:lvl2pPr>
            <a:lvl3pPr rtl="0" algn="ctr">
              <a:spcBef>
                <a:spcPts val="0"/>
              </a:spcBef>
              <a:defRPr/>
            </a:lvl3pPr>
            <a:lvl4pPr rtl="0" algn="ctr">
              <a:spcBef>
                <a:spcPts val="0"/>
              </a:spcBef>
              <a:defRPr/>
            </a:lvl4pPr>
            <a:lvl5pPr rtl="0" algn="ctr">
              <a:spcBef>
                <a:spcPts val="0"/>
              </a:spcBef>
              <a:defRPr/>
            </a:lvl5pPr>
            <a:lvl6pPr rtl="0" algn="ctr">
              <a:spcBef>
                <a:spcPts val="0"/>
              </a:spcBef>
              <a:defRPr/>
            </a:lvl6pPr>
            <a:lvl7pPr rtl="0" algn="ctr">
              <a:spcBef>
                <a:spcPts val="0"/>
              </a:spcBef>
              <a:defRPr/>
            </a:lvl7pPr>
            <a:lvl8pPr rtl="0" algn="ctr">
              <a:spcBef>
                <a:spcPts val="0"/>
              </a:spcBef>
              <a:defRPr/>
            </a:lvl8pPr>
            <a:lvl9pPr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SzPct val="100000"/>
              <a:defRPr sz="4800"/>
            </a:lvl1pPr>
            <a:lvl2pPr rtl="0">
              <a:spcBef>
                <a:spcPts val="0"/>
              </a:spcBef>
              <a:buSzPct val="100000"/>
              <a:defRPr sz="4800"/>
            </a:lvl2pPr>
            <a:lvl3pPr rtl="0">
              <a:spcBef>
                <a:spcPts val="0"/>
              </a:spcBef>
              <a:buSzPct val="100000"/>
              <a:defRPr sz="4800"/>
            </a:lvl3pPr>
            <a:lvl4pPr rtl="0">
              <a:spcBef>
                <a:spcPts val="0"/>
              </a:spcBef>
              <a:buSzPct val="100000"/>
              <a:defRPr sz="4800"/>
            </a:lvl4pPr>
            <a:lvl5pPr rtl="0">
              <a:spcBef>
                <a:spcPts val="0"/>
              </a:spcBef>
              <a:buSzPct val="100000"/>
              <a:defRPr sz="4800"/>
            </a:lvl5pPr>
            <a:lvl6pPr rtl="0">
              <a:spcBef>
                <a:spcPts val="0"/>
              </a:spcBef>
              <a:buSzPct val="100000"/>
              <a:defRPr sz="4800"/>
            </a:lvl6pPr>
            <a:lvl7pPr rtl="0">
              <a:spcBef>
                <a:spcPts val="0"/>
              </a:spcBef>
              <a:buSzPct val="100000"/>
              <a:defRPr sz="4800"/>
            </a:lvl7pPr>
            <a:lvl8pPr rtl="0">
              <a:spcBef>
                <a:spcPts val="0"/>
              </a:spcBef>
              <a:buSzPct val="100000"/>
              <a:defRPr sz="4800"/>
            </a:lvl8pPr>
            <a:lvl9pPr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3800"/>
            </a:lvl1pPr>
            <a:lvl2pPr rtl="0" algn="ctr">
              <a:spcBef>
                <a:spcPts val="0"/>
              </a:spcBef>
              <a:buSzPct val="100000"/>
              <a:defRPr sz="3800"/>
            </a:lvl2pPr>
            <a:lvl3pPr rtl="0" algn="ctr">
              <a:spcBef>
                <a:spcPts val="0"/>
              </a:spcBef>
              <a:buSzPct val="100000"/>
              <a:defRPr sz="3800"/>
            </a:lvl3pPr>
            <a:lvl4pPr rtl="0" algn="ctr">
              <a:spcBef>
                <a:spcPts val="0"/>
              </a:spcBef>
              <a:buSzPct val="100000"/>
              <a:defRPr sz="3800"/>
            </a:lvl4pPr>
            <a:lvl5pPr rtl="0" algn="ctr">
              <a:spcBef>
                <a:spcPts val="0"/>
              </a:spcBef>
              <a:buSzPct val="100000"/>
              <a:defRPr sz="3800"/>
            </a:lvl5pPr>
            <a:lvl6pPr rtl="0" algn="ctr">
              <a:spcBef>
                <a:spcPts val="0"/>
              </a:spcBef>
              <a:buSzPct val="100000"/>
              <a:defRPr sz="3800"/>
            </a:lvl6pPr>
            <a:lvl7pPr rtl="0" algn="ctr">
              <a:spcBef>
                <a:spcPts val="0"/>
              </a:spcBef>
              <a:buSzPct val="100000"/>
              <a:defRPr sz="3800"/>
            </a:lvl7pPr>
            <a:lvl8pPr rtl="0" algn="ctr">
              <a:spcBef>
                <a:spcPts val="0"/>
              </a:spcBef>
              <a:buSzPct val="100000"/>
              <a:defRPr sz="3800"/>
            </a:lvl8pPr>
            <a:lvl9pPr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jpg"/><Relationship Id="rId4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fluidui.com" TargetMode="External"/><Relationship Id="rId4" Type="http://schemas.openxmlformats.org/officeDocument/2006/relationships/hyperlink" Target="https://www.livewatch.com" TargetMode="External"/><Relationship Id="rId5" Type="http://schemas.openxmlformats.org/officeDocument/2006/relationships/hyperlink" Target="http://simplisafe.com/" TargetMode="External"/><Relationship Id="rId6" Type="http://schemas.openxmlformats.org/officeDocument/2006/relationships/hyperlink" Target="http://www.sparkfun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Attachable Motion-Detector Security System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Caleb Stewart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John Wilkes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Hardware Design - Motion Sensor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87900" y="1489825"/>
            <a:ext cx="46617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MPU-6150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000"/>
              <a:t>6 degrees of freedom (DOF)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000"/>
              <a:t>Accelerometer and gyroscope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MPU-9150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000"/>
              <a:t>9 degrees of freedom (DOF)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000"/>
              <a:t>Accelerometer, gyroscope, and magnetometer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300" y="1320175"/>
            <a:ext cx="1954199" cy="19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Hardware Design - Custom Board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87900" y="1489825"/>
            <a:ext cx="49823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BLE 600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MPU-6150 or MPU-9150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ESP 8266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Powered by 2032 battery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Button/switch to sync with smartphone app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425" y="1290800"/>
            <a:ext cx="1812499" cy="181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250" y="3199900"/>
            <a:ext cx="1368824" cy="136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Design - 1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87900" y="1489825"/>
            <a:ext cx="47010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List all connected sensors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2400"/>
              <a:t>Allow user to create custom names for sensors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300" y="285709"/>
            <a:ext cx="2574800" cy="45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Software Design - 2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87900" y="1489825"/>
            <a:ext cx="47477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Sensor details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Connection status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Battery status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Accelerometer data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Arm/disarm sensor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050" y="289187"/>
            <a:ext cx="2589050" cy="45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https://www.fluidui.com</a:t>
            </a:r>
          </a:p>
          <a:p>
            <a:pPr indent="-228600" lvl="0" marL="4572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https://www.livewatch.com</a:t>
            </a:r>
          </a:p>
          <a:p>
            <a:pPr indent="-228600" lvl="0" marL="4572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http://simplisafe.com</a:t>
            </a:r>
          </a:p>
          <a:p>
            <a:pPr indent="-228600" lvl="0" marL="4572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http://www.sparkfun.com</a:t>
            </a:r>
          </a:p>
          <a:p>
            <a:pPr indent="-228600" lvl="0" marL="4572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Chun-Liang Hsu; Sheng-Yuan Yang; Wei-Bin Wu, "Constructing intelligent home-security system design with combining phone-net and Bluetooth mechanism," in </a:t>
            </a:r>
            <a:r>
              <a:rPr i="1" lang="en">
                <a:latin typeface="Arial"/>
                <a:ea typeface="Arial"/>
                <a:cs typeface="Arial"/>
                <a:sym typeface="Arial"/>
              </a:rPr>
              <a:t>Machine Learning and Cybernetics, 2009 International Conference 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, vol.6, no., pp.3316-3323, 12-15 July 2009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Concept Overview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Use the Laird BL600 platform to develop motion-detecting devices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○"/>
            </a:pPr>
            <a:r>
              <a:rPr lang="en" sz="2000"/>
              <a:t>Devices physically attached to objects (e.g. use adhesive and stick to door, TV, etc.)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○"/>
            </a:pPr>
            <a:r>
              <a:rPr lang="en" sz="2000"/>
              <a:t>Use accelerometer interrupt to detect spike in movement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Devices are armed/disarmed from smartphone app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If moved while armed, alerts user via smartphone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Market Research - Conference Paper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87900" y="1489825"/>
            <a:ext cx="84068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i="1" lang="en" sz="2000"/>
              <a:t>Constructing Intelligent Home-Security System Design With Combining Phone-Net and Bluetooth Mechanism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DIY home-security system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Bluetooth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Sensor on every door and window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Magnetic lead-switch sensors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Market Research - LiveWatch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87900" y="1489825"/>
            <a:ext cx="41849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Customizable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Outside doors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Inside motion sensors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Smartphone alerts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425" y="1258750"/>
            <a:ext cx="2370969" cy="38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Market Research - SimpliSafe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Customizable and easy to install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Supports multiple types of sensors (e.g. motion sensor, smoke detector, CO sensor, etc.)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System supports up to 41 sensors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Sends text alerts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612" y="2939937"/>
            <a:ext cx="34194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Objectives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Develop a protocol for communicating between devices and smartphone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Experiment/discover more about Laird’s smartBASIC language and programming over-the-air capabilities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Seamless integration: smartphone easily detects device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Develop an extensible system architecture to support multiple connected devices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Develop a working prototype of the system (device, smartphone app)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Goals/Milestones - 1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87900" y="1493400"/>
            <a:ext cx="8368200" cy="330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Program the BL600 over the air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Develop communication protocol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Extend to portable applications by using Bluetooth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Support home wifi use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Create custom board (BLE 600, MCU-6150, and battery)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Add/control LEDs to provide visual indicators of “arm state”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Button/switch to allow discovery by smartphone app</a:t>
            </a:r>
          </a:p>
          <a:p>
            <a:pPr indent="-342900" lvl="1" marL="914400">
              <a:spcBef>
                <a:spcPts val="0"/>
              </a:spcBef>
              <a:buSzPct val="100000"/>
              <a:buChar char="○"/>
            </a:pPr>
            <a:r>
              <a:rPr lang="en" sz="1800"/>
              <a:t>3D printed housing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Goals/Milestones - 2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Develop smartphone app that performs following tasks: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Arm/disarm device(s)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Notify user of triggered alarm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Allow user to view diagnostic data on devices (e.g. battery voltage, accelerometer data, etc.)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Manage multiple devices (assign names, arm disarm individually, etc.)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Command a named device to self-identify (blink an LED)</a:t>
            </a:r>
          </a:p>
          <a:p>
            <a:pPr indent="-342900" lvl="1" marL="914400">
              <a:spcBef>
                <a:spcPts val="0"/>
              </a:spcBef>
              <a:buSzPct val="100000"/>
              <a:buChar char="○"/>
            </a:pPr>
            <a:r>
              <a:rPr lang="en" sz="1800"/>
              <a:t>Sensor discovery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Hardware Design - BLE 600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87900" y="1489825"/>
            <a:ext cx="44118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UAH Development System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Bluetooth interface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Programmed wirelessly</a:t>
            </a:r>
          </a:p>
          <a:p>
            <a:pPr indent="-228600" lvl="1" marL="914400">
              <a:spcBef>
                <a:spcPts val="0"/>
              </a:spcBef>
              <a:buSzPct val="100000"/>
            </a:pPr>
            <a:r>
              <a:rPr lang="en" sz="2400"/>
              <a:t>smartBASIC language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924" y="497100"/>
            <a:ext cx="1656175" cy="14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600" y="2171350"/>
            <a:ext cx="3036499" cy="26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