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73" r:id="rId5"/>
    <p:sldId id="283" r:id="rId6"/>
    <p:sldId id="284" r:id="rId7"/>
    <p:sldId id="289" r:id="rId8"/>
    <p:sldId id="290" r:id="rId9"/>
    <p:sldId id="291" r:id="rId10"/>
    <p:sldId id="285" r:id="rId11"/>
    <p:sldId id="286" r:id="rId12"/>
    <p:sldId id="287" r:id="rId13"/>
    <p:sldId id="28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9124" autoAdjust="0"/>
  </p:normalViewPr>
  <p:slideViewPr>
    <p:cSldViewPr snapToGrid="0">
      <p:cViewPr varScale="1">
        <p:scale>
          <a:sx n="121" d="100"/>
          <a:sy n="121" d="100"/>
        </p:scale>
        <p:origin x="-96" y="-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2C-7603-0B44-81A5-0DE8E997775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12962-2E71-EE4B-A8FC-AFFB7FC4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656750" y="1680377"/>
            <a:ext cx="5663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7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airsaf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fotosearch.com" TargetMode="External"/><Relationship Id="rId5" Type="http://schemas.openxmlformats.org/officeDocument/2006/relationships/hyperlink" Target="http://www.businesswire.com" TargetMode="External"/><Relationship Id="rId6" Type="http://schemas.openxmlformats.org/officeDocument/2006/relationships/hyperlink" Target="http://www.telegraph.co.uk" TargetMode="External"/><Relationship Id="rId7" Type="http://schemas.openxmlformats.org/officeDocument/2006/relationships/hyperlink" Target="http://www.clipartpanda.com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livewatch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hyperlink" Target="http://simplisafe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n.wikipedia.org" TargetMode="External"/><Relationship Id="rId4" Type="http://schemas.openxmlformats.org/officeDocument/2006/relationships/hyperlink" Target="http://simplisaf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Attachable Motion-Detector Security System (</a:t>
            </a:r>
            <a:r>
              <a:rPr lang="en-US" dirty="0" err="1"/>
              <a:t>AMDeSS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468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Final Presentation</a:t>
            </a:r>
          </a:p>
          <a:p>
            <a:r>
              <a:rPr lang="en-US" sz="3000" dirty="0" smtClean="0"/>
              <a:t>Caleb Stewart &amp; John Wilkes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325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 Profile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 custom BLE service</a:t>
            </a:r>
          </a:p>
          <a:p>
            <a:pPr lvl="1"/>
            <a:r>
              <a:rPr lang="en-US" dirty="0" smtClean="0"/>
              <a:t>Arm state characteristic</a:t>
            </a:r>
          </a:p>
          <a:p>
            <a:pPr lvl="2"/>
            <a:r>
              <a:rPr lang="en-US" dirty="0" smtClean="0"/>
              <a:t>Read/write</a:t>
            </a:r>
          </a:p>
          <a:p>
            <a:pPr lvl="2"/>
            <a:r>
              <a:rPr lang="en-US" dirty="0" smtClean="0"/>
              <a:t>0 – disarmed</a:t>
            </a:r>
          </a:p>
          <a:p>
            <a:pPr lvl="2"/>
            <a:r>
              <a:rPr lang="en-US" dirty="0" smtClean="0"/>
              <a:t>1 – armed</a:t>
            </a:r>
          </a:p>
          <a:p>
            <a:pPr lvl="1"/>
            <a:r>
              <a:rPr lang="en-US" dirty="0" smtClean="0"/>
              <a:t>Alarm characteristic</a:t>
            </a:r>
          </a:p>
          <a:p>
            <a:pPr lvl="2"/>
            <a:r>
              <a:rPr lang="en-US" dirty="0" smtClean="0"/>
              <a:t>Notify only</a:t>
            </a:r>
          </a:p>
          <a:p>
            <a:pPr lvl="2"/>
            <a:r>
              <a:rPr lang="en-US" dirty="0" smtClean="0"/>
              <a:t>0 – </a:t>
            </a:r>
            <a:r>
              <a:rPr lang="en-US" dirty="0"/>
              <a:t>N</a:t>
            </a:r>
            <a:r>
              <a:rPr lang="en-US" dirty="0" smtClean="0"/>
              <a:t>o alarm</a:t>
            </a:r>
          </a:p>
          <a:p>
            <a:pPr lvl="2"/>
            <a:r>
              <a:rPr lang="en-US" dirty="0" smtClean="0"/>
              <a:t>1 – Alarm</a:t>
            </a:r>
          </a:p>
        </p:txBody>
      </p:sp>
    </p:spTree>
    <p:extLst>
      <p:ext uri="{BB962C8B-B14F-4D97-AF65-F5344CB8AC3E}">
        <p14:creationId xmlns:p14="http://schemas.microsoft.com/office/powerpoint/2010/main" val="199888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Getting Over-The-Air programming to work was slower than expected</a:t>
            </a:r>
          </a:p>
          <a:p>
            <a:pPr lvl="1"/>
            <a:r>
              <a:rPr lang="en-US" dirty="0" smtClean="0"/>
              <a:t>Needed a BL620 dongle for OTA to work (this was not immediately obvious)</a:t>
            </a:r>
          </a:p>
          <a:p>
            <a:pPr lvl="1"/>
            <a:r>
              <a:rPr lang="en-US" dirty="0" smtClean="0"/>
              <a:t>Development kit pin configuration example confusion</a:t>
            </a:r>
          </a:p>
          <a:p>
            <a:r>
              <a:rPr lang="en-US" dirty="0" smtClean="0"/>
              <a:t>Unable to get the MMA8653FC accelerometer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to work</a:t>
            </a:r>
          </a:p>
          <a:p>
            <a:pPr lvl="1"/>
            <a:r>
              <a:rPr lang="en-US" dirty="0" smtClean="0"/>
              <a:t>Verified the I2C signals coming from the BL600 were correct</a:t>
            </a:r>
          </a:p>
          <a:p>
            <a:pPr lvl="1"/>
            <a:r>
              <a:rPr lang="en-US" dirty="0" smtClean="0"/>
              <a:t>Verified the BL600 could communicate over I2C to the capacitance-to-digital converter</a:t>
            </a:r>
          </a:p>
          <a:p>
            <a:pPr lvl="1"/>
            <a:r>
              <a:rPr lang="en-US" dirty="0" smtClean="0"/>
              <a:t>Tried 3 different development boards</a:t>
            </a:r>
          </a:p>
        </p:txBody>
      </p:sp>
    </p:spTree>
    <p:extLst>
      <p:ext uri="{BB962C8B-B14F-4D97-AF65-F5344CB8AC3E}">
        <p14:creationId xmlns:p14="http://schemas.microsoft.com/office/powerpoint/2010/main" val="219153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/>
              <a:t>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capacitance-to-digital converter with a touch sensor attached to a water bottle</a:t>
            </a:r>
          </a:p>
          <a:p>
            <a:r>
              <a:rPr lang="en-US" dirty="0" smtClean="0"/>
              <a:t>Grasping the water bottle will be treated as the alarm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the app can pair with the device when the device is powered</a:t>
            </a:r>
          </a:p>
          <a:p>
            <a:r>
              <a:rPr lang="en-US" dirty="0" smtClean="0"/>
              <a:t>Verify the device is shown to be initially disarmed in app</a:t>
            </a:r>
          </a:p>
          <a:p>
            <a:r>
              <a:rPr lang="en-US" dirty="0" smtClean="0"/>
              <a:t>Verify the device does not trigger an alarm when in disarm state</a:t>
            </a:r>
          </a:p>
          <a:p>
            <a:r>
              <a:rPr lang="en-US" dirty="0" smtClean="0"/>
              <a:t>Verify the device can be armed from app</a:t>
            </a:r>
          </a:p>
          <a:p>
            <a:r>
              <a:rPr lang="en-US" dirty="0" smtClean="0"/>
              <a:t>Verify the device triggers an alarm when in armed state</a:t>
            </a:r>
          </a:p>
          <a:p>
            <a:r>
              <a:rPr lang="en-US" dirty="0" smtClean="0"/>
              <a:t>Verify the alarm is triggered when the water bottle is grasped with the whole hand</a:t>
            </a:r>
          </a:p>
          <a:p>
            <a:r>
              <a:rPr lang="en-US" dirty="0" smtClean="0"/>
              <a:t>Verify the app alerts the user when the alarm is triggered</a:t>
            </a:r>
          </a:p>
          <a:p>
            <a:r>
              <a:rPr lang="en-US" dirty="0" smtClean="0"/>
              <a:t>Verify the app can disarm the device when it is in the alarm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57" y="2274956"/>
            <a:ext cx="6748670" cy="2996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Personal belongings left unattended in a public place are an easy target for thieves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35" y="1783499"/>
            <a:ext cx="3589130" cy="4522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www.airsafe.com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46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AMDeSS</a:t>
            </a:r>
            <a:r>
              <a:rPr lang="en-US" dirty="0" smtClean="0"/>
              <a:t> is an attachable motion device that alerts a user via smartphone when it is moved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3103217"/>
            <a:ext cx="1337872" cy="2010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2" y="3103218"/>
            <a:ext cx="1795060" cy="2625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4"/>
              </a:rPr>
              <a:t>www.fotosearch.com</a:t>
            </a:r>
            <a:r>
              <a:rPr lang="en-US" sz="1400" dirty="0" smtClean="0"/>
              <a:t>	</a:t>
            </a:r>
            <a:r>
              <a:rPr lang="en-US" sz="1400" dirty="0" smtClean="0">
                <a:hlinkClick r:id="rId5"/>
              </a:rPr>
              <a:t>www.businesswire.com</a:t>
            </a:r>
            <a:r>
              <a:rPr lang="en-US" sz="1400" dirty="0" smtClean="0"/>
              <a:t> 	</a:t>
            </a:r>
            <a:r>
              <a:rPr lang="en-US" sz="1400" dirty="0" smtClean="0">
                <a:hlinkClick r:id="rId6"/>
              </a:rPr>
              <a:t>www.telegraph.co.uk</a:t>
            </a:r>
            <a:r>
              <a:rPr lang="en-US" sz="1400" dirty="0" smtClean="0"/>
              <a:t>	</a:t>
            </a:r>
            <a:r>
              <a:rPr lang="en-US" sz="1400" dirty="0" err="1">
                <a:hlinkClick r:id="rId7"/>
              </a:rPr>
              <a:t>www.clipartpanda.com</a:t>
            </a:r>
            <a:endParaRPr lang="en-US" sz="1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9086" y="3798958"/>
            <a:ext cx="1458736" cy="910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435021" y="3125304"/>
            <a:ext cx="633921" cy="117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595" y="2935355"/>
            <a:ext cx="633921" cy="11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/>
              <a:t>Market Research - LiveWatch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17201" y="1986434"/>
            <a:ext cx="5579999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</a:t>
            </a:r>
          </a:p>
          <a:p>
            <a:pPr marL="609585" indent="-304792">
              <a:buSzPct val="100000"/>
            </a:pPr>
            <a:r>
              <a:rPr lang="en" sz="2700" dirty="0"/>
              <a:t>Outside doors</a:t>
            </a:r>
          </a:p>
          <a:p>
            <a:pPr marL="609585" indent="-304792">
              <a:buSzPct val="100000"/>
            </a:pPr>
            <a:r>
              <a:rPr lang="en" sz="2700" dirty="0"/>
              <a:t>Inside motion sensors</a:t>
            </a:r>
          </a:p>
          <a:p>
            <a:pPr marL="609585" indent="-304792">
              <a:buSzPct val="100000"/>
            </a:pPr>
            <a:r>
              <a:rPr lang="en" sz="2700" dirty="0"/>
              <a:t>Smartphone alerts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901" y="1678333"/>
            <a:ext cx="3161292" cy="5179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656712" y="3221251"/>
            <a:ext cx="1846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endParaRPr lang="en" u="sng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  <a:hlinkClick r:id="rId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183" y="6417427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</a:t>
            </a:r>
            <a:r>
              <a:rPr lang="en" sz="1400" u="sng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www.livewatch.com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85444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/>
              <a:t>Market Research - SimpliSafe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 and easy to install</a:t>
            </a:r>
          </a:p>
          <a:p>
            <a:pPr marL="609585" indent="-304792">
              <a:buSzPct val="100000"/>
            </a:pPr>
            <a:r>
              <a:rPr lang="en" sz="2700" dirty="0"/>
              <a:t>Supports multiple types of sensors (e.g. motion sensor, smoke detector, CO sensor, etc.)</a:t>
            </a:r>
          </a:p>
          <a:p>
            <a:pPr marL="609585" indent="-304792">
              <a:buSzPct val="100000"/>
            </a:pPr>
            <a:r>
              <a:rPr lang="en" sz="2700" dirty="0"/>
              <a:t>System supports up to 41 sensors</a:t>
            </a:r>
          </a:p>
          <a:p>
            <a:pPr marL="609585" indent="-304792">
              <a:buSzPct val="100000"/>
            </a:pPr>
            <a:r>
              <a:rPr lang="en" sz="2700" dirty="0"/>
              <a:t>Sends text alerts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483" y="3919917"/>
            <a:ext cx="45593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22691" y="6379682"/>
            <a:ext cx="1821006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http://simplisafe.com</a:t>
            </a:r>
          </a:p>
        </p:txBody>
      </p:sp>
    </p:spTree>
    <p:extLst>
      <p:ext uri="{BB962C8B-B14F-4D97-AF65-F5344CB8AC3E}">
        <p14:creationId xmlns:p14="http://schemas.microsoft.com/office/powerpoint/2010/main" val="19805151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vs. Existing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05835" cy="4351338"/>
          </a:xfrm>
        </p:spPr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leverages Bluetooth to allow easy mobile deployment</a:t>
            </a:r>
          </a:p>
          <a:p>
            <a:r>
              <a:rPr lang="en-US" dirty="0" err="1" smtClean="0"/>
              <a:t>AMDeSS</a:t>
            </a:r>
            <a:r>
              <a:rPr lang="en-US" dirty="0" smtClean="0"/>
              <a:t>  can </a:t>
            </a:r>
            <a:r>
              <a:rPr lang="en-US" smtClean="0"/>
              <a:t>be used to complement </a:t>
            </a:r>
            <a:r>
              <a:rPr lang="en-US" dirty="0" smtClean="0"/>
              <a:t>a more complete in-home security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21" y="1962819"/>
            <a:ext cx="1770880" cy="2701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691" y="6379682"/>
            <a:ext cx="1398289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r>
              <a:rPr lang="en-US" sz="1400" dirty="0" err="1">
                <a:hlinkClick r:id="rId3" action="ppaction://hlinkfile"/>
              </a:rPr>
              <a:t>en.wikipedia.org</a:t>
            </a:r>
            <a:endParaRPr lang="en" sz="1400" u="sng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047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2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for the user interface</a:t>
            </a:r>
          </a:p>
          <a:p>
            <a:r>
              <a:rPr lang="en-US" dirty="0" smtClean="0"/>
              <a:t>Use the Laird BL600 module for sensor device processing</a:t>
            </a:r>
          </a:p>
          <a:p>
            <a:r>
              <a:rPr lang="en-US" dirty="0" smtClean="0"/>
              <a:t>Use the MMA8653FC accelerometer for detecting movement</a:t>
            </a:r>
          </a:p>
          <a:p>
            <a:r>
              <a:rPr lang="en-US" dirty="0" smtClean="0"/>
              <a:t>Communication over Bluetooth Low Energy</a:t>
            </a:r>
          </a:p>
          <a:p>
            <a:r>
              <a:rPr lang="en-US" dirty="0" smtClean="0"/>
              <a:t>Implement a prototype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</a:t>
            </a:r>
          </a:p>
          <a:p>
            <a:r>
              <a:rPr lang="en-US" dirty="0" smtClean="0"/>
              <a:t>Explore over-the-air programming of the BL600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428</Words>
  <Application>Microsoft Macintosh PowerPoint</Application>
  <PresentationFormat>Custom</PresentationFormat>
  <Paragraphs>66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Attachable Motion-Detector Security System (AMDeSS)</vt:lpstr>
      <vt:lpstr>Problem</vt:lpstr>
      <vt:lpstr>Solution</vt:lpstr>
      <vt:lpstr>Existing Products</vt:lpstr>
      <vt:lpstr>Market Research - LiveWatch</vt:lpstr>
      <vt:lpstr>Market Research - SimpliSafe</vt:lpstr>
      <vt:lpstr>AMDeSS vs. Existing Products</vt:lpstr>
      <vt:lpstr>AMDeSS Implementation</vt:lpstr>
      <vt:lpstr>Initial Project Approach</vt:lpstr>
      <vt:lpstr>BLE Profile Implementation</vt:lpstr>
      <vt:lpstr>Unexpected Issues</vt:lpstr>
      <vt:lpstr>Modified Project Approach</vt:lpstr>
      <vt:lpstr>Project Test Plan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CSDEV</dc:creator>
  <cp:lastModifiedBy>John Wilkes</cp:lastModifiedBy>
  <cp:revision>121</cp:revision>
  <dcterms:created xsi:type="dcterms:W3CDTF">2015-10-20T23:28:31Z</dcterms:created>
  <dcterms:modified xsi:type="dcterms:W3CDTF">2015-11-24T04:30:16Z</dcterms:modified>
</cp:coreProperties>
</file>