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1" r:id="rId3"/>
    <p:sldId id="282" r:id="rId4"/>
    <p:sldId id="273" r:id="rId5"/>
    <p:sldId id="283" r:id="rId6"/>
    <p:sldId id="284" r:id="rId7"/>
    <p:sldId id="285" r:id="rId8"/>
    <p:sldId id="286" r:id="rId9"/>
    <p:sldId id="287" r:id="rId10"/>
    <p:sldId id="288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599" autoAdjust="0"/>
  </p:normalViewPr>
  <p:slideViewPr>
    <p:cSldViewPr snapToGrid="0">
      <p:cViewPr varScale="1">
        <p:scale>
          <a:sx n="115" d="100"/>
          <a:sy n="115" d="100"/>
        </p:scale>
        <p:origin x="-328" y="-1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0FA2C-7603-0B44-81A5-0DE8E9977755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12962-2E71-EE4B-A8FC-AFFB7FC4A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22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3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3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05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656750" y="1680377"/>
            <a:ext cx="5663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517200" y="610701"/>
            <a:ext cx="11157600" cy="914799"/>
          </a:xfrm>
          <a:prstGeom prst="rect">
            <a:avLst/>
          </a:prstGeom>
        </p:spPr>
        <p:txBody>
          <a:bodyPr lIns="121897" tIns="121897" rIns="121897" bIns="121897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11157600" cy="4105199"/>
          </a:xfrm>
          <a:prstGeom prst="rect">
            <a:avLst/>
          </a:prstGeom>
        </p:spPr>
        <p:txBody>
          <a:bodyPr lIns="121897" tIns="121897" rIns="121897" bIns="121897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</p:spPr>
        <p:txBody>
          <a:bodyPr lIns="121897" tIns="121897" rIns="121897" bIns="121897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676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4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8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6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8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5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4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8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://www.airsafe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www.fotosearch.com" TargetMode="External"/><Relationship Id="rId5" Type="http://schemas.openxmlformats.org/officeDocument/2006/relationships/hyperlink" Target="http://www.businesswire.com" TargetMode="External"/><Relationship Id="rId6" Type="http://schemas.openxmlformats.org/officeDocument/2006/relationships/hyperlink" Target="http://www.telegraph.co.uk" TargetMode="External"/><Relationship Id="rId7" Type="http://schemas.openxmlformats.org/officeDocument/2006/relationships/hyperlink" Target="http://www.clipartpanda.com" TargetMode="External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s://www.livewatch.com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hyperlink" Target="http://simplisafe.com/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420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Attachable Motion-Detector Security System (</a:t>
            </a:r>
            <a:r>
              <a:rPr lang="en-US" dirty="0" err="1"/>
              <a:t>AMDeSS</a:t>
            </a:r>
            <a:r>
              <a:rPr lang="en-US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2468"/>
            <a:ext cx="9144000" cy="165576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Final Presentation</a:t>
            </a:r>
          </a:p>
          <a:p>
            <a:r>
              <a:rPr lang="en-US" sz="3000" dirty="0" smtClean="0"/>
              <a:t>Caleb Stewart &amp; John Wilkes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23253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Verify the app can pair with the device when the device is powered</a:t>
            </a:r>
          </a:p>
          <a:p>
            <a:r>
              <a:rPr lang="en-US" dirty="0" smtClean="0"/>
              <a:t>Verify the device is shown to be initially disarmed in app</a:t>
            </a:r>
          </a:p>
          <a:p>
            <a:r>
              <a:rPr lang="en-US" dirty="0" smtClean="0"/>
              <a:t>Verify the device does not trigger an alarm when in disarm state</a:t>
            </a:r>
          </a:p>
          <a:p>
            <a:r>
              <a:rPr lang="en-US" dirty="0" smtClean="0"/>
              <a:t>Verify the device can be armed from app</a:t>
            </a:r>
          </a:p>
          <a:p>
            <a:r>
              <a:rPr lang="en-US" dirty="0" smtClean="0"/>
              <a:t>Verify the device triggers an alarm when in armed state</a:t>
            </a:r>
          </a:p>
          <a:p>
            <a:r>
              <a:rPr lang="en-US" dirty="0" smtClean="0"/>
              <a:t>Verify the alarm is triggered when the water bottle is grasped with the whole hand</a:t>
            </a:r>
          </a:p>
          <a:p>
            <a:r>
              <a:rPr lang="en-US" dirty="0" smtClean="0"/>
              <a:t>Verify the app alerts the user when the alarm is triggered</a:t>
            </a:r>
          </a:p>
          <a:p>
            <a:r>
              <a:rPr lang="en-US" dirty="0" smtClean="0"/>
              <a:t>Verify the app can disarm the device when it is in the alarm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0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Demo</a:t>
            </a:r>
            <a:endParaRPr lang="en-US" sz="8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372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Questions?</a:t>
            </a:r>
            <a:endParaRPr lang="en-US" sz="8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644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157" y="2274956"/>
            <a:ext cx="6748670" cy="29964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Personal belongings left unattended in a public place are an easy target for thieves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435" y="1783499"/>
            <a:ext cx="3589130" cy="452230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72436" y="6331286"/>
            <a:ext cx="100927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hlinkClick r:id="rId3"/>
              </a:rPr>
              <a:t>www.airsafe.com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467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AMDeSS</a:t>
            </a:r>
            <a:r>
              <a:rPr lang="en-US" dirty="0" smtClean="0"/>
              <a:t> is an attachable motion device that alerts a user via smartphone when it is moved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8" y="3103217"/>
            <a:ext cx="1337872" cy="20104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622" y="3103218"/>
            <a:ext cx="1795060" cy="262503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2436" y="6331286"/>
            <a:ext cx="100927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hlinkClick r:id="rId4"/>
              </a:rPr>
              <a:t>www.fotosearch.com</a:t>
            </a:r>
            <a:r>
              <a:rPr lang="en-US" sz="1400" dirty="0" smtClean="0"/>
              <a:t>	</a:t>
            </a:r>
            <a:r>
              <a:rPr lang="en-US" sz="1400" dirty="0" smtClean="0">
                <a:hlinkClick r:id="rId5"/>
              </a:rPr>
              <a:t>www.businesswire.com</a:t>
            </a:r>
            <a:r>
              <a:rPr lang="en-US" sz="1400" dirty="0" smtClean="0"/>
              <a:t> 	</a:t>
            </a:r>
            <a:r>
              <a:rPr lang="en-US" sz="1400" dirty="0" smtClean="0">
                <a:hlinkClick r:id="rId6"/>
              </a:rPr>
              <a:t>www.telegraph.co.uk</a:t>
            </a:r>
            <a:r>
              <a:rPr lang="en-US" sz="1400" dirty="0" smtClean="0"/>
              <a:t>	</a:t>
            </a:r>
            <a:r>
              <a:rPr lang="en-US" sz="1400" dirty="0" err="1">
                <a:hlinkClick r:id="rId7"/>
              </a:rPr>
              <a:t>www.clipartpanda.com</a:t>
            </a:r>
            <a:endParaRPr lang="en-US" sz="14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9086" y="3798958"/>
            <a:ext cx="1458736" cy="9105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7435021" y="3125304"/>
            <a:ext cx="633921" cy="11744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1595" y="2935355"/>
            <a:ext cx="633921" cy="117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4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Products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15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517200" y="610701"/>
            <a:ext cx="11157600" cy="914799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"/>
              <a:t>Market Research - LiveWatch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517201" y="1986434"/>
            <a:ext cx="5579999" cy="410519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304792">
              <a:buSzPct val="100000"/>
            </a:pPr>
            <a:r>
              <a:rPr lang="en" sz="2700" dirty="0"/>
              <a:t>Customizable</a:t>
            </a:r>
          </a:p>
          <a:p>
            <a:pPr marL="609585" indent="-304792">
              <a:buSzPct val="100000"/>
            </a:pPr>
            <a:r>
              <a:rPr lang="en" sz="2700" dirty="0"/>
              <a:t>Outside doors</a:t>
            </a:r>
          </a:p>
          <a:p>
            <a:pPr marL="609585" indent="-304792">
              <a:buSzPct val="100000"/>
            </a:pPr>
            <a:r>
              <a:rPr lang="en" sz="2700" dirty="0"/>
              <a:t>Inside motion sensors</a:t>
            </a:r>
          </a:p>
          <a:p>
            <a:pPr marL="609585" indent="-304792">
              <a:buSzPct val="100000"/>
            </a:pPr>
            <a:r>
              <a:rPr lang="en" sz="2700" dirty="0"/>
              <a:t>Smartphone alerts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1901" y="1678333"/>
            <a:ext cx="3161292" cy="51796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4656712" y="3221251"/>
            <a:ext cx="18466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228600">
              <a:lnSpc>
                <a:spcPct val="120000"/>
              </a:lnSpc>
              <a:spcBef>
                <a:spcPts val="600"/>
              </a:spcBef>
            </a:pPr>
            <a:endParaRPr lang="en" u="sng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  <a:hlinkClick r:id="rId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9183" y="6417427"/>
            <a:ext cx="100927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1400" u="sng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</a:t>
            </a:r>
            <a:r>
              <a:rPr lang="en" sz="1400" u="sng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www.livewatch.com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93854441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517200" y="610701"/>
            <a:ext cx="11157600" cy="914799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"/>
              <a:t>Market Research - SimpliSafe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11157600" cy="410519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304792">
              <a:buSzPct val="100000"/>
            </a:pPr>
            <a:r>
              <a:rPr lang="en" sz="2700" dirty="0"/>
              <a:t>Customizable and easy to install</a:t>
            </a:r>
          </a:p>
          <a:p>
            <a:pPr marL="609585" indent="-304792">
              <a:buSzPct val="100000"/>
            </a:pPr>
            <a:r>
              <a:rPr lang="en" sz="2700" dirty="0"/>
              <a:t>Supports multiple types of sensors (e.g. motion sensor, smoke detector, CO sensor, etc.)</a:t>
            </a:r>
          </a:p>
          <a:p>
            <a:pPr marL="609585" indent="-304792">
              <a:buSzPct val="100000"/>
            </a:pPr>
            <a:r>
              <a:rPr lang="en" sz="2700" dirty="0"/>
              <a:t>System supports up to 41 sensors</a:t>
            </a:r>
          </a:p>
          <a:p>
            <a:pPr marL="609585" indent="-304792">
              <a:buSzPct val="100000"/>
            </a:pPr>
            <a:r>
              <a:rPr lang="en" sz="2700" dirty="0"/>
              <a:t>Sends text alerts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5483" y="3919917"/>
            <a:ext cx="455930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22691" y="6379682"/>
            <a:ext cx="1821006" cy="343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228600">
              <a:lnSpc>
                <a:spcPct val="120000"/>
              </a:lnSpc>
              <a:spcBef>
                <a:spcPts val="600"/>
              </a:spcBef>
            </a:pPr>
            <a:r>
              <a:rPr lang="en" sz="1400" u="sng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http://simplisafe.com</a:t>
            </a:r>
          </a:p>
        </p:txBody>
      </p:sp>
    </p:spTree>
    <p:extLst>
      <p:ext uri="{BB962C8B-B14F-4D97-AF65-F5344CB8AC3E}">
        <p14:creationId xmlns:p14="http://schemas.microsoft.com/office/powerpoint/2010/main" val="198051512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 Profile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a custom BLE service</a:t>
            </a:r>
          </a:p>
          <a:p>
            <a:pPr lvl="1"/>
            <a:r>
              <a:rPr lang="en-US" dirty="0" smtClean="0"/>
              <a:t>Arm state characteristic</a:t>
            </a:r>
          </a:p>
          <a:p>
            <a:pPr lvl="2"/>
            <a:r>
              <a:rPr lang="en-US" dirty="0" smtClean="0"/>
              <a:t>Read/write</a:t>
            </a:r>
          </a:p>
          <a:p>
            <a:pPr lvl="2"/>
            <a:r>
              <a:rPr lang="en-US" dirty="0" smtClean="0"/>
              <a:t>0 – disarmed</a:t>
            </a:r>
          </a:p>
          <a:p>
            <a:pPr lvl="2"/>
            <a:r>
              <a:rPr lang="en-US" dirty="0" smtClean="0"/>
              <a:t>1 – armed</a:t>
            </a:r>
          </a:p>
          <a:p>
            <a:pPr lvl="1"/>
            <a:r>
              <a:rPr lang="en-US" dirty="0" smtClean="0"/>
              <a:t>Alarm characteristic</a:t>
            </a:r>
          </a:p>
          <a:p>
            <a:pPr lvl="2"/>
            <a:r>
              <a:rPr lang="en-US" dirty="0" smtClean="0"/>
              <a:t>Notify only</a:t>
            </a:r>
          </a:p>
          <a:p>
            <a:pPr lvl="2"/>
            <a:r>
              <a:rPr lang="en-US" dirty="0" smtClean="0"/>
              <a:t>0 – </a:t>
            </a:r>
            <a:r>
              <a:rPr lang="en-US" dirty="0"/>
              <a:t>N</a:t>
            </a:r>
            <a:r>
              <a:rPr lang="en-US" dirty="0" smtClean="0"/>
              <a:t>o alarm</a:t>
            </a:r>
          </a:p>
          <a:p>
            <a:pPr lvl="2"/>
            <a:r>
              <a:rPr lang="en-US" dirty="0" smtClean="0"/>
              <a:t>1 – Alarm</a:t>
            </a:r>
          </a:p>
        </p:txBody>
      </p:sp>
    </p:spTree>
    <p:extLst>
      <p:ext uri="{BB962C8B-B14F-4D97-AF65-F5344CB8AC3E}">
        <p14:creationId xmlns:p14="http://schemas.microsoft.com/office/powerpoint/2010/main" val="199888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Unexpected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Getting Over-The-Air programming to work was slower than expected</a:t>
            </a:r>
          </a:p>
          <a:p>
            <a:pPr lvl="1"/>
            <a:r>
              <a:rPr lang="en-US" dirty="0" smtClean="0"/>
              <a:t>Needed a BL620 dongle for OTA to work (this was not immediately obvious)</a:t>
            </a:r>
          </a:p>
          <a:p>
            <a:pPr lvl="1"/>
            <a:r>
              <a:rPr lang="en-US" dirty="0" smtClean="0"/>
              <a:t>Development kit pin configuration example confusion</a:t>
            </a:r>
          </a:p>
          <a:p>
            <a:r>
              <a:rPr lang="en-US" dirty="0" smtClean="0"/>
              <a:t>Unable to get the MMA8653FC accelerometer on Dr. </a:t>
            </a:r>
            <a:r>
              <a:rPr lang="en-US" dirty="0" err="1" smtClean="0"/>
              <a:t>Jovanov’s</a:t>
            </a:r>
            <a:r>
              <a:rPr lang="en-US" dirty="0" smtClean="0"/>
              <a:t> development board to work</a:t>
            </a:r>
          </a:p>
          <a:p>
            <a:pPr lvl="1"/>
            <a:r>
              <a:rPr lang="en-US" dirty="0" smtClean="0"/>
              <a:t>Verified the I2C signals coming from the BL600 were correct</a:t>
            </a:r>
          </a:p>
          <a:p>
            <a:pPr lvl="1"/>
            <a:r>
              <a:rPr lang="en-US" dirty="0" smtClean="0"/>
              <a:t>Verified the BL600 could communicate over I2C to the capacitance-to-digital converter</a:t>
            </a:r>
          </a:p>
          <a:p>
            <a:pPr lvl="1"/>
            <a:r>
              <a:rPr lang="en-US" dirty="0" smtClean="0"/>
              <a:t>Tried 3 different development boards</a:t>
            </a:r>
          </a:p>
        </p:txBody>
      </p:sp>
    </p:spTree>
    <p:extLst>
      <p:ext uri="{BB962C8B-B14F-4D97-AF65-F5344CB8AC3E}">
        <p14:creationId xmlns:p14="http://schemas.microsoft.com/office/powerpoint/2010/main" val="219153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capacitance-to-digital converter with a touch sensor attached to a water bottle</a:t>
            </a:r>
          </a:p>
          <a:p>
            <a:r>
              <a:rPr lang="en-US" dirty="0" smtClean="0"/>
              <a:t>Grasping the water bottle will be treated as the alarm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348</Words>
  <Application>Microsoft Macintosh PowerPoint</Application>
  <PresentationFormat>Custom</PresentationFormat>
  <Paragraphs>54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Attachable Motion-Detector Security System (AMDeSS)</vt:lpstr>
      <vt:lpstr>Problem</vt:lpstr>
      <vt:lpstr>Solution</vt:lpstr>
      <vt:lpstr>Existing Products</vt:lpstr>
      <vt:lpstr>Market Research - LiveWatch</vt:lpstr>
      <vt:lpstr>Market Research - SimpliSafe</vt:lpstr>
      <vt:lpstr>BLE Profile Implementation</vt:lpstr>
      <vt:lpstr>Unexpected Issues</vt:lpstr>
      <vt:lpstr>Modified Project</vt:lpstr>
      <vt:lpstr>Project Test Plan</vt:lpstr>
      <vt:lpstr>Demo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Progress Report</dc:title>
  <dc:creator>CSDEV</dc:creator>
  <cp:lastModifiedBy>John Wilkes</cp:lastModifiedBy>
  <cp:revision>111</cp:revision>
  <dcterms:created xsi:type="dcterms:W3CDTF">2015-10-20T23:28:31Z</dcterms:created>
  <dcterms:modified xsi:type="dcterms:W3CDTF">2015-11-24T04:08:53Z</dcterms:modified>
</cp:coreProperties>
</file>