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37" r:id="rId2"/>
    <p:sldId id="366" r:id="rId3"/>
    <p:sldId id="369" r:id="rId4"/>
    <p:sldId id="370" r:id="rId5"/>
    <p:sldId id="371" r:id="rId6"/>
    <p:sldId id="367" r:id="rId7"/>
    <p:sldId id="372" r:id="rId8"/>
    <p:sldId id="373" r:id="rId9"/>
    <p:sldId id="374" r:id="rId10"/>
    <p:sldId id="338" r:id="rId11"/>
    <p:sldId id="339" r:id="rId12"/>
    <p:sldId id="340" r:id="rId13"/>
    <p:sldId id="341" r:id="rId14"/>
    <p:sldId id="375" r:id="rId15"/>
    <p:sldId id="377" r:id="rId16"/>
    <p:sldId id="376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</p:sldIdLst>
  <p:sldSz cx="9144000" cy="6858000" type="screen4x3"/>
  <p:notesSz cx="6807200" cy="99393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66FF"/>
    <a:srgbClr val="003399"/>
    <a:srgbClr val="0033CC"/>
    <a:srgbClr val="FFFFCC"/>
    <a:srgbClr val="FFFF99"/>
    <a:srgbClr val="0099CC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3" autoAdjust="0"/>
    <p:restoredTop sz="96464" autoAdjust="0"/>
  </p:normalViewPr>
  <p:slideViewPr>
    <p:cSldViewPr>
      <p:cViewPr varScale="1">
        <p:scale>
          <a:sx n="100" d="100"/>
          <a:sy n="100" d="100"/>
        </p:scale>
        <p:origin x="102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136" y="-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18" Type="http://schemas.openxmlformats.org/officeDocument/2006/relationships/image" Target="../media/image7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17" Type="http://schemas.openxmlformats.org/officeDocument/2006/relationships/image" Target="../media/image74.wmf"/><Relationship Id="rId2" Type="http://schemas.openxmlformats.org/officeDocument/2006/relationships/image" Target="../media/image59.wmf"/><Relationship Id="rId16" Type="http://schemas.openxmlformats.org/officeDocument/2006/relationships/image" Target="../media/image73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5" Type="http://schemas.openxmlformats.org/officeDocument/2006/relationships/image" Target="../media/image7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Relationship Id="rId14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61B09D-FE32-4E30-B5DC-8124FD2492B7}" type="datetimeFigureOut">
              <a:rPr lang="ko-KR" altLang="en-US"/>
              <a:pPr>
                <a:defRPr/>
              </a:pPr>
              <a:t>2016-06-07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0B6CAFC-2A08-495F-9278-B57EB230FD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86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6F3182DE-BE29-48FE-8101-8F57BFCEC8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0671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0974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7639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2121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09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0248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668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3942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5115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0253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8824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086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9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2411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515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8427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403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1146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2371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9399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1284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76525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683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0777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235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1435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9136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097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4567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3182DE-BE29-48FE-8101-8F57BFCEC811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471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B8637-B4C2-45FA-AD57-3E0AA6F273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553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15959-D091-4DC8-B350-343CF7AD98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399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04813"/>
            <a:ext cx="2057400" cy="59769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6019800" cy="59769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4D87-3114-4C06-A194-6180940957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1184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863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3E8BE-CCA0-41B3-B314-8C3E413ACF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3362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863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314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4067175"/>
            <a:ext cx="4038600" cy="2314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61D6B-85C5-4B43-9335-C3ED2C5CD3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531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404813"/>
            <a:ext cx="8229600" cy="59769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F7AC-8578-4BDC-ADBC-EEC49446FF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507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71438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AF86-D035-4F02-8527-EF0B54C2FD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885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25533-763B-4113-B13D-80718CA67B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904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39C6A-970C-4A93-A29E-F2440D02CA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252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01865-7BF3-4F92-B4E0-EB2397518E6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377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4CF3B-F8F3-4A4E-BB43-71DC77DE29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429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0" y="6524625"/>
            <a:ext cx="2857500" cy="3333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aseline="0"/>
            </a:lvl1pPr>
          </a:lstStyle>
          <a:p>
            <a:pPr>
              <a:defRPr/>
            </a:pPr>
            <a:fld id="{9CA21EB0-CF16-4589-A10D-A5D81D52349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004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FC97C-83B0-4793-9514-AC24077267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802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02DBF-55C5-44AA-AE30-C3047F3892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105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813"/>
            <a:ext cx="8229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4625"/>
            <a:ext cx="26273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rgbClr val="321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ko-KR" altLang="en-US"/>
              <a:t>디지털논리설계및실습</a:t>
            </a:r>
            <a:r>
              <a:rPr lang="en-US" altLang="ko-KR"/>
              <a:t>, 2009/2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97650"/>
            <a:ext cx="2133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fld id="{AC606AC8-5602-4267-A098-B0C9D07001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Freeform 6"/>
          <p:cNvSpPr>
            <a:spLocks noChangeArrowheads="1"/>
          </p:cNvSpPr>
          <p:nvPr userDrawn="1"/>
        </p:nvSpPr>
        <p:spPr bwMode="auto">
          <a:xfrm>
            <a:off x="381000" y="228600"/>
            <a:ext cx="73152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73152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0099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66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Segoe UI" pitchFamily="34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gi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5.gif"/><Relationship Id="rId10" Type="http://schemas.openxmlformats.org/officeDocument/2006/relationships/image" Target="../media/image11.wmf"/><Relationship Id="rId4" Type="http://schemas.openxmlformats.org/officeDocument/2006/relationships/image" Target="../media/image14.gi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gif"/><Relationship Id="rId5" Type="http://schemas.openxmlformats.org/officeDocument/2006/relationships/image" Target="../media/image21.wmf"/><Relationship Id="rId10" Type="http://schemas.openxmlformats.org/officeDocument/2006/relationships/image" Target="../media/image25.gi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gif"/><Relationship Id="rId4" Type="http://schemas.openxmlformats.org/officeDocument/2006/relationships/image" Target="../media/image27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5.gi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gif"/><Relationship Id="rId11" Type="http://schemas.openxmlformats.org/officeDocument/2006/relationships/image" Target="../media/image30.wmf"/><Relationship Id="rId5" Type="http://schemas.openxmlformats.org/officeDocument/2006/relationships/image" Target="../media/image33.gif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32.gif"/><Relationship Id="rId9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gif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gi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5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64.wmf"/><Relationship Id="rId26" Type="http://schemas.openxmlformats.org/officeDocument/2006/relationships/image" Target="../media/image68.wmf"/><Relationship Id="rId39" Type="http://schemas.openxmlformats.org/officeDocument/2006/relationships/oleObject" Target="../embeddings/oleObject40.bin"/><Relationship Id="rId3" Type="http://schemas.openxmlformats.org/officeDocument/2006/relationships/notesSlide" Target="../notesSlides/notesSlide20.xml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72.w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38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67.wmf"/><Relationship Id="rId32" Type="http://schemas.openxmlformats.org/officeDocument/2006/relationships/image" Target="../media/image71.wmf"/><Relationship Id="rId37" Type="http://schemas.openxmlformats.org/officeDocument/2006/relationships/oleObject" Target="../embeddings/oleObject39.bin"/><Relationship Id="rId40" Type="http://schemas.openxmlformats.org/officeDocument/2006/relationships/image" Target="../media/image75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69.wmf"/><Relationship Id="rId36" Type="http://schemas.openxmlformats.org/officeDocument/2006/relationships/image" Target="../media/image73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" Type="http://schemas.openxmlformats.org/officeDocument/2006/relationships/image" Target="../media/image76.gi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70.wmf"/><Relationship Id="rId35" Type="http://schemas.openxmlformats.org/officeDocument/2006/relationships/oleObject" Target="../embeddings/oleObject3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4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7.gif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88.gif"/><Relationship Id="rId4" Type="http://schemas.openxmlformats.org/officeDocument/2006/relationships/image" Target="../media/image86.gif"/><Relationship Id="rId9" Type="http://schemas.openxmlformats.org/officeDocument/2006/relationships/image" Target="../media/image8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60848"/>
            <a:ext cx="8062913" cy="722313"/>
          </a:xfrm>
        </p:spPr>
        <p:txBody>
          <a:bodyPr/>
          <a:lstStyle/>
          <a:p>
            <a:pPr eaLnBrk="1" hangingPunct="1"/>
            <a:r>
              <a:rPr lang="ko-KR" altLang="en-US" b="1" dirty="0" smtClean="0"/>
              <a:t>자료구조 및 알고리즘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- Algorithm Design Techniques</a:t>
            </a:r>
            <a:endParaRPr lang="ko-KR" altLang="en-US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886200"/>
            <a:ext cx="76327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b="1" dirty="0" err="1" smtClean="0"/>
              <a:t>Minyoung</a:t>
            </a:r>
            <a:r>
              <a:rPr lang="en-US" altLang="ko-KR" sz="2800" b="1" dirty="0" smtClean="0"/>
              <a:t> Sung</a:t>
            </a:r>
          </a:p>
          <a:p>
            <a:pPr eaLnBrk="1" hangingPunct="1">
              <a:lnSpc>
                <a:spcPct val="90000"/>
              </a:lnSpc>
            </a:pPr>
            <a:endParaRPr lang="en-US" altLang="ko-KR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b="1" dirty="0" smtClean="0"/>
              <a:t>Dept. of Mechanical &amp; Information Engineering,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 dirty="0" smtClean="0"/>
              <a:t>University of Seoul</a:t>
            </a:r>
          </a:p>
        </p:txBody>
      </p:sp>
    </p:spTree>
    <p:extLst>
      <p:ext uri="{BB962C8B-B14F-4D97-AF65-F5344CB8AC3E}">
        <p14:creationId xmlns:p14="http://schemas.microsoft.com/office/powerpoint/2010/main" val="15305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274315CB-4388-4978-84AC-6BF6A4D4E266}" type="slidenum">
              <a:rPr kumimoji="0" lang="en-US" altLang="ko-KR" sz="1400" smtClean="0">
                <a:latin typeface="Trebuchet MS" pitchFamily="34" charset="0"/>
              </a:rPr>
              <a:pPr/>
              <a:t>10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57213" y="1438275"/>
            <a:ext cx="7975600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In each phase, a decision is made that appears to be good (local optimum), without regard for future consequences.</a:t>
            </a: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 smtClean="0">
                <a:latin typeface="Garamond" pitchFamily="18" charset="0"/>
              </a:rPr>
              <a:t>Ex: Dijkstra’s, Prim’s, and </a:t>
            </a:r>
            <a:r>
              <a:rPr lang="en-US" altLang="ko-KR" sz="2000" dirty="0" err="1" smtClean="0">
                <a:latin typeface="Garamond" pitchFamily="18" charset="0"/>
              </a:rPr>
              <a:t>Kruskal’s</a:t>
            </a:r>
            <a:r>
              <a:rPr lang="en-US" altLang="ko-KR" sz="2000" dirty="0" smtClean="0">
                <a:latin typeface="Garamond" pitchFamily="18" charset="0"/>
              </a:rPr>
              <a:t> algorithms</a:t>
            </a: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If the absolute best answer is not required, simple greedy algorithm are sometimes used to produce approximate answers.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Making locally optimal choices does not always work.</a:t>
            </a: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 smtClean="0">
                <a:latin typeface="Garamond" pitchFamily="18" charset="0"/>
              </a:rPr>
              <a:t>Rush hour times in Miami: it is best to stay off the prime streets. It is better in some cases to make a temporary detour in the opposite direction.</a:t>
            </a:r>
            <a:endParaRPr lang="en-US" altLang="ko-KR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  <a:sym typeface="Wingdings" pitchFamily="2" charset="2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  <a:sym typeface="Wingdings" pitchFamily="2" charset="2"/>
              </a:rPr>
              <a:t>We will look at several applications that uses greedy algorithms</a:t>
            </a:r>
          </a:p>
          <a:p>
            <a:pPr lvl="0" algn="just"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  <a:tabLst/>
            </a:pP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Scheduling problem, Huffman codes, Bin packing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ko-KR" sz="2000" dirty="0">
              <a:latin typeface="Garamond" pitchFamily="18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Greedy Algorithms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91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11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Given jobs j</a:t>
            </a:r>
            <a:r>
              <a:rPr lang="en-US" altLang="ko-KR" sz="2000" baseline="-25000" dirty="0" smtClean="0">
                <a:latin typeface="Garamond" pitchFamily="18" charset="0"/>
              </a:rPr>
              <a:t>1</a:t>
            </a:r>
            <a:r>
              <a:rPr lang="en-US" altLang="ko-KR" sz="2000" dirty="0" smtClean="0">
                <a:latin typeface="Garamond" pitchFamily="18" charset="0"/>
              </a:rPr>
              <a:t>, j</a:t>
            </a:r>
            <a:r>
              <a:rPr lang="en-US" altLang="ko-KR" sz="2000" baseline="-25000" dirty="0" smtClean="0">
                <a:latin typeface="Garamond" pitchFamily="18" charset="0"/>
              </a:rPr>
              <a:t>2</a:t>
            </a:r>
            <a:r>
              <a:rPr lang="en-US" altLang="ko-KR" sz="2000" dirty="0" smtClean="0">
                <a:latin typeface="Garamond" pitchFamily="18" charset="0"/>
              </a:rPr>
              <a:t>, …, j</a:t>
            </a:r>
            <a:r>
              <a:rPr lang="en-US" altLang="ko-KR" sz="2000" baseline="-25000" dirty="0" smtClean="0">
                <a:latin typeface="Garamond" pitchFamily="18" charset="0"/>
              </a:rPr>
              <a:t>N</a:t>
            </a:r>
            <a:r>
              <a:rPr lang="en-US" altLang="ko-KR" sz="2000" dirty="0" smtClean="0">
                <a:latin typeface="Garamond" pitchFamily="18" charset="0"/>
              </a:rPr>
              <a:t> with running times t</a:t>
            </a:r>
            <a:r>
              <a:rPr lang="en-US" altLang="ko-KR" sz="2000" baseline="-25000" dirty="0">
                <a:latin typeface="Garamond" pitchFamily="18" charset="0"/>
              </a:rPr>
              <a:t>1</a:t>
            </a:r>
            <a:r>
              <a:rPr lang="en-US" altLang="ko-KR" sz="2000" dirty="0" smtClean="0">
                <a:latin typeface="Garamond" pitchFamily="18" charset="0"/>
              </a:rPr>
              <a:t>, t</a:t>
            </a:r>
            <a:r>
              <a:rPr lang="en-US" altLang="ko-KR" sz="2000" baseline="-25000" dirty="0">
                <a:latin typeface="Garamond" pitchFamily="18" charset="0"/>
              </a:rPr>
              <a:t>2</a:t>
            </a:r>
            <a:r>
              <a:rPr lang="en-US" altLang="ko-KR" sz="2000" dirty="0" smtClean="0">
                <a:latin typeface="Garamond" pitchFamily="18" charset="0"/>
              </a:rPr>
              <a:t>, …, </a:t>
            </a:r>
            <a:r>
              <a:rPr lang="en-US" altLang="ko-KR" sz="2000" dirty="0" err="1" smtClean="0">
                <a:latin typeface="Garamond" pitchFamily="18" charset="0"/>
              </a:rPr>
              <a:t>t</a:t>
            </a:r>
            <a:r>
              <a:rPr lang="en-US" altLang="ko-KR" sz="2000" baseline="-25000" dirty="0" err="1">
                <a:latin typeface="Garamond" pitchFamily="18" charset="0"/>
              </a:rPr>
              <a:t>N</a:t>
            </a:r>
            <a:r>
              <a:rPr lang="en-US" altLang="ko-KR" sz="2000" dirty="0" smtClean="0">
                <a:latin typeface="Garamond" pitchFamily="18" charset="0"/>
              </a:rPr>
              <a:t>, what is the best schedule to minimize the average completion time? (</a:t>
            </a:r>
            <a:r>
              <a:rPr lang="en-US" altLang="ko-KR" sz="2000" dirty="0" err="1" smtClean="0">
                <a:latin typeface="Garamond" pitchFamily="18" charset="0"/>
              </a:rPr>
              <a:t>nonpreemptive</a:t>
            </a:r>
            <a:r>
              <a:rPr lang="en-US" altLang="ko-KR" sz="2000" dirty="0" smtClean="0">
                <a:latin typeface="Garamond" pitchFamily="18" charset="0"/>
              </a:rPr>
              <a:t>)</a:t>
            </a: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 Scheduling</a:t>
            </a:r>
            <a:r>
              <a:rPr lang="en-US" altLang="ko-KR" sz="2000" i="1" dirty="0" smtClean="0">
                <a:latin typeface="Garamond" pitchFamily="18" charset="0"/>
              </a:rPr>
              <a:t> </a:t>
            </a:r>
            <a:r>
              <a:rPr lang="en-US" altLang="ko-KR" sz="2000" dirty="0" smtClean="0">
                <a:latin typeface="Garamond" pitchFamily="18" charset="0"/>
              </a:rPr>
              <a:t>examples</a:t>
            </a:r>
            <a:r>
              <a:rPr lang="en-US" altLang="ko-KR" sz="2000" dirty="0" smtClean="0">
                <a:latin typeface="Garamond" pitchFamily="18" charset="0"/>
              </a:rPr>
              <a:t>:</a:t>
            </a: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ko-KR" sz="2000" dirty="0" smtClean="0">
              <a:latin typeface="Garamond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ko-KR" sz="2000" dirty="0" smtClean="0">
              <a:latin typeface="Garamond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Shortest-job-first will always yield an optimal schedule:</a:t>
            </a:r>
          </a:p>
          <a:p>
            <a:pPr lvl="0" algn="just"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  <a:tabLst/>
            </a:pP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Garamond" pitchFamily="18" charset="0"/>
              </a:rPr>
              <a:t>Total cost C: </a:t>
            </a:r>
          </a:p>
          <a:p>
            <a:pPr lvl="0" algn="just"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  <a:tabLst/>
            </a:pPr>
            <a:endParaRPr lang="en-US" altLang="ko-KR" sz="2000" dirty="0">
              <a:latin typeface="Garamond" pitchFamily="18" charset="0"/>
            </a:endParaRPr>
          </a:p>
          <a:p>
            <a:pPr lvl="0" algn="just"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  <a:tabLst/>
            </a:pPr>
            <a:r>
              <a:rPr lang="en-US" altLang="ko-KR" sz="2000" dirty="0" smtClean="0">
                <a:latin typeface="Garamond" pitchFamily="18" charset="0"/>
              </a:rPr>
              <a:t> The first term is independent of ordering. </a:t>
            </a:r>
          </a:p>
          <a:p>
            <a:pPr lvl="0" algn="just"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  <a:tabLst/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 smtClean="0">
                <a:latin typeface="Garamond" pitchFamily="18" charset="0"/>
              </a:rPr>
              <a:t>The optimum is to arrange by smallest running time first.</a:t>
            </a:r>
            <a:endParaRPr lang="en-US" altLang="ko-KR" sz="2000" dirty="0">
              <a:latin typeface="Garamond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 Simple Scheduling Problem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85677"/>
            <a:ext cx="900782" cy="14545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71" y="2389484"/>
            <a:ext cx="4334569" cy="8443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76846"/>
            <a:ext cx="4334569" cy="81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7341" y="2132856"/>
            <a:ext cx="209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FF0000"/>
                </a:solidFill>
              </a:rPr>
              <a:t>Average </a:t>
            </a:r>
            <a:r>
              <a:rPr lang="en-US" altLang="ko-KR" dirty="0" err="1" smtClean="0">
                <a:solidFill>
                  <a:srgbClr val="FF0000"/>
                </a:solidFill>
              </a:rPr>
              <a:t>compl</a:t>
            </a:r>
            <a:r>
              <a:rPr lang="en-US" altLang="ko-KR" dirty="0" smtClean="0">
                <a:solidFill>
                  <a:srgbClr val="FF0000"/>
                </a:solidFill>
              </a:rPr>
              <a:t>. times: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87341" y="2485677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33CC"/>
                </a:solidFill>
              </a:rPr>
              <a:t>(15 + 23 + 26 +36) / 4 </a:t>
            </a:r>
          </a:p>
          <a:p>
            <a:pPr algn="l"/>
            <a:r>
              <a:rPr lang="en-US" altLang="ko-KR" dirty="0" smtClean="0">
                <a:solidFill>
                  <a:srgbClr val="0033CC"/>
                </a:solidFill>
              </a:rPr>
              <a:t>= 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7341" y="3616896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0033CC"/>
                </a:solidFill>
              </a:rPr>
              <a:t>(3 + 11 + 21 + 36) / 4 </a:t>
            </a:r>
          </a:p>
          <a:p>
            <a:pPr algn="l"/>
            <a:r>
              <a:rPr lang="en-US" altLang="ko-KR" dirty="0" smtClean="0">
                <a:solidFill>
                  <a:srgbClr val="0033CC"/>
                </a:solidFill>
              </a:rPr>
              <a:t>= 17.75</a:t>
            </a:r>
            <a:endParaRPr lang="ko-KR" altLang="en-US" dirty="0">
              <a:solidFill>
                <a:srgbClr val="0033CC"/>
              </a:solidFill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679387"/>
              </p:ext>
            </p:extLst>
          </p:nvPr>
        </p:nvGraphicFramePr>
        <p:xfrm>
          <a:off x="2266202" y="4726778"/>
          <a:ext cx="1901289" cy="6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1" name="Equation" r:id="rId7" imgW="1269720" imgH="431640" progId="Equation.DSMT4">
                  <p:embed/>
                </p:oleObj>
              </mc:Choice>
              <mc:Fallback>
                <p:oleObj name="Equation" r:id="rId7" imgW="1269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6202" y="4726778"/>
                        <a:ext cx="1901289" cy="64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000822"/>
              </p:ext>
            </p:extLst>
          </p:nvPr>
        </p:nvGraphicFramePr>
        <p:xfrm>
          <a:off x="2267744" y="5327796"/>
          <a:ext cx="2376264" cy="62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2" name="Equation" r:id="rId9" imgW="1650960" imgH="431640" progId="Equation.DSMT4">
                  <p:embed/>
                </p:oleObj>
              </mc:Choice>
              <mc:Fallback>
                <p:oleObj name="Equation" r:id="rId9" imgW="1650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7744" y="5327796"/>
                        <a:ext cx="2376264" cy="621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96583" y="4901095"/>
            <a:ext cx="2062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Jobs in the schedule: </a:t>
            </a:r>
          </a:p>
          <a:p>
            <a:pPr algn="l"/>
            <a:endParaRPr lang="en-US" altLang="ko-KR" sz="1600" dirty="0" smtClean="0">
              <a:latin typeface="Garamond" panose="02020404030301010803" pitchFamily="18" charset="0"/>
            </a:endParaRPr>
          </a:p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Jobs finishes at </a:t>
            </a:r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84866"/>
              </p:ext>
            </p:extLst>
          </p:nvPr>
        </p:nvGraphicFramePr>
        <p:xfrm>
          <a:off x="7248246" y="4901095"/>
          <a:ext cx="1157297" cy="349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3" name="Equation" r:id="rId11" imgW="799920" imgH="241200" progId="Equation.DSMT4">
                  <p:embed/>
                </p:oleObj>
              </mc:Choice>
              <mc:Fallback>
                <p:oleObj name="Equation" r:id="rId11" imgW="799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48246" y="4901095"/>
                        <a:ext cx="1157297" cy="349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76356"/>
              </p:ext>
            </p:extLst>
          </p:nvPr>
        </p:nvGraphicFramePr>
        <p:xfrm>
          <a:off x="6804248" y="5373216"/>
          <a:ext cx="20574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4" name="Equation" r:id="rId13" imgW="1422360" imgH="241200" progId="Equation.DSMT4">
                  <p:embed/>
                </p:oleObj>
              </mc:Choice>
              <mc:Fallback>
                <p:oleObj name="Equation" r:id="rId13" imgW="1422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04248" y="5373216"/>
                        <a:ext cx="20574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328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59359F2D-5F25-4FA7-8820-5AEED969367E}" type="slidenum">
              <a:rPr kumimoji="0" lang="en-US" altLang="ko-KR" sz="1400" smtClean="0">
                <a:latin typeface="Trebuchet MS" pitchFamily="34" charset="0"/>
              </a:rPr>
              <a:pPr/>
              <a:t>12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42925" y="1196752"/>
            <a:ext cx="7975600" cy="124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Multiprocessor case: </a:t>
            </a:r>
            <a:br>
              <a:rPr lang="en-US" altLang="ko-KR" sz="2000" dirty="0" smtClean="0">
                <a:latin typeface="Garamond" pitchFamily="18" charset="0"/>
              </a:rPr>
            </a:br>
            <a:r>
              <a:rPr lang="en-US" altLang="ko-KR" sz="2000" dirty="0" smtClean="0">
                <a:latin typeface="Garamond" pitchFamily="18" charset="0"/>
              </a:rPr>
              <a:t>start jobs in the shortest first order, cycling through processors.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endParaRPr lang="en-US" altLang="ko-KR" sz="2000" dirty="0" smtClean="0">
              <a:latin typeface="Garamond" pitchFamily="18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Simple Scheduling Problem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08920"/>
            <a:ext cx="976993" cy="2880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477" y="2319536"/>
            <a:ext cx="4464496" cy="19447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952" y="4599298"/>
            <a:ext cx="4474021" cy="20797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6136" y="234580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Garamond" panose="02020404030301010803" pitchFamily="18" charset="0"/>
              </a:rPr>
              <a:t>An optimal solution: 165/9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2199" y="4599298"/>
            <a:ext cx="267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Garamond" panose="02020404030301010803" pitchFamily="18" charset="0"/>
              </a:rPr>
              <a:t>A second optimal solution: 165/9</a:t>
            </a:r>
          </a:p>
        </p:txBody>
      </p:sp>
    </p:spTree>
    <p:extLst>
      <p:ext uri="{BB962C8B-B14F-4D97-AF65-F5344CB8AC3E}">
        <p14:creationId xmlns:p14="http://schemas.microsoft.com/office/powerpoint/2010/main" val="1870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186B8DE0-B6B2-4F44-AD41-E66052DF2F83}" type="slidenum">
              <a:rPr kumimoji="0" lang="en-US" altLang="ko-KR" sz="1400" smtClean="0">
                <a:latin typeface="Trebuchet MS" pitchFamily="34" charset="0"/>
              </a:rPr>
              <a:pPr/>
              <a:t>13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23036" y="980728"/>
            <a:ext cx="7975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Minimizing the final completion is much harder and turns out to be NP-complete </a:t>
            </a: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Another way of phrasing the knapsack or bin packing problems.</a:t>
            </a:r>
            <a:endParaRPr lang="en-US" altLang="ko-KR" sz="2000" dirty="0">
              <a:latin typeface="Garamond" pitchFamily="18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just"/>
            <a:r>
              <a:rPr lang="en-US" altLang="ko-KR" sz="3600" dirty="0"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A Simple Scheduling Problem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69" y="2698956"/>
            <a:ext cx="4608512" cy="23738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9752" y="5329135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latin typeface="Garamond" panose="02020404030301010803" pitchFamily="18" charset="0"/>
              </a:rPr>
              <a:t>Minimizing the final completion time</a:t>
            </a:r>
          </a:p>
        </p:txBody>
      </p:sp>
    </p:spTree>
    <p:extLst>
      <p:ext uri="{BB962C8B-B14F-4D97-AF65-F5344CB8AC3E}">
        <p14:creationId xmlns:p14="http://schemas.microsoft.com/office/powerpoint/2010/main" val="206047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14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If the size of a character set is C,            bits are needed for encoding.</a:t>
            </a: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 7 characters (a, e, </a:t>
            </a:r>
            <a:r>
              <a:rPr lang="en-US" altLang="ko-KR" sz="2000" dirty="0" err="1" smtClean="0">
                <a:latin typeface="Garamond" pitchFamily="18" charset="0"/>
              </a:rPr>
              <a:t>i</a:t>
            </a:r>
            <a:r>
              <a:rPr lang="en-US" altLang="ko-KR" sz="2000" dirty="0" smtClean="0">
                <a:latin typeface="Garamond" pitchFamily="18" charset="0"/>
              </a:rPr>
              <a:t>, s, t, space, newline) : 3 bits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 smtClean="0">
                <a:latin typeface="Garamond" pitchFamily="18" charset="0"/>
              </a:rPr>
              <a:t>a file with 58 characters : 174 bits required.</a:t>
            </a:r>
            <a:endParaRPr lang="en-US" altLang="ko-KR" sz="2000" dirty="0">
              <a:latin typeface="Garamond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Binary code can be represented by the binary</a:t>
            </a:r>
            <a:br>
              <a:rPr lang="en-US" altLang="ko-KR" sz="2000" dirty="0" smtClean="0">
                <a:latin typeface="Garamond" pitchFamily="18" charset="0"/>
              </a:rPr>
            </a:br>
            <a:r>
              <a:rPr lang="en-US" altLang="ko-KR" sz="2000" dirty="0" smtClean="0">
                <a:latin typeface="Garamond" pitchFamily="18" charset="0"/>
              </a:rPr>
              <a:t>tree.</a:t>
            </a:r>
          </a:p>
          <a:p>
            <a:pPr lvl="0" algn="l" eaLnBrk="1" hangingPunct="1">
              <a:spcBef>
                <a:spcPct val="50000"/>
              </a:spcBef>
              <a:buFontTx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Garamond" pitchFamily="18" charset="0"/>
              </a:rPr>
              <a:t>If character </a:t>
            </a:r>
            <a:r>
              <a:rPr lang="en-US" altLang="ko-KR" sz="2000" i="1" dirty="0" smtClean="0">
                <a:latin typeface="Garamond" pitchFamily="18" charset="0"/>
              </a:rPr>
              <a:t>c</a:t>
            </a:r>
            <a:r>
              <a:rPr lang="en-US" altLang="ko-KR" sz="2000" i="1" baseline="-25000" dirty="0" smtClean="0">
                <a:latin typeface="Garamond" pitchFamily="18" charset="0"/>
              </a:rPr>
              <a:t>i</a:t>
            </a:r>
            <a:r>
              <a:rPr lang="en-US" altLang="ko-KR" sz="2000" dirty="0" smtClean="0">
                <a:latin typeface="Garamond" pitchFamily="18" charset="0"/>
              </a:rPr>
              <a:t> is at depth </a:t>
            </a:r>
            <a:r>
              <a:rPr lang="en-US" altLang="ko-KR" sz="2000" i="1" dirty="0" smtClean="0">
                <a:latin typeface="Garamond" pitchFamily="18" charset="0"/>
              </a:rPr>
              <a:t>d</a:t>
            </a:r>
            <a:r>
              <a:rPr lang="en-US" altLang="ko-KR" sz="2000" i="1" baseline="-25000" dirty="0">
                <a:latin typeface="Garamond" pitchFamily="18" charset="0"/>
              </a:rPr>
              <a:t>i</a:t>
            </a:r>
            <a:r>
              <a:rPr lang="en-US" altLang="ko-KR" sz="2000" dirty="0" smtClean="0">
                <a:latin typeface="Garamond" pitchFamily="18" charset="0"/>
              </a:rPr>
              <a:t> and occurs </a:t>
            </a:r>
            <a:r>
              <a:rPr lang="en-US" altLang="ko-KR" sz="2000" i="1" dirty="0" smtClean="0">
                <a:latin typeface="Garamond" pitchFamily="18" charset="0"/>
              </a:rPr>
              <a:t>f</a:t>
            </a:r>
            <a:r>
              <a:rPr lang="en-US" altLang="ko-KR" sz="2000" i="1" baseline="-25000" dirty="0">
                <a:latin typeface="Garamond" pitchFamily="18" charset="0"/>
              </a:rPr>
              <a:t>i</a:t>
            </a:r>
            <a:r>
              <a:rPr lang="en-US" altLang="ko-KR" sz="2000" dirty="0" smtClean="0">
                <a:latin typeface="Garamond" pitchFamily="18" charset="0"/>
              </a:rPr>
              <a:t> times,</a:t>
            </a:r>
            <a:br>
              <a:rPr lang="en-US" altLang="ko-KR" sz="2000" dirty="0" smtClean="0">
                <a:latin typeface="Garamond" pitchFamily="18" charset="0"/>
              </a:rPr>
            </a:br>
            <a:r>
              <a:rPr lang="en-US" altLang="ko-KR" sz="2000" dirty="0" smtClean="0">
                <a:latin typeface="Garamond" pitchFamily="18" charset="0"/>
              </a:rPr>
              <a:t>the cost is equal to  </a:t>
            </a:r>
          </a:p>
          <a:p>
            <a:pPr lvl="0" algn="l" eaLnBrk="1" hangingPunct="1">
              <a:spcBef>
                <a:spcPct val="50000"/>
              </a:spcBef>
              <a:tabLst/>
            </a:pPr>
            <a:r>
              <a:rPr lang="en-US" altLang="ko-KR" sz="2000" u="sng" dirty="0" smtClean="0">
                <a:latin typeface="Garamond" pitchFamily="18" charset="0"/>
              </a:rPr>
              <a:t>Prefix code</a:t>
            </a:r>
          </a:p>
          <a:p>
            <a:pPr lvl="0" algn="just" eaLnBrk="1" hangingPunct="1">
              <a:spcBef>
                <a:spcPct val="50000"/>
              </a:spcBef>
              <a:buFontTx/>
              <a:buChar char="•"/>
              <a:tabLst/>
            </a:pP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If the characters are placed only at the leaves, any sequence of bits can be always decoded unambiguously.</a:t>
            </a:r>
            <a:endParaRPr lang="en-US" altLang="ko-KR" sz="2000" dirty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lvl="0" algn="l" eaLnBrk="1" hangingPunct="1">
              <a:spcBef>
                <a:spcPct val="50000"/>
              </a:spcBef>
              <a:tabLst/>
            </a:pPr>
            <a:endParaRPr lang="en-US" altLang="ko-KR" sz="2000" dirty="0" smtClean="0">
              <a:latin typeface="Garamond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Huffman Codes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03852" y="64433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>
                <a:latin typeface="Garamond" panose="02020404030301010803" pitchFamily="18" charset="0"/>
              </a:rPr>
              <a:t>Original code in a tree</a:t>
            </a:r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36266"/>
              </p:ext>
            </p:extLst>
          </p:nvPr>
        </p:nvGraphicFramePr>
        <p:xfrm>
          <a:off x="4239992" y="1140233"/>
          <a:ext cx="689102" cy="344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6" name="Equation" r:id="rId4" imgW="507960" imgH="253800" progId="Equation.DSMT4">
                  <p:embed/>
                </p:oleObj>
              </mc:Choice>
              <mc:Fallback>
                <p:oleObj name="Equation" r:id="rId4" imgW="507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9992" y="1140233"/>
                        <a:ext cx="689102" cy="344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81" y="1628801"/>
            <a:ext cx="2939367" cy="2173600"/>
          </a:xfrm>
          <a:prstGeom prst="rect">
            <a:avLst/>
          </a:prstGeom>
        </p:spPr>
      </p:pic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967038"/>
              </p:ext>
            </p:extLst>
          </p:nvPr>
        </p:nvGraphicFramePr>
        <p:xfrm>
          <a:off x="2761016" y="3612186"/>
          <a:ext cx="586847" cy="31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7" name="Equation" r:id="rId7" imgW="469800" imgH="253800" progId="Equation.DSMT4">
                  <p:embed/>
                </p:oleObj>
              </mc:Choice>
              <mc:Fallback>
                <p:oleObj name="Equation" r:id="rId7" imgW="469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61016" y="3612186"/>
                        <a:ext cx="586847" cy="31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4" y="5301208"/>
            <a:ext cx="4016220" cy="107099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97" y="4888030"/>
            <a:ext cx="3666351" cy="163731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29511" y="619489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 smtClean="0">
                <a:latin typeface="Garamond" panose="02020404030301010803" pitchFamily="18" charset="0"/>
              </a:rPr>
              <a:t>Optimal prefix code. Uses 146 bits</a:t>
            </a:r>
          </a:p>
        </p:txBody>
      </p:sp>
    </p:spTree>
    <p:extLst>
      <p:ext uri="{BB962C8B-B14F-4D97-AF65-F5344CB8AC3E}">
        <p14:creationId xmlns:p14="http://schemas.microsoft.com/office/powerpoint/2010/main" val="7192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15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ko-KR" sz="2000" u="sng" dirty="0" smtClean="0">
                <a:latin typeface="Garamond" pitchFamily="18" charset="0"/>
              </a:rPr>
              <a:t>Huffman’s Algorithm</a:t>
            </a:r>
            <a:endParaRPr lang="en-US" altLang="ko-KR" sz="2000" u="sng" dirty="0">
              <a:latin typeface="Garamond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 Maintain a forest of tree. 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 smtClean="0">
                <a:latin typeface="Garamond" pitchFamily="18" charset="0"/>
              </a:rPr>
              <a:t>The weight of a tree is equal to the sum of the frequencies of leaves.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 smtClean="0">
                <a:latin typeface="Garamond" pitchFamily="18" charset="0"/>
              </a:rPr>
              <a:t>Select the two trees T1 and T2 of smallest weight and form a new tree.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Huffman Codes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26" y="3308560"/>
            <a:ext cx="4312658" cy="2644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26" y="4211156"/>
            <a:ext cx="4176464" cy="5859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26" y="5271693"/>
            <a:ext cx="4472318" cy="9796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9674" y="414400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After the 1</a:t>
            </a:r>
            <a:r>
              <a:rPr lang="en-US" altLang="ko-KR" sz="1600" baseline="30000" dirty="0" smtClean="0">
                <a:latin typeface="Garamond" panose="02020404030301010803" pitchFamily="18" charset="0"/>
              </a:rPr>
              <a:t>st</a:t>
            </a:r>
            <a:r>
              <a:rPr lang="en-US" altLang="ko-KR" sz="1600" dirty="0" smtClean="0">
                <a:latin typeface="Garamond" panose="02020404030301010803" pitchFamily="18" charset="0"/>
              </a:rPr>
              <a:t> merge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674" y="5422971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After the 2</a:t>
            </a:r>
            <a:r>
              <a:rPr lang="en-US" altLang="ko-KR" sz="1600" baseline="30000" dirty="0" smtClean="0">
                <a:latin typeface="Garamond" panose="02020404030301010803" pitchFamily="18" charset="0"/>
              </a:rPr>
              <a:t>nd</a:t>
            </a:r>
            <a:r>
              <a:rPr lang="en-US" altLang="ko-KR" sz="1600" dirty="0" smtClean="0">
                <a:latin typeface="Garamond" panose="02020404030301010803" pitchFamily="18" charset="0"/>
              </a:rPr>
              <a:t> merge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9552" y="2915071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Initial stage</a:t>
            </a:r>
          </a:p>
        </p:txBody>
      </p:sp>
    </p:spTree>
    <p:extLst>
      <p:ext uri="{BB962C8B-B14F-4D97-AF65-F5344CB8AC3E}">
        <p14:creationId xmlns:p14="http://schemas.microsoft.com/office/powerpoint/2010/main" val="194731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16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With </a:t>
            </a:r>
            <a:r>
              <a:rPr lang="en-US" altLang="ko-KR" sz="2000" i="1" dirty="0" smtClean="0">
                <a:latin typeface="Garamond" pitchFamily="18" charset="0"/>
              </a:rPr>
              <a:t>C</a:t>
            </a:r>
            <a:r>
              <a:rPr lang="en-US" altLang="ko-KR" sz="2000" dirty="0" smtClean="0">
                <a:latin typeface="Garamond" pitchFamily="18" charset="0"/>
              </a:rPr>
              <a:t> characters, the running time is O(          ) using priority queue.</a:t>
            </a:r>
          </a:p>
          <a:p>
            <a:pPr lvl="0" algn="just" eaLnBrk="1" hangingPunct="1">
              <a:spcBef>
                <a:spcPct val="50000"/>
              </a:spcBef>
              <a:buFontTx/>
              <a:buChar char="•"/>
              <a:tabLst/>
            </a:pP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One </a:t>
            </a: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buildHeap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,             </a:t>
            </a: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deleteMin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, and           inserts. </a:t>
            </a:r>
            <a:endParaRPr lang="en-US" altLang="ko-KR" sz="2000" dirty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Practical consideration</a:t>
            </a:r>
          </a:p>
          <a:p>
            <a:pPr lvl="0" algn="just" eaLnBrk="1" hangingPunct="1">
              <a:spcBef>
                <a:spcPct val="50000"/>
              </a:spcBef>
              <a:buFontTx/>
              <a:buChar char="•"/>
              <a:tabLst/>
            </a:pPr>
            <a:r>
              <a:rPr lang="en-US" altLang="ko-KR" sz="2000" dirty="0" smtClean="0">
                <a:latin typeface="Garamond" pitchFamily="18" charset="0"/>
              </a:rPr>
              <a:t> The encoding information must be transmitted at the start of the compressed file.</a:t>
            </a:r>
            <a:endParaRPr lang="en-US" altLang="ko-KR" sz="2000" dirty="0">
              <a:latin typeface="Garamond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Huffman Codes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14" y="3359470"/>
            <a:ext cx="4036586" cy="11999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95" y="3390504"/>
            <a:ext cx="4005262" cy="11906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8" y="4965991"/>
            <a:ext cx="4148138" cy="155863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850085"/>
            <a:ext cx="4005262" cy="18192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22507" y="497714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After final merge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6068" y="3390504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After the 3</a:t>
            </a:r>
            <a:r>
              <a:rPr lang="en-US" altLang="ko-KR" sz="1600" baseline="30000" dirty="0" smtClean="0">
                <a:latin typeface="Garamond" panose="02020404030301010803" pitchFamily="18" charset="0"/>
              </a:rPr>
              <a:t>rd</a:t>
            </a:r>
            <a:r>
              <a:rPr lang="en-US" altLang="ko-KR" sz="1600" dirty="0" smtClean="0">
                <a:latin typeface="Garamond" panose="02020404030301010803" pitchFamily="18" charset="0"/>
              </a:rPr>
              <a:t> merge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6016" y="3377965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After the 4</a:t>
            </a:r>
            <a:r>
              <a:rPr lang="en-US" altLang="ko-KR" sz="1600" baseline="30000" dirty="0" smtClean="0">
                <a:latin typeface="Garamond" panose="02020404030301010803" pitchFamily="18" charset="0"/>
              </a:rPr>
              <a:t>th</a:t>
            </a:r>
            <a:r>
              <a:rPr lang="en-US" altLang="ko-KR" sz="1600" dirty="0" smtClean="0">
                <a:latin typeface="Garamond" panose="02020404030301010803" pitchFamily="18" charset="0"/>
              </a:rPr>
              <a:t> merge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614" y="509332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After the 5</a:t>
            </a:r>
            <a:r>
              <a:rPr lang="en-US" altLang="ko-KR" sz="1600" baseline="30000" dirty="0" smtClean="0">
                <a:latin typeface="Garamond" panose="02020404030301010803" pitchFamily="18" charset="0"/>
              </a:rPr>
              <a:t>th</a:t>
            </a:r>
            <a:r>
              <a:rPr lang="en-US" altLang="ko-KR" sz="1600" dirty="0" smtClean="0">
                <a:latin typeface="Garamond" panose="02020404030301010803" pitchFamily="18" charset="0"/>
              </a:rPr>
              <a:t> merge</a:t>
            </a: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601764"/>
              </p:ext>
            </p:extLst>
          </p:nvPr>
        </p:nvGraphicFramePr>
        <p:xfrm>
          <a:off x="5076056" y="1196752"/>
          <a:ext cx="668682" cy="274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1" name="Equation" r:id="rId8" imgW="495000" imgH="203040" progId="Equation.DSMT4">
                  <p:embed/>
                </p:oleObj>
              </mc:Choice>
              <mc:Fallback>
                <p:oleObj name="Equation" r:id="rId8" imgW="495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76056" y="1196752"/>
                        <a:ext cx="668682" cy="274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226647"/>
              </p:ext>
            </p:extLst>
          </p:nvPr>
        </p:nvGraphicFramePr>
        <p:xfrm>
          <a:off x="2597150" y="1628800"/>
          <a:ext cx="765124" cy="29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2" name="Equation" r:id="rId10" imgW="520560" imgH="203040" progId="Equation.DSMT4">
                  <p:embed/>
                </p:oleObj>
              </mc:Choice>
              <mc:Fallback>
                <p:oleObj name="Equation" r:id="rId10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97150" y="1628800"/>
                        <a:ext cx="765124" cy="298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236192"/>
              </p:ext>
            </p:extLst>
          </p:nvPr>
        </p:nvGraphicFramePr>
        <p:xfrm>
          <a:off x="5076056" y="1656482"/>
          <a:ext cx="541337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3" name="Equation" r:id="rId12" imgW="368280" imgH="177480" progId="Equation.DSMT4">
                  <p:embed/>
                </p:oleObj>
              </mc:Choice>
              <mc:Fallback>
                <p:oleObj name="Equation" r:id="rId12" imgW="368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76056" y="1656482"/>
                        <a:ext cx="541337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66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17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46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ko-KR" sz="2000" u="sng" dirty="0" smtClean="0">
                <a:latin typeface="Garamond" pitchFamily="18" charset="0"/>
              </a:rPr>
              <a:t>Bin-packing problem</a:t>
            </a:r>
          </a:p>
          <a:p>
            <a:pPr marL="342900" indent="-342900" algn="just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Given </a:t>
            </a:r>
            <a:r>
              <a:rPr lang="en-US" altLang="ko-KR" sz="2000" i="1" dirty="0" smtClean="0">
                <a:latin typeface="Garamond" pitchFamily="18" charset="0"/>
              </a:rPr>
              <a:t>N</a:t>
            </a:r>
            <a:r>
              <a:rPr lang="en-US" altLang="ko-KR" sz="2000" dirty="0" smtClean="0">
                <a:latin typeface="Garamond" pitchFamily="18" charset="0"/>
              </a:rPr>
              <a:t> items of sizes </a:t>
            </a:r>
            <a:r>
              <a:rPr lang="en-US" altLang="ko-KR" sz="2000" i="1" dirty="0" smtClean="0">
                <a:latin typeface="Garamond" pitchFamily="18" charset="0"/>
              </a:rPr>
              <a:t>s</a:t>
            </a:r>
            <a:r>
              <a:rPr lang="en-US" altLang="ko-KR" sz="2000" i="1" baseline="-25000" dirty="0" smtClean="0">
                <a:latin typeface="Garamond" pitchFamily="18" charset="0"/>
              </a:rPr>
              <a:t>1</a:t>
            </a:r>
            <a:r>
              <a:rPr lang="en-US" altLang="ko-KR" sz="2000" dirty="0" smtClean="0">
                <a:latin typeface="Garamond" pitchFamily="18" charset="0"/>
              </a:rPr>
              <a:t>, </a:t>
            </a:r>
            <a:r>
              <a:rPr lang="en-US" altLang="ko-KR" sz="2000" i="1" dirty="0" smtClean="0">
                <a:latin typeface="Garamond" pitchFamily="18" charset="0"/>
              </a:rPr>
              <a:t>s</a:t>
            </a:r>
            <a:r>
              <a:rPr lang="en-US" altLang="ko-KR" sz="2000" i="1" baseline="-25000" dirty="0" smtClean="0">
                <a:latin typeface="Garamond" pitchFamily="18" charset="0"/>
              </a:rPr>
              <a:t>2</a:t>
            </a:r>
            <a:r>
              <a:rPr lang="en-US" altLang="ko-KR" sz="2000" dirty="0" smtClean="0">
                <a:latin typeface="Garamond" pitchFamily="18" charset="0"/>
              </a:rPr>
              <a:t>, …, </a:t>
            </a:r>
            <a:r>
              <a:rPr lang="en-US" altLang="ko-KR" sz="2000" i="1" dirty="0" smtClean="0">
                <a:latin typeface="Garamond" pitchFamily="18" charset="0"/>
              </a:rPr>
              <a:t>s</a:t>
            </a:r>
            <a:r>
              <a:rPr lang="en-US" altLang="ko-KR" sz="2000" i="1" baseline="-25000" dirty="0" smtClean="0">
                <a:latin typeface="Garamond" pitchFamily="18" charset="0"/>
              </a:rPr>
              <a:t>N</a:t>
            </a:r>
            <a:r>
              <a:rPr lang="en-US" altLang="ko-KR" sz="2000" dirty="0" smtClean="0">
                <a:latin typeface="Garamond" pitchFamily="18" charset="0"/>
              </a:rPr>
              <a:t>, (              ), pack the items in the fewest number of bins (each bin has unit capacity).</a:t>
            </a:r>
          </a:p>
          <a:p>
            <a:pPr marL="342900" indent="-342900" algn="just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Online bin packing: each item must be placed before the next one.</a:t>
            </a:r>
          </a:p>
          <a:p>
            <a:pPr marL="342900" indent="-342900" algn="just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Offline bin packing: no need to do anything until all input is read.</a:t>
            </a:r>
            <a:endParaRPr lang="en-US" altLang="ko-KR" sz="2000" dirty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There is no optimal algorithm for online bin packing.</a:t>
            </a:r>
          </a:p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2000" u="sng" dirty="0" smtClean="0">
                <a:latin typeface="Garamond" pitchFamily="18" charset="0"/>
              </a:rPr>
              <a:t>Theorem</a:t>
            </a:r>
            <a:r>
              <a:rPr lang="en-US" altLang="ko-KR" sz="2000" dirty="0" smtClean="0">
                <a:latin typeface="Garamond" pitchFamily="18" charset="0"/>
              </a:rPr>
              <a:t>: There are inputs that force any online bin </a:t>
            </a:r>
            <a:br>
              <a:rPr lang="en-US" altLang="ko-KR" sz="2000" dirty="0" smtClean="0">
                <a:latin typeface="Garamond" pitchFamily="18" charset="0"/>
              </a:rPr>
            </a:br>
            <a:r>
              <a:rPr lang="en-US" altLang="ko-KR" sz="2000" dirty="0" smtClean="0">
                <a:latin typeface="Garamond" pitchFamily="18" charset="0"/>
              </a:rPr>
              <a:t>packing algorithm to use at least 4/3 the </a:t>
            </a:r>
            <a:br>
              <a:rPr lang="en-US" altLang="ko-KR" sz="2000" dirty="0" smtClean="0">
                <a:latin typeface="Garamond" pitchFamily="18" charset="0"/>
              </a:rPr>
            </a:br>
            <a:r>
              <a:rPr lang="en-US" altLang="ko-KR" sz="2000" dirty="0" smtClean="0">
                <a:latin typeface="Garamond" pitchFamily="18" charset="0"/>
              </a:rPr>
              <a:t>optimal number of bins.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ko-KR" sz="2000" dirty="0">
                <a:latin typeface="Garamond" pitchFamily="18" charset="0"/>
              </a:rPr>
              <a:t>There are simple algorithms that guarantee that </a:t>
            </a:r>
            <a:r>
              <a:rPr lang="en-US" altLang="ko-KR" sz="2000" dirty="0" smtClean="0">
                <a:latin typeface="Garamond" pitchFamily="18" charset="0"/>
              </a:rPr>
              <a:t/>
            </a:r>
            <a:br>
              <a:rPr lang="en-US" altLang="ko-KR" sz="2000" dirty="0" smtClean="0">
                <a:latin typeface="Garamond" pitchFamily="18" charset="0"/>
              </a:rPr>
            </a:br>
            <a:r>
              <a:rPr lang="en-US" altLang="ko-KR" sz="2000" dirty="0" smtClean="0">
                <a:latin typeface="Garamond" pitchFamily="18" charset="0"/>
              </a:rPr>
              <a:t># </a:t>
            </a:r>
            <a:r>
              <a:rPr lang="en-US" altLang="ko-KR" sz="2000" dirty="0">
                <a:latin typeface="Garamond" pitchFamily="18" charset="0"/>
              </a:rPr>
              <a:t>bins used is less than twice optimal.</a:t>
            </a:r>
          </a:p>
          <a:p>
            <a:pPr algn="l" eaLnBrk="1" hangingPunct="1">
              <a:spcBef>
                <a:spcPct val="50000"/>
              </a:spcBef>
            </a:pPr>
            <a:endParaRPr lang="en-US" altLang="ko-KR" sz="2000" dirty="0">
              <a:latin typeface="Garamond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Approximate Bin Packing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6136" y="6093296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Optimal packing for </a:t>
            </a:r>
            <a:br>
              <a:rPr lang="en-US" altLang="ko-KR" sz="1600" dirty="0" smtClean="0">
                <a:latin typeface="Garamond" panose="02020404030301010803" pitchFamily="18" charset="0"/>
              </a:rPr>
            </a:br>
            <a:r>
              <a:rPr lang="en-US" altLang="ko-KR" sz="1600" dirty="0" smtClean="0">
                <a:latin typeface="Garamond" panose="02020404030301010803" pitchFamily="18" charset="0"/>
              </a:rPr>
              <a:t>0.2, 0.5, 0.4, 0.7, 0.1., 0.3, 0.8</a:t>
            </a: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701770"/>
              </p:ext>
            </p:extLst>
          </p:nvPr>
        </p:nvGraphicFramePr>
        <p:xfrm>
          <a:off x="5027577" y="1556792"/>
          <a:ext cx="840567" cy="336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" name="Equation" r:id="rId4" imgW="571320" imgH="228600" progId="Equation.DSMT4">
                  <p:embed/>
                </p:oleObj>
              </mc:Choice>
              <mc:Fallback>
                <p:oleObj name="Equation" r:id="rId4" imgW="571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27577" y="1556792"/>
                        <a:ext cx="840567" cy="336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93096"/>
            <a:ext cx="223268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6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18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2811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Next Fit</a:t>
            </a:r>
          </a:p>
          <a:p>
            <a:pPr marL="34290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See whether an item fits in the same bin as the last item. If so, place there; otherwise a new bin is created.</a:t>
            </a:r>
          </a:p>
          <a:p>
            <a:pPr marL="34290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u="sng" dirty="0" smtClean="0">
                <a:latin typeface="Garamond" pitchFamily="18" charset="0"/>
              </a:rPr>
              <a:t>Theorem</a:t>
            </a:r>
            <a:r>
              <a:rPr lang="en-US" altLang="ko-KR" sz="2000" dirty="0" smtClean="0">
                <a:latin typeface="Garamond" pitchFamily="18" charset="0"/>
              </a:rPr>
              <a:t>: Let M be the optimal number of bins required to pack a list of items. Then NF never uses more than 2M bins.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First Fit</a:t>
            </a:r>
          </a:p>
          <a:p>
            <a:pPr marL="342900" indent="-342900" algn="l" eaLnBrk="1" hangingPunct="1">
              <a:lnSpc>
                <a:spcPts val="16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Scan the bins in order and place the new item in the first bin that is large enough to hold it. Create a new bin in case of no alternative.</a:t>
            </a:r>
            <a:endParaRPr lang="en-US" altLang="ko-KR" sz="2000" dirty="0">
              <a:latin typeface="Garamond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Approximate Bin Packing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7462" y="630162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Next fit for 0.2, 0.5, 0.4, 0.7, 0.1., 0.3, 0.8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70" y="4517845"/>
            <a:ext cx="3788514" cy="17831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500673"/>
            <a:ext cx="3064624" cy="1836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76056" y="6297542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First fit for 0.2, 0.5, 0.4, 0.7, 0.1., 0.3, 0.8</a:t>
            </a:r>
          </a:p>
        </p:txBody>
      </p:sp>
    </p:spTree>
    <p:extLst>
      <p:ext uri="{BB962C8B-B14F-4D97-AF65-F5344CB8AC3E}">
        <p14:creationId xmlns:p14="http://schemas.microsoft.com/office/powerpoint/2010/main" val="31976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19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First Fit</a:t>
            </a:r>
          </a:p>
          <a:p>
            <a:pPr marL="34290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O(N</a:t>
            </a:r>
            <a:r>
              <a:rPr lang="en-US" altLang="ko-KR" sz="2000" baseline="30000" dirty="0" smtClean="0">
                <a:latin typeface="Garamond" pitchFamily="18" charset="0"/>
              </a:rPr>
              <a:t>2</a:t>
            </a:r>
            <a:r>
              <a:rPr lang="en-US" altLang="ko-KR" sz="2000" dirty="0">
                <a:latin typeface="Garamond" pitchFamily="18" charset="0"/>
              </a:rPr>
              <a:t>) running time</a:t>
            </a:r>
            <a:r>
              <a:rPr lang="en-US" altLang="ko-KR" sz="2000" dirty="0" smtClean="0">
                <a:latin typeface="Garamond" pitchFamily="18" charset="0"/>
              </a:rPr>
              <a:t>.</a:t>
            </a:r>
            <a:endParaRPr lang="en-US" altLang="ko-KR" sz="2000" dirty="0" smtClean="0">
              <a:latin typeface="Garamond" pitchFamily="18" charset="0"/>
            </a:endParaRPr>
          </a:p>
          <a:p>
            <a:pPr marL="34290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u="sng" dirty="0" smtClean="0">
                <a:latin typeface="Garamond" pitchFamily="18" charset="0"/>
              </a:rPr>
              <a:t>Theorem</a:t>
            </a:r>
            <a:r>
              <a:rPr lang="en-US" altLang="ko-KR" sz="2000" dirty="0" smtClean="0">
                <a:latin typeface="Garamond" pitchFamily="18" charset="0"/>
              </a:rPr>
              <a:t>: Let M be the optimal number of bins required to pack a list of items. FF never uses more than 17M/10 + 7/10 bins.</a:t>
            </a:r>
          </a:p>
          <a:p>
            <a:pPr marL="34290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Empirical results show that FF uses roughly 2 percent more bins than optimal. Quite acceptable.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Best </a:t>
            </a:r>
            <a:r>
              <a:rPr lang="en-US" altLang="ko-KR" sz="2000" dirty="0">
                <a:latin typeface="Garamond" pitchFamily="18" charset="0"/>
              </a:rPr>
              <a:t>Fit</a:t>
            </a:r>
          </a:p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Each item is placed in the tightest spot among all bins.</a:t>
            </a:r>
            <a:endParaRPr lang="en-US" altLang="ko-KR" sz="2000" dirty="0">
              <a:latin typeface="Garamond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Approximate Bin Packing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544" y="6402814"/>
            <a:ext cx="4148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A case where FF uses 10M bins instead of 6M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0" y="4421382"/>
            <a:ext cx="4104100" cy="18761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96" y="4389143"/>
            <a:ext cx="3190159" cy="19083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78571" y="6402814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Best fit for 0.2, 0.5, 0.4, 0.7, 0.1., 0.3, 0.8</a:t>
            </a:r>
          </a:p>
        </p:txBody>
      </p:sp>
    </p:spTree>
    <p:extLst>
      <p:ext uri="{BB962C8B-B14F-4D97-AF65-F5344CB8AC3E}">
        <p14:creationId xmlns:p14="http://schemas.microsoft.com/office/powerpoint/2010/main" val="30161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274315CB-4388-4978-84AC-6BF6A4D4E266}" type="slidenum">
              <a:rPr kumimoji="0" lang="en-US" altLang="ko-KR" sz="1400" smtClean="0">
                <a:latin typeface="Trebuchet MS" pitchFamily="34" charset="0"/>
              </a:rPr>
              <a:pPr/>
              <a:t>2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41325" y="1052736"/>
            <a:ext cx="7975600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Euler Circuits</a:t>
            </a:r>
          </a:p>
          <a:p>
            <a:pPr marL="342900" indent="-34290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NP-Completeness</a:t>
            </a:r>
          </a:p>
          <a:p>
            <a:pPr marL="342900" indent="-34290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Greedy Algorithms</a:t>
            </a:r>
          </a:p>
          <a:p>
            <a:pPr marL="1085850" lvl="1" indent="-34290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Scheduling problem</a:t>
            </a:r>
          </a:p>
          <a:p>
            <a:pPr marL="1085850" lvl="1" indent="-34290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Huffman codes</a:t>
            </a:r>
          </a:p>
          <a:p>
            <a:pPr marL="1085850" lvl="1" indent="-34290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Bin packing</a:t>
            </a:r>
          </a:p>
          <a:p>
            <a:pPr marL="342900" indent="-34290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Divide and Conquer</a:t>
            </a:r>
          </a:p>
          <a:p>
            <a:pPr marL="1085850" lvl="1" indent="-34290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Closest-points problem</a:t>
            </a:r>
          </a:p>
          <a:p>
            <a:pPr marL="1085850" lvl="1" indent="-34290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Arithmetic problems</a:t>
            </a:r>
          </a:p>
          <a:p>
            <a:pPr marL="342900" indent="-34290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Randomized Algorithms</a:t>
            </a:r>
          </a:p>
          <a:p>
            <a:pPr marL="1085850" lvl="1" indent="-34290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Random-number generators</a:t>
            </a:r>
          </a:p>
          <a:p>
            <a:pPr marL="1085850" lvl="1" indent="-34290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Skip lists</a:t>
            </a:r>
          </a:p>
          <a:p>
            <a:pPr marL="342900" indent="-34290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Backtracking Algorithms</a:t>
            </a:r>
          </a:p>
          <a:p>
            <a:pPr marL="1085850" lvl="1" indent="-342900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Turnpike reconstruction problem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Contents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35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20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Offline algorithm</a:t>
            </a:r>
          </a:p>
          <a:p>
            <a:pPr marL="34290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Sort the items, placing the largest items first.</a:t>
            </a:r>
          </a:p>
          <a:p>
            <a:pPr marL="34290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Then, apply first fit or best fit – first fit decreasing or best fit decreasing.</a:t>
            </a:r>
          </a:p>
          <a:p>
            <a:pPr marL="34290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u="sng" dirty="0" smtClean="0">
                <a:latin typeface="Garamond" pitchFamily="18" charset="0"/>
              </a:rPr>
              <a:t>Theorem</a:t>
            </a:r>
            <a:r>
              <a:rPr lang="en-US" altLang="ko-KR" sz="2000" dirty="0" smtClean="0">
                <a:latin typeface="Garamond" pitchFamily="18" charset="0"/>
              </a:rPr>
              <a:t>: Let M be the optimal number of bins required. Then FF decreasing never uses more than 11M/9 + 6/9 bins.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Approximate Bin Packing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1680" y="6113684"/>
            <a:ext cx="468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Example where FF decreasing uses 11k+8 bins, but only 9k+6 bins are required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45024"/>
            <a:ext cx="5294932" cy="23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21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Divide-and-conquer algorithm: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Routine contains at least two recursive calls. 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Subproblems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need to be disjoint.    Cf. Fibonacci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Ex: maximum subsequence sum, </a:t>
            </a: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mergesort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, quicksort</a:t>
            </a:r>
            <a:endParaRPr lang="en-US" altLang="ko-KR" sz="2000" dirty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Algorithms that perform only one recursive call are not div-and-conquer.</a:t>
            </a:r>
          </a:p>
          <a:p>
            <a:pPr marL="34290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Search for binary search tree, Dijkstra’s shortest path, depth-first search</a:t>
            </a:r>
          </a:p>
          <a:p>
            <a:pPr algn="l" eaLnBrk="1" hangingPunct="1">
              <a:spcBef>
                <a:spcPts val="600"/>
              </a:spcBef>
            </a:pPr>
            <a:r>
              <a:rPr lang="en-US" altLang="ko-KR" sz="2000" u="sng" dirty="0" smtClean="0">
                <a:latin typeface="Garamond" pitchFamily="18" charset="0"/>
              </a:rPr>
              <a:t>Theorem</a:t>
            </a:r>
            <a:r>
              <a:rPr lang="en-US" altLang="ko-KR" sz="2000" dirty="0" smtClean="0">
                <a:latin typeface="Garamond" pitchFamily="18" charset="0"/>
              </a:rPr>
              <a:t>: The solution to the equation                                   ,                  is </a:t>
            </a:r>
          </a:p>
          <a:p>
            <a:pPr algn="l" eaLnBrk="1" hangingPunct="1">
              <a:spcBef>
                <a:spcPts val="6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algn="l" eaLnBrk="1" hangingPunct="1">
              <a:spcBef>
                <a:spcPts val="600"/>
              </a:spcBef>
            </a:pPr>
            <a:endParaRPr lang="en-US" altLang="ko-KR" sz="2000" dirty="0" smtClean="0">
              <a:latin typeface="Garamond" pitchFamily="18" charset="0"/>
            </a:endParaRPr>
          </a:p>
          <a:p>
            <a:pPr algn="l" eaLnBrk="1" hangingPunct="1">
              <a:spcBef>
                <a:spcPts val="600"/>
              </a:spcBef>
            </a:pPr>
            <a:endParaRPr lang="en-US" altLang="ko-KR" sz="2000" dirty="0" smtClean="0">
              <a:latin typeface="Garamond" pitchFamily="18" charset="0"/>
            </a:endParaRPr>
          </a:p>
          <a:p>
            <a:pPr marL="34290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Ex) </a:t>
            </a:r>
            <a:r>
              <a:rPr lang="en-US" altLang="ko-KR" sz="2000" dirty="0" err="1" smtClean="0">
                <a:latin typeface="Garamond" pitchFamily="18" charset="0"/>
              </a:rPr>
              <a:t>mergesort</a:t>
            </a:r>
            <a:r>
              <a:rPr lang="en-US" altLang="ko-KR" sz="2000" dirty="0" smtClean="0">
                <a:latin typeface="Garamond" pitchFamily="18" charset="0"/>
              </a:rPr>
              <a:t> has a=b=2 and k=1, giving answer O(</a:t>
            </a:r>
            <a:r>
              <a:rPr lang="en-US" altLang="ko-KR" sz="2000" dirty="0" err="1" smtClean="0">
                <a:latin typeface="Garamond" pitchFamily="18" charset="0"/>
              </a:rPr>
              <a:t>NlogN</a:t>
            </a:r>
            <a:r>
              <a:rPr lang="en-US" altLang="ko-KR" sz="2000" dirty="0" smtClean="0">
                <a:latin typeface="Garamond" pitchFamily="18" charset="0"/>
              </a:rPr>
              <a:t>).</a:t>
            </a:r>
          </a:p>
          <a:p>
            <a:pPr algn="l" eaLnBrk="1" hangingPunct="1">
              <a:spcBef>
                <a:spcPts val="600"/>
              </a:spcBef>
            </a:pPr>
            <a:r>
              <a:rPr lang="en-US" altLang="ko-KR" sz="2000" dirty="0" smtClean="0">
                <a:latin typeface="Garamond" pitchFamily="18" charset="0"/>
              </a:rPr>
              <a:t>We will see more examples of div-and-conquer: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>
                <a:latin typeface="Garamond" pitchFamily="18" charset="0"/>
              </a:rPr>
              <a:t>closest-points </a:t>
            </a:r>
            <a:r>
              <a:rPr lang="en-US" altLang="ko-KR" sz="2000" dirty="0" smtClean="0">
                <a:latin typeface="Garamond" pitchFamily="18" charset="0"/>
              </a:rPr>
              <a:t>problem and matrix multiplication</a:t>
            </a:r>
            <a:endParaRPr lang="en-US" altLang="ko-KR" sz="2000" dirty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Divide and Conquer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143122"/>
              </p:ext>
            </p:extLst>
          </p:nvPr>
        </p:nvGraphicFramePr>
        <p:xfrm>
          <a:off x="4860032" y="3861048"/>
          <a:ext cx="2165597" cy="29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5" name="Equation" r:id="rId4" imgW="1663560" imgH="228600" progId="Equation.DSMT4">
                  <p:embed/>
                </p:oleObj>
              </mc:Choice>
              <mc:Fallback>
                <p:oleObj name="Equation" r:id="rId4" imgW="1663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0032" y="3861048"/>
                        <a:ext cx="2165597" cy="29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32763"/>
              </p:ext>
            </p:extLst>
          </p:nvPr>
        </p:nvGraphicFramePr>
        <p:xfrm>
          <a:off x="7092280" y="3861048"/>
          <a:ext cx="1115861" cy="29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6" name="Equation" r:id="rId6" imgW="761760" imgH="203040" progId="Equation.DSMT4">
                  <p:embed/>
                </p:oleObj>
              </mc:Choice>
              <mc:Fallback>
                <p:oleObj name="Equation" r:id="rId6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92280" y="3861048"/>
                        <a:ext cx="1115861" cy="29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98239"/>
              </p:ext>
            </p:extLst>
          </p:nvPr>
        </p:nvGraphicFramePr>
        <p:xfrm>
          <a:off x="1738860" y="4221088"/>
          <a:ext cx="2786261" cy="101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7" name="Equation" r:id="rId8" imgW="2019240" imgH="736560" progId="Equation.DSMT4">
                  <p:embed/>
                </p:oleObj>
              </mc:Choice>
              <mc:Fallback>
                <p:oleObj name="Equation" r:id="rId8" imgW="20192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38860" y="4221088"/>
                        <a:ext cx="2786261" cy="1016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99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22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With a list P of points in a plane as input, we are required to find the closest pair of points.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Checking all                      pairs of distance gives O(     ).</a:t>
            </a:r>
          </a:p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2000" u="sng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O(</a:t>
            </a:r>
            <a:r>
              <a:rPr lang="en-US" altLang="ko-KR" sz="2000" u="sng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NlogN</a:t>
            </a:r>
            <a:r>
              <a:rPr lang="en-US" altLang="ko-KR" sz="2000" u="sng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) solution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Sort points by x coordinate 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Partition the set into two halves: P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and P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The closest points may be both in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P</a:t>
            </a:r>
            <a:r>
              <a:rPr lang="en-US" altLang="ko-KR" sz="2000" baseline="-25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, or both in P</a:t>
            </a:r>
            <a:r>
              <a:rPr lang="en-US" altLang="ko-KR" sz="2000" baseline="-25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, or one in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P</a:t>
            </a:r>
            <a:r>
              <a:rPr lang="en-US" altLang="ko-KR" sz="2000" baseline="-25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and the other in P</a:t>
            </a:r>
            <a:r>
              <a:rPr lang="en-US" altLang="ko-KR" sz="2000" baseline="-25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. – call the distances </a:t>
            </a: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, </a:t>
            </a: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, and d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C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latin typeface="Garamond" pitchFamily="18" charset="0"/>
              </a:rPr>
              <a:t>We can compute </a:t>
            </a: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</a:t>
            </a:r>
            <a:r>
              <a:rPr lang="en-US" altLang="ko-KR" sz="2000" baseline="-25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and </a:t>
            </a: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</a:t>
            </a:r>
            <a:r>
              <a:rPr lang="en-US" altLang="ko-KR" sz="2000" baseline="-25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recursively.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/>
            </a:r>
            <a:b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We must be able to compute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</a:t>
            </a:r>
            <a:r>
              <a:rPr lang="en-US" altLang="ko-KR" sz="2000" baseline="-25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C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 </a:t>
            </a:r>
            <a:b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in O(N)</a:t>
            </a:r>
            <a:endParaRPr lang="en-US" altLang="ko-KR" sz="2000" dirty="0" smtClean="0">
              <a:latin typeface="Garamond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Closest-Points Problem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986696"/>
              </p:ext>
            </p:extLst>
          </p:nvPr>
        </p:nvGraphicFramePr>
        <p:xfrm>
          <a:off x="2411760" y="1878428"/>
          <a:ext cx="1224136" cy="326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9" name="Equation" r:id="rId4" imgW="761760" imgH="203040" progId="Equation.DSMT4">
                  <p:embed/>
                </p:oleObj>
              </mc:Choice>
              <mc:Fallback>
                <p:oleObj name="Equation" r:id="rId4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1760" y="1878428"/>
                        <a:ext cx="1224136" cy="326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988552"/>
              </p:ext>
            </p:extLst>
          </p:nvPr>
        </p:nvGraphicFramePr>
        <p:xfrm>
          <a:off x="6444208" y="1863408"/>
          <a:ext cx="36671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0" name="Equation" r:id="rId6" imgW="228600" imgH="203040" progId="Equation.DSMT4">
                  <p:embed/>
                </p:oleObj>
              </mc:Choice>
              <mc:Fallback>
                <p:oleObj name="Equation" r:id="rId6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44208" y="1863408"/>
                        <a:ext cx="366712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352" y="4253666"/>
            <a:ext cx="3053136" cy="259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23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Let </a:t>
            </a:r>
            <a:r>
              <a:rPr lang="el-GR" altLang="ko-KR" sz="2000" dirty="0" smtClean="0">
                <a:latin typeface="Garamond" pitchFamily="18" charset="0"/>
              </a:rPr>
              <a:t>δ</a:t>
            </a:r>
            <a:r>
              <a:rPr lang="en-US" altLang="ko-KR" sz="2000" dirty="0" smtClean="0">
                <a:latin typeface="Garamond" pitchFamily="18" charset="0"/>
              </a:rPr>
              <a:t>=min(</a:t>
            </a:r>
            <a:r>
              <a:rPr lang="en-US" altLang="ko-KR" sz="2000" dirty="0" err="1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, </a:t>
            </a: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</a:t>
            </a:r>
            <a:r>
              <a:rPr lang="en-US" altLang="ko-KR" sz="2000" baseline="-25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)</a:t>
            </a:r>
            <a:r>
              <a:rPr lang="en-US" altLang="ko-KR" sz="2000" dirty="0" smtClean="0">
                <a:latin typeface="Garamond" pitchFamily="18" charset="0"/>
              </a:rPr>
              <a:t>. We only need to compute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</a:t>
            </a:r>
            <a:r>
              <a:rPr lang="en-US" altLang="ko-KR" sz="2000" baseline="-25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C</a:t>
            </a:r>
            <a:r>
              <a:rPr lang="en-US" altLang="ko-KR" sz="2000" dirty="0" smtClean="0">
                <a:latin typeface="Garamond" pitchFamily="18" charset="0"/>
              </a:rPr>
              <a:t> if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</a:t>
            </a:r>
            <a:r>
              <a:rPr lang="en-US" altLang="ko-KR" sz="2000" baseline="-25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C</a:t>
            </a:r>
            <a:r>
              <a:rPr lang="en-US" altLang="ko-KR" sz="2000" dirty="0" smtClean="0">
                <a:latin typeface="Garamond" pitchFamily="18" charset="0"/>
              </a:rPr>
              <a:t> improves on </a:t>
            </a:r>
            <a:r>
              <a:rPr lang="el-GR" altLang="ko-KR" sz="2000" dirty="0">
                <a:latin typeface="Garamond" pitchFamily="18" charset="0"/>
              </a:rPr>
              <a:t>δ</a:t>
            </a:r>
            <a:r>
              <a:rPr lang="en-US" altLang="ko-KR" sz="2000" dirty="0" smtClean="0">
                <a:latin typeface="Garamond" pitchFamily="18" charset="0"/>
              </a:rPr>
              <a:t>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If d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C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is such a distance, the two points defining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</a:t>
            </a:r>
            <a:r>
              <a:rPr lang="en-US" altLang="ko-KR" sz="2000" baseline="-25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C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must be within </a:t>
            </a:r>
            <a:r>
              <a:rPr lang="el-GR" altLang="ko-KR" sz="2000" dirty="0" smtClean="0">
                <a:latin typeface="Garamond" pitchFamily="18" charset="0"/>
              </a:rPr>
              <a:t>δ</a:t>
            </a:r>
            <a:r>
              <a:rPr lang="en-US" altLang="ko-KR" sz="2000" dirty="0" smtClean="0">
                <a:latin typeface="Garamond" pitchFamily="18" charset="0"/>
              </a:rPr>
              <a:t> of the dividing line.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Refer to this area as a strip.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The y coordinates of the two points defining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</a:t>
            </a:r>
            <a:r>
              <a:rPr lang="en-US" altLang="ko-KR" sz="2000" baseline="-25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C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can differ by at most </a:t>
            </a:r>
            <a:r>
              <a:rPr lang="el-GR" altLang="ko-KR" sz="2000" dirty="0" smtClean="0">
                <a:latin typeface="Garamond" pitchFamily="18" charset="0"/>
              </a:rPr>
              <a:t>δ</a:t>
            </a:r>
            <a:r>
              <a:rPr lang="en-US" altLang="ko-KR" sz="2000" dirty="0" smtClean="0">
                <a:latin typeface="Garamond" pitchFamily="18" charset="0"/>
              </a:rPr>
              <a:t>.  Suppose points are sorted by their y coordinates.</a:t>
            </a:r>
            <a:endParaRPr lang="en-US" altLang="ko-KR" sz="2000" dirty="0" smtClean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Closest-Points Problem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212975"/>
            <a:ext cx="4814393" cy="20173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9000"/>
            <a:ext cx="3601639" cy="3216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5856" y="6178905"/>
            <a:ext cx="414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0066FF"/>
                </a:solidFill>
                <a:latin typeface="Garamond" panose="02020404030301010803" pitchFamily="18" charset="0"/>
              </a:rPr>
              <a:t>Only p4 and p5 are considered in the second for loop</a:t>
            </a:r>
          </a:p>
        </p:txBody>
      </p:sp>
    </p:spTree>
    <p:extLst>
      <p:ext uri="{BB962C8B-B14F-4D97-AF65-F5344CB8AC3E}">
        <p14:creationId xmlns:p14="http://schemas.microsoft.com/office/powerpoint/2010/main" val="11750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24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In the worst case, for any point p</a:t>
            </a:r>
            <a:r>
              <a:rPr lang="en-US" altLang="ko-KR" sz="2000" baseline="-25000" dirty="0" smtClean="0">
                <a:latin typeface="Garamond" pitchFamily="18" charset="0"/>
              </a:rPr>
              <a:t>i</a:t>
            </a:r>
            <a:r>
              <a:rPr lang="en-US" altLang="ko-KR" sz="2000" dirty="0" smtClean="0">
                <a:latin typeface="Garamond" pitchFamily="18" charset="0"/>
              </a:rPr>
              <a:t>, at most 7 points p</a:t>
            </a:r>
            <a:r>
              <a:rPr lang="en-US" altLang="ko-KR" sz="2000" baseline="-25000" dirty="0" smtClean="0">
                <a:latin typeface="Garamond" pitchFamily="18" charset="0"/>
              </a:rPr>
              <a:t>j</a:t>
            </a:r>
            <a:r>
              <a:rPr lang="en-US" altLang="ko-KR" sz="2000" dirty="0" smtClean="0">
                <a:latin typeface="Garamond" pitchFamily="18" charset="0"/>
              </a:rPr>
              <a:t> are considered.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These points must lie either in the </a:t>
            </a:r>
            <a:r>
              <a:rPr lang="el-GR" altLang="ko-KR" sz="2000" dirty="0" smtClean="0">
                <a:latin typeface="Garamond" pitchFamily="18" charset="0"/>
              </a:rPr>
              <a:t>δ</a:t>
            </a:r>
            <a:r>
              <a:rPr lang="en-US" altLang="ko-KR" sz="2000" dirty="0" smtClean="0">
                <a:latin typeface="Garamond" pitchFamily="18" charset="0"/>
              </a:rPr>
              <a:t>-by-</a:t>
            </a:r>
            <a:r>
              <a:rPr lang="el-GR" altLang="ko-KR" sz="2000" dirty="0" smtClean="0">
                <a:latin typeface="Garamond" pitchFamily="18" charset="0"/>
              </a:rPr>
              <a:t>δ</a:t>
            </a:r>
            <a:r>
              <a:rPr lang="en-US" altLang="ko-KR" sz="2000" dirty="0" smtClean="0">
                <a:latin typeface="Garamond" pitchFamily="18" charset="0"/>
              </a:rPr>
              <a:t> square in the left half of the strip or in the </a:t>
            </a:r>
            <a:r>
              <a:rPr lang="el-GR" altLang="ko-KR" sz="2000" dirty="0">
                <a:latin typeface="Garamond" pitchFamily="18" charset="0"/>
              </a:rPr>
              <a:t>δ</a:t>
            </a:r>
            <a:r>
              <a:rPr lang="en-US" altLang="ko-KR" sz="2000" dirty="0">
                <a:latin typeface="Garamond" pitchFamily="18" charset="0"/>
              </a:rPr>
              <a:t>-by-</a:t>
            </a:r>
            <a:r>
              <a:rPr lang="el-GR" altLang="ko-KR" sz="2000" dirty="0">
                <a:latin typeface="Garamond" pitchFamily="18" charset="0"/>
              </a:rPr>
              <a:t>δ</a:t>
            </a:r>
            <a:r>
              <a:rPr lang="en-US" altLang="ko-KR" sz="2000" dirty="0">
                <a:latin typeface="Garamond" pitchFamily="18" charset="0"/>
              </a:rPr>
              <a:t> </a:t>
            </a:r>
            <a:r>
              <a:rPr lang="en-US" altLang="ko-KR" sz="2000" dirty="0" smtClean="0">
                <a:latin typeface="Garamond" pitchFamily="18" charset="0"/>
              </a:rPr>
              <a:t>square in the right half.</a:t>
            </a:r>
            <a:endParaRPr lang="en-US" altLang="ko-KR" sz="2000" dirty="0" smtClean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One of these points is p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. At most seven points to be considered.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Even though p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L2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and p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R1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have the same coordinates, they could be different.</a:t>
            </a:r>
          </a:p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Because at most 7 points are considered for each </a:t>
            </a:r>
            <a:r>
              <a:rPr lang="en-US" altLang="ko-KR" sz="2000" dirty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p</a:t>
            </a:r>
            <a:r>
              <a:rPr lang="en-US" altLang="ko-KR" sz="2000" baseline="-25000" dirty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, the time to compute </a:t>
            </a:r>
            <a:r>
              <a:rPr lang="en-US" altLang="ko-KR" sz="2000" dirty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d</a:t>
            </a:r>
            <a:r>
              <a:rPr lang="en-US" altLang="ko-KR" sz="2000" baseline="-25000" dirty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C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 that is better than </a:t>
            </a:r>
            <a:r>
              <a:rPr lang="el-GR" altLang="ko-KR" sz="2000" dirty="0">
                <a:solidFill>
                  <a:srgbClr val="FF0000"/>
                </a:solidFill>
                <a:latin typeface="Garamond" pitchFamily="18" charset="0"/>
              </a:rPr>
              <a:t>δ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 is O(N).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Closest-Points Problem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9779" y="5010022"/>
            <a:ext cx="367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At most eight points fits in the rectangle.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60" y="4070591"/>
            <a:ext cx="3890764" cy="25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25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00" u="sng" dirty="0" smtClean="0">
                <a:latin typeface="Garamond" pitchFamily="18" charset="0"/>
              </a:rPr>
              <a:t>Multiplying Integers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Multiplying two N-digit numbers, X and Y requires           operations.</a:t>
            </a:r>
          </a:p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If X = 61,438,521 and Y =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94,736,407,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break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X and Y into two halves.</a:t>
            </a:r>
            <a:endParaRPr lang="en-US" altLang="ko-KR" sz="2000" dirty="0" smtClean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= 6,143, 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= 8,521, Y</a:t>
            </a:r>
            <a:r>
              <a:rPr lang="en-US" altLang="ko-KR" sz="2000" baseline="-25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= 9,473, Y</a:t>
            </a:r>
            <a:r>
              <a:rPr lang="en-US" altLang="ko-KR" sz="2000" baseline="-25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= 6,407</a:t>
            </a:r>
            <a:b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XY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=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Y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10</a:t>
            </a:r>
            <a:r>
              <a:rPr lang="en-US" altLang="ko-KR" sz="2000" baseline="30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8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+ (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Y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+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Y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)10</a:t>
            </a:r>
            <a:r>
              <a:rPr lang="en-US" altLang="ko-KR" sz="2000" baseline="30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4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+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Y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R 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latin typeface="Garamond" pitchFamily="18" charset="0"/>
                <a:ea typeface="맑은 고딕" pitchFamily="50" charset="-127"/>
              </a:rPr>
              <a:t>                                       </a:t>
            </a:r>
            <a:r>
              <a:rPr lang="en-US" altLang="ko-KR" sz="2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                              No improvement..</a:t>
            </a:r>
          </a:p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Y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 + 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Y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 = (</a:t>
            </a:r>
            <a:r>
              <a:rPr lang="en-US" altLang="ko-KR" sz="2000" dirty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 – </a:t>
            </a:r>
            <a:r>
              <a:rPr lang="en-US" altLang="ko-KR" sz="2000" dirty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)(</a:t>
            </a:r>
            <a:r>
              <a:rPr lang="en-US" altLang="ko-KR" sz="2000" dirty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Y</a:t>
            </a:r>
            <a:r>
              <a:rPr lang="en-US" altLang="ko-KR" sz="2000" baseline="-25000" dirty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 – </a:t>
            </a:r>
            <a:r>
              <a:rPr lang="en-US" altLang="ko-KR" sz="2000" dirty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Y</a:t>
            </a:r>
            <a:r>
              <a:rPr lang="en-US" altLang="ko-KR" sz="2000" baseline="-25000" dirty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) + 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Y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L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 + 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Y</a:t>
            </a:r>
            <a:r>
              <a:rPr lang="en-US" altLang="ko-KR" sz="2000" baseline="-25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R</a:t>
            </a:r>
            <a:endParaRPr lang="en-US" altLang="ko-KR" sz="2000" dirty="0">
              <a:solidFill>
                <a:srgbClr val="FF0000"/>
              </a:solidFill>
              <a:latin typeface="Garamond" pitchFamily="18" charset="0"/>
              <a:ea typeface="맑은 고딕" pitchFamily="50" charset="-127"/>
              <a:sym typeface="Wingdings" panose="05000000000000000000" pitchFamily="2" charset="2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Use one multiplication, plus the result of two multiplications that have already been performed.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                                     </a:t>
            </a:r>
            <a:endParaRPr lang="en-US" altLang="ko-KR" sz="2000" dirty="0">
              <a:latin typeface="Garamond" pitchFamily="18" charset="0"/>
              <a:ea typeface="맑은 고딕" pitchFamily="50" charset="-127"/>
              <a:sym typeface="Wingdings" panose="05000000000000000000" pitchFamily="2" charset="2"/>
            </a:endParaRPr>
          </a:p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2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Be careful, for small N the overhead is significant</a:t>
            </a:r>
          </a:p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2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For larger N there are even better algorithms. They also make extensive use of divide and conquer.</a:t>
            </a:r>
            <a:endParaRPr lang="en-US" altLang="ko-KR" sz="2000" dirty="0" smtClean="0">
              <a:latin typeface="Garamond" pitchFamily="18" charset="0"/>
              <a:ea typeface="맑은 고딕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Arithmetic Problems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40007"/>
              </p:ext>
            </p:extLst>
          </p:nvPr>
        </p:nvGraphicFramePr>
        <p:xfrm>
          <a:off x="6516216" y="1533364"/>
          <a:ext cx="648072" cy="32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9" name="Equation" r:id="rId4" imgW="457200" imgH="228600" progId="Equation.DSMT4">
                  <p:embed/>
                </p:oleObj>
              </mc:Choice>
              <mc:Fallback>
                <p:oleObj name="Equation" r:id="rId4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6216" y="1533364"/>
                        <a:ext cx="648072" cy="324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713766"/>
              </p:ext>
            </p:extLst>
          </p:nvPr>
        </p:nvGraphicFramePr>
        <p:xfrm>
          <a:off x="899592" y="2996952"/>
          <a:ext cx="2376265" cy="30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0" name="Equation" r:id="rId6" imgW="1587240" imgH="203040" progId="Equation.DSMT4">
                  <p:embed/>
                </p:oleObj>
              </mc:Choice>
              <mc:Fallback>
                <p:oleObj name="Equation" r:id="rId6" imgW="1587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9592" y="2996952"/>
                        <a:ext cx="2376265" cy="304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990019"/>
              </p:ext>
            </p:extLst>
          </p:nvPr>
        </p:nvGraphicFramePr>
        <p:xfrm>
          <a:off x="3811959" y="2978150"/>
          <a:ext cx="14081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1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11959" y="2978150"/>
                        <a:ext cx="1408113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550219"/>
              </p:ext>
            </p:extLst>
          </p:nvPr>
        </p:nvGraphicFramePr>
        <p:xfrm>
          <a:off x="909638" y="4437063"/>
          <a:ext cx="23574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2" name="Equation" r:id="rId10" imgW="1574640" imgH="203040" progId="Equation.DSMT4">
                  <p:embed/>
                </p:oleObj>
              </mc:Choice>
              <mc:Fallback>
                <p:oleObj name="Equation" r:id="rId10" imgW="1574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9638" y="4437063"/>
                        <a:ext cx="2357437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349458"/>
              </p:ext>
            </p:extLst>
          </p:nvPr>
        </p:nvGraphicFramePr>
        <p:xfrm>
          <a:off x="3736975" y="4418013"/>
          <a:ext cx="155892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3" name="Equation" r:id="rId12" imgW="1041120" imgH="228600" progId="Equation.DSMT4">
                  <p:embed/>
                </p:oleObj>
              </mc:Choice>
              <mc:Fallback>
                <p:oleObj name="Equation" r:id="rId12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36975" y="4418013"/>
                        <a:ext cx="1558925" cy="34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68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26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00" u="sng" dirty="0" smtClean="0">
                <a:latin typeface="Garamond" pitchFamily="18" charset="0"/>
              </a:rPr>
              <a:t>Matrix Multiplication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Simple O(N</a:t>
            </a:r>
            <a:r>
              <a:rPr lang="en-US" altLang="ko-KR" sz="2000" baseline="30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3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) algorithm to compute C = AB, where A, B, and C are </a:t>
            </a: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NxN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matrices.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Arithmetic Problems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24216"/>
            <a:ext cx="5184576" cy="431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27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00" u="sng" dirty="0" err="1" smtClean="0">
                <a:latin typeface="Garamond" pitchFamily="18" charset="0"/>
              </a:rPr>
              <a:t>Strassen’s</a:t>
            </a:r>
            <a:r>
              <a:rPr lang="en-US" altLang="ko-KR" sz="2000" u="sng" dirty="0" smtClean="0">
                <a:latin typeface="Garamond" pitchFamily="18" charset="0"/>
              </a:rPr>
              <a:t> algorithm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Divide each matrix into four quadrants.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Then, 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endParaRPr lang="en-US" altLang="ko-KR" sz="2000" dirty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We then perform eight N/2-by-N/2 matrix multiplication and four N/2-by-N/2 matrix additions. Matrix addition takes O(N</a:t>
            </a:r>
            <a:r>
              <a:rPr lang="en-US" altLang="ko-KR" sz="2000" baseline="30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), so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/>
            </a:r>
            <a:b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                                       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                                     No improvement..</a:t>
            </a:r>
            <a:endParaRPr lang="en-US" altLang="ko-KR" sz="2000" dirty="0" smtClean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Use strategy similar to the integer multiplication algorithm.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Arithmetic Problems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40768"/>
            <a:ext cx="3600400" cy="466590"/>
          </a:xfrm>
          <a:prstGeom prst="rect">
            <a:avLst/>
          </a:prstGeom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340962"/>
              </p:ext>
            </p:extLst>
          </p:nvPr>
        </p:nvGraphicFramePr>
        <p:xfrm>
          <a:off x="1979712" y="1926137"/>
          <a:ext cx="2015181" cy="368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5" name="Equation" r:id="rId5" imgW="1320480" imgH="241200" progId="Equation.DSMT4">
                  <p:embed/>
                </p:oleObj>
              </mc:Choice>
              <mc:Fallback>
                <p:oleObj name="Equation" r:id="rId5" imgW="1320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1926137"/>
                        <a:ext cx="2015181" cy="368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613904"/>
              </p:ext>
            </p:extLst>
          </p:nvPr>
        </p:nvGraphicFramePr>
        <p:xfrm>
          <a:off x="4211638" y="1925638"/>
          <a:ext cx="20732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6" name="Equation" r:id="rId7" imgW="1358640" imgH="241200" progId="Equation.DSMT4">
                  <p:embed/>
                </p:oleObj>
              </mc:Choice>
              <mc:Fallback>
                <p:oleObj name="Equation" r:id="rId7" imgW="1358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1638" y="1925638"/>
                        <a:ext cx="20732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125926"/>
              </p:ext>
            </p:extLst>
          </p:nvPr>
        </p:nvGraphicFramePr>
        <p:xfrm>
          <a:off x="1951038" y="2327275"/>
          <a:ext cx="20732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7" name="Equation" r:id="rId9" imgW="1358640" imgH="241200" progId="Equation.DSMT4">
                  <p:embed/>
                </p:oleObj>
              </mc:Choice>
              <mc:Fallback>
                <p:oleObj name="Equation" r:id="rId9" imgW="1358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51038" y="2327275"/>
                        <a:ext cx="20732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131378"/>
              </p:ext>
            </p:extLst>
          </p:nvPr>
        </p:nvGraphicFramePr>
        <p:xfrm>
          <a:off x="4173538" y="2325688"/>
          <a:ext cx="21510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8" name="Equation" r:id="rId11" imgW="1409400" imgH="241200" progId="Equation.DSMT4">
                  <p:embed/>
                </p:oleObj>
              </mc:Choice>
              <mc:Fallback>
                <p:oleObj name="Equation" r:id="rId11" imgW="1409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73538" y="2325688"/>
                        <a:ext cx="2151062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43358"/>
              </p:ext>
            </p:extLst>
          </p:nvPr>
        </p:nvGraphicFramePr>
        <p:xfrm>
          <a:off x="923925" y="3325813"/>
          <a:ext cx="24717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9" name="Equation" r:id="rId13" imgW="1650960" imgH="228600" progId="Equation.DSMT4">
                  <p:embed/>
                </p:oleObj>
              </mc:Choice>
              <mc:Fallback>
                <p:oleObj name="Equation" r:id="rId13" imgW="1650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3925" y="3325813"/>
                        <a:ext cx="2471738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88684"/>
              </p:ext>
            </p:extLst>
          </p:nvPr>
        </p:nvGraphicFramePr>
        <p:xfrm>
          <a:off x="4183063" y="3324225"/>
          <a:ext cx="138906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0" name="Equation" r:id="rId15" imgW="927000" imgH="228600" progId="Equation.DSMT4">
                  <p:embed/>
                </p:oleObj>
              </mc:Choice>
              <mc:Fallback>
                <p:oleObj name="Equation" r:id="rId15" imgW="927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83063" y="3324225"/>
                        <a:ext cx="1389062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85318"/>
              </p:ext>
            </p:extLst>
          </p:nvPr>
        </p:nvGraphicFramePr>
        <p:xfrm>
          <a:off x="960959" y="4062413"/>
          <a:ext cx="26749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1" name="Equation" r:id="rId17" imgW="1752480" imgH="241200" progId="Equation.DSMT4">
                  <p:embed/>
                </p:oleObj>
              </mc:Choice>
              <mc:Fallback>
                <p:oleObj name="Equation" r:id="rId17" imgW="1752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0959" y="4062413"/>
                        <a:ext cx="2674937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697242"/>
              </p:ext>
            </p:extLst>
          </p:nvPr>
        </p:nvGraphicFramePr>
        <p:xfrm>
          <a:off x="979488" y="4419600"/>
          <a:ext cx="26368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2" name="Equation" r:id="rId19" imgW="1726920" imgH="241200" progId="Equation.DSMT4">
                  <p:embed/>
                </p:oleObj>
              </mc:Choice>
              <mc:Fallback>
                <p:oleObj name="Equation" r:id="rId19" imgW="1726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79488" y="4419600"/>
                        <a:ext cx="2636837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621552"/>
              </p:ext>
            </p:extLst>
          </p:nvPr>
        </p:nvGraphicFramePr>
        <p:xfrm>
          <a:off x="979487" y="4766879"/>
          <a:ext cx="25796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3" name="Equation" r:id="rId21" imgW="1688760" imgH="241200" progId="Equation.DSMT4">
                  <p:embed/>
                </p:oleObj>
              </mc:Choice>
              <mc:Fallback>
                <p:oleObj name="Equation" r:id="rId21" imgW="1688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9487" y="4766879"/>
                        <a:ext cx="2579687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445649"/>
              </p:ext>
            </p:extLst>
          </p:nvPr>
        </p:nvGraphicFramePr>
        <p:xfrm>
          <a:off x="979486" y="5125492"/>
          <a:ext cx="1939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4" name="Equation" r:id="rId23" imgW="1269720" imgH="241200" progId="Equation.DSMT4">
                  <p:embed/>
                </p:oleObj>
              </mc:Choice>
              <mc:Fallback>
                <p:oleObj name="Equation" r:id="rId23" imgW="1269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79486" y="5125492"/>
                        <a:ext cx="193992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22260"/>
              </p:ext>
            </p:extLst>
          </p:nvPr>
        </p:nvGraphicFramePr>
        <p:xfrm>
          <a:off x="979486" y="5494524"/>
          <a:ext cx="19589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5" name="Equation" r:id="rId25" imgW="1282680" imgH="241200" progId="Equation.DSMT4">
                  <p:embed/>
                </p:oleObj>
              </mc:Choice>
              <mc:Fallback>
                <p:oleObj name="Equation" r:id="rId25" imgW="1282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79486" y="5494524"/>
                        <a:ext cx="19589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208211"/>
              </p:ext>
            </p:extLst>
          </p:nvPr>
        </p:nvGraphicFramePr>
        <p:xfrm>
          <a:off x="962447" y="5852405"/>
          <a:ext cx="19589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6" name="Equation" r:id="rId27" imgW="1282680" imgH="241200" progId="Equation.DSMT4">
                  <p:embed/>
                </p:oleObj>
              </mc:Choice>
              <mc:Fallback>
                <p:oleObj name="Equation" r:id="rId27" imgW="1282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62447" y="5852405"/>
                        <a:ext cx="19589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227503"/>
              </p:ext>
            </p:extLst>
          </p:nvPr>
        </p:nvGraphicFramePr>
        <p:xfrm>
          <a:off x="960959" y="6212813"/>
          <a:ext cx="1939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7" name="Equation" r:id="rId29" imgW="1269720" imgH="241200" progId="Equation.DSMT4">
                  <p:embed/>
                </p:oleObj>
              </mc:Choice>
              <mc:Fallback>
                <p:oleObj name="Equation" r:id="rId29" imgW="1269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60959" y="6212813"/>
                        <a:ext cx="193992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660915"/>
              </p:ext>
            </p:extLst>
          </p:nvPr>
        </p:nvGraphicFramePr>
        <p:xfrm>
          <a:off x="4427984" y="4077072"/>
          <a:ext cx="24399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8" name="Equation" r:id="rId31" imgW="1600200" imgH="241200" progId="Equation.DSMT4">
                  <p:embed/>
                </p:oleObj>
              </mc:Choice>
              <mc:Fallback>
                <p:oleObj name="Equation" r:id="rId31" imgW="1600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427984" y="4077072"/>
                        <a:ext cx="2439987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314929"/>
              </p:ext>
            </p:extLst>
          </p:nvPr>
        </p:nvGraphicFramePr>
        <p:xfrm>
          <a:off x="4427984" y="4439031"/>
          <a:ext cx="14509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9" name="Equation" r:id="rId33" imgW="952200" imgH="241200" progId="Equation.DSMT4">
                  <p:embed/>
                </p:oleObj>
              </mc:Choice>
              <mc:Fallback>
                <p:oleObj name="Equation" r:id="rId33" imgW="952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427984" y="4439031"/>
                        <a:ext cx="14509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088404"/>
              </p:ext>
            </p:extLst>
          </p:nvPr>
        </p:nvGraphicFramePr>
        <p:xfrm>
          <a:off x="4427984" y="4800990"/>
          <a:ext cx="14509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0" name="Equation" r:id="rId35" imgW="952200" imgH="241200" progId="Equation.DSMT4">
                  <p:embed/>
                </p:oleObj>
              </mc:Choice>
              <mc:Fallback>
                <p:oleObj name="Equation" r:id="rId35" imgW="952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427984" y="4800990"/>
                        <a:ext cx="145097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034932"/>
              </p:ext>
            </p:extLst>
          </p:nvPr>
        </p:nvGraphicFramePr>
        <p:xfrm>
          <a:off x="4427984" y="5162949"/>
          <a:ext cx="24971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1" name="Equation" r:id="rId37" imgW="1638000" imgH="241200" progId="Equation.DSMT4">
                  <p:embed/>
                </p:oleObj>
              </mc:Choice>
              <mc:Fallback>
                <p:oleObj name="Equation" r:id="rId37" imgW="1638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427984" y="5162949"/>
                        <a:ext cx="2497137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34817"/>
              </p:ext>
            </p:extLst>
          </p:nvPr>
        </p:nvGraphicFramePr>
        <p:xfrm>
          <a:off x="3952677" y="5906270"/>
          <a:ext cx="45624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2" name="Equation" r:id="rId39" imgW="3047760" imgH="228600" progId="Equation.DSMT4">
                  <p:embed/>
                </p:oleObj>
              </mc:Choice>
              <mc:Fallback>
                <p:oleObj name="Equation" r:id="rId39" imgW="304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952677" y="5906270"/>
                        <a:ext cx="4562475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3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28</a:t>
            </a:fld>
            <a:endParaRPr kumimoji="0" lang="en-US" altLang="ko-KR" sz="1400" dirty="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00" u="sng" dirty="0" smtClean="0">
                <a:latin typeface="Garamond" pitchFamily="18" charset="0"/>
              </a:rPr>
              <a:t>Randomized algorithms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At least once during the algorithm, a random number is used to make a decision.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It has no bad inputs but only bad random numbers.</a:t>
            </a:r>
          </a:p>
          <a:p>
            <a:pPr lvl="0" algn="l" eaLnBrk="1" hangingPunct="1">
              <a:spcBef>
                <a:spcPts val="600"/>
              </a:spcBef>
              <a:tabLst/>
            </a:pPr>
            <a:endParaRPr lang="en-US" altLang="ko-KR" sz="2000" dirty="0" smtClean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Consider two variants A and </a:t>
            </a:r>
            <a:r>
              <a:rPr lang="en-US" altLang="ko-KR" sz="2000" b="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B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of quicksort: </a:t>
            </a:r>
            <a:endParaRPr lang="en-US" altLang="ko-KR" sz="2000" dirty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A uses the first element as pivot, while B uses a randomly chosen one.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A will run in             every time it is given an already-sorted list. 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B will give an O(</a:t>
            </a:r>
            <a:r>
              <a:rPr lang="en-US" altLang="ko-KR" sz="2000" dirty="0" err="1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NlogN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)-expected-time for any input.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latin typeface="Garamond" pitchFamily="18" charset="0"/>
                <a:ea typeface="맑은 고딕" pitchFamily="50" charset="-127"/>
              </a:rPr>
              <a:t>By using a randomized algorithm, the particular input is no longer important.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Randomized Algorithms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25" name="개체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9113"/>
              </p:ext>
            </p:extLst>
          </p:nvPr>
        </p:nvGraphicFramePr>
        <p:xfrm>
          <a:off x="2411760" y="3753036"/>
          <a:ext cx="648072" cy="32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0" name="Equation" r:id="rId4" imgW="457200" imgH="228600" progId="Equation.DSMT4">
                  <p:embed/>
                </p:oleObj>
              </mc:Choice>
              <mc:Fallback>
                <p:oleObj name="Equation" r:id="rId4" imgW="457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1760" y="3753036"/>
                        <a:ext cx="648072" cy="324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29</a:t>
            </a:fld>
            <a:endParaRPr kumimoji="0" lang="en-US" altLang="ko-KR" sz="1400" dirty="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Random number generation</a:t>
            </a:r>
          </a:p>
          <a:p>
            <a:pPr marL="34290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True randomness is virtually impossible on a computer. It suffices to produce </a:t>
            </a:r>
            <a:r>
              <a:rPr lang="en-US" altLang="ko-KR" sz="2000" u="sng" dirty="0" smtClean="0">
                <a:latin typeface="Garamond" pitchFamily="18" charset="0"/>
              </a:rPr>
              <a:t>pseudorandom</a:t>
            </a:r>
            <a:r>
              <a:rPr lang="en-US" altLang="ko-KR" sz="2000" dirty="0" smtClean="0">
                <a:latin typeface="Garamond" pitchFamily="18" charset="0"/>
              </a:rPr>
              <a:t> numbers appearing to be random.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What is really needed is a </a:t>
            </a:r>
            <a:r>
              <a:rPr lang="en-US" altLang="ko-KR" sz="2000" u="sng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sequence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of random numbers.</a:t>
            </a:r>
            <a:endParaRPr lang="en-US" altLang="ko-KR" sz="2000" dirty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2000" u="sng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Linear congruential generator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(</a:t>
            </a: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Lehmer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, 1951): 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Some value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of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0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(seed) must be given. If M is prime, then 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is never 0.  If 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0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=0, the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 sequence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is far from random.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If A and M are correctly chosen, any                  is equally valid.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Ex)</a:t>
            </a:r>
            <a:b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       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7, 5, 2, 3, 10, 4, 6, 9, 8, 1,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7, 5, 2, …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Sequence has a period of M-1. Some choices of A do not.</a:t>
            </a:r>
            <a:b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EX)                                              :     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5, 3, 4, 9, 1,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5, 3, 4, …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Lehmer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suggested the use of 31-bit prime M = 2</a:t>
            </a:r>
            <a:r>
              <a:rPr lang="en-US" altLang="ko-KR" sz="2000" baseline="30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31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– 1 = 2,147,483,647</a:t>
            </a:r>
            <a:b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For this, A = 48,271 is one that gives a full period generator.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The system clock can be used for the seed.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Random-Number Generators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797740"/>
              </p:ext>
            </p:extLst>
          </p:nvPr>
        </p:nvGraphicFramePr>
        <p:xfrm>
          <a:off x="5794375" y="2716213"/>
          <a:ext cx="15065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2" name="Equation" r:id="rId4" imgW="1079280" imgH="228600" progId="Equation.DSMT4">
                  <p:embed/>
                </p:oleObj>
              </mc:Choice>
              <mc:Fallback>
                <p:oleObj name="Equation" r:id="rId4" imgW="107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94375" y="2716213"/>
                        <a:ext cx="1506538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255486"/>
              </p:ext>
            </p:extLst>
          </p:nvPr>
        </p:nvGraphicFramePr>
        <p:xfrm>
          <a:off x="5035550" y="3779838"/>
          <a:ext cx="871538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3" name="Equation" r:id="rId6" imgW="685800" imgH="228600" progId="Equation.DSMT4">
                  <p:embed/>
                </p:oleObj>
              </mc:Choice>
              <mc:Fallback>
                <p:oleObj name="Equation" r:id="rId6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35550" y="3779838"/>
                        <a:ext cx="871538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826426"/>
              </p:ext>
            </p:extLst>
          </p:nvPr>
        </p:nvGraphicFramePr>
        <p:xfrm>
          <a:off x="1555750" y="4108450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4" name="Equation" r:id="rId8" imgW="1028520" imgH="228600" progId="Equation.DSMT4">
                  <p:embed/>
                </p:oleObj>
              </mc:Choice>
              <mc:Fallback>
                <p:oleObj name="Equation" r:id="rId8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55750" y="4108450"/>
                        <a:ext cx="1435100" cy="31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315958"/>
              </p:ext>
            </p:extLst>
          </p:nvPr>
        </p:nvGraphicFramePr>
        <p:xfrm>
          <a:off x="3544888" y="4105275"/>
          <a:ext cx="5270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5" name="Equation" r:id="rId10" imgW="380880" imgH="228600" progId="Equation.DSMT4">
                  <p:embed/>
                </p:oleObj>
              </mc:Choice>
              <mc:Fallback>
                <p:oleObj name="Equation" r:id="rId10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44888" y="4105275"/>
                        <a:ext cx="52705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245771"/>
              </p:ext>
            </p:extLst>
          </p:nvPr>
        </p:nvGraphicFramePr>
        <p:xfrm>
          <a:off x="1555750" y="5140325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6" name="Equation" r:id="rId12" imgW="1028520" imgH="228600" progId="Equation.DSMT4">
                  <p:embed/>
                </p:oleObj>
              </mc:Choice>
              <mc:Fallback>
                <p:oleObj name="Equation" r:id="rId12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55750" y="5140325"/>
                        <a:ext cx="1435100" cy="31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44486"/>
              </p:ext>
            </p:extLst>
          </p:nvPr>
        </p:nvGraphicFramePr>
        <p:xfrm>
          <a:off x="3544888" y="5137150"/>
          <a:ext cx="5270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47" name="Equation" r:id="rId14" imgW="380880" imgH="228600" progId="Equation.DSMT4">
                  <p:embed/>
                </p:oleObj>
              </mc:Choice>
              <mc:Fallback>
                <p:oleObj name="Equation" r:id="rId14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44888" y="5137150"/>
                        <a:ext cx="52705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92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274315CB-4388-4978-84AC-6BF6A4D4E266}" type="slidenum">
              <a:rPr kumimoji="0" lang="en-US" altLang="ko-KR" sz="1400" smtClean="0">
                <a:latin typeface="Trebuchet MS" pitchFamily="34" charset="0"/>
              </a:rPr>
              <a:pPr/>
              <a:t>3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57213" y="1124744"/>
            <a:ext cx="79756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“Euler path (tour)”: find a path that visits every edge exactly once.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“Euler circuit”: find a </a:t>
            </a:r>
            <a:r>
              <a:rPr lang="en-US" altLang="ko-KR" sz="2000" dirty="0">
                <a:latin typeface="Garamond" pitchFamily="18" charset="0"/>
              </a:rPr>
              <a:t>cycle that visits every edge exactly </a:t>
            </a:r>
            <a:r>
              <a:rPr lang="en-US" altLang="ko-KR" sz="2000" dirty="0" smtClean="0">
                <a:latin typeface="Garamond" pitchFamily="18" charset="0"/>
              </a:rPr>
              <a:t>once.</a:t>
            </a:r>
          </a:p>
          <a:p>
            <a:pPr marL="342900" indent="-342900" algn="just" eaLnBrk="1" hangingPunct="1">
              <a:lnSpc>
                <a:spcPct val="11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An Euler circuit is possible only if the graph is connected and each vertex has an even degree.</a:t>
            </a:r>
          </a:p>
          <a:p>
            <a:pPr marL="342900" indent="-342900" algn="just" eaLnBrk="1" hangingPunct="1">
              <a:lnSpc>
                <a:spcPct val="11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  <a:sym typeface="Wingdings" pitchFamily="2" charset="2"/>
              </a:rPr>
              <a:t>If exactly two vertices have odd degree, an Euler tour is still possible if we start at one of the odd-degree vertices.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Euler Circuits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8" y="3861048"/>
            <a:ext cx="5081760" cy="11015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60" y="5277646"/>
            <a:ext cx="5148064" cy="12476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99792" y="637203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Euler path exists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28604" y="645778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Euler circuit exists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6610" y="626867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Euler path nor circuit exists</a:t>
            </a:r>
          </a:p>
        </p:txBody>
      </p:sp>
      <p:sp>
        <p:nvSpPr>
          <p:cNvPr id="5" name="위로 굽은 화살표 4"/>
          <p:cNvSpPr/>
          <p:nvPr/>
        </p:nvSpPr>
        <p:spPr bwMode="auto">
          <a:xfrm rot="5400000">
            <a:off x="2166204" y="5199668"/>
            <a:ext cx="576064" cy="779144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76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30</a:t>
            </a:fld>
            <a:endParaRPr kumimoji="0" lang="en-US" altLang="ko-KR" sz="1400" dirty="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A data structure that supports both searching and insertion in O(</a:t>
            </a:r>
            <a:r>
              <a:rPr lang="en-US" altLang="ko-KR" sz="2000" dirty="0" err="1" smtClean="0">
                <a:latin typeface="Garamond" pitchFamily="18" charset="0"/>
              </a:rPr>
              <a:t>logN</a:t>
            </a:r>
            <a:r>
              <a:rPr lang="en-US" altLang="ko-KR" sz="2000" dirty="0" smtClean="0">
                <a:latin typeface="Garamond" pitchFamily="18" charset="0"/>
              </a:rPr>
              <a:t>)?</a:t>
            </a:r>
          </a:p>
          <a:p>
            <a:pPr algn="l" eaLnBrk="1" hangingPunct="1">
              <a:spcBef>
                <a:spcPct val="5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ko-KR" sz="2000" dirty="0" smtClean="0">
              <a:latin typeface="Garamond" pitchFamily="18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ko-KR" sz="2000" dirty="0" smtClean="0">
              <a:latin typeface="Garamond" pitchFamily="18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algn="l" eaLnBrk="1" hangingPunct="1">
              <a:spcBef>
                <a:spcPct val="50000"/>
              </a:spcBef>
            </a:pPr>
            <a:endParaRPr lang="en-US" altLang="ko-KR" sz="2000" dirty="0" smtClean="0">
              <a:latin typeface="Garamond" pitchFamily="18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The problem is that it is too rigid to allow efficient insertion.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level-k node - node that has k links.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ko-KR" sz="2000" dirty="0" err="1" smtClean="0">
                <a:latin typeface="Garamond" pitchFamily="18" charset="0"/>
              </a:rPr>
              <a:t>i-th</a:t>
            </a:r>
            <a:r>
              <a:rPr lang="en-US" altLang="ko-KR" sz="2000" dirty="0" smtClean="0">
                <a:latin typeface="Garamond" pitchFamily="18" charset="0"/>
              </a:rPr>
              <a:t> link in any level-k node (k&gt;=</a:t>
            </a:r>
            <a:r>
              <a:rPr lang="en-US" altLang="ko-KR" sz="2000" dirty="0" err="1" smtClean="0">
                <a:latin typeface="Garamond" pitchFamily="18" charset="0"/>
              </a:rPr>
              <a:t>i</a:t>
            </a:r>
            <a:r>
              <a:rPr lang="en-US" altLang="ko-KR" sz="2000" dirty="0" smtClean="0">
                <a:latin typeface="Garamond" pitchFamily="18" charset="0"/>
              </a:rPr>
              <a:t>) links to the node with levels ≥ </a:t>
            </a:r>
            <a:r>
              <a:rPr lang="en-US" altLang="ko-KR" sz="2000" dirty="0" err="1" smtClean="0">
                <a:latin typeface="Garamond" pitchFamily="18" charset="0"/>
              </a:rPr>
              <a:t>i</a:t>
            </a:r>
            <a:r>
              <a:rPr lang="en-US" altLang="ko-KR" sz="2000" dirty="0" smtClean="0">
                <a:latin typeface="Garamond" pitchFamily="18" charset="0"/>
              </a:rPr>
              <a:t>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Roughly half are level-1, a quarter are level-2, …, 1/2</a:t>
            </a:r>
            <a:r>
              <a:rPr lang="en-US" altLang="ko-KR" sz="2000" baseline="30000" dirty="0" smtClean="0">
                <a:latin typeface="Garamond" pitchFamily="18" charset="0"/>
              </a:rPr>
              <a:t>i</a:t>
            </a:r>
            <a:r>
              <a:rPr lang="en-US" altLang="ko-KR" sz="2000" dirty="0" smtClean="0">
                <a:latin typeface="Garamond" pitchFamily="18" charset="0"/>
              </a:rPr>
              <a:t> are level-</a:t>
            </a:r>
            <a:r>
              <a:rPr lang="en-US" altLang="ko-KR" sz="2000" dirty="0" err="1" smtClean="0">
                <a:latin typeface="Garamond" pitchFamily="18" charset="0"/>
              </a:rPr>
              <a:t>i</a:t>
            </a:r>
            <a:r>
              <a:rPr lang="en-US" altLang="ko-KR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Skip Lists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686916"/>
            <a:ext cx="5529655" cy="445940"/>
          </a:xfrm>
          <a:prstGeom prst="rect">
            <a:avLst/>
          </a:prstGeom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087012"/>
              </p:ext>
            </p:extLst>
          </p:nvPr>
        </p:nvGraphicFramePr>
        <p:xfrm>
          <a:off x="6391275" y="1703388"/>
          <a:ext cx="673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1" name="Equation" r:id="rId5" imgW="672840" imgH="253800" progId="Equation.DSMT4">
                  <p:embed/>
                </p:oleObj>
              </mc:Choice>
              <mc:Fallback>
                <p:oleObj name="Equation" r:id="rId5" imgW="672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91275" y="1703388"/>
                        <a:ext cx="673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020272" y="1617498"/>
            <a:ext cx="167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nodes examined </a:t>
            </a:r>
          </a:p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in the worst case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2348880"/>
            <a:ext cx="5472609" cy="657605"/>
          </a:xfrm>
          <a:prstGeom prst="rect">
            <a:avLst/>
          </a:prstGeom>
        </p:spPr>
      </p:pic>
      <p:graphicFrame>
        <p:nvGraphicFramePr>
          <p:cNvPr id="15" name="개체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8"/>
              </p:ext>
            </p:extLst>
          </p:nvPr>
        </p:nvGraphicFramePr>
        <p:xfrm>
          <a:off x="6318250" y="2508250"/>
          <a:ext cx="673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2" name="Equation" r:id="rId8" imgW="672840" imgH="253800" progId="Equation.DSMT4">
                  <p:embed/>
                </p:oleObj>
              </mc:Choice>
              <mc:Fallback>
                <p:oleObj name="Equation" r:id="rId8" imgW="672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18250" y="2508250"/>
                        <a:ext cx="673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948264" y="2421710"/>
            <a:ext cx="1676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nodes examined </a:t>
            </a:r>
          </a:p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in the worst case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2" y="3240065"/>
            <a:ext cx="5482585" cy="876544"/>
          </a:xfrm>
          <a:prstGeom prst="rect">
            <a:avLst/>
          </a:prstGeom>
        </p:spPr>
      </p:pic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709"/>
              </p:ext>
            </p:extLst>
          </p:nvPr>
        </p:nvGraphicFramePr>
        <p:xfrm>
          <a:off x="6380163" y="3432175"/>
          <a:ext cx="520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3" name="Equation" r:id="rId11" imgW="520560" imgH="253800" progId="Equation.DSMT4">
                  <p:embed/>
                </p:oleObj>
              </mc:Choice>
              <mc:Fallback>
                <p:oleObj name="Equation" r:id="rId11" imgW="520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80163" y="3432175"/>
                        <a:ext cx="5207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934519" y="3344888"/>
            <a:ext cx="1676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 smtClean="0">
                <a:latin typeface="Garamond" panose="02020404030301010803" pitchFamily="18" charset="0"/>
              </a:rPr>
              <a:t>nodes examined </a:t>
            </a:r>
          </a:p>
        </p:txBody>
      </p:sp>
    </p:spTree>
    <p:extLst>
      <p:ext uri="{BB962C8B-B14F-4D97-AF65-F5344CB8AC3E}">
        <p14:creationId xmlns:p14="http://schemas.microsoft.com/office/powerpoint/2010/main" val="33432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31</a:t>
            </a:fld>
            <a:endParaRPr kumimoji="0" lang="en-US" altLang="ko-KR" sz="1400" dirty="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ts val="600"/>
              </a:spcBef>
            </a:pPr>
            <a:r>
              <a:rPr lang="en-US" altLang="ko-KR" sz="2000" u="sng" dirty="0" smtClean="0">
                <a:latin typeface="Garamond" pitchFamily="18" charset="0"/>
              </a:rPr>
              <a:t>Skip lists</a:t>
            </a:r>
          </a:p>
          <a:p>
            <a:pPr algn="l" eaLnBrk="1" hangingPunct="1">
              <a:spcBef>
                <a:spcPts val="600"/>
              </a:spcBef>
            </a:pPr>
            <a:endParaRPr lang="en-US" altLang="ko-KR" sz="1400" u="sng" dirty="0" smtClean="0">
              <a:latin typeface="Garamond" pitchFamily="18" charset="0"/>
            </a:endParaRPr>
          </a:p>
          <a:p>
            <a:pPr algn="l" eaLnBrk="1" hangingPunct="1">
              <a:spcBef>
                <a:spcPts val="600"/>
              </a:spcBef>
            </a:pPr>
            <a:endParaRPr lang="en-US" altLang="ko-KR" sz="1400" u="sng" dirty="0" smtClean="0">
              <a:latin typeface="Garamond" pitchFamily="18" charset="0"/>
            </a:endParaRPr>
          </a:p>
          <a:p>
            <a:pPr algn="l" eaLnBrk="1" hangingPunct="1">
              <a:spcBef>
                <a:spcPts val="600"/>
              </a:spcBef>
            </a:pPr>
            <a:endParaRPr lang="en-US" altLang="ko-KR" sz="1400" u="sng" dirty="0" smtClean="0">
              <a:latin typeface="Garamond" pitchFamily="18" charset="0"/>
            </a:endParaRPr>
          </a:p>
          <a:p>
            <a:pPr marL="34290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</a:rPr>
              <a:t>Choose the level randomly</a:t>
            </a:r>
            <a:r>
              <a:rPr lang="en-US" altLang="ko-KR" sz="2000" dirty="0" smtClean="0">
                <a:latin typeface="Garamond" pitchFamily="18" charset="0"/>
              </a:rPr>
              <a:t>, in accordance with the prob. distribution.</a:t>
            </a:r>
          </a:p>
          <a:p>
            <a:pPr marL="108585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latin typeface="Garamond" pitchFamily="18" charset="0"/>
              </a:rPr>
              <a:t>Flip a coin until a head occurs. Total # flips as the node level.</a:t>
            </a:r>
          </a:p>
          <a:p>
            <a:pPr algn="l" eaLnBrk="1" hangingPunct="1">
              <a:spcBef>
                <a:spcPts val="600"/>
              </a:spcBef>
            </a:pPr>
            <a:r>
              <a:rPr lang="en-US" altLang="ko-KR" sz="2000" u="sng" dirty="0" smtClean="0">
                <a:latin typeface="Garamond" pitchFamily="18" charset="0"/>
              </a:rPr>
              <a:t>Insert</a:t>
            </a:r>
          </a:p>
          <a:p>
            <a:pPr algn="l" eaLnBrk="1" hangingPunct="1">
              <a:spcBef>
                <a:spcPts val="600"/>
              </a:spcBef>
            </a:pPr>
            <a:endParaRPr lang="en-US" altLang="ko-KR" sz="2000" u="sng" dirty="0">
              <a:latin typeface="Garamond" pitchFamily="18" charset="0"/>
            </a:endParaRPr>
          </a:p>
          <a:p>
            <a:pPr algn="l" eaLnBrk="1" hangingPunct="1">
              <a:spcBef>
                <a:spcPts val="600"/>
              </a:spcBef>
            </a:pPr>
            <a:endParaRPr lang="en-US" altLang="ko-KR" sz="2000" u="sng" dirty="0" smtClean="0">
              <a:latin typeface="Garamond" pitchFamily="18" charset="0"/>
            </a:endParaRPr>
          </a:p>
          <a:p>
            <a:pPr algn="l" eaLnBrk="1" hangingPunct="1">
              <a:spcBef>
                <a:spcPts val="600"/>
              </a:spcBef>
            </a:pPr>
            <a:endParaRPr lang="en-US" altLang="ko-KR" sz="2000" u="sng" dirty="0">
              <a:latin typeface="Garamond" pitchFamily="18" charset="0"/>
            </a:endParaRPr>
          </a:p>
          <a:p>
            <a:pPr algn="l" eaLnBrk="1" hangingPunct="1">
              <a:spcBef>
                <a:spcPts val="600"/>
              </a:spcBef>
            </a:pPr>
            <a:endParaRPr lang="en-US" altLang="ko-KR" sz="2000" u="sng" dirty="0" smtClean="0">
              <a:latin typeface="Garamond" pitchFamily="18" charset="0"/>
            </a:endParaRPr>
          </a:p>
          <a:p>
            <a:pPr algn="l" eaLnBrk="1" hangingPunct="1">
              <a:spcBef>
                <a:spcPts val="600"/>
              </a:spcBef>
            </a:pPr>
            <a:endParaRPr lang="en-US" altLang="ko-KR" sz="2000" u="sng" dirty="0" smtClean="0">
              <a:latin typeface="Garamond" pitchFamily="18" charset="0"/>
            </a:endParaRPr>
          </a:p>
          <a:p>
            <a:pPr algn="l" eaLnBrk="1" hangingPunct="1">
              <a:spcBef>
                <a:spcPts val="600"/>
              </a:spcBef>
            </a:pPr>
            <a:r>
              <a:rPr lang="en-US" altLang="ko-KR" sz="2000" dirty="0" smtClean="0">
                <a:latin typeface="Garamond" pitchFamily="18" charset="0"/>
              </a:rPr>
              <a:t>Since # nodes at each level is unchanged from the nonrandomized algorithm, the expected work for traverse is unchanged. </a:t>
            </a:r>
            <a:r>
              <a:rPr lang="en-US" altLang="ko-KR" sz="2000" dirty="0" smtClean="0">
                <a:latin typeface="Garamond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sym typeface="Wingdings" panose="05000000000000000000" pitchFamily="2" charset="2"/>
              </a:rPr>
              <a:t>O(</a:t>
            </a:r>
            <a:r>
              <a:rPr lang="en-US" altLang="ko-KR" sz="2000" dirty="0" err="1" smtClean="0">
                <a:solidFill>
                  <a:srgbClr val="FF0000"/>
                </a:solidFill>
                <a:latin typeface="Garamond" pitchFamily="18" charset="0"/>
                <a:sym typeface="Wingdings" panose="05000000000000000000" pitchFamily="2" charset="2"/>
              </a:rPr>
              <a:t>logN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sym typeface="Wingdings" panose="05000000000000000000" pitchFamily="2" charset="2"/>
              </a:rPr>
              <a:t>) expected costs</a:t>
            </a:r>
            <a:r>
              <a:rPr lang="en-US" altLang="ko-KR" sz="2000" dirty="0" smtClean="0">
                <a:latin typeface="Garamond" pitchFamily="18" charset="0"/>
                <a:sym typeface="Wingdings" panose="05000000000000000000" pitchFamily="2" charset="2"/>
              </a:rPr>
              <a:t>.</a:t>
            </a:r>
            <a:endParaRPr lang="en-US" altLang="ko-KR" sz="2000" dirty="0">
              <a:latin typeface="Garamond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Skip Lists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5328592" cy="8519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01008"/>
            <a:ext cx="5167430" cy="18609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23928" y="586135"/>
            <a:ext cx="4815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66FF"/>
                </a:solidFill>
                <a:latin typeface="Garamond" panose="02020404030301010803" pitchFamily="18" charset="0"/>
              </a:rPr>
              <a:t>Search – </a:t>
            </a:r>
            <a:r>
              <a:rPr lang="en-US" altLang="ko-KR" sz="1600" dirty="0" smtClean="0">
                <a:solidFill>
                  <a:srgbClr val="0066FF"/>
                </a:solidFill>
                <a:latin typeface="Garamond" panose="02020404030301010803" pitchFamily="18" charset="0"/>
              </a:rPr>
              <a:t>start </a:t>
            </a:r>
            <a:r>
              <a:rPr lang="en-US" altLang="ko-KR" sz="1600" dirty="0">
                <a:solidFill>
                  <a:srgbClr val="0066FF"/>
                </a:solidFill>
                <a:latin typeface="Garamond" panose="02020404030301010803" pitchFamily="18" charset="0"/>
              </a:rPr>
              <a:t>at highest link, traverse along the level until we find the next is larger. Then go to the next lower level, … When stopped at level 1, either we are at the node we’re looking for, or it is not in list.</a:t>
            </a:r>
          </a:p>
        </p:txBody>
      </p:sp>
    </p:spTree>
    <p:extLst>
      <p:ext uri="{BB962C8B-B14F-4D97-AF65-F5344CB8AC3E}">
        <p14:creationId xmlns:p14="http://schemas.microsoft.com/office/powerpoint/2010/main" val="25698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32</a:t>
            </a:fld>
            <a:endParaRPr kumimoji="0" lang="en-US" altLang="ko-KR" sz="1400" dirty="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A clever implementation of exhaustive search</a:t>
            </a:r>
            <a:endParaRPr lang="en-US" altLang="ko-KR" sz="2000" dirty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Example: the problem of arranging furniture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If all the furniture is placed and the owner is happy, it terminates.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If we reach a point where all subsequent placement is undesirable, we have to undo the last step and try an alternative. It might force another undo, … - 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backtracking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If we undo all possible first steps, there is no placement satisfactory.</a:t>
            </a:r>
          </a:p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Different from brute force. Backtracking does not try all possibilities.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Man bad arrangements (such as placing sofa in the kitchen) are discarded because an undesirable subset of arrangement is detected.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Pruning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– the elimination of a large group of possibilities in one step.</a:t>
            </a:r>
            <a:endParaRPr lang="en-US" altLang="ko-KR" sz="2000" dirty="0" smtClean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Backtracking Algorithms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485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33</a:t>
            </a:fld>
            <a:endParaRPr kumimoji="0" lang="en-US" altLang="ko-KR" sz="1400" dirty="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spcBef>
                <a:spcPts val="600"/>
              </a:spcBef>
            </a:pPr>
            <a:r>
              <a:rPr lang="en-US" altLang="ko-KR" sz="2000" dirty="0" smtClean="0">
                <a:latin typeface="Garamond" pitchFamily="18" charset="0"/>
              </a:rPr>
              <a:t>N points p</a:t>
            </a:r>
            <a:r>
              <a:rPr lang="en-US" altLang="ko-KR" sz="2000" baseline="-25000" dirty="0" smtClean="0">
                <a:latin typeface="Garamond" pitchFamily="18" charset="0"/>
              </a:rPr>
              <a:t>1</a:t>
            </a:r>
            <a:r>
              <a:rPr lang="en-US" altLang="ko-KR" sz="2000" dirty="0" smtClean="0">
                <a:latin typeface="Garamond" pitchFamily="18" charset="0"/>
              </a:rPr>
              <a:t>, p</a:t>
            </a:r>
            <a:r>
              <a:rPr lang="en-US" altLang="ko-KR" sz="2000" baseline="-25000" dirty="0" smtClean="0">
                <a:latin typeface="Garamond" pitchFamily="18" charset="0"/>
              </a:rPr>
              <a:t>2</a:t>
            </a:r>
            <a:r>
              <a:rPr lang="en-US" altLang="ko-KR" sz="2000" dirty="0" smtClean="0">
                <a:latin typeface="Garamond" pitchFamily="18" charset="0"/>
              </a:rPr>
              <a:t>, …, p</a:t>
            </a:r>
            <a:r>
              <a:rPr lang="en-US" altLang="ko-KR" sz="2000" baseline="-25000" dirty="0" smtClean="0">
                <a:latin typeface="Garamond" pitchFamily="18" charset="0"/>
              </a:rPr>
              <a:t>N</a:t>
            </a:r>
            <a:r>
              <a:rPr lang="en-US" altLang="ko-KR" sz="2000" dirty="0" smtClean="0">
                <a:latin typeface="Garamond" pitchFamily="18" charset="0"/>
              </a:rPr>
              <a:t> are located on the x-axis. x</a:t>
            </a:r>
            <a:r>
              <a:rPr lang="en-US" altLang="ko-KR" sz="2000" baseline="-25000" dirty="0" smtClean="0">
                <a:latin typeface="Garamond" pitchFamily="18" charset="0"/>
              </a:rPr>
              <a:t>i</a:t>
            </a:r>
            <a:r>
              <a:rPr lang="en-US" altLang="ko-KR" sz="2000" dirty="0" smtClean="0">
                <a:latin typeface="Garamond" pitchFamily="18" charset="0"/>
              </a:rPr>
              <a:t> is the x coordinate.</a:t>
            </a:r>
          </a:p>
          <a:p>
            <a:pPr algn="l" eaLnBrk="1" hangingPunct="1">
              <a:spcBef>
                <a:spcPts val="600"/>
              </a:spcBef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Distances d</a:t>
            </a:r>
            <a:r>
              <a:rPr lang="en-US" altLang="ko-KR" sz="2000" baseline="-25000" dirty="0">
                <a:latin typeface="Garamond" pitchFamily="18" charset="0"/>
              </a:rPr>
              <a:t>1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, d</a:t>
            </a:r>
            <a:r>
              <a:rPr lang="en-US" altLang="ko-KR" sz="2000" baseline="-25000" dirty="0">
                <a:latin typeface="Garamond" pitchFamily="18" charset="0"/>
              </a:rPr>
              <a:t>2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, …, </a:t>
            </a: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</a:t>
            </a:r>
            <a:r>
              <a:rPr lang="en-US" altLang="ko-KR" sz="2000" baseline="-25000" dirty="0" err="1">
                <a:latin typeface="Garamond" pitchFamily="18" charset="0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between every pair of points determined.</a:t>
            </a:r>
            <a:endParaRPr lang="en-US" altLang="ko-KR" sz="2000" dirty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Turnpike reconstruction problem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s to reconstruct a point set from the distances.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Many applications in physics and molecular biology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No polynomial time algorithm. The algorithm given here runs in O(N</a:t>
            </a:r>
            <a:r>
              <a:rPr lang="en-US" altLang="ko-KR" sz="2000" baseline="30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logN) generally but takes exponential time in the worst case.</a:t>
            </a:r>
          </a:p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Ex: distance set D = {1, 2, 2, 2, 3, 3, 3, 4, 5, 5, 5, 6, 7, 8, 10}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From |D|= 15 = N(N-1)/2, we know that N=6. 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S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et 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1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= 0 and 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6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= 10. We remove 10 from D.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endParaRPr lang="en-US" altLang="ko-KR" sz="2000" dirty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endParaRPr lang="en-US" altLang="ko-KR" sz="2000" dirty="0" smtClean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endParaRPr lang="en-US" altLang="ko-KR" sz="2000" dirty="0" smtClean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Turnpike Reconstruction Problem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755576" y="5301208"/>
            <a:ext cx="54726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1043608" y="515719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5940152" y="515719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직사각형 10"/>
          <p:cNvSpPr/>
          <p:nvPr/>
        </p:nvSpPr>
        <p:spPr>
          <a:xfrm>
            <a:off x="730862" y="5445224"/>
            <a:ext cx="625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=0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607368" y="5395348"/>
            <a:ext cx="665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6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=10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853852" y="5727453"/>
            <a:ext cx="34339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1600" dirty="0">
                <a:solidFill>
                  <a:srgbClr val="000000"/>
                </a:solidFill>
                <a:latin typeface="Garamond" pitchFamily="18" charset="0"/>
              </a:rPr>
              <a:t>D = {1, 2, 2, 2, 3, 3, 3, 4, 5, 5, 5, 6, 7, 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8}</a:t>
            </a:r>
            <a:endParaRPr lang="en-US" altLang="ko-KR" sz="1600" dirty="0">
              <a:solidFill>
                <a:srgbClr val="00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34</a:t>
            </a:fld>
            <a:endParaRPr kumimoji="0" lang="en-US" altLang="ko-KR" sz="1400" dirty="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The largest remaining distance is 8, meaning either 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=2 or 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5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=8. By symmetric, choice is unimportant. Set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5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=8. Remove 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6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-x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5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=2,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5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-x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1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=8 from D.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endParaRPr lang="en-US" altLang="ko-KR" sz="2000" dirty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lvl="0" algn="l" eaLnBrk="1" hangingPunct="1">
              <a:spcBef>
                <a:spcPts val="600"/>
              </a:spcBef>
              <a:tabLst/>
            </a:pPr>
            <a:endParaRPr lang="en-US" altLang="ko-KR" sz="2000" dirty="0" smtClean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7 is the largest in D, either 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4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=7 or 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=3. For 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4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=7, 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6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-7=3 and 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5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-7=1 must be present in D (Indeed they are). For 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=3, 3-x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1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=3 and x</a:t>
            </a:r>
            <a:r>
              <a:rPr lang="en-US" altLang="ko-KR" sz="2000" baseline="-25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5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-3=5 must be in D (Yes).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We try one and see if it leads to a solution. If not, we come back and try the other.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Set x4=7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endParaRPr lang="en-US" altLang="ko-KR" sz="2000" dirty="0">
              <a:solidFill>
                <a:srgbClr val="0000FF"/>
              </a:solidFill>
              <a:latin typeface="Garamond" pitchFamily="18" charset="0"/>
              <a:ea typeface="맑은 고딕" pitchFamily="50" charset="-127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endParaRPr lang="en-US" altLang="ko-KR" sz="2000" dirty="0" smtClean="0">
              <a:solidFill>
                <a:srgbClr val="0000FF"/>
              </a:solidFill>
              <a:latin typeface="Garamond" pitchFamily="18" charset="0"/>
              <a:ea typeface="맑은 고딕" pitchFamily="50" charset="-127"/>
            </a:endParaRPr>
          </a:p>
          <a:p>
            <a:pPr marL="34290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Now the largest distance is 6, so x</a:t>
            </a:r>
            <a:r>
              <a:rPr lang="en-US" altLang="ko-KR" sz="2000" baseline="-25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3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=6 or x</a:t>
            </a:r>
            <a:r>
              <a:rPr lang="en-US" altLang="ko-KR" sz="2000" baseline="-25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=4. But if x</a:t>
            </a:r>
            <a:r>
              <a:rPr lang="en-US" altLang="ko-KR" sz="2000" baseline="-25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3</a:t>
            </a: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=6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, </a:t>
            </a: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4</a:t>
            </a: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-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3</a:t>
            </a: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=1 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and </a:t>
            </a: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5</a:t>
            </a: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-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=4 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(Impossible). If 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=4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-x</a:t>
            </a:r>
            <a:r>
              <a:rPr lang="en-US" altLang="ko-KR" sz="2000" baseline="-25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0</a:t>
            </a: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=4 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and 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5</a:t>
            </a: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-</a:t>
            </a: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=4 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(Impossible).  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x</a:t>
            </a:r>
            <a:r>
              <a:rPr lang="en-US" altLang="ko-KR" sz="2000" baseline="-25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</a:rPr>
              <a:t>4</a:t>
            </a: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=7 </a:t>
            </a:r>
            <a:r>
              <a:rPr lang="en-US" altLang="ko-KR" sz="2000" dirty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failed</a:t>
            </a:r>
            <a:r>
              <a:rPr lang="en-US" altLang="ko-KR" sz="2000" dirty="0" smtClean="0">
                <a:solidFill>
                  <a:srgbClr val="0000FF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2000" dirty="0">
              <a:solidFill>
                <a:srgbClr val="0000FF"/>
              </a:solidFill>
              <a:latin typeface="Garamond" pitchFamily="18" charset="0"/>
              <a:ea typeface="맑은 고딕" pitchFamily="50" charset="-127"/>
              <a:sym typeface="Wingdings" panose="05000000000000000000" pitchFamily="2" charset="2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endParaRPr lang="en-US" altLang="ko-KR" sz="2000" dirty="0" smtClean="0">
              <a:solidFill>
                <a:srgbClr val="0000FF"/>
              </a:solidFill>
              <a:latin typeface="Garamond" pitchFamily="18" charset="0"/>
              <a:ea typeface="맑은 고딕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Turnpike Reconstruction Problem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755576" y="2348880"/>
            <a:ext cx="54726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연결선 4"/>
          <p:cNvCxnSpPr/>
          <p:nvPr/>
        </p:nvCxnSpPr>
        <p:spPr bwMode="auto">
          <a:xfrm>
            <a:off x="1043608" y="2204864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5940152" y="2204864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직사각형 10"/>
          <p:cNvSpPr/>
          <p:nvPr/>
        </p:nvSpPr>
        <p:spPr>
          <a:xfrm>
            <a:off x="756510" y="2492896"/>
            <a:ext cx="5741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=0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5607368" y="2477360"/>
            <a:ext cx="665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6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=10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1654142" y="2537035"/>
            <a:ext cx="31373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1600" dirty="0">
                <a:solidFill>
                  <a:srgbClr val="000000"/>
                </a:solidFill>
                <a:latin typeface="Garamond" pitchFamily="18" charset="0"/>
              </a:rPr>
              <a:t>D = {1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en-US" altLang="ko-KR" sz="1600" dirty="0">
                <a:solidFill>
                  <a:srgbClr val="000000"/>
                </a:solidFill>
                <a:latin typeface="Garamond" pitchFamily="18" charset="0"/>
              </a:rPr>
              <a:t>2, 2, 3, 3, 3, 4, 5, 5, 5, 6, 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7}</a:t>
            </a:r>
            <a:endParaRPr lang="en-US" altLang="ko-KR" sz="1600" dirty="0">
              <a:solidFill>
                <a:srgbClr val="000000"/>
              </a:solidFill>
              <a:latin typeface="Garamond" pitchFamily="18" charset="0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5057897" y="2195139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직사각형 14"/>
          <p:cNvSpPr/>
          <p:nvPr/>
        </p:nvSpPr>
        <p:spPr>
          <a:xfrm>
            <a:off x="4765990" y="2483171"/>
            <a:ext cx="583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5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=8</a:t>
            </a:r>
            <a:endParaRPr lang="ko-KR" altLang="en-US" sz="1600" dirty="0"/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755576" y="4673449"/>
            <a:ext cx="54726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1043608" y="4529433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5940152" y="4529433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직사각형 18"/>
          <p:cNvSpPr/>
          <p:nvPr/>
        </p:nvSpPr>
        <p:spPr>
          <a:xfrm>
            <a:off x="756510" y="4817465"/>
            <a:ext cx="5741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=0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5607368" y="4797152"/>
            <a:ext cx="665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6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=10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717117" y="4807740"/>
            <a:ext cx="2499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1600" dirty="0">
                <a:solidFill>
                  <a:srgbClr val="000000"/>
                </a:solidFill>
                <a:latin typeface="Garamond" pitchFamily="18" charset="0"/>
              </a:rPr>
              <a:t>D = 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{2</a:t>
            </a:r>
            <a:r>
              <a:rPr lang="en-US" altLang="ko-KR" sz="1600" dirty="0">
                <a:solidFill>
                  <a:srgbClr val="000000"/>
                </a:solidFill>
                <a:latin typeface="Garamond" pitchFamily="18" charset="0"/>
              </a:rPr>
              <a:t>, 2, 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3, </a:t>
            </a:r>
            <a:r>
              <a:rPr lang="en-US" altLang="ko-KR" sz="1600" dirty="0">
                <a:solidFill>
                  <a:srgbClr val="000000"/>
                </a:solidFill>
                <a:latin typeface="Garamond" pitchFamily="18" charset="0"/>
              </a:rPr>
              <a:t>3, 4, 5, 5, 5, 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6}</a:t>
            </a:r>
            <a:endParaRPr lang="en-US" altLang="ko-KR" sz="1600" dirty="0">
              <a:solidFill>
                <a:srgbClr val="000000"/>
              </a:solidFill>
              <a:latin typeface="Garamond" pitchFamily="18" charset="0"/>
            </a:endParaRPr>
          </a:p>
        </p:txBody>
      </p:sp>
      <p:cxnSp>
        <p:nvCxnSpPr>
          <p:cNvPr id="22" name="직선 연결선 21"/>
          <p:cNvCxnSpPr/>
          <p:nvPr/>
        </p:nvCxnSpPr>
        <p:spPr bwMode="auto">
          <a:xfrm>
            <a:off x="5057897" y="4519708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4740342" y="4807740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5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=8 </a:t>
            </a:r>
            <a:endParaRPr lang="ko-KR" altLang="en-US" sz="1600" dirty="0"/>
          </a:p>
        </p:txBody>
      </p:sp>
      <p:cxnSp>
        <p:nvCxnSpPr>
          <p:cNvPr id="24" name="직선 연결선 23"/>
          <p:cNvCxnSpPr/>
          <p:nvPr/>
        </p:nvCxnSpPr>
        <p:spPr bwMode="auto">
          <a:xfrm>
            <a:off x="4624384" y="450912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>
          <a:xfrm>
            <a:off x="4332477" y="4797152"/>
            <a:ext cx="583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4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13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35</a:t>
            </a:fld>
            <a:endParaRPr kumimoji="0" lang="en-US" altLang="ko-KR" sz="1400" dirty="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386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Try x</a:t>
            </a:r>
            <a:r>
              <a:rPr lang="en-US" altLang="ko-KR" sz="2000" baseline="-25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2</a:t>
            </a:r>
            <a:r>
              <a:rPr lang="en-US" altLang="ko-KR" sz="2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=3.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endParaRPr lang="en-US" altLang="ko-KR" sz="2000" dirty="0">
              <a:latin typeface="Garamond" pitchFamily="18" charset="0"/>
              <a:ea typeface="맑은 고딕" pitchFamily="50" charset="-127"/>
              <a:sym typeface="Wingdings" panose="05000000000000000000" pitchFamily="2" charset="2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endParaRPr lang="en-US" altLang="ko-KR" sz="2000" dirty="0" smtClean="0">
              <a:latin typeface="Garamond" pitchFamily="18" charset="0"/>
              <a:ea typeface="맑은 고딕" pitchFamily="50" charset="-127"/>
              <a:sym typeface="Wingdings" panose="05000000000000000000" pitchFamily="2" charset="2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endParaRPr lang="en-US" altLang="ko-KR" sz="2000" dirty="0">
              <a:latin typeface="Garamond" pitchFamily="18" charset="0"/>
              <a:ea typeface="맑은 고딕" pitchFamily="50" charset="-127"/>
              <a:sym typeface="Wingdings" panose="05000000000000000000" pitchFamily="2" charset="2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We have to choose x</a:t>
            </a:r>
            <a:r>
              <a:rPr lang="en-US" altLang="ko-KR" sz="2000" baseline="-25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4</a:t>
            </a:r>
            <a:r>
              <a:rPr lang="en-US" altLang="ko-KR" sz="2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=6 and x</a:t>
            </a:r>
            <a:r>
              <a:rPr lang="en-US" altLang="ko-KR" sz="2000" baseline="-25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3</a:t>
            </a:r>
            <a:r>
              <a:rPr lang="en-US" altLang="ko-KR" sz="2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=4.  x</a:t>
            </a:r>
            <a:r>
              <a:rPr lang="en-US" altLang="ko-KR" sz="2000" baseline="-25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3</a:t>
            </a:r>
            <a:r>
              <a:rPr lang="en-US" altLang="ko-KR" sz="2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=4 is impossible.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x</a:t>
            </a:r>
            <a:r>
              <a:rPr lang="en-US" altLang="ko-KR" sz="2000" baseline="-25000" dirty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4</a:t>
            </a:r>
            <a:r>
              <a:rPr lang="en-US" altLang="ko-KR" sz="2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=6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endParaRPr lang="en-US" altLang="ko-KR" sz="2000" dirty="0">
              <a:latin typeface="Garamond" pitchFamily="18" charset="0"/>
              <a:ea typeface="맑은 고딕" pitchFamily="50" charset="-127"/>
              <a:sym typeface="Wingdings" panose="05000000000000000000" pitchFamily="2" charset="2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endParaRPr lang="en-US" altLang="ko-KR" sz="2000" dirty="0" smtClean="0">
              <a:latin typeface="Garamond" pitchFamily="18" charset="0"/>
              <a:ea typeface="맑은 고딕" pitchFamily="50" charset="-127"/>
              <a:sym typeface="Wingdings" panose="05000000000000000000" pitchFamily="2" charset="2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endParaRPr lang="en-US" altLang="ko-KR" sz="2000" dirty="0">
              <a:latin typeface="Garamond" pitchFamily="18" charset="0"/>
              <a:ea typeface="맑은 고딕" pitchFamily="50" charset="-127"/>
              <a:sym typeface="Wingdings" panose="05000000000000000000" pitchFamily="2" charset="2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x</a:t>
            </a:r>
            <a:r>
              <a:rPr lang="en-US" altLang="ko-KR" sz="2000" baseline="-25000" dirty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3</a:t>
            </a:r>
            <a:r>
              <a:rPr lang="en-US" altLang="ko-KR" sz="2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=5.  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We have a solution!</a:t>
            </a:r>
            <a:endParaRPr lang="en-US" altLang="ko-KR" sz="2000" dirty="0" smtClean="0">
              <a:solidFill>
                <a:srgbClr val="FF0000"/>
              </a:solidFill>
              <a:latin typeface="Garamond" pitchFamily="18" charset="0"/>
              <a:ea typeface="맑은 고딕" pitchFamily="50" charset="-127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Turnpike Reconstruction Problem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755576" y="1770271"/>
            <a:ext cx="54726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1043608" y="1626255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5940152" y="1626255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직사각형 18"/>
          <p:cNvSpPr/>
          <p:nvPr/>
        </p:nvSpPr>
        <p:spPr>
          <a:xfrm>
            <a:off x="756510" y="1914287"/>
            <a:ext cx="5741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=0</a:t>
            </a:r>
            <a:endParaRPr lang="ko-KR" altLang="en-US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5607368" y="1893974"/>
            <a:ext cx="665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6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=10</a:t>
            </a:r>
            <a:endParaRPr lang="ko-KR" altLang="en-US" sz="1600" dirty="0"/>
          </a:p>
        </p:txBody>
      </p:sp>
      <p:sp>
        <p:nvSpPr>
          <p:cNvPr id="21" name="직사각형 20"/>
          <p:cNvSpPr/>
          <p:nvPr/>
        </p:nvSpPr>
        <p:spPr>
          <a:xfrm>
            <a:off x="1853852" y="2196516"/>
            <a:ext cx="2231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1600" dirty="0">
                <a:solidFill>
                  <a:srgbClr val="000000"/>
                </a:solidFill>
                <a:latin typeface="Garamond" pitchFamily="18" charset="0"/>
              </a:rPr>
              <a:t>D = 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{1, 2</a:t>
            </a:r>
            <a:r>
              <a:rPr lang="en-US" altLang="ko-KR" sz="1600" dirty="0">
                <a:solidFill>
                  <a:srgbClr val="000000"/>
                </a:solidFill>
                <a:latin typeface="Garamond" pitchFamily="18" charset="0"/>
              </a:rPr>
              <a:t>, 2, 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3, </a:t>
            </a:r>
            <a:r>
              <a:rPr lang="en-US" altLang="ko-KR" sz="1600" dirty="0">
                <a:solidFill>
                  <a:srgbClr val="000000"/>
                </a:solidFill>
                <a:latin typeface="Garamond" pitchFamily="18" charset="0"/>
              </a:rPr>
              <a:t>3, 4, 5, 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5}</a:t>
            </a:r>
            <a:endParaRPr lang="en-US" altLang="ko-KR" sz="1600" dirty="0">
              <a:solidFill>
                <a:srgbClr val="000000"/>
              </a:solidFill>
              <a:latin typeface="Garamond" pitchFamily="18" charset="0"/>
            </a:endParaRPr>
          </a:p>
        </p:txBody>
      </p:sp>
      <p:cxnSp>
        <p:nvCxnSpPr>
          <p:cNvPr id="22" name="직선 연결선 21"/>
          <p:cNvCxnSpPr/>
          <p:nvPr/>
        </p:nvCxnSpPr>
        <p:spPr bwMode="auto">
          <a:xfrm>
            <a:off x="5057897" y="1616530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4740342" y="1904562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5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=8 </a:t>
            </a:r>
            <a:endParaRPr lang="ko-KR" altLang="en-US" sz="1600" dirty="0"/>
          </a:p>
        </p:txBody>
      </p:sp>
      <p:cxnSp>
        <p:nvCxnSpPr>
          <p:cNvPr id="24" name="직선 연결선 23"/>
          <p:cNvCxnSpPr/>
          <p:nvPr/>
        </p:nvCxnSpPr>
        <p:spPr bwMode="auto">
          <a:xfrm>
            <a:off x="2487643" y="160594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/>
          <p:cNvSpPr/>
          <p:nvPr/>
        </p:nvSpPr>
        <p:spPr>
          <a:xfrm>
            <a:off x="2195736" y="1893974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2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=3</a:t>
            </a:r>
            <a:endParaRPr lang="ko-KR" altLang="en-US" sz="1600" dirty="0"/>
          </a:p>
        </p:txBody>
      </p:sp>
      <p:cxnSp>
        <p:nvCxnSpPr>
          <p:cNvPr id="26" name="직선 연결선 25"/>
          <p:cNvCxnSpPr/>
          <p:nvPr/>
        </p:nvCxnSpPr>
        <p:spPr bwMode="auto">
          <a:xfrm>
            <a:off x="755576" y="3774668"/>
            <a:ext cx="54726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/>
          <p:nvPr/>
        </p:nvCxnSpPr>
        <p:spPr bwMode="auto">
          <a:xfrm>
            <a:off x="1043608" y="363065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5940152" y="363065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직사각형 28"/>
          <p:cNvSpPr/>
          <p:nvPr/>
        </p:nvSpPr>
        <p:spPr>
          <a:xfrm>
            <a:off x="756510" y="3918684"/>
            <a:ext cx="5741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=0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5607368" y="3898371"/>
            <a:ext cx="665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6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=10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1853852" y="4200913"/>
            <a:ext cx="1630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1600" dirty="0">
                <a:solidFill>
                  <a:srgbClr val="000000"/>
                </a:solidFill>
                <a:latin typeface="Garamond" pitchFamily="18" charset="0"/>
              </a:rPr>
              <a:t>D = 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{1, 2</a:t>
            </a:r>
            <a:r>
              <a:rPr lang="en-US" altLang="ko-KR" sz="1600" dirty="0">
                <a:solidFill>
                  <a:srgbClr val="000000"/>
                </a:solidFill>
                <a:latin typeface="Garamond" pitchFamily="18" charset="0"/>
              </a:rPr>
              <a:t>, 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3, 5, 5}</a:t>
            </a:r>
            <a:endParaRPr lang="en-US" altLang="ko-KR" sz="1600" dirty="0">
              <a:solidFill>
                <a:srgbClr val="000000"/>
              </a:solidFill>
              <a:latin typeface="Garamond" pitchFamily="18" charset="0"/>
            </a:endParaRPr>
          </a:p>
        </p:txBody>
      </p:sp>
      <p:cxnSp>
        <p:nvCxnSpPr>
          <p:cNvPr id="32" name="직선 연결선 31"/>
          <p:cNvCxnSpPr/>
          <p:nvPr/>
        </p:nvCxnSpPr>
        <p:spPr bwMode="auto">
          <a:xfrm>
            <a:off x="5057897" y="3620927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직사각형 32"/>
          <p:cNvSpPr/>
          <p:nvPr/>
        </p:nvSpPr>
        <p:spPr>
          <a:xfrm>
            <a:off x="4740342" y="3908959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5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=8 </a:t>
            </a:r>
            <a:endParaRPr lang="ko-KR" altLang="en-US" sz="1600" dirty="0"/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2487643" y="3610339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직사각형 34"/>
          <p:cNvSpPr/>
          <p:nvPr/>
        </p:nvSpPr>
        <p:spPr>
          <a:xfrm>
            <a:off x="2195736" y="3898371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2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=3</a:t>
            </a:r>
            <a:endParaRPr lang="ko-KR" altLang="en-US" sz="1600" dirty="0"/>
          </a:p>
        </p:txBody>
      </p:sp>
      <p:cxnSp>
        <p:nvCxnSpPr>
          <p:cNvPr id="36" name="직선 연결선 35"/>
          <p:cNvCxnSpPr/>
          <p:nvPr/>
        </p:nvCxnSpPr>
        <p:spPr bwMode="auto">
          <a:xfrm>
            <a:off x="3918723" y="361990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직사각형 36"/>
          <p:cNvSpPr/>
          <p:nvPr/>
        </p:nvSpPr>
        <p:spPr>
          <a:xfrm>
            <a:off x="3626816" y="3907934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4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=6</a:t>
            </a:r>
            <a:endParaRPr lang="ko-KR" altLang="en-US" sz="1600" dirty="0"/>
          </a:p>
        </p:txBody>
      </p:sp>
      <p:cxnSp>
        <p:nvCxnSpPr>
          <p:cNvPr id="38" name="직선 연결선 37"/>
          <p:cNvCxnSpPr/>
          <p:nvPr/>
        </p:nvCxnSpPr>
        <p:spPr bwMode="auto">
          <a:xfrm>
            <a:off x="755576" y="5133925"/>
            <a:ext cx="547260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1043608" y="4989909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5940152" y="4989909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직사각형 40"/>
          <p:cNvSpPr/>
          <p:nvPr/>
        </p:nvSpPr>
        <p:spPr>
          <a:xfrm>
            <a:off x="756510" y="5277941"/>
            <a:ext cx="5741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=0</a:t>
            </a:r>
            <a:endParaRPr lang="ko-KR" altLang="en-US" sz="1600" dirty="0"/>
          </a:p>
        </p:txBody>
      </p:sp>
      <p:sp>
        <p:nvSpPr>
          <p:cNvPr id="42" name="직사각형 41"/>
          <p:cNvSpPr/>
          <p:nvPr/>
        </p:nvSpPr>
        <p:spPr>
          <a:xfrm>
            <a:off x="5607368" y="5257628"/>
            <a:ext cx="665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6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=10</a:t>
            </a:r>
            <a:endParaRPr lang="ko-KR" altLang="en-US" sz="1600" dirty="0"/>
          </a:p>
        </p:txBody>
      </p:sp>
      <p:sp>
        <p:nvSpPr>
          <p:cNvPr id="43" name="직사각형 42"/>
          <p:cNvSpPr/>
          <p:nvPr/>
        </p:nvSpPr>
        <p:spPr>
          <a:xfrm>
            <a:off x="1853852" y="5560170"/>
            <a:ext cx="798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1600" dirty="0">
                <a:solidFill>
                  <a:srgbClr val="000000"/>
                </a:solidFill>
                <a:latin typeface="Garamond" pitchFamily="18" charset="0"/>
              </a:rPr>
              <a:t>D = 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{ }</a:t>
            </a:r>
            <a:endParaRPr lang="en-US" altLang="ko-KR" sz="1600" dirty="0">
              <a:solidFill>
                <a:srgbClr val="000000"/>
              </a:solidFill>
              <a:latin typeface="Garamond" pitchFamily="18" charset="0"/>
            </a:endParaRPr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5057897" y="4980184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직사각형 44"/>
          <p:cNvSpPr/>
          <p:nvPr/>
        </p:nvSpPr>
        <p:spPr>
          <a:xfrm>
            <a:off x="4740342" y="5268216"/>
            <a:ext cx="6351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5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=8 </a:t>
            </a:r>
            <a:endParaRPr lang="ko-KR" altLang="en-US" sz="1600" dirty="0"/>
          </a:p>
        </p:txBody>
      </p:sp>
      <p:cxnSp>
        <p:nvCxnSpPr>
          <p:cNvPr id="46" name="직선 연결선 45"/>
          <p:cNvCxnSpPr/>
          <p:nvPr/>
        </p:nvCxnSpPr>
        <p:spPr bwMode="auto">
          <a:xfrm>
            <a:off x="2487643" y="4969596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직사각형 46"/>
          <p:cNvSpPr/>
          <p:nvPr/>
        </p:nvSpPr>
        <p:spPr>
          <a:xfrm>
            <a:off x="2195736" y="5257628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2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=3</a:t>
            </a:r>
            <a:endParaRPr lang="ko-KR" altLang="en-US" sz="1600" dirty="0"/>
          </a:p>
        </p:txBody>
      </p:sp>
      <p:cxnSp>
        <p:nvCxnSpPr>
          <p:cNvPr id="48" name="직선 연결선 47"/>
          <p:cNvCxnSpPr/>
          <p:nvPr/>
        </p:nvCxnSpPr>
        <p:spPr bwMode="auto">
          <a:xfrm>
            <a:off x="3918723" y="4979159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직사각형 48"/>
          <p:cNvSpPr/>
          <p:nvPr/>
        </p:nvSpPr>
        <p:spPr>
          <a:xfrm>
            <a:off x="3626816" y="5267191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4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=6</a:t>
            </a:r>
            <a:endParaRPr lang="ko-KR" altLang="en-US" sz="1600" dirty="0"/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3422685" y="4989272"/>
            <a:ext cx="0" cy="2880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50"/>
          <p:cNvSpPr/>
          <p:nvPr/>
        </p:nvSpPr>
        <p:spPr>
          <a:xfrm>
            <a:off x="3130778" y="5277304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x</a:t>
            </a:r>
            <a:r>
              <a:rPr lang="en-US" altLang="ko-KR" sz="1600" baseline="-25000" dirty="0" smtClean="0">
                <a:solidFill>
                  <a:srgbClr val="000000"/>
                </a:solidFill>
                <a:latin typeface="Garamond" pitchFamily="18" charset="0"/>
              </a:rPr>
              <a:t>3</a:t>
            </a:r>
            <a:r>
              <a:rPr lang="en-US" altLang="ko-KR" sz="1600" dirty="0" smtClean="0">
                <a:solidFill>
                  <a:srgbClr val="000000"/>
                </a:solidFill>
                <a:latin typeface="Garamond" pitchFamily="18" charset="0"/>
              </a:rPr>
              <a:t>=5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85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A0C90C85-7F7E-46D6-9B6D-B71B4BCFE8D2}" type="slidenum">
              <a:rPr kumimoji="0" lang="en-US" altLang="ko-KR" sz="1400" smtClean="0">
                <a:latin typeface="Trebuchet MS" pitchFamily="34" charset="0"/>
              </a:rPr>
              <a:pPr/>
              <a:t>36</a:t>
            </a:fld>
            <a:endParaRPr kumimoji="0" lang="en-US" altLang="ko-KR" sz="1400" dirty="0" smtClean="0">
              <a:latin typeface="Trebuchet MS" pitchFamily="34" charset="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124744"/>
            <a:ext cx="79756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2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The decision tree representing the actions taken to arrive the solution.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Node with a asterisk (*): points chosen are inconsistent with the given distances.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Node with two asterisks (**): have only impossible nodes as children, representing an incorrect path.</a:t>
            </a:r>
            <a:endParaRPr lang="en-US" altLang="ko-KR" sz="2000" dirty="0">
              <a:latin typeface="Garamond" pitchFamily="18" charset="0"/>
              <a:ea typeface="맑은 고딕" pitchFamily="50" charset="-127"/>
              <a:sym typeface="Wingdings" panose="05000000000000000000" pitchFamily="2" charset="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Turnpike Reconstruction Problem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5651603" cy="29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274315CB-4388-4978-84AC-6BF6A4D4E266}" type="slidenum">
              <a:rPr kumimoji="0" lang="en-US" altLang="ko-KR" sz="1400" smtClean="0">
                <a:latin typeface="Trebuchet MS" pitchFamily="34" charset="0"/>
              </a:rPr>
              <a:pPr/>
              <a:t>4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57213" y="1124744"/>
            <a:ext cx="79756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Euler circuit algorithm</a:t>
            </a:r>
          </a:p>
          <a:p>
            <a:pPr marL="342900" indent="-34290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Basically perform a depth-first search.</a:t>
            </a:r>
          </a:p>
          <a:p>
            <a:pPr marL="342900" indent="-34290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  <a:sym typeface="Wingdings" pitchFamily="2" charset="2"/>
              </a:rPr>
              <a:t>We might visit a portion of the graph and return to the starting point prematurely  find the first vertex on the path that has an untraversed edge and perform another DFS.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Euler Circuits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94" y="3158305"/>
            <a:ext cx="5318566" cy="14948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22" y="4869160"/>
            <a:ext cx="5486761" cy="15421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6321980"/>
            <a:ext cx="368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003399"/>
                </a:solidFill>
                <a:latin typeface="Garamond" panose="02020404030301010803" pitchFamily="18" charset="0"/>
              </a:rPr>
              <a:t>Graph remaining after  </a:t>
            </a:r>
            <a:r>
              <a:rPr lang="en-US" altLang="ko-KR" sz="1800" u="heavy" dirty="0" smtClean="0">
                <a:solidFill>
                  <a:srgbClr val="003399"/>
                </a:solidFill>
                <a:uFill>
                  <a:solidFill>
                    <a:srgbClr val="FF0000"/>
                  </a:solidFill>
                </a:uFill>
                <a:latin typeface="Garamond" panose="02020404030301010803" pitchFamily="18" charset="0"/>
              </a:rPr>
              <a:t>5, 4, 10, 5</a:t>
            </a:r>
          </a:p>
        </p:txBody>
      </p:sp>
    </p:spTree>
    <p:extLst>
      <p:ext uri="{BB962C8B-B14F-4D97-AF65-F5344CB8AC3E}">
        <p14:creationId xmlns:p14="http://schemas.microsoft.com/office/powerpoint/2010/main" val="11837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274315CB-4388-4978-84AC-6BF6A4D4E266}" type="slidenum">
              <a:rPr kumimoji="0" lang="en-US" altLang="ko-KR" sz="1400" smtClean="0">
                <a:latin typeface="Trebuchet MS" pitchFamily="34" charset="0"/>
              </a:rPr>
              <a:pPr/>
              <a:t>5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57213" y="1124744"/>
            <a:ext cx="7975600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ko-KR" sz="2000" dirty="0" smtClean="0">
              <a:latin typeface="Garamond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ko-KR" sz="2000" dirty="0" smtClean="0">
              <a:latin typeface="Garamond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ko-KR" sz="2000" dirty="0" smtClean="0">
              <a:latin typeface="Garamond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ko-KR" sz="2000" dirty="0" smtClean="0">
              <a:latin typeface="Garamond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Running time is O(|E|+|V|).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Hamiltonian cycle problem:</a:t>
            </a:r>
          </a:p>
          <a:p>
            <a:pPr marL="342900" indent="-34290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Find a simple cycle in an undirected graph that visits every vertex</a:t>
            </a:r>
          </a:p>
          <a:p>
            <a:pPr marL="342900" indent="-34290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No efficient algorithm is known!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Euler Circuits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0" y="980728"/>
            <a:ext cx="5340607" cy="15010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243354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003399"/>
                </a:solidFill>
                <a:latin typeface="Garamond" panose="02020404030301010803" pitchFamily="18" charset="0"/>
              </a:rPr>
              <a:t>Graph remaining after  </a:t>
            </a:r>
            <a:r>
              <a:rPr lang="en-US" altLang="ko-KR" sz="1800" u="heavy" dirty="0" smtClean="0">
                <a:solidFill>
                  <a:srgbClr val="003399"/>
                </a:solidFill>
                <a:uFill>
                  <a:solidFill>
                    <a:srgbClr val="FF0000"/>
                  </a:solidFill>
                </a:uFill>
                <a:latin typeface="Garamond" panose="02020404030301010803" pitchFamily="18" charset="0"/>
              </a:rPr>
              <a:t>5, </a:t>
            </a:r>
            <a:r>
              <a:rPr lang="en-US" altLang="ko-KR" sz="1800" u="heavy" dirty="0" smtClean="0">
                <a:solidFill>
                  <a:srgbClr val="003399"/>
                </a:solidFill>
                <a:uFill>
                  <a:solidFill>
                    <a:srgbClr val="00B050"/>
                  </a:solidFill>
                </a:uFill>
                <a:latin typeface="Garamond" panose="02020404030301010803" pitchFamily="18" charset="0"/>
              </a:rPr>
              <a:t>4, 1, 3, 7, 4, 11, </a:t>
            </a:r>
            <a:r>
              <a:rPr lang="en-US" altLang="ko-KR" sz="1800" u="heavy" dirty="0" smtClean="0">
                <a:solidFill>
                  <a:srgbClr val="003399"/>
                </a:solidFill>
                <a:uFill>
                  <a:solidFill>
                    <a:srgbClr val="00B050"/>
                  </a:solidFill>
                </a:uFill>
                <a:latin typeface="Garamond" panose="02020404030301010803" pitchFamily="18" charset="0"/>
              </a:rPr>
              <a:t>10, 7</a:t>
            </a:r>
            <a:r>
              <a:rPr lang="en-US" altLang="ko-KR" sz="1800" u="heavy" dirty="0" smtClean="0">
                <a:solidFill>
                  <a:srgbClr val="003399"/>
                </a:solidFill>
                <a:uFill>
                  <a:solidFill>
                    <a:srgbClr val="00B050"/>
                  </a:solidFill>
                </a:uFill>
                <a:latin typeface="Garamond" panose="02020404030301010803" pitchFamily="18" charset="0"/>
              </a:rPr>
              <a:t>, 9, 3, 4</a:t>
            </a:r>
            <a:r>
              <a:rPr lang="en-US" altLang="ko-KR" sz="1800" u="heavy" dirty="0" smtClean="0">
                <a:solidFill>
                  <a:srgbClr val="003399"/>
                </a:solidFill>
                <a:uFill>
                  <a:solidFill>
                    <a:srgbClr val="FF0000"/>
                  </a:solidFill>
                </a:uFill>
                <a:latin typeface="Garamond" panose="02020404030301010803" pitchFamily="18" charset="0"/>
              </a:rPr>
              <a:t>, 10, 5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0" y="3010064"/>
            <a:ext cx="5340607" cy="15010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528" y="4555659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003399"/>
                </a:solidFill>
                <a:latin typeface="Garamond" panose="02020404030301010803" pitchFamily="18" charset="0"/>
              </a:rPr>
              <a:t>Graph remaining after  </a:t>
            </a:r>
            <a:r>
              <a:rPr lang="en-US" altLang="ko-KR" sz="1800" u="heavy" dirty="0" smtClean="0">
                <a:solidFill>
                  <a:srgbClr val="003399"/>
                </a:solidFill>
                <a:uFill>
                  <a:solidFill>
                    <a:srgbClr val="FF0000"/>
                  </a:solidFill>
                </a:uFill>
                <a:latin typeface="Garamond" panose="02020404030301010803" pitchFamily="18" charset="0"/>
              </a:rPr>
              <a:t>5, </a:t>
            </a:r>
            <a:r>
              <a:rPr lang="en-US" altLang="ko-KR" sz="1800" u="heavy" dirty="0" smtClean="0">
                <a:solidFill>
                  <a:srgbClr val="003399"/>
                </a:solidFill>
                <a:uFill>
                  <a:solidFill>
                    <a:srgbClr val="00B050"/>
                  </a:solidFill>
                </a:uFill>
                <a:latin typeface="Garamond" panose="02020404030301010803" pitchFamily="18" charset="0"/>
              </a:rPr>
              <a:t>4, 1, </a:t>
            </a:r>
            <a:r>
              <a:rPr lang="en-US" altLang="ko-KR" sz="1800" u="heavy" dirty="0" smtClean="0">
                <a:solidFill>
                  <a:srgbClr val="003399"/>
                </a:solidFill>
                <a:uFill>
                  <a:solidFill>
                    <a:srgbClr val="FFC000"/>
                  </a:solidFill>
                </a:uFill>
                <a:latin typeface="Garamond" panose="02020404030301010803" pitchFamily="18" charset="0"/>
              </a:rPr>
              <a:t>3, 2, 8, 9, 6, 3</a:t>
            </a:r>
            <a:r>
              <a:rPr lang="en-US" altLang="ko-KR" sz="1800" u="heavy" dirty="0" smtClean="0">
                <a:solidFill>
                  <a:srgbClr val="003399"/>
                </a:solidFill>
                <a:uFill>
                  <a:solidFill>
                    <a:srgbClr val="00B050"/>
                  </a:solidFill>
                </a:uFill>
                <a:latin typeface="Garamond" panose="02020404030301010803" pitchFamily="18" charset="0"/>
              </a:rPr>
              <a:t>, 7, 4, 11, </a:t>
            </a:r>
            <a:r>
              <a:rPr lang="en-US" altLang="ko-KR" sz="1800" u="heavy" dirty="0" smtClean="0">
                <a:solidFill>
                  <a:srgbClr val="003399"/>
                </a:solidFill>
                <a:uFill>
                  <a:solidFill>
                    <a:srgbClr val="00B050"/>
                  </a:solidFill>
                </a:uFill>
                <a:latin typeface="Garamond" panose="02020404030301010803" pitchFamily="18" charset="0"/>
              </a:rPr>
              <a:t>10, 7</a:t>
            </a:r>
            <a:r>
              <a:rPr lang="en-US" altLang="ko-KR" sz="1800" u="heavy" dirty="0" smtClean="0">
                <a:solidFill>
                  <a:srgbClr val="003399"/>
                </a:solidFill>
                <a:uFill>
                  <a:solidFill>
                    <a:srgbClr val="00B050"/>
                  </a:solidFill>
                </a:uFill>
                <a:latin typeface="Garamond" panose="02020404030301010803" pitchFamily="18" charset="0"/>
              </a:rPr>
              <a:t>, 9, 3, 4</a:t>
            </a:r>
            <a:r>
              <a:rPr lang="en-US" altLang="ko-KR" sz="1800" u="heavy" dirty="0" smtClean="0">
                <a:solidFill>
                  <a:srgbClr val="003399"/>
                </a:solidFill>
                <a:uFill>
                  <a:solidFill>
                    <a:srgbClr val="FF0000"/>
                  </a:solidFill>
                </a:uFill>
                <a:latin typeface="Garamond" panose="02020404030301010803" pitchFamily="18" charset="0"/>
              </a:rPr>
              <a:t>, 10, 5</a:t>
            </a:r>
          </a:p>
        </p:txBody>
      </p:sp>
    </p:spTree>
    <p:extLst>
      <p:ext uri="{BB962C8B-B14F-4D97-AF65-F5344CB8AC3E}">
        <p14:creationId xmlns:p14="http://schemas.microsoft.com/office/powerpoint/2010/main" val="125325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274315CB-4388-4978-84AC-6BF6A4D4E266}" type="slidenum">
              <a:rPr kumimoji="0" lang="en-US" altLang="ko-KR" sz="1400" smtClean="0">
                <a:latin typeface="Trebuchet MS" pitchFamily="34" charset="0"/>
              </a:rPr>
              <a:pPr/>
              <a:t>6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57213" y="1196752"/>
            <a:ext cx="79756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Easy vs. Hard</a:t>
            </a:r>
          </a:p>
          <a:p>
            <a:pPr lvl="0" algn="just" eaLnBrk="1" hangingPunct="1">
              <a:spcBef>
                <a:spcPct val="50000"/>
              </a:spcBef>
              <a:buFontTx/>
              <a:buChar char="•"/>
              <a:tabLst/>
            </a:pP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We cannot expect better than linear running time. </a:t>
            </a:r>
          </a:p>
          <a:p>
            <a:pPr lvl="0" algn="just" eaLnBrk="1" hangingPunct="1">
              <a:spcBef>
                <a:spcPct val="50000"/>
              </a:spcBef>
              <a:buFontTx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The </a:t>
            </a: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gcd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algorithm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on M and N takes O(</a:t>
            </a: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logN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). Since the number is log M and log N bits, </a:t>
            </a: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gcd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is really taking time linear in the size of input.</a:t>
            </a:r>
            <a:endParaRPr lang="en-US" altLang="ko-KR" sz="2000" dirty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Undecidable problems are the other extreme: “impossible problems”</a:t>
            </a: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</a:rPr>
              <a:t>Halting problem: </a:t>
            </a:r>
          </a:p>
          <a:p>
            <a:pPr marL="342900" indent="-34290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“Is it possible to have your C compiler have a feature that detects all infinite loops?”</a:t>
            </a:r>
          </a:p>
          <a:p>
            <a:pPr marL="342900" indent="-34290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If yes, we could produce a program called LOOP. LOOP takes as input a program, P, and runs P on itself. It prints YES if P loops. If P terminates, LOOP goes into an infinite loop.</a:t>
            </a:r>
          </a:p>
          <a:p>
            <a:pPr marL="342900" indent="-34290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Garamond" pitchFamily="18" charset="0"/>
              </a:rPr>
              <a:t>What if LOOP is given itself as input?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ko-KR" sz="2000" dirty="0" smtClean="0">
                <a:latin typeface="Garamond" pitchFamily="18" charset="0"/>
                <a:sym typeface="Wingdings" panose="05000000000000000000" pitchFamily="2" charset="2"/>
              </a:rPr>
              <a:t>     Contradiction!  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sym typeface="Wingdings" panose="05000000000000000000" pitchFamily="2" charset="2"/>
              </a:rPr>
              <a:t>Program LOOP cannot possibly exist.</a:t>
            </a:r>
            <a:endParaRPr lang="en-US" altLang="ko-KR" sz="2000" dirty="0" smtClean="0">
              <a:latin typeface="Garamond" pitchFamily="18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 to NP-Completeness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51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274315CB-4388-4978-84AC-6BF6A4D4E266}" type="slidenum">
              <a:rPr kumimoji="0" lang="en-US" altLang="ko-KR" sz="1400" smtClean="0">
                <a:latin typeface="Trebuchet MS" pitchFamily="34" charset="0"/>
              </a:rPr>
              <a:pPr/>
              <a:t>7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57213" y="1196752"/>
            <a:ext cx="797560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</a:rPr>
              <a:t>The class NP</a:t>
            </a:r>
            <a:r>
              <a:rPr lang="en-US" altLang="ko-KR" sz="2000" dirty="0" smtClean="0">
                <a:latin typeface="Garamond" pitchFamily="18" charset="0"/>
              </a:rPr>
              <a:t> lies a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few steps down from the undecidable problems.</a:t>
            </a:r>
          </a:p>
          <a:p>
            <a:pPr marL="342900" lvl="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Nondeterministic polynomial-time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. </a:t>
            </a:r>
          </a:p>
          <a:p>
            <a:pPr marL="342900" lvl="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A deterministic machine goes to next instruction that is unique. A nondeterministic machine has a choice of next steps and it will always choose the correct one if one of the steps leads to a solution.</a:t>
            </a:r>
          </a:p>
          <a:p>
            <a:pPr lvl="0" algn="l" eaLnBrk="1" hangingPunct="1">
              <a:spcBef>
                <a:spcPct val="50000"/>
              </a:spcBef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A problem is in NP if, in polynomial time, we can prove that any “yes” instance is correct.</a:t>
            </a:r>
          </a:p>
          <a:p>
            <a:pPr marL="342900" lvl="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The Hamiltonian cycle problem is NP since, given a “yes” instance, it is a simple matter to check that it is really a Hamiltonian cycle.</a:t>
            </a:r>
          </a:p>
          <a:p>
            <a:pPr lvl="0" algn="l" eaLnBrk="1" hangingPunct="1">
              <a:spcBef>
                <a:spcPct val="50000"/>
              </a:spcBef>
              <a:tabLst/>
            </a:pP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The class NP includes all problems that have polynomial-time solutions.</a:t>
            </a:r>
          </a:p>
          <a:p>
            <a:pPr lvl="0" algn="l" eaLnBrk="1" hangingPunct="1">
              <a:spcBef>
                <a:spcPct val="50000"/>
              </a:spcBef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Not all decidable problems are in NP. </a:t>
            </a:r>
            <a:endParaRPr lang="en-US" altLang="ko-KR" sz="2000" dirty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marL="342900" lvl="0" indent="-342900" algn="l" eaLnBrk="1" hangingPunct="1">
              <a:spcBef>
                <a:spcPct val="500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Determining whether a graph does not have a Hamiltonian cycle.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  <a:sym typeface="Wingdings" panose="05000000000000000000" pitchFamily="2" charset="2"/>
              </a:rPr>
              <a:t> one must enumerate all the cycles and check them. Thus it is not known to be in NP.</a:t>
            </a:r>
            <a:endParaRPr lang="en-US" altLang="ko-KR" sz="2000" dirty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 to NP-Completeness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05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ts val="600"/>
              </a:spcBef>
            </a:pPr>
            <a:fld id="{274315CB-4388-4978-84AC-6BF6A4D4E266}" type="slidenum">
              <a:rPr kumimoji="0" lang="en-US" altLang="ko-KR" sz="1400" smtClean="0">
                <a:latin typeface="Trebuchet MS" pitchFamily="34" charset="0"/>
              </a:rPr>
              <a:pPr>
                <a:spcBef>
                  <a:spcPts val="600"/>
                </a:spcBef>
              </a:pPr>
              <a:t>8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57213" y="1196752"/>
            <a:ext cx="7975600" cy="509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lang="en-US" altLang="ko-KR" sz="2000" dirty="0" smtClean="0">
                <a:latin typeface="Garamond" pitchFamily="18" charset="0"/>
              </a:rPr>
              <a:t>Among the problems known to be in NP, there is a subset, 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</a:rPr>
              <a:t>NP-complete</a:t>
            </a:r>
            <a:r>
              <a:rPr lang="en-US" altLang="ko-KR" sz="2000" dirty="0" smtClean="0">
                <a:latin typeface="Garamond" pitchFamily="18" charset="0"/>
              </a:rPr>
              <a:t>, which contains the hardest. </a:t>
            </a:r>
            <a:endParaRPr lang="en-US" altLang="ko-KR" sz="2000" dirty="0" smtClean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Any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problem in NP can be </a:t>
            </a:r>
            <a:r>
              <a:rPr lang="en-US" altLang="ko-KR" sz="2000" dirty="0" err="1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polynomially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reduced to a NP-complete.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Thus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, if any NP-complete problem has a polynomial-time solution, every problem in NP must have a polynomial-time solution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.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Hamiltonian cycle problem is NP-complete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.</a:t>
            </a:r>
            <a:endParaRPr lang="en-US" altLang="ko-KR" sz="2000" dirty="0" smtClean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lvl="0" algn="l" eaLnBrk="1" hangingPunct="1">
              <a:spcBef>
                <a:spcPts val="600"/>
              </a:spcBef>
              <a:tabLst/>
            </a:pPr>
            <a:endParaRPr lang="en-US" altLang="ko-KR" sz="2000" dirty="0" smtClean="0">
              <a:solidFill>
                <a:srgbClr val="FF0000"/>
              </a:solidFill>
              <a:latin typeface="Garamond" pitchFamily="18" charset="0"/>
              <a:ea typeface="맑은 고딕" pitchFamily="50" charset="-127"/>
            </a:endParaRPr>
          </a:p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Traveling </a:t>
            </a:r>
            <a:r>
              <a:rPr lang="en-US" altLang="ko-KR" sz="2000" dirty="0" smtClean="0">
                <a:solidFill>
                  <a:srgbClr val="FF0000"/>
                </a:solidFill>
                <a:latin typeface="Garamond" pitchFamily="18" charset="0"/>
                <a:ea typeface="맑은 고딕" pitchFamily="50" charset="-127"/>
              </a:rPr>
              <a:t>salesman problem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: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/>
            </a:r>
            <a:b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</a:b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Given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a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complete graph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, G=(V,E), with edge costs, is there a simple cycle that visits all vertices and has total cost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≤ K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?</a:t>
            </a:r>
          </a:p>
          <a:p>
            <a:pPr lvl="0" algn="l" eaLnBrk="1" hangingPunct="1">
              <a:spcBef>
                <a:spcPts val="600"/>
              </a:spcBef>
              <a:tabLst/>
            </a:pPr>
            <a:endParaRPr lang="en-US" altLang="ko-KR" sz="2000" dirty="0" smtClean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TS problem is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NP-complete: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It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is in NP because a solution can be checked in polynomial time.</a:t>
            </a:r>
          </a:p>
          <a:p>
            <a:pPr lvl="0" algn="l" eaLnBrk="1" hangingPunct="1">
              <a:spcBef>
                <a:spcPts val="600"/>
              </a:spcBef>
              <a:tabLst/>
            </a:pPr>
            <a:endParaRPr lang="en-US" altLang="ko-KR" sz="2000" dirty="0" smtClean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>
              <a:spcBef>
                <a:spcPts val="600"/>
              </a:spcBef>
            </a:pPr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 to NP-Completeness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97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fld id="{274315CB-4388-4978-84AC-6BF6A4D4E266}" type="slidenum">
              <a:rPr kumimoji="0" lang="en-US" altLang="ko-KR" sz="1400" smtClean="0">
                <a:latin typeface="Trebuchet MS" pitchFamily="34" charset="0"/>
              </a:rPr>
              <a:pPr/>
              <a:t>9</a:t>
            </a:fld>
            <a:endParaRPr kumimoji="0" lang="en-US" altLang="ko-KR" sz="1400" smtClean="0">
              <a:latin typeface="Trebuchet MS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57213" y="1196752"/>
            <a:ext cx="7975600" cy="555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67013" algn="l"/>
              </a:tabLs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endParaRPr lang="en-US" altLang="ko-KR" sz="2000" dirty="0" smtClean="0">
              <a:latin typeface="Garamond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en-US" altLang="ko-KR" sz="2000" dirty="0" smtClean="0">
              <a:latin typeface="Garamond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en-US" altLang="ko-KR" sz="2000" dirty="0" smtClean="0">
              <a:latin typeface="Garamond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en-US" altLang="ko-KR" sz="2000" dirty="0">
              <a:latin typeface="Garamond" pitchFamily="18" charset="0"/>
            </a:endParaRPr>
          </a:p>
          <a:p>
            <a:pPr lvl="0" algn="l" eaLnBrk="1" hangingPunct="1">
              <a:spcBef>
                <a:spcPts val="600"/>
              </a:spcBef>
              <a:tabLst/>
            </a:pP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TS problem is NP-complete:</a:t>
            </a: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TS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problem is NP-complete because we can </a:t>
            </a:r>
            <a:r>
              <a:rPr lang="en-US" altLang="ko-KR" sz="2000" dirty="0" err="1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polynomially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reduce the Hamiltonian cycle problem to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TS problem: 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/>
            </a:r>
            <a:b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</a:b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Construct a new graph G’.                 if                   and 2 otherwise.</a:t>
            </a:r>
            <a:b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</a:b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G has a HC </a:t>
            </a:r>
            <a:r>
              <a:rPr lang="en-US" altLang="ko-KR" sz="2000" dirty="0" err="1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iff</a:t>
            </a:r>
            <a:r>
              <a:rPr lang="en-US" altLang="ko-KR" sz="2000" dirty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 G’ has a TS tour of K = |V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|.</a:t>
            </a:r>
          </a:p>
          <a:p>
            <a:pPr lvl="0" algn="l" eaLnBrk="1" hangingPunct="1">
              <a:spcBef>
                <a:spcPts val="600"/>
              </a:spcBef>
              <a:buFontTx/>
              <a:buChar char="•"/>
              <a:tabLst/>
            </a:pPr>
            <a:endParaRPr lang="en-US" altLang="ko-KR" sz="2000" dirty="0" smtClean="0">
              <a:latin typeface="Garamond" pitchFamily="18" charset="0"/>
            </a:endParaRPr>
          </a:p>
          <a:p>
            <a:pPr algn="just" eaLnBrk="1" hangingPunct="1">
              <a:spcBef>
                <a:spcPts val="600"/>
              </a:spcBef>
            </a:pPr>
            <a:r>
              <a:rPr lang="en-US" altLang="ko-KR" sz="2000" dirty="0" smtClean="0">
                <a:latin typeface="Garamond" pitchFamily="18" charset="0"/>
              </a:rPr>
              <a:t>Many other well-known NP-complete problems </a:t>
            </a:r>
            <a:endParaRPr lang="en-US" altLang="ko-KR" sz="2000" dirty="0" smtClean="0">
              <a:solidFill>
                <a:srgbClr val="000000"/>
              </a:solidFill>
              <a:latin typeface="Garamond" pitchFamily="18" charset="0"/>
              <a:ea typeface="맑은 고딕" pitchFamily="50" charset="-127"/>
            </a:endParaRPr>
          </a:p>
          <a:p>
            <a:pPr marL="342900" lvl="0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bin </a:t>
            </a:r>
            <a:r>
              <a:rPr lang="en-US" altLang="ko-KR" sz="2000" dirty="0" smtClean="0">
                <a:solidFill>
                  <a:srgbClr val="000000"/>
                </a:solidFill>
                <a:latin typeface="Garamond" pitchFamily="18" charset="0"/>
                <a:ea typeface="맑은 고딕" pitchFamily="50" charset="-127"/>
              </a:rPr>
              <a:t>packing, knapsack, graph coloring, and clique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42925" y="269875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/>
            <a:r>
              <a:rPr lang="en-US" altLang="ko-KR" sz="3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 to NP-Completeness</a:t>
            </a:r>
            <a:endParaRPr lang="en-US" altLang="ko-KR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62762"/>
            <a:ext cx="5214835" cy="23365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0032" y="1375935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smtClean="0">
                <a:solidFill>
                  <a:srgbClr val="003399"/>
                </a:solidFill>
                <a:latin typeface="Garamond" panose="02020404030301010803" pitchFamily="18" charset="0"/>
              </a:rPr>
              <a:t>Hamiltonian cycle problem transformed to traveling salesman problem</a:t>
            </a:r>
            <a:endParaRPr lang="en-US" altLang="ko-KR" sz="1800" u="heavy" dirty="0" smtClean="0">
              <a:solidFill>
                <a:srgbClr val="003399"/>
              </a:solidFill>
              <a:uFill>
                <a:solidFill>
                  <a:srgbClr val="FF0000"/>
                </a:solidFill>
              </a:uFill>
              <a:latin typeface="Garamond" panose="02020404030301010803" pitchFamily="18" charset="0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766999"/>
              </p:ext>
            </p:extLst>
          </p:nvPr>
        </p:nvGraphicFramePr>
        <p:xfrm>
          <a:off x="5103059" y="4869160"/>
          <a:ext cx="112512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5" imgW="634680" imgH="203040" progId="Equation.DSMT4">
                  <p:embed/>
                </p:oleObj>
              </mc:Choice>
              <mc:Fallback>
                <p:oleObj name="Equation" r:id="rId5" imgW="634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03059" y="4869160"/>
                        <a:ext cx="1125125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377464"/>
              </p:ext>
            </p:extLst>
          </p:nvPr>
        </p:nvGraphicFramePr>
        <p:xfrm>
          <a:off x="3914928" y="4898330"/>
          <a:ext cx="989029" cy="34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7" imgW="583920" imgH="203040" progId="Equation.DSMT4">
                  <p:embed/>
                </p:oleObj>
              </mc:Choice>
              <mc:Fallback>
                <p:oleObj name="Equation" r:id="rId7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4928" y="4898330"/>
                        <a:ext cx="989029" cy="34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5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Segoe UI"/>
        <a:ea typeface="맑은 고딕"/>
        <a:cs typeface=""/>
      </a:majorFont>
      <a:minorFont>
        <a:latin typeface="Segoe U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seoul</Template>
  <TotalTime>8026</TotalTime>
  <Words>3089</Words>
  <Application>Microsoft Office PowerPoint</Application>
  <PresentationFormat>화면 슬라이드 쇼(4:3)</PresentationFormat>
  <Paragraphs>431</Paragraphs>
  <Slides>36</Slides>
  <Notes>29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굴림</vt:lpstr>
      <vt:lpstr>맑은 고딕</vt:lpstr>
      <vt:lpstr>Arial</vt:lpstr>
      <vt:lpstr>Garamond</vt:lpstr>
      <vt:lpstr>Segoe UI</vt:lpstr>
      <vt:lpstr>Times New Roman</vt:lpstr>
      <vt:lpstr>Trebuchet MS</vt:lpstr>
      <vt:lpstr>Wingdings</vt:lpstr>
      <vt:lpstr>1_기본 디자인</vt:lpstr>
      <vt:lpstr>Equation</vt:lpstr>
      <vt:lpstr>자료구조 및 알고리즘  - Algorithm Design Techniques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Administrator</dc:creator>
  <cp:lastModifiedBy>mysung</cp:lastModifiedBy>
  <cp:revision>1047</cp:revision>
  <cp:lastPrinted>2013-04-10T08:29:55Z</cp:lastPrinted>
  <dcterms:created xsi:type="dcterms:W3CDTF">2000-03-05T06:23:56Z</dcterms:created>
  <dcterms:modified xsi:type="dcterms:W3CDTF">2016-06-07T09:55:44Z</dcterms:modified>
</cp:coreProperties>
</file>