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337" r:id="rId2"/>
    <p:sldId id="338" r:id="rId3"/>
    <p:sldId id="359" r:id="rId4"/>
    <p:sldId id="360" r:id="rId5"/>
    <p:sldId id="361" r:id="rId6"/>
    <p:sldId id="362" r:id="rId7"/>
    <p:sldId id="363" r:id="rId8"/>
    <p:sldId id="357" r:id="rId9"/>
    <p:sldId id="35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</p:sldIdLst>
  <p:sldSz cx="9144000" cy="6858000" type="screen4x3"/>
  <p:notesSz cx="6858000" cy="91440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0000"/>
    <a:srgbClr val="0000FF"/>
    <a:srgbClr val="0033CC"/>
    <a:srgbClr val="FFFF99"/>
    <a:srgbClr val="0099CC"/>
    <a:srgbClr val="339966"/>
    <a:srgbClr val="0066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9275" autoAdjust="0"/>
  </p:normalViewPr>
  <p:slideViewPr>
    <p:cSldViewPr>
      <p:cViewPr>
        <p:scale>
          <a:sx n="86" d="100"/>
          <a:sy n="86" d="100"/>
        </p:scale>
        <p:origin x="-414" y="-6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13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461B09D-FE32-4E30-B5DC-8124FD2492B7}" type="datetimeFigureOut">
              <a:rPr lang="ko-KR" altLang="en-US"/>
              <a:pPr>
                <a:defRPr/>
              </a:pPr>
              <a:t>2013-03-11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0B6CAFC-2A08-495F-9278-B57EB230FDD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386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6F3182DE-BE29-48FE-8101-8F57BFCEC8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06715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하드웨어의 눈부신 발전이 모든 것을 해결해 줄까 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pPr marL="0" marR="0" lvl="2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/>
              <a:t>실제 컴퓨터 프로그램에서는 제한된 자원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시간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저장공간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활용할 수 밖에 없으므로 각 알고리즘의  효율성 분석을 통해 주어진 조건에서 최적의 알고리즘을 선택해야 함</a:t>
            </a:r>
            <a:endParaRPr lang="en-US" altLang="ko-KR" sz="16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182DE-BE29-48FE-8101-8F57BFCEC811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7879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9AAD9920-A660-4686-93A1-01B111D9B15C}" type="slidenum">
              <a:rPr lang="en-US" altLang="ko-KR" sz="1200" smtClean="0"/>
              <a:pPr eaLnBrk="1" hangingPunct="1"/>
              <a:t>18</a:t>
            </a:fld>
            <a:endParaRPr lang="en-US" altLang="ko-KR" sz="120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1A674BC4-A533-4694-B8D2-B1E68290F346}" type="slidenum">
              <a:rPr lang="en-US" altLang="ko-KR" sz="1200" smtClean="0"/>
              <a:pPr eaLnBrk="1" hangingPunct="1"/>
              <a:t>19</a:t>
            </a:fld>
            <a:endParaRPr lang="en-US" altLang="ko-KR" sz="120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3EE6DD47-F936-4998-A44D-A3D919C21363}" type="slidenum">
              <a:rPr lang="en-US" altLang="ko-KR" sz="1200" smtClean="0"/>
              <a:pPr eaLnBrk="1" hangingPunct="1"/>
              <a:t>20</a:t>
            </a:fld>
            <a:endParaRPr lang="en-US" altLang="ko-KR" sz="120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4B5B1908-DFB2-4ECA-9302-B414846E5423}" type="slidenum">
              <a:rPr lang="en-US" altLang="ko-KR" sz="1200" smtClean="0"/>
              <a:pPr eaLnBrk="1" hangingPunct="1"/>
              <a:t>21</a:t>
            </a:fld>
            <a:endParaRPr lang="en-US" altLang="ko-KR" sz="120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174A7544-F79B-4E1A-820A-34104AC468B5}" type="slidenum">
              <a:rPr lang="en-US" altLang="ko-KR" sz="1200" smtClean="0"/>
              <a:pPr eaLnBrk="1" hangingPunct="1"/>
              <a:t>22</a:t>
            </a:fld>
            <a:endParaRPr lang="en-US" altLang="ko-KR" sz="120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9BE30802-761C-483B-826E-16562FBE98C2}" type="slidenum">
              <a:rPr lang="en-US" altLang="ko-KR" sz="1200" smtClean="0"/>
              <a:pPr eaLnBrk="1" hangingPunct="1"/>
              <a:t>23</a:t>
            </a:fld>
            <a:endParaRPr lang="en-US" altLang="ko-KR" sz="120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6CF9C3B5-6860-4FB9-BEC6-27B41FD37F79}" type="slidenum">
              <a:rPr lang="en-US" altLang="ko-KR" sz="1200" smtClean="0"/>
              <a:pPr eaLnBrk="1" hangingPunct="1"/>
              <a:t>24</a:t>
            </a:fld>
            <a:endParaRPr lang="en-US" altLang="ko-KR" sz="1200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562530D3-1519-46F9-940A-64E5FAED6380}" type="slidenum">
              <a:rPr lang="en-US" altLang="ko-KR" sz="1200" smtClean="0"/>
              <a:pPr eaLnBrk="1" hangingPunct="1"/>
              <a:t>25</a:t>
            </a:fld>
            <a:endParaRPr lang="en-US" altLang="ko-KR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DFD3017A-7BED-43C1-B7DE-79F6239AD521}" type="slidenum">
              <a:rPr lang="en-US" altLang="ko-KR" sz="1200" smtClean="0"/>
              <a:pPr eaLnBrk="1" hangingPunct="1"/>
              <a:t>26</a:t>
            </a:fld>
            <a:endParaRPr lang="en-US" altLang="ko-KR" sz="1200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D78F29A-FAC6-4D69-AC76-77CD3D313E1A}" type="slidenum">
              <a:rPr lang="en-US" altLang="ko-KR" sz="1200" smtClean="0"/>
              <a:pPr eaLnBrk="1" hangingPunct="1"/>
              <a:t>27</a:t>
            </a:fld>
            <a:endParaRPr lang="en-US" altLang="ko-KR" sz="120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188312B-C873-457F-8041-21BFEAA9F762}" type="slidenum">
              <a:rPr lang="en-US" altLang="ko-KR" sz="1200" smtClean="0"/>
              <a:pPr eaLnBrk="1" hangingPunct="1"/>
              <a:t>10</a:t>
            </a:fld>
            <a:endParaRPr lang="en-US" altLang="ko-KR" sz="1200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E0A5191-C6E4-44F2-AF62-9EC58595B7F0}" type="slidenum">
              <a:rPr lang="en-US" altLang="ko-KR" sz="1200" smtClean="0"/>
              <a:pPr eaLnBrk="1" hangingPunct="1"/>
              <a:t>11</a:t>
            </a:fld>
            <a:endParaRPr lang="en-US" altLang="ko-KR" sz="120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ko-KR" smtClean="0"/>
              <a:t>SKT</a:t>
            </a:r>
            <a:r>
              <a:rPr lang="ko-KR" altLang="en-US" smtClean="0"/>
              <a:t>의 가입자 수는 천만명이 넘음 </a:t>
            </a:r>
            <a:r>
              <a:rPr lang="en-US" altLang="ko-KR" smtClean="0">
                <a:latin typeface="Arial" charset="0"/>
              </a:rPr>
              <a:t>–</a:t>
            </a:r>
            <a:r>
              <a:rPr lang="en-US" altLang="ko-KR" smtClean="0"/>
              <a:t> </a:t>
            </a:r>
            <a:r>
              <a:rPr lang="ko-KR" altLang="en-US" smtClean="0"/>
              <a:t>전체 가입자를 대상으로 특정한 계산을 한다고 할 때</a:t>
            </a:r>
          </a:p>
          <a:p>
            <a:pPr eaLnBrk="1" hangingPunct="1">
              <a:buFontTx/>
              <a:buChar char="•"/>
            </a:pPr>
            <a:r>
              <a:rPr lang="en-US" altLang="ko-KR" smtClean="0"/>
              <a:t>Pentium Pro </a:t>
            </a:r>
            <a:r>
              <a:rPr lang="ko-KR" altLang="en-US" smtClean="0"/>
              <a:t>칩에는 약 </a:t>
            </a:r>
            <a:r>
              <a:rPr lang="en-US" altLang="ko-KR" smtClean="0"/>
              <a:t>500</a:t>
            </a:r>
            <a:r>
              <a:rPr lang="ko-KR" altLang="en-US" smtClean="0"/>
              <a:t>만개 이상의 트랜지스터가 포함되어 있음</a:t>
            </a:r>
            <a:r>
              <a:rPr lang="en-US" altLang="ko-KR" smtClean="0"/>
              <a:t>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D9B63565-9EFE-41F2-9CEA-7B079A71E23F}" type="slidenum">
              <a:rPr lang="en-US" altLang="ko-KR" sz="1200" smtClean="0"/>
              <a:pPr eaLnBrk="1" hangingPunct="1"/>
              <a:t>12</a:t>
            </a:fld>
            <a:endParaRPr lang="en-US" altLang="ko-KR" sz="120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744516B-658E-4B93-AFAE-4EF249802B23}" type="slidenum">
              <a:rPr lang="en-US" altLang="ko-KR" sz="1200" smtClean="0"/>
              <a:pPr eaLnBrk="1" hangingPunct="1"/>
              <a:t>13</a:t>
            </a:fld>
            <a:endParaRPr lang="en-US" altLang="ko-KR" sz="1200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45E223F1-468E-42EC-A216-AE5D2A231128}" type="slidenum">
              <a:rPr lang="en-US" altLang="ko-KR" sz="1200" smtClean="0"/>
              <a:pPr eaLnBrk="1" hangingPunct="1"/>
              <a:t>14</a:t>
            </a:fld>
            <a:endParaRPr lang="en-US" altLang="ko-KR" sz="120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dirty="0" smtClean="0"/>
              <a:t>O(2^n), O(</a:t>
            </a:r>
            <a:r>
              <a:rPr lang="en-US" altLang="ko-KR" dirty="0" err="1" smtClean="0"/>
              <a:t>n^n</a:t>
            </a:r>
            <a:r>
              <a:rPr lang="en-US" altLang="ko-KR" dirty="0" smtClean="0"/>
              <a:t>), O(n!) </a:t>
            </a:r>
            <a:r>
              <a:rPr lang="ko-KR" altLang="en-US" dirty="0" smtClean="0"/>
              <a:t>중 어느 것이 가장 빠르게 증가할까</a:t>
            </a:r>
            <a:r>
              <a:rPr lang="en-US" altLang="ko-KR" dirty="0" smtClean="0"/>
              <a:t>?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9FCC7E7B-9EBD-48A1-832F-A46CBCCB355E}" type="slidenum">
              <a:rPr lang="en-US" altLang="ko-KR" sz="1200" smtClean="0"/>
              <a:pPr eaLnBrk="1" hangingPunct="1"/>
              <a:t>15</a:t>
            </a:fld>
            <a:endParaRPr lang="en-US" altLang="ko-KR" sz="120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3199D742-0450-406A-9865-7ED9A6AA3E8E}" type="slidenum">
              <a:rPr lang="en-US" altLang="ko-KR" sz="1200" smtClean="0"/>
              <a:pPr eaLnBrk="1" hangingPunct="1"/>
              <a:t>16</a:t>
            </a:fld>
            <a:endParaRPr lang="en-US" altLang="ko-KR" sz="120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A16F04B6-9CA2-4727-B4AE-F31B30AD7652}" type="slidenum">
              <a:rPr lang="en-US" altLang="ko-KR" sz="1200" smtClean="0"/>
              <a:pPr eaLnBrk="1" hangingPunct="1"/>
              <a:t>17</a:t>
            </a:fld>
            <a:endParaRPr lang="en-US" altLang="ko-KR" sz="12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B8637-B4C2-45FA-AD57-3E0AA6F273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553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715959-D091-4DC8-B350-343CF7AD98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399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404813"/>
            <a:ext cx="2057400" cy="59769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04813"/>
            <a:ext cx="6019800" cy="59769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44D87-3114-4C06-A194-6180940957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1184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863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3E8BE-CCA0-41B3-B314-8C3E413ACF4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3362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863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314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4067175"/>
            <a:ext cx="4038600" cy="2314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61D6B-85C5-4B43-9335-C3ED2C5CD3B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2531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404813"/>
            <a:ext cx="8229600" cy="59769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0F7AC-8578-4BDC-ADBC-EEC49446FF3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507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714380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AAF86-D035-4F02-8527-EF0B54C2FD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885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25533-763B-4113-B13D-80718CA67B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904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39C6A-970C-4A93-A29E-F2440D02CA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252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01865-7BF3-4F92-B4E0-EB2397518E6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377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4CF3B-F8F3-4A4E-BB43-71DC77DE297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429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0" y="6524625"/>
            <a:ext cx="2857500" cy="3333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 baseline="0"/>
            </a:lvl1pPr>
          </a:lstStyle>
          <a:p>
            <a:pPr>
              <a:defRPr/>
            </a:pPr>
            <a:fld id="{9CA21EB0-CF16-4589-A10D-A5D81D52349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9004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FC97C-83B0-4793-9514-AC24077267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802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02DBF-55C5-44AA-AE30-C3047F38921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105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04813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24625"/>
            <a:ext cx="262731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rgbClr val="3211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97650"/>
            <a:ext cx="2133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rgbClr val="808080"/>
                </a:solidFill>
                <a:latin typeface="+mn-lt"/>
              </a:defRPr>
            </a:lvl1pPr>
          </a:lstStyle>
          <a:p>
            <a:pPr>
              <a:defRPr/>
            </a:pPr>
            <a:fld id="{AC606AC8-5602-4267-A098-B0C9D070014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0" name="Freeform 6"/>
          <p:cNvSpPr>
            <a:spLocks noChangeArrowheads="1"/>
          </p:cNvSpPr>
          <p:nvPr userDrawn="1"/>
        </p:nvSpPr>
        <p:spPr bwMode="auto">
          <a:xfrm>
            <a:off x="381000" y="228600"/>
            <a:ext cx="73152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73152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0099C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66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Segoe UI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Segoe UI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Segoe UI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Segoe UI" pitchFamily="34" charset="0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Segoe UI" pitchFamily="34" charset="0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Segoe UI" pitchFamily="34" charset="0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Segoe UI" pitchFamily="34" charset="0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Segoe UI" pitchFamily="34" charset="0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9.w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19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060848"/>
            <a:ext cx="8062913" cy="722313"/>
          </a:xfrm>
        </p:spPr>
        <p:txBody>
          <a:bodyPr/>
          <a:lstStyle/>
          <a:p>
            <a:pPr eaLnBrk="1" hangingPunct="1"/>
            <a:r>
              <a:rPr lang="ko-KR" altLang="en-US" b="1" dirty="0" smtClean="0"/>
              <a:t>자료구조 및 알고리즘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- </a:t>
            </a:r>
            <a:r>
              <a:rPr lang="en-US" altLang="ko-KR" b="1" dirty="0" smtClean="0"/>
              <a:t>Introduction (Chap 1 &amp; 2)</a:t>
            </a:r>
            <a:endParaRPr lang="ko-KR" altLang="en-US" b="1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886200"/>
            <a:ext cx="7632700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800" b="1" dirty="0" err="1" smtClean="0"/>
              <a:t>Taehyoun</a:t>
            </a:r>
            <a:r>
              <a:rPr lang="en-US" altLang="ko-KR" sz="2800" b="1" smtClean="0"/>
              <a:t> Kim</a:t>
            </a:r>
          </a:p>
          <a:p>
            <a:pPr eaLnBrk="1" hangingPunct="1">
              <a:lnSpc>
                <a:spcPct val="90000"/>
              </a:lnSpc>
            </a:pPr>
            <a:endParaRPr lang="en-US" altLang="ko-KR" sz="2800" b="1" smtClean="0"/>
          </a:p>
          <a:p>
            <a:pPr eaLnBrk="1" hangingPunct="1">
              <a:lnSpc>
                <a:spcPct val="90000"/>
              </a:lnSpc>
            </a:pPr>
            <a:r>
              <a:rPr lang="en-US" altLang="ko-KR" b="1" smtClean="0"/>
              <a:t>Dept. of Mechanical &amp; Information Engineering,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b="1" smtClean="0"/>
              <a:t>University of Seoul</a:t>
            </a:r>
          </a:p>
        </p:txBody>
      </p:sp>
    </p:spTree>
    <p:extLst>
      <p:ext uri="{BB962C8B-B14F-4D97-AF65-F5344CB8AC3E}">
        <p14:creationId xmlns:p14="http://schemas.microsoft.com/office/powerpoint/2010/main" val="153054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536" y="1124744"/>
            <a:ext cx="8280920" cy="515109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ko-KR" sz="2400" dirty="0" smtClean="0">
                <a:latin typeface="+mn-ea"/>
              </a:rPr>
              <a:t>Two ways to measure relative efficiency of an algorithm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ko-KR" sz="2000" dirty="0" smtClean="0">
                <a:latin typeface="+mn-ea"/>
              </a:rPr>
              <a:t>Mathematical analysis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ko-KR" sz="2000" dirty="0" smtClean="0">
                <a:latin typeface="+mn-ea"/>
              </a:rPr>
              <a:t>Empirical analysis</a:t>
            </a:r>
          </a:p>
          <a:p>
            <a:pPr algn="just" eaLnBrk="1" hangingPunct="1">
              <a:lnSpc>
                <a:spcPct val="90000"/>
              </a:lnSpc>
            </a:pPr>
            <a:endParaRPr lang="en-US" altLang="ko-KR" sz="2400" dirty="0" smtClean="0">
              <a:latin typeface="+mn-ea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ko-KR" sz="2400" dirty="0" smtClean="0">
                <a:latin typeface="+mn-ea"/>
              </a:rPr>
              <a:t>Mathematical analysis of the running time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ko-KR" sz="2000" dirty="0" smtClean="0">
                <a:latin typeface="+mn-ea"/>
              </a:rPr>
              <a:t>Running time is measured by the number of “basic steps” (e.g., the number of C statements) that the algorithm makes.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ko-KR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Running time is described as a function of input size </a:t>
            </a:r>
            <a:r>
              <a:rPr lang="en-US" altLang="ko-KR" sz="20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n, T</a:t>
            </a:r>
            <a:r>
              <a:rPr lang="en-US" altLang="ko-KR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0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</a:t>
            </a:r>
            <a:r>
              <a:rPr lang="en-US" altLang="ko-KR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pPr algn="just" eaLnBrk="1" hangingPunct="1">
              <a:lnSpc>
                <a:spcPct val="90000"/>
              </a:lnSpc>
            </a:pPr>
            <a:endParaRPr lang="en-US" altLang="ko-KR" sz="2400" dirty="0" smtClean="0">
              <a:latin typeface="+mn-ea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ko-KR" sz="2400" dirty="0" smtClean="0">
                <a:latin typeface="+mn-ea"/>
              </a:rPr>
              <a:t>We are usually interested in the worst-case running time</a:t>
            </a:r>
          </a:p>
        </p:txBody>
      </p:sp>
      <p:sp>
        <p:nvSpPr>
          <p:cNvPr id="3076" name="Text Box 3"/>
          <p:cNvSpPr>
            <a:spLocks noGrp="1" noChangeArrowheads="1"/>
          </p:cNvSpPr>
          <p:nvPr>
            <p:ph type="title"/>
          </p:nvPr>
        </p:nvSpPr>
        <p:spPr>
          <a:xfrm>
            <a:off x="428596" y="285728"/>
            <a:ext cx="8229600" cy="550984"/>
          </a:xfrm>
          <a:noFill/>
        </p:spPr>
        <p:txBody>
          <a:bodyPr/>
          <a:lstStyle/>
          <a:p>
            <a:pPr eaLnBrk="1" hangingPunct="1"/>
            <a:r>
              <a:rPr lang="en-US" altLang="ko-KR" b="1" dirty="0" smtClean="0">
                <a:solidFill>
                  <a:schemeClr val="accent6"/>
                </a:solidFill>
              </a:rPr>
              <a:t>Running Time Analysis</a:t>
            </a:r>
          </a:p>
        </p:txBody>
      </p:sp>
    </p:spTree>
    <p:extLst>
      <p:ext uri="{BB962C8B-B14F-4D97-AF65-F5344CB8AC3E}">
        <p14:creationId xmlns:p14="http://schemas.microsoft.com/office/powerpoint/2010/main" val="171272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3BCD486F-F3C0-46FD-8C1A-8DBCA049403C}" type="slidenum">
              <a:rPr kumimoji="0" lang="en-US" altLang="ko-KR" sz="1400" smtClean="0">
                <a:latin typeface="Trebuchet MS" pitchFamily="34" charset="0"/>
              </a:rPr>
              <a:pPr/>
              <a:t>11</a:t>
            </a:fld>
            <a:endParaRPr kumimoji="0" lang="en-US" altLang="ko-KR" sz="1400" dirty="0" smtClean="0">
              <a:latin typeface="Trebuchet MS" pitchFamily="34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85728"/>
            <a:ext cx="8229600" cy="550984"/>
          </a:xfrm>
        </p:spPr>
        <p:txBody>
          <a:bodyPr/>
          <a:lstStyle/>
          <a:p>
            <a:pPr eaLnBrk="1" hangingPunct="1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The Big-Oh (</a:t>
            </a:r>
            <a:r>
              <a:rPr lang="en-US" altLang="ko-KR" b="1" i="1" dirty="0" smtClean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) Notation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268760"/>
            <a:ext cx="793115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b="1" dirty="0" smtClean="0"/>
              <a:t>Example: </a:t>
            </a:r>
            <a:r>
              <a:rPr lang="en-US" altLang="ko-KR" b="1" i="1" dirty="0" smtClean="0"/>
              <a:t>T</a:t>
            </a:r>
            <a:r>
              <a:rPr lang="en-US" altLang="ko-KR" b="1" dirty="0" smtClean="0"/>
              <a:t>(</a:t>
            </a:r>
            <a:r>
              <a:rPr lang="en-US" altLang="ko-KR" b="1" i="1" dirty="0" smtClean="0"/>
              <a:t>n</a:t>
            </a:r>
            <a:r>
              <a:rPr lang="en-US" altLang="ko-KR" b="1" dirty="0" smtClean="0"/>
              <a:t>)</a:t>
            </a:r>
            <a:r>
              <a:rPr lang="en-US" altLang="ko-KR" b="1" i="1" dirty="0" smtClean="0"/>
              <a:t> = </a:t>
            </a:r>
            <a:r>
              <a:rPr lang="en-US" altLang="ko-KR" b="1" dirty="0" smtClean="0"/>
              <a:t>13</a:t>
            </a:r>
            <a:r>
              <a:rPr lang="en-US" altLang="ko-KR" b="1" i="1" dirty="0" smtClean="0"/>
              <a:t>n</a:t>
            </a:r>
            <a:r>
              <a:rPr lang="en-US" altLang="ko-KR" b="1" baseline="30000" dirty="0" smtClean="0"/>
              <a:t>3</a:t>
            </a:r>
            <a:r>
              <a:rPr lang="en-US" altLang="ko-KR" b="1" i="1" dirty="0" smtClean="0"/>
              <a:t> + </a:t>
            </a:r>
            <a:r>
              <a:rPr lang="en-US" altLang="ko-KR" b="1" dirty="0" smtClean="0"/>
              <a:t>42</a:t>
            </a:r>
            <a:r>
              <a:rPr lang="en-US" altLang="ko-KR" b="1" i="1" dirty="0" smtClean="0"/>
              <a:t>n</a:t>
            </a:r>
            <a:r>
              <a:rPr lang="en-US" altLang="ko-KR" b="1" baseline="30000" dirty="0" smtClean="0"/>
              <a:t>2</a:t>
            </a:r>
            <a:r>
              <a:rPr lang="en-US" altLang="ko-KR" b="1" i="1" dirty="0" smtClean="0"/>
              <a:t> + </a:t>
            </a:r>
            <a:r>
              <a:rPr lang="en-US" altLang="ko-KR" b="1" dirty="0" smtClean="0"/>
              <a:t>2</a:t>
            </a:r>
            <a:r>
              <a:rPr lang="en-US" altLang="ko-KR" b="1" i="1" dirty="0" smtClean="0"/>
              <a:t>n</a:t>
            </a:r>
            <a:r>
              <a:rPr lang="en-US" altLang="ko-KR" b="1" dirty="0" smtClean="0"/>
              <a:t>log</a:t>
            </a:r>
            <a:r>
              <a:rPr lang="en-US" altLang="ko-KR" b="1" i="1" dirty="0" smtClean="0"/>
              <a:t>n + </a:t>
            </a:r>
            <a:r>
              <a:rPr lang="en-US" altLang="ko-KR" b="1" dirty="0" smtClean="0"/>
              <a:t>4</a:t>
            </a:r>
            <a:r>
              <a:rPr lang="en-US" altLang="ko-KR" b="1" i="1" dirty="0" smtClean="0"/>
              <a:t>n</a:t>
            </a:r>
          </a:p>
          <a:p>
            <a:pPr eaLnBrk="1" hangingPunct="1"/>
            <a:r>
              <a:rPr lang="en-US" altLang="ko-KR" dirty="0" smtClean="0"/>
              <a:t>As 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 grows larger, </a:t>
            </a:r>
            <a:r>
              <a:rPr lang="en-US" altLang="ko-KR" i="1" dirty="0" smtClean="0"/>
              <a:t>n</a:t>
            </a:r>
            <a:r>
              <a:rPr lang="en-US" altLang="ko-KR" baseline="30000" dirty="0" smtClean="0"/>
              <a:t>3</a:t>
            </a:r>
            <a:r>
              <a:rPr lang="en-US" altLang="ko-KR" dirty="0" smtClean="0"/>
              <a:t> is </a:t>
            </a:r>
            <a:r>
              <a:rPr lang="en-US" altLang="ko-KR" dirty="0" smtClean="0">
                <a:solidFill>
                  <a:srgbClr val="FF0000"/>
                </a:solidFill>
              </a:rPr>
              <a:t>MUCH</a:t>
            </a:r>
            <a:r>
              <a:rPr lang="en-US" altLang="ko-KR" dirty="0" smtClean="0"/>
              <a:t> larger than </a:t>
            </a:r>
            <a:r>
              <a:rPr lang="en-US" altLang="ko-KR" i="1" dirty="0" smtClean="0"/>
              <a:t>n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, </a:t>
            </a:r>
            <a:r>
              <a:rPr lang="en-US" altLang="ko-KR" i="1" dirty="0" err="1" smtClean="0"/>
              <a:t>n</a:t>
            </a:r>
            <a:r>
              <a:rPr lang="en-US" altLang="ko-KR" dirty="0" err="1" smtClean="0"/>
              <a:t>log</a:t>
            </a:r>
            <a:r>
              <a:rPr lang="en-US" altLang="ko-KR" i="1" dirty="0" err="1" smtClean="0"/>
              <a:t>n</a:t>
            </a:r>
            <a:r>
              <a:rPr lang="en-US" altLang="ko-KR" dirty="0" smtClean="0"/>
              <a:t>, and 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,</a:t>
            </a:r>
            <a:r>
              <a:rPr lang="en-US" altLang="ko-KR" i="1" dirty="0" smtClean="0"/>
              <a:t> </a:t>
            </a:r>
          </a:p>
          <a:p>
            <a:pPr lvl="1" eaLnBrk="1" hangingPunct="1"/>
            <a:r>
              <a:rPr lang="en-US" altLang="ko-KR" dirty="0" smtClean="0"/>
              <a:t>so it dominates </a:t>
            </a:r>
            <a:r>
              <a:rPr lang="en-US" altLang="ko-KR" i="1" dirty="0" smtClean="0"/>
              <a:t>T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)</a:t>
            </a:r>
          </a:p>
          <a:p>
            <a:pPr eaLnBrk="1" hangingPunct="1"/>
            <a:r>
              <a:rPr lang="en-US" altLang="ko-KR" dirty="0" smtClean="0"/>
              <a:t>The constant factor 13 can be ignored since it is affected by the compiler used or machine speed, etc.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altLang="ko-KR" dirty="0" smtClean="0"/>
              <a:t>The running time grows “</a:t>
            </a:r>
            <a:r>
              <a:rPr lang="en-US" altLang="ko-KR" dirty="0" smtClean="0">
                <a:solidFill>
                  <a:srgbClr val="FF0000"/>
                </a:solidFill>
              </a:rPr>
              <a:t>roughly on the order of </a:t>
            </a:r>
            <a:r>
              <a:rPr lang="en-US" altLang="ko-KR" i="1" dirty="0" smtClean="0">
                <a:solidFill>
                  <a:srgbClr val="FF0000"/>
                </a:solidFill>
              </a:rPr>
              <a:t>n</a:t>
            </a:r>
            <a:r>
              <a:rPr lang="en-US" altLang="ko-KR" baseline="30000" dirty="0" smtClean="0">
                <a:solidFill>
                  <a:srgbClr val="FF0000"/>
                </a:solidFill>
              </a:rPr>
              <a:t>3</a:t>
            </a:r>
            <a:r>
              <a:rPr lang="en-US" altLang="ko-KR" dirty="0" smtClean="0"/>
              <a:t>” 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altLang="ko-KR" dirty="0" err="1" smtClean="0"/>
              <a:t>Notationally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T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)</a:t>
            </a:r>
            <a:r>
              <a:rPr lang="en-US" altLang="ko-KR" i="1" dirty="0" smtClean="0"/>
              <a:t>=O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</a:t>
            </a:r>
            <a:r>
              <a:rPr lang="en-US" altLang="ko-KR" baseline="30000" dirty="0" smtClean="0"/>
              <a:t>3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042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7EF8DE68-B94B-48BD-9C84-1B0F9EE5C2D7}" type="slidenum">
              <a:rPr kumimoji="0" lang="en-US" altLang="ko-KR" sz="1400" smtClean="0">
                <a:latin typeface="Trebuchet MS" pitchFamily="34" charset="0"/>
              </a:rPr>
              <a:pPr/>
              <a:t>12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85728"/>
            <a:ext cx="8229600" cy="622992"/>
          </a:xfrm>
        </p:spPr>
        <p:txBody>
          <a:bodyPr/>
          <a:lstStyle/>
          <a:p>
            <a:pPr eaLnBrk="1" hangingPunct="1"/>
            <a:r>
              <a:rPr lang="en-US" altLang="ko-KR" b="1" dirty="0" smtClean="0"/>
              <a:t>Formal Definition of the Big-Oh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196752"/>
            <a:ext cx="7931150" cy="4525963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2400" b="1" dirty="0" smtClean="0"/>
              <a:t>Definition 1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b="1" dirty="0" smtClean="0"/>
              <a:t>     </a:t>
            </a:r>
            <a:r>
              <a:rPr lang="en-US" altLang="ko-KR" sz="2400" i="1" dirty="0" smtClean="0"/>
              <a:t>T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</a:t>
            </a:r>
            <a:r>
              <a:rPr lang="en-US" altLang="ko-KR" sz="2400" i="1" dirty="0" smtClean="0"/>
              <a:t> = O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f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))</a:t>
            </a:r>
            <a:r>
              <a:rPr lang="en-US" altLang="ko-KR" sz="2400" i="1" dirty="0" smtClean="0"/>
              <a:t> if there are constants c and </a:t>
            </a:r>
            <a:r>
              <a:rPr lang="en-US" altLang="ko-KR" sz="2400" i="1" dirty="0" smtClean="0">
                <a:sym typeface="Symbol" pitchFamily="18" charset="2"/>
              </a:rPr>
              <a:t>n</a:t>
            </a:r>
            <a:r>
              <a:rPr lang="en-US" altLang="ko-KR" sz="2400" i="1" baseline="-25000" dirty="0" smtClean="0">
                <a:sym typeface="Symbol" pitchFamily="18" charset="2"/>
              </a:rPr>
              <a:t>0</a:t>
            </a:r>
            <a:r>
              <a:rPr lang="en-US" altLang="ko-KR" sz="2400" i="1" dirty="0" smtClean="0"/>
              <a:t> such that T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</a:t>
            </a:r>
            <a:r>
              <a:rPr lang="en-US" altLang="ko-KR" sz="2400" i="1" dirty="0" smtClean="0"/>
              <a:t> </a:t>
            </a:r>
            <a:r>
              <a:rPr lang="en-US" altLang="ko-KR" sz="2400" i="1" dirty="0" smtClean="0">
                <a:sym typeface="Symbol" pitchFamily="18" charset="2"/>
              </a:rPr>
              <a:t> c f</a:t>
            </a:r>
            <a:r>
              <a:rPr lang="en-US" altLang="ko-KR" sz="2400" dirty="0" smtClean="0">
                <a:sym typeface="Symbol" pitchFamily="18" charset="2"/>
              </a:rPr>
              <a:t>(</a:t>
            </a:r>
            <a:r>
              <a:rPr lang="en-US" altLang="ko-KR" sz="2400" i="1" dirty="0" smtClean="0">
                <a:sym typeface="Symbol" pitchFamily="18" charset="2"/>
              </a:rPr>
              <a:t>n</a:t>
            </a:r>
            <a:r>
              <a:rPr lang="en-US" altLang="ko-KR" sz="2400" dirty="0" smtClean="0">
                <a:sym typeface="Symbol" pitchFamily="18" charset="2"/>
              </a:rPr>
              <a:t>)</a:t>
            </a:r>
            <a:r>
              <a:rPr lang="en-US" altLang="ko-KR" sz="2400" i="1" dirty="0" smtClean="0">
                <a:sym typeface="Symbol" pitchFamily="18" charset="2"/>
              </a:rPr>
              <a:t> when n  n</a:t>
            </a:r>
            <a:r>
              <a:rPr lang="en-US" altLang="ko-KR" sz="2400" i="1" baseline="-25000" dirty="0" smtClean="0">
                <a:sym typeface="Symbol" pitchFamily="18" charset="2"/>
              </a:rPr>
              <a:t>0</a:t>
            </a:r>
            <a:r>
              <a:rPr lang="en-US" altLang="ko-KR" sz="2400" i="1" dirty="0" smtClean="0">
                <a:sym typeface="Symbol" pitchFamily="18" charset="2"/>
              </a:rPr>
              <a:t>.</a:t>
            </a:r>
          </a:p>
          <a:p>
            <a:pPr eaLnBrk="1" hangingPunct="1"/>
            <a:r>
              <a:rPr lang="en-US" altLang="ko-KR" sz="2400" dirty="0" smtClean="0"/>
              <a:t>It is inappropriate to compare two functions absolutely.</a:t>
            </a:r>
          </a:p>
          <a:p>
            <a:pPr eaLnBrk="1" hangingPunct="1"/>
            <a:r>
              <a:rPr lang="en-US" altLang="ko-KR" sz="2400" dirty="0" smtClean="0"/>
              <a:t>Can compare the </a:t>
            </a:r>
            <a:r>
              <a:rPr lang="en-US" altLang="ko-KR" sz="2400" i="1" dirty="0" smtClean="0"/>
              <a:t>relative rates of growth </a:t>
            </a:r>
            <a:r>
              <a:rPr lang="en-US" altLang="ko-KR" sz="2400" dirty="0" smtClean="0"/>
              <a:t>of two functions</a:t>
            </a:r>
            <a:br>
              <a:rPr lang="en-US" altLang="ko-KR" sz="2400" dirty="0" smtClean="0"/>
            </a:br>
            <a:r>
              <a:rPr lang="en-US" altLang="ko-KR" sz="2400" dirty="0" smtClean="0"/>
              <a:t>   e.g.) 1000</a:t>
            </a:r>
            <a:r>
              <a:rPr lang="en-US" altLang="ko-KR" sz="2400" i="1" dirty="0" smtClean="0"/>
              <a:t>n </a:t>
            </a:r>
            <a:r>
              <a:rPr lang="en-US" altLang="ko-KR" sz="2400" dirty="0" smtClean="0"/>
              <a:t>and </a:t>
            </a:r>
            <a:r>
              <a:rPr lang="en-US" altLang="ko-KR" sz="2400" i="1" dirty="0" smtClean="0"/>
              <a:t>n</a:t>
            </a:r>
            <a:r>
              <a:rPr lang="en-US" altLang="ko-KR" sz="2400" baseline="30000" dirty="0" smtClean="0"/>
              <a:t>2</a:t>
            </a:r>
            <a:r>
              <a:rPr lang="en-US" altLang="ko-KR" sz="2400" dirty="0" smtClean="0"/>
              <a:t> </a:t>
            </a:r>
            <a:r>
              <a:rPr lang="en-US" altLang="ko-KR" sz="2400" dirty="0" smtClean="0">
                <a:sym typeface="Wingdings" pitchFamily="2" charset="2"/>
              </a:rPr>
              <a:t></a:t>
            </a:r>
            <a:r>
              <a:rPr lang="en-US" altLang="ko-KR" sz="2400" dirty="0" smtClean="0"/>
              <a:t> 1000</a:t>
            </a:r>
            <a:r>
              <a:rPr lang="en-US" altLang="ko-KR" sz="2400" i="1" dirty="0" smtClean="0"/>
              <a:t>n = O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n</a:t>
            </a:r>
            <a:r>
              <a:rPr lang="en-US" altLang="ko-KR" sz="2400" baseline="30000" dirty="0" smtClean="0"/>
              <a:t>2</a:t>
            </a:r>
            <a:r>
              <a:rPr lang="en-US" altLang="ko-KR" sz="2400" dirty="0" smtClean="0"/>
              <a:t>) (</a:t>
            </a:r>
            <a:r>
              <a:rPr lang="en-US" altLang="ko-KR" sz="2400" i="1" dirty="0" smtClean="0"/>
              <a:t>c=</a:t>
            </a:r>
            <a:r>
              <a:rPr lang="en-US" altLang="ko-KR" sz="2400" dirty="0" smtClean="0"/>
              <a:t>1</a:t>
            </a:r>
            <a:r>
              <a:rPr lang="en-US" altLang="ko-KR" sz="2400" i="1" dirty="0" smtClean="0"/>
              <a:t>, n</a:t>
            </a:r>
            <a:r>
              <a:rPr lang="en-US" altLang="ko-KR" sz="2400" i="1" baseline="-25000" dirty="0" smtClean="0"/>
              <a:t>0</a:t>
            </a:r>
            <a:r>
              <a:rPr lang="en-US" altLang="ko-KR" sz="2400" i="1" dirty="0" smtClean="0"/>
              <a:t>=</a:t>
            </a:r>
            <a:r>
              <a:rPr lang="en-US" altLang="ko-KR" sz="2400" dirty="0" smtClean="0"/>
              <a:t>1000)</a:t>
            </a:r>
          </a:p>
          <a:p>
            <a:pPr eaLnBrk="1" hangingPunct="1"/>
            <a:r>
              <a:rPr lang="en-US" altLang="ko-KR" sz="2400" dirty="0" smtClean="0"/>
              <a:t>Useful for putting </a:t>
            </a:r>
            <a:r>
              <a:rPr lang="en-US" altLang="ko-KR" sz="2400" dirty="0" smtClean="0">
                <a:solidFill>
                  <a:srgbClr val="FF0000"/>
                </a:solidFill>
              </a:rPr>
              <a:t>an upper bound of a function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   e.g.) if </a:t>
            </a:r>
            <a:r>
              <a:rPr lang="en-US" altLang="ko-KR" sz="2400" i="1" dirty="0" smtClean="0"/>
              <a:t>T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</a:t>
            </a:r>
            <a:r>
              <a:rPr lang="en-US" altLang="ko-KR" sz="2400" i="1" dirty="0" smtClean="0"/>
              <a:t> = O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n</a:t>
            </a:r>
            <a:r>
              <a:rPr lang="en-US" altLang="ko-KR" sz="2400" baseline="30000" dirty="0" smtClean="0"/>
              <a:t>3</a:t>
            </a:r>
            <a:r>
              <a:rPr lang="en-US" altLang="ko-KR" sz="2400" dirty="0" smtClean="0"/>
              <a:t>)</a:t>
            </a:r>
            <a:r>
              <a:rPr lang="en-US" altLang="ko-KR" sz="2400" i="1" dirty="0" smtClean="0"/>
              <a:t> </a:t>
            </a:r>
            <a:r>
              <a:rPr lang="en-US" altLang="ko-KR" sz="2400" dirty="0" smtClean="0"/>
              <a:t>then </a:t>
            </a:r>
            <a:r>
              <a:rPr lang="en-US" altLang="ko-KR" sz="2400" i="1" dirty="0" smtClean="0"/>
              <a:t>T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</a:t>
            </a:r>
            <a:r>
              <a:rPr lang="en-US" altLang="ko-KR" sz="2400" i="1" dirty="0" smtClean="0"/>
              <a:t> = O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n</a:t>
            </a:r>
            <a:r>
              <a:rPr lang="en-US" altLang="ko-KR" sz="2400" baseline="30000" dirty="0" smtClean="0"/>
              <a:t>4</a:t>
            </a:r>
            <a:r>
              <a:rPr lang="en-US" altLang="ko-KR" sz="2400" dirty="0" smtClean="0"/>
              <a:t>)</a:t>
            </a:r>
            <a:r>
              <a:rPr lang="en-US" altLang="ko-KR" sz="2400" i="1" dirty="0" smtClean="0"/>
              <a:t>, T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</a:t>
            </a:r>
            <a:r>
              <a:rPr lang="en-US" altLang="ko-KR" sz="2400" i="1" dirty="0" smtClean="0"/>
              <a:t> = O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n</a:t>
            </a:r>
            <a:r>
              <a:rPr lang="en-US" altLang="ko-KR" sz="2400" baseline="30000" dirty="0" smtClean="0"/>
              <a:t>5</a:t>
            </a:r>
            <a:r>
              <a:rPr lang="en-US" altLang="ko-KR" sz="2400" dirty="0" smtClean="0"/>
              <a:t>)</a:t>
            </a:r>
            <a:r>
              <a:rPr lang="en-US" altLang="ko-KR" sz="2400" i="1" dirty="0" smtClean="0"/>
              <a:t>,</a:t>
            </a:r>
            <a:r>
              <a:rPr lang="en-US" altLang="ko-KR" sz="2400" dirty="0" smtClean="0"/>
              <a:t> etc.</a:t>
            </a:r>
          </a:p>
          <a:p>
            <a:pPr eaLnBrk="1" hangingPunct="1"/>
            <a:r>
              <a:rPr lang="en-US" altLang="ko-KR" sz="2400" dirty="0" smtClean="0"/>
              <a:t>If </a:t>
            </a:r>
            <a:r>
              <a:rPr lang="en-US" altLang="ko-KR" sz="2400" i="1" dirty="0" smtClean="0"/>
              <a:t>T</a:t>
            </a:r>
            <a:r>
              <a:rPr lang="en-US" altLang="ko-KR" sz="2400" baseline="-25000" dirty="0" smtClean="0"/>
              <a:t>1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</a:t>
            </a:r>
            <a:r>
              <a:rPr lang="en-US" altLang="ko-KR" sz="2400" i="1" dirty="0" smtClean="0"/>
              <a:t> = O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f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))</a:t>
            </a:r>
            <a:r>
              <a:rPr lang="en-US" altLang="ko-KR" sz="2400" i="1" dirty="0" smtClean="0"/>
              <a:t> </a:t>
            </a:r>
            <a:r>
              <a:rPr lang="en-US" altLang="ko-KR" sz="2400" dirty="0" smtClean="0"/>
              <a:t>and </a:t>
            </a:r>
            <a:r>
              <a:rPr lang="en-US" altLang="ko-KR" sz="2400" i="1" dirty="0" smtClean="0"/>
              <a:t>T</a:t>
            </a:r>
            <a:r>
              <a:rPr lang="en-US" altLang="ko-KR" sz="2400" baseline="-25000" dirty="0" smtClean="0"/>
              <a:t>2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</a:t>
            </a:r>
            <a:r>
              <a:rPr lang="en-US" altLang="ko-KR" sz="2400" i="1" dirty="0" smtClean="0"/>
              <a:t> = O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g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)), then</a:t>
            </a:r>
            <a:br>
              <a:rPr lang="en-US" altLang="ko-KR" sz="2400" dirty="0" smtClean="0"/>
            </a:br>
            <a:r>
              <a:rPr lang="en-US" altLang="ko-KR" sz="2400" dirty="0" smtClean="0"/>
              <a:t>   </a:t>
            </a:r>
            <a:r>
              <a:rPr lang="en-US" altLang="ko-KR" sz="2400" i="1" dirty="0" smtClean="0"/>
              <a:t>T</a:t>
            </a:r>
            <a:r>
              <a:rPr lang="en-US" altLang="ko-KR" sz="2400" baseline="-25000" dirty="0" smtClean="0"/>
              <a:t>1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</a:t>
            </a:r>
            <a:r>
              <a:rPr lang="en-US" altLang="ko-KR" sz="2400" i="1" dirty="0" smtClean="0"/>
              <a:t> + T</a:t>
            </a:r>
            <a:r>
              <a:rPr lang="en-US" altLang="ko-KR" sz="2400" baseline="-25000" dirty="0" smtClean="0"/>
              <a:t>2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</a:t>
            </a:r>
            <a:r>
              <a:rPr lang="en-US" altLang="ko-KR" sz="2400" i="1" dirty="0" smtClean="0"/>
              <a:t> = max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O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f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))</a:t>
            </a:r>
            <a:r>
              <a:rPr lang="en-US" altLang="ko-KR" sz="2400" i="1" dirty="0" smtClean="0"/>
              <a:t>, O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g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)))</a:t>
            </a:r>
            <a:r>
              <a:rPr lang="en-US" altLang="ko-KR" sz="2400" i="1" dirty="0" smtClean="0"/>
              <a:t/>
            </a:r>
            <a:br>
              <a:rPr lang="en-US" altLang="ko-KR" sz="2400" i="1" dirty="0" smtClean="0"/>
            </a:br>
            <a:r>
              <a:rPr lang="en-US" altLang="ko-KR" sz="2400" i="1" dirty="0" smtClean="0"/>
              <a:t>   T</a:t>
            </a:r>
            <a:r>
              <a:rPr lang="en-US" altLang="ko-KR" sz="2400" baseline="-25000" dirty="0" smtClean="0"/>
              <a:t>1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</a:t>
            </a:r>
            <a:r>
              <a:rPr lang="en-US" altLang="ko-KR" sz="2400" i="1" dirty="0" smtClean="0"/>
              <a:t> * T</a:t>
            </a:r>
            <a:r>
              <a:rPr lang="en-US" altLang="ko-KR" sz="2400" baseline="-25000" dirty="0" smtClean="0"/>
              <a:t>2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</a:t>
            </a:r>
            <a:r>
              <a:rPr lang="en-US" altLang="ko-KR" sz="2400" i="1" dirty="0" smtClean="0"/>
              <a:t> = O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f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</a:t>
            </a:r>
            <a:r>
              <a:rPr lang="en-US" altLang="ko-KR" sz="2400" i="1" dirty="0" smtClean="0"/>
              <a:t>*g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16694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85728"/>
            <a:ext cx="8229600" cy="622992"/>
          </a:xfrm>
        </p:spPr>
        <p:txBody>
          <a:bodyPr/>
          <a:lstStyle/>
          <a:p>
            <a:pPr eaLnBrk="1" hangingPunct="1"/>
            <a:r>
              <a:rPr lang="en-US" altLang="ko-KR" b="1" dirty="0" smtClean="0"/>
              <a:t>Definitions of </a:t>
            </a:r>
            <a:r>
              <a:rPr lang="en-US" altLang="ko-KR" b="1" dirty="0" smtClean="0">
                <a:sym typeface="Symbol" pitchFamily="18" charset="2"/>
              </a:rPr>
              <a:t>, , and </a:t>
            </a:r>
            <a:r>
              <a:rPr lang="en-US" altLang="ko-KR" b="1" i="1" dirty="0" smtClean="0">
                <a:sym typeface="Symbol" pitchFamily="18" charset="2"/>
              </a:rPr>
              <a:t>o</a:t>
            </a:r>
            <a:endParaRPr lang="en-US" altLang="ko-KR" b="1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124744"/>
            <a:ext cx="793115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2400" b="1" dirty="0" smtClean="0"/>
              <a:t>Definition 2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b="1" dirty="0" smtClean="0"/>
              <a:t>     </a:t>
            </a:r>
            <a:r>
              <a:rPr lang="en-US" altLang="ko-KR" sz="2400" i="1" dirty="0" smtClean="0"/>
              <a:t>T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</a:t>
            </a:r>
            <a:r>
              <a:rPr lang="en-US" altLang="ko-KR" sz="2400" i="1" dirty="0" smtClean="0"/>
              <a:t> = </a:t>
            </a:r>
            <a:r>
              <a:rPr lang="en-US" altLang="ko-KR" sz="2400" dirty="0" smtClean="0">
                <a:sym typeface="Symbol" pitchFamily="18" charset="2"/>
              </a:rPr>
              <a:t>(</a:t>
            </a:r>
            <a:r>
              <a:rPr lang="en-US" altLang="ko-KR" sz="2400" i="1" dirty="0" smtClean="0">
                <a:sym typeface="Symbol" pitchFamily="18" charset="2"/>
              </a:rPr>
              <a:t>g</a:t>
            </a:r>
            <a:r>
              <a:rPr lang="en-US" altLang="ko-KR" sz="2400" dirty="0" smtClean="0">
                <a:sym typeface="Symbol" pitchFamily="18" charset="2"/>
              </a:rPr>
              <a:t>(</a:t>
            </a:r>
            <a:r>
              <a:rPr lang="en-US" altLang="ko-KR" sz="2400" i="1" dirty="0" smtClean="0">
                <a:sym typeface="Symbol" pitchFamily="18" charset="2"/>
              </a:rPr>
              <a:t>n</a:t>
            </a:r>
            <a:r>
              <a:rPr lang="en-US" altLang="ko-KR" sz="2400" dirty="0" smtClean="0">
                <a:sym typeface="Symbol" pitchFamily="18" charset="2"/>
              </a:rPr>
              <a:t>))</a:t>
            </a:r>
            <a:r>
              <a:rPr lang="en-US" altLang="ko-KR" sz="2400" i="1" dirty="0" smtClean="0">
                <a:sym typeface="Symbol" pitchFamily="18" charset="2"/>
              </a:rPr>
              <a:t> if there are constants c and n</a:t>
            </a:r>
            <a:r>
              <a:rPr lang="en-US" altLang="ko-KR" sz="2400" i="1" baseline="-25000" dirty="0" smtClean="0">
                <a:sym typeface="Symbol" pitchFamily="18" charset="2"/>
              </a:rPr>
              <a:t>0</a:t>
            </a:r>
            <a:r>
              <a:rPr lang="en-US" altLang="ko-KR" sz="2400" i="1" dirty="0" smtClean="0">
                <a:sym typeface="Symbol" pitchFamily="18" charset="2"/>
              </a:rPr>
              <a:t> such that T</a:t>
            </a:r>
            <a:r>
              <a:rPr lang="en-US" altLang="ko-KR" sz="2400" dirty="0" smtClean="0">
                <a:sym typeface="Symbol" pitchFamily="18" charset="2"/>
              </a:rPr>
              <a:t>(</a:t>
            </a:r>
            <a:r>
              <a:rPr lang="en-US" altLang="ko-KR" sz="2400" i="1" dirty="0" smtClean="0">
                <a:sym typeface="Symbol" pitchFamily="18" charset="2"/>
              </a:rPr>
              <a:t>n</a:t>
            </a:r>
            <a:r>
              <a:rPr lang="en-US" altLang="ko-KR" sz="2400" dirty="0" smtClean="0">
                <a:sym typeface="Symbol" pitchFamily="18" charset="2"/>
              </a:rPr>
              <a:t>)</a:t>
            </a:r>
            <a:r>
              <a:rPr lang="en-US" altLang="ko-KR" sz="2400" i="1" dirty="0" smtClean="0">
                <a:sym typeface="Symbol" pitchFamily="18" charset="2"/>
              </a:rPr>
              <a:t>  c g</a:t>
            </a:r>
            <a:r>
              <a:rPr lang="en-US" altLang="ko-KR" sz="2400" dirty="0" smtClean="0">
                <a:sym typeface="Symbol" pitchFamily="18" charset="2"/>
              </a:rPr>
              <a:t>(</a:t>
            </a:r>
            <a:r>
              <a:rPr lang="en-US" altLang="ko-KR" sz="2400" i="1" dirty="0" smtClean="0">
                <a:sym typeface="Symbol" pitchFamily="18" charset="2"/>
              </a:rPr>
              <a:t>n</a:t>
            </a:r>
            <a:r>
              <a:rPr lang="en-US" altLang="ko-KR" sz="2400" dirty="0" smtClean="0">
                <a:sym typeface="Symbol" pitchFamily="18" charset="2"/>
              </a:rPr>
              <a:t>)</a:t>
            </a:r>
            <a:r>
              <a:rPr lang="en-US" altLang="ko-KR" sz="2400" i="1" dirty="0" smtClean="0">
                <a:sym typeface="Symbol" pitchFamily="18" charset="2"/>
              </a:rPr>
              <a:t> when n   n</a:t>
            </a:r>
            <a:r>
              <a:rPr lang="en-US" altLang="ko-KR" sz="2400" i="1" baseline="-25000" dirty="0" smtClean="0">
                <a:sym typeface="Symbol" pitchFamily="18" charset="2"/>
              </a:rPr>
              <a:t>0</a:t>
            </a:r>
            <a:endParaRPr lang="en-US" altLang="ko-KR" sz="2400" i="1" dirty="0" smtClean="0">
              <a:sym typeface="Symbol" pitchFamily="18" charset="2"/>
            </a:endParaRPr>
          </a:p>
          <a:p>
            <a:pPr lvl="1" eaLnBrk="1" hangingPunct="1"/>
            <a:r>
              <a:rPr lang="en-US" altLang="ko-KR" sz="2000" dirty="0" smtClean="0">
                <a:sym typeface="Symbol" pitchFamily="18" charset="2"/>
              </a:rPr>
              <a:t>describes </a:t>
            </a:r>
            <a:r>
              <a:rPr lang="en-US" altLang="ko-KR" sz="2000" dirty="0" smtClean="0">
                <a:solidFill>
                  <a:srgbClr val="FF0000"/>
                </a:solidFill>
                <a:sym typeface="Symbol" pitchFamily="18" charset="2"/>
              </a:rPr>
              <a:t>a lower bound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2400" b="1" dirty="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b="1" dirty="0" smtClean="0">
                <a:sym typeface="Symbol" pitchFamily="18" charset="2"/>
              </a:rPr>
              <a:t>Definition 3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b="1" dirty="0" smtClean="0">
                <a:sym typeface="Symbol" pitchFamily="18" charset="2"/>
              </a:rPr>
              <a:t>     </a:t>
            </a:r>
            <a:r>
              <a:rPr lang="en-US" altLang="ko-KR" sz="2400" i="1" dirty="0" smtClean="0">
                <a:sym typeface="Symbol" pitchFamily="18" charset="2"/>
              </a:rPr>
              <a:t>T</a:t>
            </a:r>
            <a:r>
              <a:rPr lang="en-US" altLang="ko-KR" sz="2400" dirty="0" smtClean="0">
                <a:sym typeface="Symbol" pitchFamily="18" charset="2"/>
              </a:rPr>
              <a:t>(</a:t>
            </a:r>
            <a:r>
              <a:rPr lang="en-US" altLang="ko-KR" sz="2400" i="1" dirty="0" smtClean="0">
                <a:sym typeface="Symbol" pitchFamily="18" charset="2"/>
              </a:rPr>
              <a:t>n</a:t>
            </a:r>
            <a:r>
              <a:rPr lang="en-US" altLang="ko-KR" sz="2400" dirty="0" smtClean="0">
                <a:sym typeface="Symbol" pitchFamily="18" charset="2"/>
              </a:rPr>
              <a:t>)</a:t>
            </a:r>
            <a:r>
              <a:rPr lang="en-US" altLang="ko-KR" sz="2400" i="1" dirty="0" smtClean="0">
                <a:sym typeface="Symbol" pitchFamily="18" charset="2"/>
              </a:rPr>
              <a:t> = </a:t>
            </a:r>
            <a:r>
              <a:rPr lang="en-US" altLang="ko-KR" sz="2400" dirty="0" smtClean="0">
                <a:sym typeface="Symbol" pitchFamily="18" charset="2"/>
              </a:rPr>
              <a:t>(</a:t>
            </a:r>
            <a:r>
              <a:rPr lang="en-US" altLang="ko-KR" sz="2400" i="1" dirty="0" smtClean="0">
                <a:sym typeface="Symbol" pitchFamily="18" charset="2"/>
              </a:rPr>
              <a:t>h</a:t>
            </a:r>
            <a:r>
              <a:rPr lang="en-US" altLang="ko-KR" sz="2400" dirty="0" smtClean="0">
                <a:sym typeface="Symbol" pitchFamily="18" charset="2"/>
              </a:rPr>
              <a:t>(</a:t>
            </a:r>
            <a:r>
              <a:rPr lang="en-US" altLang="ko-KR" sz="2400" i="1" dirty="0" smtClean="0">
                <a:sym typeface="Symbol" pitchFamily="18" charset="2"/>
              </a:rPr>
              <a:t>n</a:t>
            </a:r>
            <a:r>
              <a:rPr lang="en-US" altLang="ko-KR" sz="2400" dirty="0" smtClean="0">
                <a:sym typeface="Symbol" pitchFamily="18" charset="2"/>
              </a:rPr>
              <a:t>))</a:t>
            </a:r>
            <a:r>
              <a:rPr lang="en-US" altLang="ko-KR" sz="2400" i="1" dirty="0" smtClean="0">
                <a:sym typeface="Symbol" pitchFamily="18" charset="2"/>
              </a:rPr>
              <a:t> if and only if T</a:t>
            </a:r>
            <a:r>
              <a:rPr lang="en-US" altLang="ko-KR" sz="2400" dirty="0" smtClean="0">
                <a:sym typeface="Symbol" pitchFamily="18" charset="2"/>
              </a:rPr>
              <a:t>(</a:t>
            </a:r>
            <a:r>
              <a:rPr lang="en-US" altLang="ko-KR" sz="2400" i="1" dirty="0" smtClean="0">
                <a:sym typeface="Symbol" pitchFamily="18" charset="2"/>
              </a:rPr>
              <a:t>n</a:t>
            </a:r>
            <a:r>
              <a:rPr lang="en-US" altLang="ko-KR" sz="2400" dirty="0" smtClean="0">
                <a:sym typeface="Symbol" pitchFamily="18" charset="2"/>
              </a:rPr>
              <a:t>)</a:t>
            </a:r>
            <a:r>
              <a:rPr lang="en-US" altLang="ko-KR" sz="2400" i="1" dirty="0" smtClean="0">
                <a:sym typeface="Symbol" pitchFamily="18" charset="2"/>
              </a:rPr>
              <a:t> = O</a:t>
            </a:r>
            <a:r>
              <a:rPr lang="en-US" altLang="ko-KR" sz="2400" dirty="0" smtClean="0">
                <a:sym typeface="Symbol" pitchFamily="18" charset="2"/>
              </a:rPr>
              <a:t>(</a:t>
            </a:r>
            <a:r>
              <a:rPr lang="en-US" altLang="ko-KR" sz="2400" i="1" dirty="0" smtClean="0">
                <a:sym typeface="Symbol" pitchFamily="18" charset="2"/>
              </a:rPr>
              <a:t>h</a:t>
            </a:r>
            <a:r>
              <a:rPr lang="en-US" altLang="ko-KR" sz="2400" dirty="0" smtClean="0">
                <a:sym typeface="Symbol" pitchFamily="18" charset="2"/>
              </a:rPr>
              <a:t>(</a:t>
            </a:r>
            <a:r>
              <a:rPr lang="en-US" altLang="ko-KR" sz="2400" i="1" dirty="0" smtClean="0">
                <a:sym typeface="Symbol" pitchFamily="18" charset="2"/>
              </a:rPr>
              <a:t>n</a:t>
            </a:r>
            <a:r>
              <a:rPr lang="en-US" altLang="ko-KR" sz="2400" dirty="0" smtClean="0">
                <a:sym typeface="Symbol" pitchFamily="18" charset="2"/>
              </a:rPr>
              <a:t>))</a:t>
            </a:r>
            <a:r>
              <a:rPr lang="en-US" altLang="ko-KR" sz="2400" i="1" dirty="0" smtClean="0">
                <a:sym typeface="Symbol" pitchFamily="18" charset="2"/>
              </a:rPr>
              <a:t> and T</a:t>
            </a:r>
            <a:r>
              <a:rPr lang="en-US" altLang="ko-KR" sz="2400" dirty="0" smtClean="0">
                <a:sym typeface="Symbol" pitchFamily="18" charset="2"/>
              </a:rPr>
              <a:t>(</a:t>
            </a:r>
            <a:r>
              <a:rPr lang="en-US" altLang="ko-KR" sz="2400" i="1" dirty="0" smtClean="0">
                <a:sym typeface="Symbol" pitchFamily="18" charset="2"/>
              </a:rPr>
              <a:t>n</a:t>
            </a:r>
            <a:r>
              <a:rPr lang="en-US" altLang="ko-KR" sz="2400" dirty="0" smtClean="0">
                <a:sym typeface="Symbol" pitchFamily="18" charset="2"/>
              </a:rPr>
              <a:t>)</a:t>
            </a:r>
            <a:r>
              <a:rPr lang="en-US" altLang="ko-KR" sz="2400" i="1" dirty="0" smtClean="0">
                <a:sym typeface="Symbol" pitchFamily="18" charset="2"/>
              </a:rPr>
              <a:t> = </a:t>
            </a:r>
            <a:r>
              <a:rPr lang="en-US" altLang="ko-KR" sz="2400" dirty="0" smtClean="0">
                <a:sym typeface="Symbol" pitchFamily="18" charset="2"/>
              </a:rPr>
              <a:t>(</a:t>
            </a:r>
            <a:r>
              <a:rPr lang="en-US" altLang="ko-KR" sz="2400" i="1" dirty="0" smtClean="0">
                <a:sym typeface="Symbol" pitchFamily="18" charset="2"/>
              </a:rPr>
              <a:t>h</a:t>
            </a:r>
            <a:r>
              <a:rPr lang="en-US" altLang="ko-KR" sz="2400" dirty="0" smtClean="0">
                <a:sym typeface="Symbol" pitchFamily="18" charset="2"/>
              </a:rPr>
              <a:t>(</a:t>
            </a:r>
            <a:r>
              <a:rPr lang="en-US" altLang="ko-KR" sz="2400" i="1" dirty="0" smtClean="0">
                <a:sym typeface="Symbol" pitchFamily="18" charset="2"/>
              </a:rPr>
              <a:t>n</a:t>
            </a:r>
            <a:r>
              <a:rPr lang="en-US" altLang="ko-KR" sz="2400" dirty="0" smtClean="0">
                <a:sym typeface="Symbol" pitchFamily="18" charset="2"/>
              </a:rPr>
              <a:t>))</a:t>
            </a:r>
          </a:p>
          <a:p>
            <a:pPr lvl="1" eaLnBrk="1" hangingPunct="1"/>
            <a:r>
              <a:rPr lang="en-US" altLang="ko-KR" sz="2000" dirty="0" smtClean="0">
                <a:sym typeface="Symbol" pitchFamily="18" charset="2"/>
              </a:rPr>
              <a:t>describes </a:t>
            </a:r>
            <a:r>
              <a:rPr lang="en-US" altLang="ko-KR" sz="2000" dirty="0" smtClean="0">
                <a:solidFill>
                  <a:srgbClr val="FF0000"/>
                </a:solidFill>
                <a:sym typeface="Symbol" pitchFamily="18" charset="2"/>
              </a:rPr>
              <a:t>a tight bound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2400" b="1" dirty="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b="1" dirty="0" smtClean="0">
                <a:sym typeface="Symbol" pitchFamily="18" charset="2"/>
              </a:rPr>
              <a:t>Definition 4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i="1" dirty="0" smtClean="0">
                <a:sym typeface="Symbol" pitchFamily="18" charset="2"/>
              </a:rPr>
              <a:t>     T</a:t>
            </a:r>
            <a:r>
              <a:rPr lang="en-US" altLang="ko-KR" sz="2400" dirty="0" smtClean="0">
                <a:sym typeface="Symbol" pitchFamily="18" charset="2"/>
              </a:rPr>
              <a:t>(</a:t>
            </a:r>
            <a:r>
              <a:rPr lang="en-US" altLang="ko-KR" sz="2400" i="1" dirty="0" smtClean="0">
                <a:sym typeface="Symbol" pitchFamily="18" charset="2"/>
              </a:rPr>
              <a:t>n</a:t>
            </a:r>
            <a:r>
              <a:rPr lang="en-US" altLang="ko-KR" sz="2400" dirty="0" smtClean="0">
                <a:sym typeface="Symbol" pitchFamily="18" charset="2"/>
              </a:rPr>
              <a:t>)</a:t>
            </a:r>
            <a:r>
              <a:rPr lang="en-US" altLang="ko-KR" sz="2400" i="1" dirty="0" smtClean="0">
                <a:sym typeface="Symbol" pitchFamily="18" charset="2"/>
              </a:rPr>
              <a:t> = o</a:t>
            </a:r>
            <a:r>
              <a:rPr lang="en-US" altLang="ko-KR" sz="2400" dirty="0" smtClean="0">
                <a:sym typeface="Symbol" pitchFamily="18" charset="2"/>
              </a:rPr>
              <a:t>(</a:t>
            </a:r>
            <a:r>
              <a:rPr lang="en-US" altLang="ko-KR" sz="2400" i="1" dirty="0" smtClean="0">
                <a:sym typeface="Symbol" pitchFamily="18" charset="2"/>
              </a:rPr>
              <a:t>p</a:t>
            </a:r>
            <a:r>
              <a:rPr lang="en-US" altLang="ko-KR" sz="2400" dirty="0" smtClean="0">
                <a:sym typeface="Symbol" pitchFamily="18" charset="2"/>
              </a:rPr>
              <a:t>(</a:t>
            </a:r>
            <a:r>
              <a:rPr lang="en-US" altLang="ko-KR" sz="2400" i="1" dirty="0" smtClean="0">
                <a:sym typeface="Symbol" pitchFamily="18" charset="2"/>
              </a:rPr>
              <a:t>n</a:t>
            </a:r>
            <a:r>
              <a:rPr lang="en-US" altLang="ko-KR" sz="2400" dirty="0" smtClean="0">
                <a:sym typeface="Symbol" pitchFamily="18" charset="2"/>
              </a:rPr>
              <a:t>))</a:t>
            </a:r>
            <a:r>
              <a:rPr lang="en-US" altLang="ko-KR" sz="2400" i="1" dirty="0" smtClean="0">
                <a:sym typeface="Symbol" pitchFamily="18" charset="2"/>
              </a:rPr>
              <a:t> if T</a:t>
            </a:r>
            <a:r>
              <a:rPr lang="en-US" altLang="ko-KR" sz="2400" dirty="0" smtClean="0">
                <a:sym typeface="Symbol" pitchFamily="18" charset="2"/>
              </a:rPr>
              <a:t>(</a:t>
            </a:r>
            <a:r>
              <a:rPr lang="en-US" altLang="ko-KR" sz="2400" i="1" dirty="0" smtClean="0">
                <a:sym typeface="Symbol" pitchFamily="18" charset="2"/>
              </a:rPr>
              <a:t>n</a:t>
            </a:r>
            <a:r>
              <a:rPr lang="en-US" altLang="ko-KR" sz="2400" dirty="0" smtClean="0">
                <a:sym typeface="Symbol" pitchFamily="18" charset="2"/>
              </a:rPr>
              <a:t>)</a:t>
            </a:r>
            <a:r>
              <a:rPr lang="en-US" altLang="ko-KR" sz="2400" i="1" dirty="0" smtClean="0">
                <a:sym typeface="Symbol" pitchFamily="18" charset="2"/>
              </a:rPr>
              <a:t> = O</a:t>
            </a:r>
            <a:r>
              <a:rPr lang="en-US" altLang="ko-KR" sz="2400" dirty="0" smtClean="0">
                <a:sym typeface="Symbol" pitchFamily="18" charset="2"/>
              </a:rPr>
              <a:t>(</a:t>
            </a:r>
            <a:r>
              <a:rPr lang="en-US" altLang="ko-KR" sz="2400" i="1" dirty="0" smtClean="0">
                <a:sym typeface="Symbol" pitchFamily="18" charset="2"/>
              </a:rPr>
              <a:t>p</a:t>
            </a:r>
            <a:r>
              <a:rPr lang="en-US" altLang="ko-KR" sz="2400" dirty="0" smtClean="0">
                <a:sym typeface="Symbol" pitchFamily="18" charset="2"/>
              </a:rPr>
              <a:t>(</a:t>
            </a:r>
            <a:r>
              <a:rPr lang="en-US" altLang="ko-KR" sz="2400" i="1" dirty="0" smtClean="0">
                <a:sym typeface="Symbol" pitchFamily="18" charset="2"/>
              </a:rPr>
              <a:t>n</a:t>
            </a:r>
            <a:r>
              <a:rPr lang="en-US" altLang="ko-KR" sz="2400" dirty="0" smtClean="0">
                <a:sym typeface="Symbol" pitchFamily="18" charset="2"/>
              </a:rPr>
              <a:t>))</a:t>
            </a:r>
            <a:r>
              <a:rPr lang="en-US" altLang="ko-KR" sz="2400" i="1" dirty="0" smtClean="0">
                <a:sym typeface="Symbol" pitchFamily="18" charset="2"/>
              </a:rPr>
              <a:t> and T</a:t>
            </a:r>
            <a:r>
              <a:rPr lang="en-US" altLang="ko-KR" sz="2400" dirty="0" smtClean="0">
                <a:sym typeface="Symbol" pitchFamily="18" charset="2"/>
              </a:rPr>
              <a:t>(</a:t>
            </a:r>
            <a:r>
              <a:rPr lang="en-US" altLang="ko-KR" sz="2400" i="1" dirty="0" smtClean="0">
                <a:sym typeface="Symbol" pitchFamily="18" charset="2"/>
              </a:rPr>
              <a:t>n</a:t>
            </a:r>
            <a:r>
              <a:rPr lang="en-US" altLang="ko-KR" sz="2400" dirty="0" smtClean="0">
                <a:sym typeface="Symbol" pitchFamily="18" charset="2"/>
              </a:rPr>
              <a:t>)</a:t>
            </a:r>
            <a:r>
              <a:rPr lang="en-US" altLang="ko-KR" sz="2400" i="1" dirty="0" smtClean="0">
                <a:sym typeface="Symbol" pitchFamily="18" charset="2"/>
              </a:rPr>
              <a:t>  </a:t>
            </a:r>
            <a:r>
              <a:rPr lang="en-US" altLang="ko-KR" sz="2400" dirty="0" smtClean="0">
                <a:sym typeface="Symbol" pitchFamily="18" charset="2"/>
              </a:rPr>
              <a:t>(</a:t>
            </a:r>
            <a:r>
              <a:rPr lang="en-US" altLang="ko-KR" sz="2400" i="1" dirty="0" smtClean="0">
                <a:sym typeface="Symbol" pitchFamily="18" charset="2"/>
              </a:rPr>
              <a:t>p</a:t>
            </a:r>
            <a:r>
              <a:rPr lang="en-US" altLang="ko-KR" sz="2400" dirty="0" smtClean="0">
                <a:sym typeface="Symbol" pitchFamily="18" charset="2"/>
              </a:rPr>
              <a:t>(</a:t>
            </a:r>
            <a:r>
              <a:rPr lang="en-US" altLang="ko-KR" sz="2400" i="1" dirty="0" smtClean="0">
                <a:sym typeface="Symbol" pitchFamily="18" charset="2"/>
              </a:rPr>
              <a:t>n</a:t>
            </a:r>
            <a:r>
              <a:rPr lang="en-US" altLang="ko-KR" sz="2400" dirty="0" smtClean="0">
                <a:sym typeface="Symbol" pitchFamily="18" charset="2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63631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 smtClean="0"/>
              <a:t>Various Growth Rates</a:t>
            </a:r>
            <a:endParaRPr lang="en-US" altLang="ko-KR" b="1" i="1" dirty="0" smtClean="0">
              <a:sym typeface="Symbol" pitchFamily="18" charset="2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268760"/>
            <a:ext cx="7931150" cy="4525963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i="1" dirty="0" smtClean="0"/>
              <a:t>T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</a:t>
            </a:r>
            <a:r>
              <a:rPr lang="en-US" altLang="ko-KR" sz="2400" i="1" dirty="0" smtClean="0"/>
              <a:t> = O</a:t>
            </a:r>
            <a:r>
              <a:rPr lang="en-US" altLang="ko-KR" sz="2400" dirty="0" smtClean="0"/>
              <a:t>(1)</a:t>
            </a:r>
            <a:r>
              <a:rPr lang="en-US" altLang="ko-KR" sz="2400" i="1" dirty="0" smtClean="0"/>
              <a:t> </a:t>
            </a:r>
            <a:r>
              <a:rPr lang="en-US" altLang="ko-KR" sz="2400" dirty="0" smtClean="0"/>
              <a:t>: Constant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i="1" dirty="0" smtClean="0"/>
              <a:t>T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</a:t>
            </a:r>
            <a:r>
              <a:rPr lang="en-US" altLang="ko-KR" sz="2400" i="1" dirty="0" smtClean="0"/>
              <a:t> = O</a:t>
            </a:r>
            <a:r>
              <a:rPr lang="en-US" altLang="ko-KR" sz="2400" dirty="0" smtClean="0"/>
              <a:t>(log </a:t>
            </a:r>
            <a:r>
              <a:rPr lang="en-US" altLang="ko-KR" sz="2400" dirty="0" err="1" smtClean="0"/>
              <a:t>log</a:t>
            </a:r>
            <a:r>
              <a:rPr lang="en-US" altLang="ko-KR" sz="2400" dirty="0" smtClean="0"/>
              <a:t> 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</a:t>
            </a:r>
            <a:r>
              <a:rPr lang="en-US" altLang="ko-KR" sz="2400" i="1" dirty="0" smtClean="0"/>
              <a:t> </a:t>
            </a:r>
            <a:r>
              <a:rPr lang="en-US" altLang="ko-KR" sz="2400" dirty="0" smtClean="0"/>
              <a:t>: As fast as constant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i="1" dirty="0" smtClean="0"/>
              <a:t>T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</a:t>
            </a:r>
            <a:r>
              <a:rPr lang="en-US" altLang="ko-KR" sz="2400" i="1" dirty="0" smtClean="0"/>
              <a:t> = O</a:t>
            </a:r>
            <a:r>
              <a:rPr lang="en-US" altLang="ko-KR" sz="2400" dirty="0" smtClean="0"/>
              <a:t>(log 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</a:t>
            </a:r>
            <a:r>
              <a:rPr lang="en-US" altLang="ko-KR" sz="2400" i="1" dirty="0" smtClean="0"/>
              <a:t> </a:t>
            </a:r>
            <a:r>
              <a:rPr lang="en-US" altLang="ko-KR" sz="2400" dirty="0" smtClean="0"/>
              <a:t>: </a:t>
            </a:r>
            <a:r>
              <a:rPr lang="en-US" altLang="ko-KR" sz="2400" i="1" dirty="0" smtClean="0"/>
              <a:t>logarithmic</a:t>
            </a:r>
            <a:r>
              <a:rPr lang="en-US" altLang="ko-KR" sz="2400" dirty="0" smtClean="0"/>
              <a:t>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i="1" dirty="0" smtClean="0"/>
              <a:t>T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</a:t>
            </a:r>
            <a:r>
              <a:rPr lang="en-US" altLang="ko-KR" sz="2400" i="1" dirty="0" smtClean="0"/>
              <a:t> = O</a:t>
            </a:r>
            <a:r>
              <a:rPr lang="en-US" altLang="ko-KR" sz="2400" dirty="0" smtClean="0"/>
              <a:t>((log</a:t>
            </a:r>
            <a:r>
              <a:rPr lang="en-US" altLang="ko-KR" sz="2400" i="1" dirty="0" smtClean="0"/>
              <a:t> n</a:t>
            </a:r>
            <a:r>
              <a:rPr lang="en-US" altLang="ko-KR" sz="2400" dirty="0" smtClean="0"/>
              <a:t>)</a:t>
            </a:r>
            <a:r>
              <a:rPr lang="en-US" altLang="ko-KR" sz="2400" i="1" baseline="30000" dirty="0" smtClean="0"/>
              <a:t>k</a:t>
            </a:r>
            <a:r>
              <a:rPr lang="en-US" altLang="ko-KR" sz="2400" dirty="0" smtClean="0"/>
              <a:t>)</a:t>
            </a:r>
            <a:r>
              <a:rPr lang="en-US" altLang="ko-KR" sz="2400" i="1" dirty="0" smtClean="0"/>
              <a:t> </a:t>
            </a:r>
            <a:r>
              <a:rPr lang="en-US" altLang="ko-KR" sz="2400" dirty="0" smtClean="0"/>
              <a:t>: </a:t>
            </a:r>
            <a:r>
              <a:rPr lang="en-US" altLang="ko-KR" sz="2400" i="1" dirty="0" err="1" smtClean="0"/>
              <a:t>polylogarithmic</a:t>
            </a:r>
            <a:r>
              <a:rPr lang="en-US" altLang="ko-KR" sz="2400" dirty="0" smtClean="0"/>
              <a:t> time</a:t>
            </a:r>
            <a:endParaRPr lang="en-US" altLang="ko-KR" sz="2400" i="1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ko-KR" sz="2400" i="1" dirty="0" smtClean="0"/>
              <a:t>T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</a:t>
            </a:r>
            <a:r>
              <a:rPr lang="en-US" altLang="ko-KR" sz="2400" i="1" dirty="0" smtClean="0"/>
              <a:t> = O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</a:t>
            </a:r>
            <a:r>
              <a:rPr lang="en-US" altLang="ko-KR" sz="2400" i="1" dirty="0" smtClean="0"/>
              <a:t> </a:t>
            </a:r>
            <a:r>
              <a:rPr lang="en-US" altLang="ko-KR" sz="2400" dirty="0" smtClean="0"/>
              <a:t>: </a:t>
            </a:r>
            <a:r>
              <a:rPr lang="en-US" altLang="ko-KR" sz="2400" i="1" dirty="0" smtClean="0"/>
              <a:t>linear</a:t>
            </a:r>
            <a:r>
              <a:rPr lang="en-US" altLang="ko-KR" sz="2400" dirty="0" smtClean="0"/>
              <a:t>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i="1" dirty="0" smtClean="0"/>
              <a:t>T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</a:t>
            </a:r>
            <a:r>
              <a:rPr lang="en-US" altLang="ko-KR" sz="2400" i="1" dirty="0" smtClean="0"/>
              <a:t> = O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n </a:t>
            </a:r>
            <a:r>
              <a:rPr lang="en-US" altLang="ko-KR" sz="2400" dirty="0" smtClean="0"/>
              <a:t>log 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</a:t>
            </a:r>
            <a:r>
              <a:rPr lang="en-US" altLang="ko-KR" sz="2400" i="1" dirty="0" smtClean="0"/>
              <a:t> </a:t>
            </a:r>
            <a:r>
              <a:rPr lang="en-US" altLang="ko-KR" sz="2400" dirty="0" smtClean="0"/>
              <a:t>: famous for sorting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i="1" dirty="0" smtClean="0"/>
              <a:t>T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</a:t>
            </a:r>
            <a:r>
              <a:rPr lang="en-US" altLang="ko-KR" sz="2400" i="1" dirty="0" smtClean="0"/>
              <a:t> = O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n</a:t>
            </a:r>
            <a:r>
              <a:rPr lang="en-US" altLang="ko-KR" sz="2400" baseline="30000" dirty="0" smtClean="0"/>
              <a:t>2</a:t>
            </a:r>
            <a:r>
              <a:rPr lang="en-US" altLang="ko-KR" sz="2400" dirty="0" smtClean="0"/>
              <a:t>)</a:t>
            </a:r>
            <a:r>
              <a:rPr lang="en-US" altLang="ko-KR" sz="2400" i="1" dirty="0" smtClean="0"/>
              <a:t> </a:t>
            </a:r>
            <a:r>
              <a:rPr lang="en-US" altLang="ko-KR" sz="2400" dirty="0" smtClean="0"/>
              <a:t>: </a:t>
            </a:r>
            <a:r>
              <a:rPr lang="en-US" altLang="ko-KR" sz="2400" i="1" dirty="0" smtClean="0"/>
              <a:t>quadratic</a:t>
            </a:r>
            <a:r>
              <a:rPr lang="en-US" altLang="ko-KR" sz="2400" dirty="0" smtClean="0"/>
              <a:t>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i="1" dirty="0" smtClean="0"/>
              <a:t>T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</a:t>
            </a:r>
            <a:r>
              <a:rPr lang="en-US" altLang="ko-KR" sz="2400" i="1" dirty="0" smtClean="0"/>
              <a:t> = O</a:t>
            </a:r>
            <a:r>
              <a:rPr lang="en-US" altLang="ko-KR" sz="2400" dirty="0" smtClean="0"/>
              <a:t>(</a:t>
            </a:r>
            <a:r>
              <a:rPr lang="en-US" altLang="ko-KR" sz="2400" i="1" dirty="0" err="1" smtClean="0"/>
              <a:t>n</a:t>
            </a:r>
            <a:r>
              <a:rPr lang="en-US" altLang="ko-KR" sz="2400" i="1" baseline="30000" dirty="0" err="1" smtClean="0"/>
              <a:t>k</a:t>
            </a:r>
            <a:r>
              <a:rPr lang="en-US" altLang="ko-KR" sz="2400" dirty="0" smtClean="0"/>
              <a:t>)</a:t>
            </a:r>
            <a:r>
              <a:rPr lang="en-US" altLang="ko-KR" sz="2400" i="1" dirty="0" smtClean="0"/>
              <a:t> </a:t>
            </a:r>
            <a:r>
              <a:rPr lang="en-US" altLang="ko-KR" sz="2400" dirty="0" smtClean="0"/>
              <a:t>: </a:t>
            </a:r>
            <a:r>
              <a:rPr lang="en-US" altLang="ko-KR" sz="2400" i="1" dirty="0" smtClean="0"/>
              <a:t>polynomial</a:t>
            </a:r>
            <a:r>
              <a:rPr lang="en-US" altLang="ko-KR" sz="2400" dirty="0" smtClean="0"/>
              <a:t>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i="1" dirty="0" smtClean="0"/>
              <a:t>T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</a:t>
            </a:r>
            <a:r>
              <a:rPr lang="en-US" altLang="ko-KR" sz="2400" i="1" dirty="0" smtClean="0"/>
              <a:t> = O</a:t>
            </a:r>
            <a:r>
              <a:rPr lang="en-US" altLang="ko-KR" sz="2400" dirty="0" smtClean="0"/>
              <a:t>(2</a:t>
            </a:r>
            <a:r>
              <a:rPr lang="en-US" altLang="ko-KR" sz="2400" i="1" baseline="30000" dirty="0" smtClean="0"/>
              <a:t>n</a:t>
            </a:r>
            <a:r>
              <a:rPr lang="en-US" altLang="ko-KR" sz="2400" dirty="0" smtClean="0"/>
              <a:t>), </a:t>
            </a:r>
            <a:r>
              <a:rPr lang="en-US" altLang="ko-KR" sz="2400" i="1" dirty="0" smtClean="0"/>
              <a:t>T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</a:t>
            </a:r>
            <a:r>
              <a:rPr lang="en-US" altLang="ko-KR" sz="2400" i="1" dirty="0" smtClean="0"/>
              <a:t> = O</a:t>
            </a:r>
            <a:r>
              <a:rPr lang="en-US" altLang="ko-KR" sz="2400" dirty="0" smtClean="0"/>
              <a:t>(</a:t>
            </a:r>
            <a:r>
              <a:rPr lang="en-US" altLang="ko-KR" sz="2400" i="1" dirty="0" err="1" smtClean="0"/>
              <a:t>n</a:t>
            </a:r>
            <a:r>
              <a:rPr lang="en-US" altLang="ko-KR" sz="2400" i="1" baseline="30000" dirty="0" err="1" smtClean="0"/>
              <a:t>n</a:t>
            </a:r>
            <a:r>
              <a:rPr lang="en-US" altLang="ko-KR" sz="2400" baseline="30000" dirty="0" smtClean="0"/>
              <a:t> </a:t>
            </a:r>
            <a:r>
              <a:rPr lang="en-US" altLang="ko-KR" sz="2400" dirty="0" smtClean="0"/>
              <a:t>), </a:t>
            </a:r>
            <a:r>
              <a:rPr lang="en-US" altLang="ko-KR" sz="2400" i="1" dirty="0" smtClean="0"/>
              <a:t>T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</a:t>
            </a:r>
            <a:r>
              <a:rPr lang="en-US" altLang="ko-KR" sz="2400" i="1" dirty="0" smtClean="0"/>
              <a:t> = O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>
                <a:sym typeface="Symbol" pitchFamily="18" charset="2"/>
              </a:rPr>
              <a:t></a:t>
            </a:r>
            <a:r>
              <a:rPr lang="en-US" altLang="ko-KR" sz="2400" dirty="0" smtClean="0"/>
              <a:t>)</a:t>
            </a:r>
            <a:r>
              <a:rPr lang="en-US" altLang="ko-KR" sz="2400" i="1" dirty="0" smtClean="0"/>
              <a:t> </a:t>
            </a:r>
            <a:r>
              <a:rPr lang="en-US" altLang="ko-KR" sz="2400" dirty="0" smtClean="0"/>
              <a:t>: </a:t>
            </a:r>
            <a:r>
              <a:rPr lang="en-US" altLang="ko-KR" sz="2400" i="1" dirty="0" smtClean="0"/>
              <a:t>exponential</a:t>
            </a:r>
            <a:r>
              <a:rPr lang="en-US" altLang="ko-KR" sz="2400" dirty="0" smtClean="0"/>
              <a:t>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smtClean="0"/>
              <a:t>practical for small values of </a:t>
            </a:r>
            <a:r>
              <a:rPr lang="en-US" altLang="ko-KR" sz="2000" i="1" dirty="0" smtClean="0"/>
              <a:t>n </a:t>
            </a:r>
            <a:r>
              <a:rPr lang="en-US" altLang="ko-KR" sz="2000" dirty="0" smtClean="0"/>
              <a:t>(e.g. </a:t>
            </a:r>
            <a:r>
              <a:rPr lang="en-US" altLang="ko-KR" sz="2000" i="1" dirty="0" smtClean="0"/>
              <a:t>n = </a:t>
            </a:r>
            <a:r>
              <a:rPr lang="en-US" altLang="ko-KR" sz="2000" dirty="0" smtClean="0"/>
              <a:t>10 or </a:t>
            </a:r>
            <a:r>
              <a:rPr lang="en-US" altLang="ko-KR" sz="2000" i="1" dirty="0" smtClean="0"/>
              <a:t>n = </a:t>
            </a:r>
            <a:r>
              <a:rPr lang="en-US" altLang="ko-KR" sz="2000" dirty="0" smtClean="0"/>
              <a:t>20)</a:t>
            </a:r>
          </a:p>
          <a:p>
            <a:pPr eaLnBrk="1" hangingPunct="1">
              <a:lnSpc>
                <a:spcPct val="90000"/>
              </a:lnSpc>
            </a:pP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5946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 smtClean="0"/>
              <a:t>Computational Complexity</a:t>
            </a:r>
          </a:p>
        </p:txBody>
      </p:sp>
      <p:grpSp>
        <p:nvGrpSpPr>
          <p:cNvPr id="8196" name="Group 3"/>
          <p:cNvGrpSpPr>
            <a:grpSpLocks/>
          </p:cNvGrpSpPr>
          <p:nvPr/>
        </p:nvGrpSpPr>
        <p:grpSpPr bwMode="auto">
          <a:xfrm>
            <a:off x="684213" y="2276475"/>
            <a:ext cx="6038850" cy="2849563"/>
            <a:chOff x="576" y="1478"/>
            <a:chExt cx="3804" cy="1795"/>
          </a:xfrm>
        </p:grpSpPr>
        <p:sp>
          <p:nvSpPr>
            <p:cNvPr id="8197" name="Line 4"/>
            <p:cNvSpPr>
              <a:spLocks noChangeShapeType="1"/>
            </p:cNvSpPr>
            <p:nvPr/>
          </p:nvSpPr>
          <p:spPr bwMode="auto">
            <a:xfrm>
              <a:off x="1824" y="1478"/>
              <a:ext cx="0" cy="1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8" name="Line 5"/>
            <p:cNvSpPr>
              <a:spLocks noChangeShapeType="1"/>
            </p:cNvSpPr>
            <p:nvPr/>
          </p:nvSpPr>
          <p:spPr bwMode="auto">
            <a:xfrm>
              <a:off x="1824" y="3014"/>
              <a:ext cx="23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99" name="Line 6"/>
            <p:cNvSpPr>
              <a:spLocks noChangeShapeType="1"/>
            </p:cNvSpPr>
            <p:nvPr/>
          </p:nvSpPr>
          <p:spPr bwMode="auto">
            <a:xfrm flipV="1">
              <a:off x="1824" y="2006"/>
              <a:ext cx="2304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0" name="Arc 7"/>
            <p:cNvSpPr>
              <a:spLocks/>
            </p:cNvSpPr>
            <p:nvPr/>
          </p:nvSpPr>
          <p:spPr bwMode="auto">
            <a:xfrm flipV="1">
              <a:off x="576" y="1526"/>
              <a:ext cx="3456" cy="1482"/>
            </a:xfrm>
            <a:custGeom>
              <a:avLst/>
              <a:gdLst>
                <a:gd name="T0" fmla="*/ 202 w 21449"/>
                <a:gd name="T1" fmla="*/ 0 h 20155"/>
                <a:gd name="T2" fmla="*/ 557 w 21449"/>
                <a:gd name="T3" fmla="*/ 95 h 20155"/>
                <a:gd name="T4" fmla="*/ 0 w 21449"/>
                <a:gd name="T5" fmla="*/ 109 h 20155"/>
                <a:gd name="T6" fmla="*/ 0 60000 65536"/>
                <a:gd name="T7" fmla="*/ 0 60000 65536"/>
                <a:gd name="T8" fmla="*/ 0 60000 65536"/>
                <a:gd name="T9" fmla="*/ 0 w 21449"/>
                <a:gd name="T10" fmla="*/ 0 h 20155"/>
                <a:gd name="T11" fmla="*/ 21449 w 21449"/>
                <a:gd name="T12" fmla="*/ 20155 h 201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49" h="20155" fill="none" extrusionOk="0">
                  <a:moveTo>
                    <a:pt x="7767" y="-1"/>
                  </a:moveTo>
                  <a:cubicBezTo>
                    <a:pt x="15239" y="2879"/>
                    <a:pt x="20505" y="9656"/>
                    <a:pt x="21449" y="17608"/>
                  </a:cubicBezTo>
                </a:path>
                <a:path w="21449" h="20155" stroke="0" extrusionOk="0">
                  <a:moveTo>
                    <a:pt x="7767" y="-1"/>
                  </a:moveTo>
                  <a:cubicBezTo>
                    <a:pt x="15239" y="2879"/>
                    <a:pt x="20505" y="9656"/>
                    <a:pt x="21449" y="17608"/>
                  </a:cubicBezTo>
                  <a:lnTo>
                    <a:pt x="0" y="20155"/>
                  </a:lnTo>
                  <a:lnTo>
                    <a:pt x="7767" y="-1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ko-KR" altLang="en-US"/>
            </a:p>
          </p:txBody>
        </p:sp>
        <p:sp>
          <p:nvSpPr>
            <p:cNvPr id="8201" name="Freeform 8"/>
            <p:cNvSpPr>
              <a:spLocks/>
            </p:cNvSpPr>
            <p:nvPr/>
          </p:nvSpPr>
          <p:spPr bwMode="auto">
            <a:xfrm>
              <a:off x="1824" y="1526"/>
              <a:ext cx="1536" cy="1488"/>
            </a:xfrm>
            <a:custGeom>
              <a:avLst/>
              <a:gdLst>
                <a:gd name="T0" fmla="*/ 0 w 1536"/>
                <a:gd name="T1" fmla="*/ 1488 h 1488"/>
                <a:gd name="T2" fmla="*/ 624 w 1536"/>
                <a:gd name="T3" fmla="*/ 1392 h 1488"/>
                <a:gd name="T4" fmla="*/ 1290 w 1536"/>
                <a:gd name="T5" fmla="*/ 978 h 1488"/>
                <a:gd name="T6" fmla="*/ 1536 w 1536"/>
                <a:gd name="T7" fmla="*/ 0 h 1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488"/>
                <a:gd name="T14" fmla="*/ 1536 w 1536"/>
                <a:gd name="T15" fmla="*/ 1488 h 1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488">
                  <a:moveTo>
                    <a:pt x="0" y="1488"/>
                  </a:moveTo>
                  <a:cubicBezTo>
                    <a:pt x="200" y="1488"/>
                    <a:pt x="409" y="1477"/>
                    <a:pt x="624" y="1392"/>
                  </a:cubicBezTo>
                  <a:cubicBezTo>
                    <a:pt x="839" y="1307"/>
                    <a:pt x="1138" y="1210"/>
                    <a:pt x="1290" y="978"/>
                  </a:cubicBezTo>
                  <a:cubicBezTo>
                    <a:pt x="1442" y="746"/>
                    <a:pt x="1485" y="204"/>
                    <a:pt x="1536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2" name="Freeform 9"/>
            <p:cNvSpPr>
              <a:spLocks/>
            </p:cNvSpPr>
            <p:nvPr/>
          </p:nvSpPr>
          <p:spPr bwMode="auto">
            <a:xfrm>
              <a:off x="1824" y="1526"/>
              <a:ext cx="912" cy="1488"/>
            </a:xfrm>
            <a:custGeom>
              <a:avLst/>
              <a:gdLst>
                <a:gd name="T0" fmla="*/ 0 w 912"/>
                <a:gd name="T1" fmla="*/ 1488 h 1488"/>
                <a:gd name="T2" fmla="*/ 528 w 912"/>
                <a:gd name="T3" fmla="*/ 1440 h 1488"/>
                <a:gd name="T4" fmla="*/ 720 w 912"/>
                <a:gd name="T5" fmla="*/ 1200 h 1488"/>
                <a:gd name="T6" fmla="*/ 816 w 912"/>
                <a:gd name="T7" fmla="*/ 816 h 1488"/>
                <a:gd name="T8" fmla="*/ 912 w 912"/>
                <a:gd name="T9" fmla="*/ 0 h 14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2"/>
                <a:gd name="T16" fmla="*/ 0 h 1488"/>
                <a:gd name="T17" fmla="*/ 912 w 912"/>
                <a:gd name="T18" fmla="*/ 1488 h 14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2" h="1488">
                  <a:moveTo>
                    <a:pt x="0" y="1488"/>
                  </a:moveTo>
                  <a:cubicBezTo>
                    <a:pt x="204" y="1488"/>
                    <a:pt x="408" y="1488"/>
                    <a:pt x="528" y="1440"/>
                  </a:cubicBezTo>
                  <a:cubicBezTo>
                    <a:pt x="648" y="1392"/>
                    <a:pt x="672" y="1304"/>
                    <a:pt x="720" y="1200"/>
                  </a:cubicBezTo>
                  <a:cubicBezTo>
                    <a:pt x="768" y="1096"/>
                    <a:pt x="784" y="1016"/>
                    <a:pt x="816" y="816"/>
                  </a:cubicBezTo>
                  <a:cubicBezTo>
                    <a:pt x="848" y="616"/>
                    <a:pt x="880" y="308"/>
                    <a:pt x="912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3" name="Text Box 10"/>
            <p:cNvSpPr txBox="1">
              <a:spLocks noChangeArrowheads="1"/>
            </p:cNvSpPr>
            <p:nvPr/>
          </p:nvSpPr>
          <p:spPr bwMode="auto">
            <a:xfrm>
              <a:off x="2758" y="1517"/>
              <a:ext cx="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/>
              <a:r>
                <a:rPr lang="en-US" altLang="ko-KR" sz="2000" b="1">
                  <a:latin typeface="Garamond" pitchFamily="18" charset="0"/>
                  <a:ea typeface="돋움" pitchFamily="50" charset="-127"/>
                </a:rPr>
                <a:t>2</a:t>
              </a:r>
              <a:r>
                <a:rPr lang="en-US" altLang="ko-KR" sz="2000" b="1" baseline="30000">
                  <a:latin typeface="Garamond" pitchFamily="18" charset="0"/>
                  <a:ea typeface="돋움" pitchFamily="50" charset="-127"/>
                </a:rPr>
                <a:t>n</a:t>
              </a:r>
              <a:endParaRPr lang="en-US" altLang="ko-KR" sz="2000" b="1">
                <a:latin typeface="Garamond" pitchFamily="18" charset="0"/>
                <a:ea typeface="돋움" pitchFamily="50" charset="-127"/>
              </a:endParaRPr>
            </a:p>
          </p:txBody>
        </p:sp>
        <p:sp>
          <p:nvSpPr>
            <p:cNvPr id="8204" name="Text Box 11"/>
            <p:cNvSpPr txBox="1">
              <a:spLocks noChangeArrowheads="1"/>
            </p:cNvSpPr>
            <p:nvPr/>
          </p:nvSpPr>
          <p:spPr bwMode="auto">
            <a:xfrm>
              <a:off x="3284" y="1583"/>
              <a:ext cx="4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/>
              <a:r>
                <a:rPr lang="en-US" altLang="ko-KR" sz="2000" b="1">
                  <a:latin typeface="Garamond" pitchFamily="18" charset="0"/>
                  <a:ea typeface="돋움" pitchFamily="50" charset="-127"/>
                </a:rPr>
                <a:t>n</a:t>
              </a:r>
              <a:r>
                <a:rPr lang="en-US" altLang="ko-KR" sz="2000" b="1" baseline="30000">
                  <a:latin typeface="Garamond" pitchFamily="18" charset="0"/>
                  <a:ea typeface="돋움" pitchFamily="50" charset="-127"/>
                </a:rPr>
                <a:t>3</a:t>
              </a:r>
              <a:r>
                <a:rPr lang="en-US" altLang="ko-KR" sz="2000" b="1">
                  <a:latin typeface="Garamond" pitchFamily="18" charset="0"/>
                  <a:ea typeface="돋움" pitchFamily="50" charset="-127"/>
                </a:rPr>
                <a:t>/2</a:t>
              </a:r>
            </a:p>
          </p:txBody>
        </p:sp>
        <p:sp>
          <p:nvSpPr>
            <p:cNvPr id="8205" name="Text Box 12"/>
            <p:cNvSpPr txBox="1">
              <a:spLocks noChangeArrowheads="1"/>
            </p:cNvSpPr>
            <p:nvPr/>
          </p:nvSpPr>
          <p:spPr bwMode="auto">
            <a:xfrm>
              <a:off x="3996" y="1679"/>
              <a:ext cx="3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/>
              <a:r>
                <a:rPr lang="en-US" altLang="ko-KR" sz="2000" b="1">
                  <a:latin typeface="Garamond" pitchFamily="18" charset="0"/>
                  <a:ea typeface="돋움" pitchFamily="50" charset="-127"/>
                </a:rPr>
                <a:t>5n</a:t>
              </a:r>
              <a:r>
                <a:rPr lang="en-US" altLang="ko-KR" sz="2000" b="1" baseline="30000">
                  <a:latin typeface="Garamond" pitchFamily="18" charset="0"/>
                  <a:ea typeface="돋움" pitchFamily="50" charset="-127"/>
                </a:rPr>
                <a:t>2</a:t>
              </a:r>
              <a:endParaRPr lang="en-US" altLang="ko-KR" sz="2000" b="1">
                <a:latin typeface="Garamond" pitchFamily="18" charset="0"/>
                <a:ea typeface="돋움" pitchFamily="50" charset="-127"/>
              </a:endParaRPr>
            </a:p>
          </p:txBody>
        </p:sp>
        <p:sp>
          <p:nvSpPr>
            <p:cNvPr id="8206" name="Text Box 13"/>
            <p:cNvSpPr txBox="1">
              <a:spLocks noChangeArrowheads="1"/>
            </p:cNvSpPr>
            <p:nvPr/>
          </p:nvSpPr>
          <p:spPr bwMode="auto">
            <a:xfrm>
              <a:off x="3963" y="2015"/>
              <a:ext cx="4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/>
              <a:r>
                <a:rPr lang="en-US" altLang="ko-KR" sz="2000" b="1">
                  <a:latin typeface="Garamond" pitchFamily="18" charset="0"/>
                  <a:ea typeface="돋움" pitchFamily="50" charset="-127"/>
                </a:rPr>
                <a:t>100n</a:t>
              </a:r>
            </a:p>
          </p:txBody>
        </p:sp>
        <p:sp>
          <p:nvSpPr>
            <p:cNvPr id="8207" name="Text Box 14"/>
            <p:cNvSpPr txBox="1">
              <a:spLocks noChangeArrowheads="1"/>
            </p:cNvSpPr>
            <p:nvPr/>
          </p:nvSpPr>
          <p:spPr bwMode="auto">
            <a:xfrm>
              <a:off x="4118" y="2883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/>
              <a:endParaRPr lang="ko-KR" altLang="ko-KR">
                <a:latin typeface="Garamond" pitchFamily="18" charset="0"/>
                <a:ea typeface="돋움" pitchFamily="50" charset="-127"/>
              </a:endParaRPr>
            </a:p>
          </p:txBody>
        </p:sp>
        <p:sp>
          <p:nvSpPr>
            <p:cNvPr id="8208" name="Text Box 15"/>
            <p:cNvSpPr txBox="1">
              <a:spLocks noChangeArrowheads="1"/>
            </p:cNvSpPr>
            <p:nvPr/>
          </p:nvSpPr>
          <p:spPr bwMode="auto">
            <a:xfrm>
              <a:off x="4035" y="3023"/>
              <a:ext cx="1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/>
              <a:r>
                <a:rPr lang="en-US" altLang="ko-KR" sz="2000">
                  <a:latin typeface="Garamond" pitchFamily="18" charset="0"/>
                  <a:ea typeface="돋움" pitchFamily="50" charset="-127"/>
                </a:rPr>
                <a:t>n</a:t>
              </a:r>
            </a:p>
          </p:txBody>
        </p:sp>
        <p:sp>
          <p:nvSpPr>
            <p:cNvPr id="8209" name="Text Box 16"/>
            <p:cNvSpPr txBox="1">
              <a:spLocks noChangeArrowheads="1"/>
            </p:cNvSpPr>
            <p:nvPr/>
          </p:nvSpPr>
          <p:spPr bwMode="auto">
            <a:xfrm>
              <a:off x="1410" y="1487"/>
              <a:ext cx="3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/>
              <a:r>
                <a:rPr lang="en-US" altLang="ko-KR" sz="2000">
                  <a:latin typeface="Garamond" pitchFamily="18" charset="0"/>
                  <a:ea typeface="돋움" pitchFamily="50" charset="-127"/>
                </a:rPr>
                <a:t>g(n)</a:t>
              </a:r>
            </a:p>
          </p:txBody>
        </p:sp>
        <p:sp>
          <p:nvSpPr>
            <p:cNvPr id="8210" name="Text Box 17"/>
            <p:cNvSpPr txBox="1">
              <a:spLocks noChangeArrowheads="1"/>
            </p:cNvSpPr>
            <p:nvPr/>
          </p:nvSpPr>
          <p:spPr bwMode="auto">
            <a:xfrm>
              <a:off x="2215" y="3023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/>
              <a:r>
                <a:rPr lang="en-US" altLang="ko-KR" sz="2000">
                  <a:latin typeface="Garamond" pitchFamily="18" charset="0"/>
                  <a:ea typeface="돋움" pitchFamily="50" charset="-127"/>
                </a:rPr>
                <a:t>5</a:t>
              </a:r>
            </a:p>
          </p:txBody>
        </p:sp>
        <p:sp>
          <p:nvSpPr>
            <p:cNvPr id="8211" name="Text Box 18"/>
            <p:cNvSpPr txBox="1">
              <a:spLocks noChangeArrowheads="1"/>
            </p:cNvSpPr>
            <p:nvPr/>
          </p:nvSpPr>
          <p:spPr bwMode="auto">
            <a:xfrm>
              <a:off x="2654" y="3023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/>
              <a:r>
                <a:rPr lang="en-US" altLang="ko-KR" sz="2000">
                  <a:latin typeface="Garamond" pitchFamily="18" charset="0"/>
                  <a:ea typeface="돋움" pitchFamily="50" charset="-127"/>
                </a:rPr>
                <a:t>10</a:t>
              </a:r>
            </a:p>
          </p:txBody>
        </p:sp>
        <p:sp>
          <p:nvSpPr>
            <p:cNvPr id="8212" name="Text Box 19"/>
            <p:cNvSpPr txBox="1">
              <a:spLocks noChangeArrowheads="1"/>
            </p:cNvSpPr>
            <p:nvPr/>
          </p:nvSpPr>
          <p:spPr bwMode="auto">
            <a:xfrm>
              <a:off x="3134" y="3023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/>
              <a:r>
                <a:rPr lang="en-US" altLang="ko-KR" sz="2000">
                  <a:latin typeface="Garamond" pitchFamily="18" charset="0"/>
                  <a:ea typeface="돋움" pitchFamily="50" charset="-127"/>
                </a:rPr>
                <a:t>15</a:t>
              </a:r>
            </a:p>
          </p:txBody>
        </p:sp>
        <p:sp>
          <p:nvSpPr>
            <p:cNvPr id="8213" name="Text Box 20"/>
            <p:cNvSpPr txBox="1">
              <a:spLocks noChangeArrowheads="1"/>
            </p:cNvSpPr>
            <p:nvPr/>
          </p:nvSpPr>
          <p:spPr bwMode="auto">
            <a:xfrm>
              <a:off x="3617" y="3023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/>
              <a:r>
                <a:rPr lang="en-US" altLang="ko-KR" sz="2000">
                  <a:latin typeface="Garamond" pitchFamily="18" charset="0"/>
                  <a:ea typeface="돋움" pitchFamily="50" charset="-127"/>
                </a:rPr>
                <a:t>20</a:t>
              </a:r>
            </a:p>
          </p:txBody>
        </p:sp>
        <p:sp>
          <p:nvSpPr>
            <p:cNvPr id="8214" name="Text Box 21"/>
            <p:cNvSpPr txBox="1">
              <a:spLocks noChangeArrowheads="1"/>
            </p:cNvSpPr>
            <p:nvPr/>
          </p:nvSpPr>
          <p:spPr bwMode="auto">
            <a:xfrm>
              <a:off x="1372" y="2543"/>
              <a:ext cx="4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/>
              <a:r>
                <a:rPr lang="en-US" altLang="ko-KR" sz="2000">
                  <a:latin typeface="Garamond" pitchFamily="18" charset="0"/>
                  <a:ea typeface="돋움" pitchFamily="50" charset="-127"/>
                </a:rPr>
                <a:t>1000</a:t>
              </a:r>
            </a:p>
          </p:txBody>
        </p:sp>
        <p:sp>
          <p:nvSpPr>
            <p:cNvPr id="8215" name="Text Box 22"/>
            <p:cNvSpPr txBox="1">
              <a:spLocks noChangeArrowheads="1"/>
            </p:cNvSpPr>
            <p:nvPr/>
          </p:nvSpPr>
          <p:spPr bwMode="auto">
            <a:xfrm>
              <a:off x="1372" y="2159"/>
              <a:ext cx="4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/>
              <a:r>
                <a:rPr lang="en-US" altLang="ko-KR" sz="2000">
                  <a:latin typeface="Garamond" pitchFamily="18" charset="0"/>
                  <a:ea typeface="돋움" pitchFamily="50" charset="-127"/>
                </a:rPr>
                <a:t>2000</a:t>
              </a:r>
            </a:p>
          </p:txBody>
        </p:sp>
        <p:sp>
          <p:nvSpPr>
            <p:cNvPr id="8216" name="Text Box 23"/>
            <p:cNvSpPr txBox="1">
              <a:spLocks noChangeArrowheads="1"/>
            </p:cNvSpPr>
            <p:nvPr/>
          </p:nvSpPr>
          <p:spPr bwMode="auto">
            <a:xfrm>
              <a:off x="1372" y="1775"/>
              <a:ext cx="4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latinLnBrk="0" hangingPunct="1"/>
              <a:r>
                <a:rPr lang="en-US" altLang="ko-KR" sz="2000">
                  <a:latin typeface="Garamond" pitchFamily="18" charset="0"/>
                  <a:ea typeface="돋움" pitchFamily="50" charset="-127"/>
                </a:rPr>
                <a:t>3000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087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b="1" dirty="0" smtClean="0"/>
              <a:t>Computational Complexity</a:t>
            </a:r>
          </a:p>
        </p:txBody>
      </p:sp>
      <p:graphicFrame>
        <p:nvGraphicFramePr>
          <p:cNvPr id="30926" name="Group 2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826970"/>
              </p:ext>
            </p:extLst>
          </p:nvPr>
        </p:nvGraphicFramePr>
        <p:xfrm>
          <a:off x="1498600" y="1619250"/>
          <a:ext cx="6146800" cy="4114800"/>
        </p:xfrm>
        <a:graphic>
          <a:graphicData uri="http://schemas.openxmlformats.org/drawingml/2006/table">
            <a:tbl>
              <a:tblPr/>
              <a:tblGrid>
                <a:gridCol w="1536700"/>
                <a:gridCol w="1536700"/>
                <a:gridCol w="1536700"/>
                <a:gridCol w="1536700"/>
              </a:tblGrid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Function</a:t>
                      </a:r>
                      <a:endParaRPr kumimoji="1" lang="en-US" altLang="ko-K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Approximate Values</a:t>
                      </a:r>
                      <a:endParaRPr kumimoji="1" lang="en-US" altLang="ko-K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n</a:t>
                      </a:r>
                      <a:endParaRPr kumimoji="1" lang="en-US" altLang="ko-K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10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100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1000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nlogn</a:t>
                      </a:r>
                      <a:endParaRPr kumimoji="1" lang="en-US" altLang="ko-K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33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664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9966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n</a:t>
                      </a:r>
                      <a:r>
                        <a:rPr kumimoji="1" lang="en-US" altLang="ko-KR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3</a:t>
                      </a:r>
                      <a:endParaRPr kumimoji="1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1,000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1,000,000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10</a:t>
                      </a:r>
                      <a:r>
                        <a:rPr kumimoji="1" lang="en-US" altLang="ko-KR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10</a:t>
                      </a:r>
                      <a:r>
                        <a:rPr kumimoji="1" lang="en-US" altLang="ko-KR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6</a:t>
                      </a: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n</a:t>
                      </a:r>
                      <a:r>
                        <a:rPr kumimoji="1" lang="en-US" altLang="ko-KR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8</a:t>
                      </a:r>
                      <a:endParaRPr kumimoji="1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10</a:t>
                      </a:r>
                      <a:r>
                        <a:rPr kumimoji="1" lang="en-US" altLang="ko-KR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10</a:t>
                      </a:r>
                      <a:r>
                        <a:rPr kumimoji="1" lang="en-US" altLang="ko-KR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10</a:t>
                      </a:r>
                      <a:r>
                        <a:rPr kumimoji="1" lang="en-US" altLang="ko-KR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2</a:t>
                      </a:r>
                      <a:r>
                        <a:rPr kumimoji="1" lang="en-US" altLang="ko-KR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n</a:t>
                      </a:r>
                      <a:endParaRPr kumimoji="1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1024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1.27x10</a:t>
                      </a:r>
                      <a:r>
                        <a:rPr kumimoji="1" lang="en-US" altLang="ko-KR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30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1.05x10</a:t>
                      </a:r>
                      <a:r>
                        <a:rPr kumimoji="1" lang="en-US" altLang="ko-KR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301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n</a:t>
                      </a:r>
                      <a:r>
                        <a:rPr kumimoji="1" lang="en-US" altLang="ko-KR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logn</a:t>
                      </a:r>
                      <a:endParaRPr kumimoji="1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2099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1.93x10</a:t>
                      </a:r>
                      <a:r>
                        <a:rPr kumimoji="1" lang="en-US" altLang="ko-KR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13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7.89x10</a:t>
                      </a:r>
                      <a:r>
                        <a:rPr kumimoji="1" lang="en-US" altLang="ko-KR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29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n!</a:t>
                      </a:r>
                      <a:endParaRPr kumimoji="1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3,628,800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10</a:t>
                      </a:r>
                      <a:r>
                        <a:rPr kumimoji="1" lang="en-US" altLang="ko-KR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158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4x10</a:t>
                      </a:r>
                      <a:r>
                        <a:rPr kumimoji="1" lang="en-US" altLang="ko-KR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2567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53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 smtClean="0"/>
              <a:t>Computational Complexity</a:t>
            </a:r>
          </a:p>
        </p:txBody>
      </p:sp>
      <p:graphicFrame>
        <p:nvGraphicFramePr>
          <p:cNvPr id="33343" name="Group 5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310867"/>
              </p:ext>
            </p:extLst>
          </p:nvPr>
        </p:nvGraphicFramePr>
        <p:xfrm>
          <a:off x="666750" y="1365250"/>
          <a:ext cx="7810500" cy="4943475"/>
        </p:xfrm>
        <a:graphic>
          <a:graphicData uri="http://schemas.openxmlformats.org/drawingml/2006/table">
            <a:tbl>
              <a:tblPr/>
              <a:tblGrid>
                <a:gridCol w="2603500"/>
                <a:gridCol w="2603500"/>
                <a:gridCol w="2603500"/>
              </a:tblGrid>
              <a:tr h="11715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Function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Size of Instance Solved in One Day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Size of Instance Solved in a Computer 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10 Times Faster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n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10</a:t>
                      </a:r>
                      <a:r>
                        <a:rPr kumimoji="1" lang="en-US" altLang="ko-KR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10</a:t>
                      </a:r>
                      <a:r>
                        <a:rPr kumimoji="1" lang="en-US" altLang="ko-KR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nlogn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0.948x10</a:t>
                      </a:r>
                      <a:r>
                        <a:rPr kumimoji="1" lang="en-US" altLang="ko-KR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11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0.87x10</a:t>
                      </a:r>
                      <a:r>
                        <a:rPr kumimoji="1" lang="en-US" altLang="ko-KR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12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n</a:t>
                      </a:r>
                      <a:r>
                        <a:rPr kumimoji="1" lang="en-US" altLang="ko-KR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2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10</a:t>
                      </a:r>
                      <a:r>
                        <a:rPr kumimoji="1" lang="en-US" altLang="ko-KR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3.16x10</a:t>
                      </a:r>
                      <a:r>
                        <a:rPr kumimoji="1" lang="en-US" altLang="ko-KR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6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n</a:t>
                      </a:r>
                      <a:r>
                        <a:rPr kumimoji="1" lang="en-US" altLang="ko-KR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3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10</a:t>
                      </a:r>
                      <a:r>
                        <a:rPr kumimoji="1" lang="en-US" altLang="ko-KR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2.15x10</a:t>
                      </a:r>
                      <a:r>
                        <a:rPr kumimoji="1" lang="en-US" altLang="ko-KR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4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10</a:t>
                      </a:r>
                      <a:r>
                        <a:rPr kumimoji="1" lang="en-US" altLang="ko-KR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8</a:t>
                      </a: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n</a:t>
                      </a:r>
                      <a:r>
                        <a:rPr kumimoji="1" lang="en-US" altLang="ko-KR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4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10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18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2</a:t>
                      </a:r>
                      <a:r>
                        <a:rPr kumimoji="1" lang="en-US" altLang="ko-KR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n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40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43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10</a:t>
                      </a:r>
                      <a:r>
                        <a:rPr kumimoji="1" lang="en-US" altLang="ko-KR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n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12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13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n</a:t>
                      </a:r>
                      <a:r>
                        <a:rPr kumimoji="1" lang="en-US" altLang="ko-KR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logn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79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95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n!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14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15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30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539552" y="1052736"/>
            <a:ext cx="8047037" cy="289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 algn="just">
              <a:spcBef>
                <a:spcPct val="20000"/>
              </a:spcBef>
            </a:pPr>
            <a:r>
              <a:rPr lang="en-US" altLang="ko-KR" sz="2400" b="1" dirty="0">
                <a:latin typeface="Garamond" pitchFamily="18" charset="0"/>
              </a:rPr>
              <a:t>1. Summation for Loops</a:t>
            </a:r>
          </a:p>
          <a:p>
            <a:pPr marL="609600" indent="-609600" algn="just">
              <a:lnSpc>
                <a:spcPct val="60000"/>
              </a:lnSpc>
              <a:spcBef>
                <a:spcPct val="20000"/>
              </a:spcBef>
            </a:pPr>
            <a:endParaRPr lang="en-US" altLang="ko-KR" sz="2000" dirty="0">
              <a:latin typeface="Garamond" pitchFamily="18" charset="0"/>
            </a:endParaRPr>
          </a:p>
          <a:p>
            <a:pPr marL="609600" indent="-6096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2000" dirty="0">
                <a:latin typeface="Garamond" pitchFamily="18" charset="0"/>
              </a:rPr>
              <a:t>for ( </a:t>
            </a:r>
            <a:r>
              <a:rPr lang="en-US" altLang="ko-KR" sz="2000" dirty="0" err="1">
                <a:latin typeface="Garamond" pitchFamily="18" charset="0"/>
              </a:rPr>
              <a:t>i</a:t>
            </a:r>
            <a:r>
              <a:rPr lang="en-US" altLang="ko-KR" sz="2000" dirty="0">
                <a:latin typeface="Garamond" pitchFamily="18" charset="0"/>
              </a:rPr>
              <a:t> = 1; </a:t>
            </a:r>
            <a:r>
              <a:rPr lang="en-US" altLang="ko-KR" sz="2000" dirty="0" err="1">
                <a:latin typeface="Garamond" pitchFamily="18" charset="0"/>
              </a:rPr>
              <a:t>i</a:t>
            </a:r>
            <a:r>
              <a:rPr lang="en-US" altLang="ko-KR" sz="2000" dirty="0">
                <a:latin typeface="Garamond" pitchFamily="18" charset="0"/>
              </a:rPr>
              <a:t> </a:t>
            </a:r>
            <a:r>
              <a:rPr lang="en-US" altLang="ko-KR" sz="2000" dirty="0">
                <a:latin typeface="Garamond" pitchFamily="18" charset="0"/>
                <a:sym typeface="Wingdings" pitchFamily="2" charset="2"/>
              </a:rPr>
              <a:t>&lt;= N; </a:t>
            </a:r>
            <a:r>
              <a:rPr lang="en-US" altLang="ko-KR" sz="2000" dirty="0" err="1">
                <a:latin typeface="Garamond" pitchFamily="18" charset="0"/>
                <a:sym typeface="Wingdings" pitchFamily="2" charset="2"/>
              </a:rPr>
              <a:t>i</a:t>
            </a:r>
            <a:r>
              <a:rPr lang="en-US" altLang="ko-KR" sz="2000" dirty="0">
                <a:latin typeface="Garamond" pitchFamily="18" charset="0"/>
                <a:sym typeface="Wingdings" pitchFamily="2" charset="2"/>
              </a:rPr>
              <a:t>++)</a:t>
            </a:r>
            <a:r>
              <a:rPr lang="en-US" altLang="ko-KR" sz="2000" dirty="0">
                <a:latin typeface="Garamond" pitchFamily="18" charset="0"/>
              </a:rPr>
              <a:t>           for ( </a:t>
            </a:r>
            <a:r>
              <a:rPr lang="en-US" altLang="ko-KR" sz="2000" dirty="0" err="1">
                <a:latin typeface="Garamond" pitchFamily="18" charset="0"/>
              </a:rPr>
              <a:t>i</a:t>
            </a:r>
            <a:r>
              <a:rPr lang="en-US" altLang="ko-KR" sz="2000" dirty="0">
                <a:latin typeface="Garamond" pitchFamily="18" charset="0"/>
              </a:rPr>
              <a:t> = 1; </a:t>
            </a:r>
            <a:r>
              <a:rPr lang="en-US" altLang="ko-KR" sz="2000" dirty="0" err="1">
                <a:latin typeface="Garamond" pitchFamily="18" charset="0"/>
              </a:rPr>
              <a:t>i</a:t>
            </a:r>
            <a:r>
              <a:rPr lang="en-US" altLang="ko-KR" sz="2000" dirty="0">
                <a:latin typeface="Garamond" pitchFamily="18" charset="0"/>
              </a:rPr>
              <a:t> </a:t>
            </a:r>
            <a:r>
              <a:rPr lang="en-US" altLang="ko-KR" sz="2000" dirty="0">
                <a:latin typeface="Garamond" pitchFamily="18" charset="0"/>
                <a:sym typeface="Wingdings" pitchFamily="2" charset="2"/>
              </a:rPr>
              <a:t>&lt;= N; </a:t>
            </a:r>
            <a:r>
              <a:rPr lang="en-US" altLang="ko-KR" sz="2000" dirty="0" err="1">
                <a:latin typeface="Garamond" pitchFamily="18" charset="0"/>
                <a:sym typeface="Wingdings" pitchFamily="2" charset="2"/>
              </a:rPr>
              <a:t>i</a:t>
            </a:r>
            <a:r>
              <a:rPr lang="en-US" altLang="ko-KR" sz="2000" dirty="0">
                <a:latin typeface="Garamond" pitchFamily="18" charset="0"/>
                <a:sym typeface="Wingdings" pitchFamily="2" charset="2"/>
              </a:rPr>
              <a:t>++)</a:t>
            </a:r>
            <a:endParaRPr lang="en-US" altLang="ko-KR" sz="2000" dirty="0">
              <a:latin typeface="Garamond" pitchFamily="18" charset="0"/>
            </a:endParaRPr>
          </a:p>
          <a:p>
            <a:pPr marL="609600" indent="-6096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2000" dirty="0">
                <a:latin typeface="Garamond" pitchFamily="18" charset="0"/>
              </a:rPr>
              <a:t>					     for( j = 1; j </a:t>
            </a:r>
            <a:r>
              <a:rPr lang="en-US" altLang="ko-KR" sz="2000" dirty="0">
                <a:latin typeface="Garamond" pitchFamily="18" charset="0"/>
                <a:sym typeface="Wingdings" pitchFamily="2" charset="2"/>
              </a:rPr>
              <a:t>&lt;= N; j++)</a:t>
            </a:r>
            <a:endParaRPr lang="en-US" altLang="ko-KR" sz="2000" dirty="0">
              <a:latin typeface="Garamond" pitchFamily="18" charset="0"/>
            </a:endParaRPr>
          </a:p>
          <a:p>
            <a:pPr marL="609600" indent="-6096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2000" dirty="0">
                <a:latin typeface="Garamond" pitchFamily="18" charset="0"/>
              </a:rPr>
              <a:t>                 (a)		                              (b)</a:t>
            </a:r>
          </a:p>
          <a:p>
            <a:pPr marL="609600" indent="-609600" algn="just">
              <a:spcBef>
                <a:spcPct val="20000"/>
              </a:spcBef>
            </a:pPr>
            <a:endParaRPr lang="en-US" altLang="ko-KR" sz="2000" dirty="0">
              <a:latin typeface="Garamond" pitchFamily="18" charset="0"/>
            </a:endParaRPr>
          </a:p>
          <a:p>
            <a:pPr marL="609600" indent="-609600" algn="just">
              <a:spcBef>
                <a:spcPct val="20000"/>
              </a:spcBef>
            </a:pPr>
            <a:r>
              <a:rPr lang="en-US" altLang="ko-KR" sz="2000" dirty="0">
                <a:latin typeface="Garamond" pitchFamily="18" charset="0"/>
              </a:rPr>
              <a:t>If loop body of (a) takes f(</a:t>
            </a:r>
            <a:r>
              <a:rPr lang="en-US" altLang="ko-KR" sz="2000" dirty="0" err="1">
                <a:latin typeface="Garamond" pitchFamily="18" charset="0"/>
              </a:rPr>
              <a:t>i</a:t>
            </a:r>
            <a:r>
              <a:rPr lang="en-US" altLang="ko-KR" sz="2000" dirty="0">
                <a:latin typeface="Garamond" pitchFamily="18" charset="0"/>
              </a:rPr>
              <a:t>) times, </a:t>
            </a:r>
            <a:r>
              <a:rPr lang="en-US" altLang="ko-KR" sz="2000" i="1" dirty="0">
                <a:latin typeface="Garamond" pitchFamily="18" charset="0"/>
              </a:rPr>
              <a:t>T</a:t>
            </a:r>
            <a:r>
              <a:rPr lang="en-US" altLang="ko-KR" sz="2000" dirty="0">
                <a:latin typeface="Garamond" pitchFamily="18" charset="0"/>
              </a:rPr>
              <a:t>(</a:t>
            </a:r>
            <a:r>
              <a:rPr lang="en-US" altLang="ko-KR" sz="2000" i="1" dirty="0">
                <a:latin typeface="Garamond" pitchFamily="18" charset="0"/>
              </a:rPr>
              <a:t>n</a:t>
            </a:r>
            <a:r>
              <a:rPr lang="en-US" altLang="ko-KR" sz="2000" dirty="0">
                <a:latin typeface="Garamond" pitchFamily="18" charset="0"/>
              </a:rPr>
              <a:t>) =</a:t>
            </a:r>
          </a:p>
          <a:p>
            <a:pPr marL="609600" indent="-609600" algn="just">
              <a:spcBef>
                <a:spcPct val="20000"/>
              </a:spcBef>
            </a:pPr>
            <a:endParaRPr lang="en-US" altLang="ko-KR" sz="2000" dirty="0">
              <a:latin typeface="Garamond" pitchFamily="18" charset="0"/>
            </a:endParaRPr>
          </a:p>
          <a:p>
            <a:pPr marL="609600" indent="-609600" algn="just">
              <a:spcBef>
                <a:spcPct val="20000"/>
              </a:spcBef>
            </a:pPr>
            <a:r>
              <a:rPr lang="en-US" altLang="ko-KR" sz="2000" dirty="0">
                <a:latin typeface="Garamond" pitchFamily="18" charset="0"/>
              </a:rPr>
              <a:t>If loop body of (b) takes g(</a:t>
            </a:r>
            <a:r>
              <a:rPr lang="en-US" altLang="ko-KR" sz="2000" dirty="0" err="1">
                <a:latin typeface="Garamond" pitchFamily="18" charset="0"/>
              </a:rPr>
              <a:t>i,j</a:t>
            </a:r>
            <a:r>
              <a:rPr lang="en-US" altLang="ko-KR" sz="2000" dirty="0">
                <a:latin typeface="Garamond" pitchFamily="18" charset="0"/>
              </a:rPr>
              <a:t>) times, </a:t>
            </a:r>
            <a:r>
              <a:rPr lang="en-US" altLang="ko-KR" sz="2000" i="1" dirty="0">
                <a:latin typeface="Garamond" pitchFamily="18" charset="0"/>
              </a:rPr>
              <a:t>T</a:t>
            </a:r>
            <a:r>
              <a:rPr lang="en-US" altLang="ko-KR" sz="2000" dirty="0">
                <a:latin typeface="Garamond" pitchFamily="18" charset="0"/>
              </a:rPr>
              <a:t>(</a:t>
            </a:r>
            <a:r>
              <a:rPr lang="en-US" altLang="ko-KR" sz="2000" i="1" dirty="0">
                <a:latin typeface="Garamond" pitchFamily="18" charset="0"/>
              </a:rPr>
              <a:t>n</a:t>
            </a:r>
            <a:r>
              <a:rPr lang="en-US" altLang="ko-KR" sz="2000" dirty="0">
                <a:latin typeface="Garamond" pitchFamily="18" charset="0"/>
              </a:rPr>
              <a:t>) = 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469102"/>
              </p:ext>
            </p:extLst>
          </p:nvPr>
        </p:nvGraphicFramePr>
        <p:xfrm>
          <a:off x="5292080" y="2708920"/>
          <a:ext cx="102076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5" name="Equation" r:id="rId4" imgW="533169" imgH="279279" progId="">
                  <p:embed/>
                </p:oleObj>
              </mc:Choice>
              <mc:Fallback>
                <p:oleObj name="Equation" r:id="rId4" imgW="533169" imgH="279279" progId="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2708920"/>
                        <a:ext cx="1020762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233418"/>
              </p:ext>
            </p:extLst>
          </p:nvPr>
        </p:nvGraphicFramePr>
        <p:xfrm>
          <a:off x="5348138" y="3433452"/>
          <a:ext cx="161607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6" name="Equation" r:id="rId6" imgW="927100" imgH="292100" progId="">
                  <p:embed/>
                </p:oleObj>
              </mc:Choice>
              <mc:Fallback>
                <p:oleObj name="Equation" r:id="rId6" imgW="927100" imgH="292100" progId="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8138" y="3433452"/>
                        <a:ext cx="1616075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033461"/>
              </p:ext>
            </p:extLst>
          </p:nvPr>
        </p:nvGraphicFramePr>
        <p:xfrm>
          <a:off x="2523406" y="4601518"/>
          <a:ext cx="2190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7" name="Equation" r:id="rId8" imgW="114151" imgH="215619" progId="Equation.3">
                  <p:embed/>
                </p:oleObj>
              </mc:Choice>
              <mc:Fallback>
                <p:oleObj name="Equation" r:id="rId8" imgW="114151" imgH="215619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3406" y="4601518"/>
                        <a:ext cx="21907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539094"/>
              </p:ext>
            </p:extLst>
          </p:nvPr>
        </p:nvGraphicFramePr>
        <p:xfrm>
          <a:off x="1950318" y="4149080"/>
          <a:ext cx="1068388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8" name="Equation" r:id="rId10" imgW="558800" imgH="279400" progId="">
                  <p:embed/>
                </p:oleObj>
              </mc:Choice>
              <mc:Fallback>
                <p:oleObj name="Equation" r:id="rId10" imgW="558800" imgH="279400" progId="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0318" y="4149080"/>
                        <a:ext cx="1068388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816709"/>
              </p:ext>
            </p:extLst>
          </p:nvPr>
        </p:nvGraphicFramePr>
        <p:xfrm>
          <a:off x="1999531" y="4772968"/>
          <a:ext cx="172561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9" name="Equation" r:id="rId12" imgW="901309" imgH="393529" progId="">
                  <p:embed/>
                </p:oleObj>
              </mc:Choice>
              <mc:Fallback>
                <p:oleObj name="Equation" r:id="rId12" imgW="901309" imgH="393529" progId="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9531" y="4772968"/>
                        <a:ext cx="1725612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044730"/>
              </p:ext>
            </p:extLst>
          </p:nvPr>
        </p:nvGraphicFramePr>
        <p:xfrm>
          <a:off x="2026518" y="5482580"/>
          <a:ext cx="22383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0" name="Equation" r:id="rId14" imgW="1231366" imgH="418918" progId="">
                  <p:embed/>
                </p:oleObj>
              </mc:Choice>
              <mc:Fallback>
                <p:oleObj name="Equation" r:id="rId14" imgW="1231366" imgH="418918" progId="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6518" y="5482580"/>
                        <a:ext cx="2238375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Rectangle 1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b="1" dirty="0" smtClean="0"/>
              <a:t>Running Time Calculation</a:t>
            </a:r>
          </a:p>
        </p:txBody>
      </p:sp>
      <p:sp>
        <p:nvSpPr>
          <p:cNvPr id="11275" name="Text Box 12"/>
          <p:cNvSpPr txBox="1">
            <a:spLocks noChangeArrowheads="1"/>
          </p:cNvSpPr>
          <p:nvPr/>
        </p:nvSpPr>
        <p:spPr bwMode="auto">
          <a:xfrm>
            <a:off x="1475656" y="4258618"/>
            <a:ext cx="420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buFont typeface="Wingdings" pitchFamily="2" charset="2"/>
              <a:buChar char="ü"/>
            </a:pPr>
            <a:r>
              <a:rPr lang="en-US" altLang="ko-KR" sz="1800">
                <a:latin typeface="Garamond" pitchFamily="18" charset="0"/>
              </a:rPr>
              <a:t> </a:t>
            </a:r>
          </a:p>
        </p:txBody>
      </p:sp>
      <p:sp>
        <p:nvSpPr>
          <p:cNvPr id="11276" name="Text Box 14"/>
          <p:cNvSpPr txBox="1">
            <a:spLocks noChangeArrowheads="1"/>
          </p:cNvSpPr>
          <p:nvPr/>
        </p:nvSpPr>
        <p:spPr bwMode="auto">
          <a:xfrm>
            <a:off x="1475656" y="4984105"/>
            <a:ext cx="420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buFont typeface="Wingdings" pitchFamily="2" charset="2"/>
              <a:buChar char="ü"/>
            </a:pPr>
            <a:r>
              <a:rPr lang="en-US" altLang="ko-KR" sz="1800">
                <a:latin typeface="Garamond" pitchFamily="18" charset="0"/>
              </a:rPr>
              <a:t> </a:t>
            </a:r>
          </a:p>
        </p:txBody>
      </p:sp>
      <p:sp>
        <p:nvSpPr>
          <p:cNvPr id="11277" name="Text Box 15"/>
          <p:cNvSpPr txBox="1">
            <a:spLocks noChangeArrowheads="1"/>
          </p:cNvSpPr>
          <p:nvPr/>
        </p:nvSpPr>
        <p:spPr bwMode="auto">
          <a:xfrm>
            <a:off x="1475656" y="5704830"/>
            <a:ext cx="420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buFont typeface="Wingdings" pitchFamily="2" charset="2"/>
              <a:buChar char="ü"/>
            </a:pPr>
            <a:r>
              <a:rPr lang="en-US" altLang="ko-KR" sz="1800">
                <a:latin typeface="Garamond" pitchFamily="18" charset="0"/>
              </a:rPr>
              <a:t> </a:t>
            </a:r>
          </a:p>
        </p:txBody>
      </p:sp>
      <p:sp>
        <p:nvSpPr>
          <p:cNvPr id="11278" name="Rectangle 17"/>
          <p:cNvSpPr>
            <a:spLocks noChangeArrowheads="1"/>
          </p:cNvSpPr>
          <p:nvPr/>
        </p:nvSpPr>
        <p:spPr bwMode="auto">
          <a:xfrm>
            <a:off x="3221906" y="4228455"/>
            <a:ext cx="1368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1800" dirty="0">
                <a:latin typeface="Garamond" pitchFamily="18" charset="0"/>
              </a:rPr>
              <a:t>constant sum</a:t>
            </a:r>
          </a:p>
        </p:txBody>
      </p:sp>
      <p:sp>
        <p:nvSpPr>
          <p:cNvPr id="11279" name="Rectangle 18"/>
          <p:cNvSpPr>
            <a:spLocks noChangeArrowheads="1"/>
          </p:cNvSpPr>
          <p:nvPr/>
        </p:nvSpPr>
        <p:spPr bwMode="auto">
          <a:xfrm>
            <a:off x="4029943" y="4984105"/>
            <a:ext cx="1100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1800">
                <a:latin typeface="Garamond" pitchFamily="18" charset="0"/>
              </a:rPr>
              <a:t>linear sum</a:t>
            </a:r>
          </a:p>
        </p:txBody>
      </p:sp>
    </p:spTree>
    <p:extLst>
      <p:ext uri="{BB962C8B-B14F-4D97-AF65-F5344CB8AC3E}">
        <p14:creationId xmlns:p14="http://schemas.microsoft.com/office/powerpoint/2010/main" val="244855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124744"/>
            <a:ext cx="8047037" cy="5122863"/>
          </a:xfrm>
          <a:noFill/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2400" b="1" dirty="0" smtClean="0">
                <a:latin typeface="Garamond" pitchFamily="18" charset="0"/>
              </a:rPr>
              <a:t>2. Sequential and If-Then-Else Blocks</a:t>
            </a:r>
            <a:endParaRPr lang="en-US" altLang="ko-KR" sz="2400" dirty="0" smtClean="0">
              <a:latin typeface="Garamond" pitchFamily="18" charset="0"/>
            </a:endParaRP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2400" dirty="0" smtClean="0"/>
              <a:t>   </a:t>
            </a:r>
            <a:r>
              <a:rPr lang="en-US" altLang="ko-KR" sz="2400" dirty="0" smtClean="0">
                <a:latin typeface="Garamond" pitchFamily="18" charset="0"/>
              </a:rPr>
              <a:t>for ( </a:t>
            </a:r>
            <a:r>
              <a:rPr lang="en-US" altLang="ko-KR" sz="2400" dirty="0" err="1" smtClean="0">
                <a:latin typeface="Garamond" pitchFamily="18" charset="0"/>
              </a:rPr>
              <a:t>i</a:t>
            </a:r>
            <a:r>
              <a:rPr lang="en-US" altLang="ko-KR" sz="2400" dirty="0" smtClean="0">
                <a:latin typeface="Garamond" pitchFamily="18" charset="0"/>
              </a:rPr>
              <a:t> = 0; </a:t>
            </a:r>
            <a:r>
              <a:rPr lang="en-US" altLang="ko-KR" sz="2400" dirty="0" err="1" smtClean="0">
                <a:latin typeface="Garamond" pitchFamily="18" charset="0"/>
              </a:rPr>
              <a:t>i</a:t>
            </a:r>
            <a:r>
              <a:rPr lang="en-US" altLang="ko-KR" sz="2400" dirty="0" smtClean="0">
                <a:latin typeface="Garamond" pitchFamily="18" charset="0"/>
              </a:rPr>
              <a:t> &lt; N; </a:t>
            </a:r>
            <a:r>
              <a:rPr lang="en-US" altLang="ko-KR" sz="2400" dirty="0" err="1" smtClean="0">
                <a:latin typeface="Garamond" pitchFamily="18" charset="0"/>
              </a:rPr>
              <a:t>i</a:t>
            </a:r>
            <a:r>
              <a:rPr lang="en-US" altLang="ko-KR" sz="2400" dirty="0" smtClean="0">
                <a:latin typeface="Garamond" pitchFamily="18" charset="0"/>
              </a:rPr>
              <a:t>++)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2400" dirty="0" smtClean="0">
                <a:latin typeface="Garamond" pitchFamily="18" charset="0"/>
              </a:rPr>
              <a:t>      A[ </a:t>
            </a:r>
            <a:r>
              <a:rPr lang="en-US" altLang="ko-KR" sz="2400" dirty="0" err="1" smtClean="0">
                <a:latin typeface="Garamond" pitchFamily="18" charset="0"/>
              </a:rPr>
              <a:t>i</a:t>
            </a:r>
            <a:r>
              <a:rPr lang="en-US" altLang="ko-KR" sz="2400" dirty="0" smtClean="0">
                <a:latin typeface="Garamond" pitchFamily="18" charset="0"/>
              </a:rPr>
              <a:t> ] = 0;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2400" dirty="0" smtClean="0">
                <a:latin typeface="Garamond" pitchFamily="18" charset="0"/>
              </a:rPr>
              <a:t>   for ( </a:t>
            </a:r>
            <a:r>
              <a:rPr lang="en-US" altLang="ko-KR" sz="2400" dirty="0" err="1" smtClean="0">
                <a:latin typeface="Garamond" pitchFamily="18" charset="0"/>
              </a:rPr>
              <a:t>i</a:t>
            </a:r>
            <a:r>
              <a:rPr lang="en-US" altLang="ko-KR" sz="2400" dirty="0" smtClean="0">
                <a:latin typeface="Garamond" pitchFamily="18" charset="0"/>
              </a:rPr>
              <a:t> = 0; </a:t>
            </a:r>
            <a:r>
              <a:rPr lang="en-US" altLang="ko-KR" sz="2400" dirty="0" err="1" smtClean="0">
                <a:latin typeface="Garamond" pitchFamily="18" charset="0"/>
              </a:rPr>
              <a:t>i</a:t>
            </a:r>
            <a:r>
              <a:rPr lang="en-US" altLang="ko-KR" sz="2400" dirty="0" smtClean="0">
                <a:latin typeface="Garamond" pitchFamily="18" charset="0"/>
              </a:rPr>
              <a:t> &lt; N; </a:t>
            </a:r>
            <a:r>
              <a:rPr lang="en-US" altLang="ko-KR" sz="2400" dirty="0" err="1" smtClean="0">
                <a:latin typeface="Garamond" pitchFamily="18" charset="0"/>
              </a:rPr>
              <a:t>i</a:t>
            </a:r>
            <a:r>
              <a:rPr lang="en-US" altLang="ko-KR" sz="2400" dirty="0" smtClean="0">
                <a:latin typeface="Garamond" pitchFamily="18" charset="0"/>
              </a:rPr>
              <a:t>++)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2400" dirty="0" smtClean="0">
                <a:latin typeface="Garamond" pitchFamily="18" charset="0"/>
              </a:rPr>
              <a:t>       for ( j = 0; j &lt; N; j++)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2400" dirty="0" smtClean="0">
                <a:latin typeface="Garamond" pitchFamily="18" charset="0"/>
              </a:rPr>
              <a:t>           A[ </a:t>
            </a:r>
            <a:r>
              <a:rPr lang="en-US" altLang="ko-KR" sz="2400" dirty="0" err="1" smtClean="0">
                <a:latin typeface="Garamond" pitchFamily="18" charset="0"/>
              </a:rPr>
              <a:t>i</a:t>
            </a:r>
            <a:r>
              <a:rPr lang="en-US" altLang="ko-KR" sz="2400" dirty="0" smtClean="0">
                <a:latin typeface="Garamond" pitchFamily="18" charset="0"/>
              </a:rPr>
              <a:t> ] += A[ j ] + </a:t>
            </a:r>
            <a:r>
              <a:rPr lang="en-US" altLang="ko-KR" sz="2400" dirty="0" err="1" smtClean="0">
                <a:latin typeface="Garamond" pitchFamily="18" charset="0"/>
              </a:rPr>
              <a:t>i</a:t>
            </a:r>
            <a:r>
              <a:rPr lang="en-US" altLang="ko-KR" sz="2400" dirty="0" smtClean="0">
                <a:latin typeface="Garamond" pitchFamily="18" charset="0"/>
              </a:rPr>
              <a:t> + j;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en-US" altLang="ko-KR" sz="2400" dirty="0" smtClean="0">
              <a:latin typeface="Garamond" pitchFamily="18" charset="0"/>
            </a:endParaRP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2400" dirty="0" smtClean="0">
                <a:latin typeface="Garamond" pitchFamily="18" charset="0"/>
              </a:rPr>
              <a:t>   if (Condition)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2400" dirty="0" smtClean="0">
                <a:latin typeface="Garamond" pitchFamily="18" charset="0"/>
              </a:rPr>
              <a:t>       S1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2400" dirty="0" smtClean="0">
                <a:latin typeface="Garamond" pitchFamily="18" charset="0"/>
              </a:rPr>
              <a:t>   else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ko-KR" sz="2400" dirty="0" smtClean="0">
                <a:latin typeface="Garamond" pitchFamily="18" charset="0"/>
              </a:rPr>
              <a:t>       S2</a:t>
            </a:r>
          </a:p>
        </p:txBody>
      </p:sp>
      <p:graphicFrame>
        <p:nvGraphicFramePr>
          <p:cNvPr id="1229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561032"/>
              </p:ext>
            </p:extLst>
          </p:nvPr>
        </p:nvGraphicFramePr>
        <p:xfrm>
          <a:off x="4788024" y="2204864"/>
          <a:ext cx="356076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7" name="Equation" r:id="rId4" imgW="1333500" imgH="215900" progId="">
                  <p:embed/>
                </p:oleObj>
              </mc:Choice>
              <mc:Fallback>
                <p:oleObj name="Equation" r:id="rId4" imgW="1333500" imgH="215900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2204864"/>
                        <a:ext cx="3560763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460324"/>
              </p:ext>
            </p:extLst>
          </p:nvPr>
        </p:nvGraphicFramePr>
        <p:xfrm>
          <a:off x="3995936" y="4941168"/>
          <a:ext cx="37099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8" name="Equation" r:id="rId6" imgW="1181100" imgH="228600" progId="">
                  <p:embed/>
                </p:oleObj>
              </mc:Choice>
              <mc:Fallback>
                <p:oleObj name="Equation" r:id="rId6" imgW="1181100" imgH="228600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4941168"/>
                        <a:ext cx="3709988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Rectangle 5"/>
          <p:cNvSpPr>
            <a:spLocks noGrp="1" noChangeArrowheads="1"/>
          </p:cNvSpPr>
          <p:nvPr>
            <p:ph type="title"/>
          </p:nvPr>
        </p:nvSpPr>
        <p:spPr>
          <a:xfrm>
            <a:off x="428596" y="285728"/>
            <a:ext cx="8229600" cy="622992"/>
          </a:xfrm>
          <a:noFill/>
        </p:spPr>
        <p:txBody>
          <a:bodyPr/>
          <a:lstStyle/>
          <a:p>
            <a:pPr eaLnBrk="1" hangingPunct="1"/>
            <a:r>
              <a:rPr lang="en-US" altLang="ko-KR" b="1" dirty="0" smtClean="0"/>
              <a:t>Running Time Calculation</a:t>
            </a:r>
          </a:p>
        </p:txBody>
      </p:sp>
    </p:spTree>
    <p:extLst>
      <p:ext uri="{BB962C8B-B14F-4D97-AF65-F5344CB8AC3E}">
        <p14:creationId xmlns:p14="http://schemas.microsoft.com/office/powerpoint/2010/main" val="157524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5616" y="2133600"/>
            <a:ext cx="7056783" cy="722313"/>
          </a:xfrm>
        </p:spPr>
        <p:txBody>
          <a:bodyPr/>
          <a:lstStyle/>
          <a:p>
            <a:pPr eaLnBrk="1" hangingPunct="1"/>
            <a:r>
              <a:rPr lang="en-US" altLang="ko-KR" sz="3200" b="1" dirty="0" smtClean="0">
                <a:solidFill>
                  <a:schemeClr val="tx1"/>
                </a:solidFill>
              </a:rPr>
              <a:t>Introduction to Algorithm Analysis </a:t>
            </a:r>
            <a:br>
              <a:rPr lang="en-US" altLang="ko-KR" sz="3200" b="1" dirty="0" smtClean="0">
                <a:solidFill>
                  <a:schemeClr val="tx1"/>
                </a:solidFill>
              </a:rPr>
            </a:br>
            <a:r>
              <a:rPr lang="en-US" altLang="ko-KR" sz="3200" b="1" dirty="0" smtClean="0">
                <a:solidFill>
                  <a:schemeClr val="tx1"/>
                </a:solidFill>
              </a:rPr>
              <a:t>&amp;</a:t>
            </a:r>
            <a:br>
              <a:rPr lang="en-US" altLang="ko-KR" sz="3200" b="1" dirty="0" smtClean="0">
                <a:solidFill>
                  <a:schemeClr val="tx1"/>
                </a:solidFill>
              </a:rPr>
            </a:br>
            <a:r>
              <a:rPr lang="en-US" altLang="ko-KR" sz="3200" b="1" dirty="0" smtClean="0">
                <a:solidFill>
                  <a:schemeClr val="tx1"/>
                </a:solidFill>
              </a:rPr>
              <a:t>Math Preliminaries</a:t>
            </a:r>
          </a:p>
        </p:txBody>
      </p:sp>
    </p:spTree>
    <p:extLst>
      <p:ext uri="{BB962C8B-B14F-4D97-AF65-F5344CB8AC3E}">
        <p14:creationId xmlns:p14="http://schemas.microsoft.com/office/powerpoint/2010/main" val="325400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A520B4C7-A569-4F03-850D-D1ECD48670A4}" type="slidenum">
              <a:rPr kumimoji="0" lang="en-US" altLang="ko-KR" sz="1400" smtClean="0">
                <a:latin typeface="Trebuchet MS" pitchFamily="34" charset="0"/>
              </a:rPr>
              <a:pPr/>
              <a:t>20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539552" y="1268760"/>
            <a:ext cx="7867526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 algn="just">
              <a:spcBef>
                <a:spcPct val="20000"/>
              </a:spcBef>
            </a:pPr>
            <a:r>
              <a:rPr lang="en-US" altLang="ko-KR" sz="2400" b="1" dirty="0">
                <a:latin typeface="Garamond" pitchFamily="18" charset="0"/>
                <a:ea typeface="맑은 고딕" pitchFamily="50" charset="-127"/>
              </a:rPr>
              <a:t>3. Recursion</a:t>
            </a:r>
          </a:p>
          <a:p>
            <a:pPr marL="609600" indent="-609600" algn="just">
              <a:lnSpc>
                <a:spcPct val="60000"/>
              </a:lnSpc>
              <a:spcBef>
                <a:spcPct val="20000"/>
              </a:spcBef>
            </a:pPr>
            <a:endParaRPr lang="en-US" altLang="ko-KR" sz="2000" dirty="0">
              <a:latin typeface="Garamond" pitchFamily="18" charset="0"/>
            </a:endParaRPr>
          </a:p>
          <a:p>
            <a:pPr marL="609600" indent="-6096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2000" dirty="0">
                <a:latin typeface="Garamond" pitchFamily="18" charset="0"/>
              </a:rPr>
              <a:t>   long </a:t>
            </a:r>
            <a:r>
              <a:rPr lang="en-US" altLang="ko-KR" sz="2000" dirty="0" err="1">
                <a:latin typeface="Garamond" pitchFamily="18" charset="0"/>
              </a:rPr>
              <a:t>int</a:t>
            </a:r>
            <a:endParaRPr lang="en-US" altLang="ko-KR" sz="2000" dirty="0">
              <a:latin typeface="Garamond" pitchFamily="18" charset="0"/>
            </a:endParaRPr>
          </a:p>
          <a:p>
            <a:pPr marL="609600" indent="-6096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2000" dirty="0">
                <a:latin typeface="Garamond" pitchFamily="18" charset="0"/>
              </a:rPr>
              <a:t>   Factorial (</a:t>
            </a:r>
            <a:r>
              <a:rPr lang="en-US" altLang="ko-KR" sz="2000" dirty="0" err="1">
                <a:latin typeface="Garamond" pitchFamily="18" charset="0"/>
              </a:rPr>
              <a:t>int</a:t>
            </a:r>
            <a:r>
              <a:rPr lang="en-US" altLang="ko-KR" sz="2000" dirty="0">
                <a:latin typeface="Garamond" pitchFamily="18" charset="0"/>
              </a:rPr>
              <a:t> N)</a:t>
            </a:r>
          </a:p>
          <a:p>
            <a:pPr marL="609600" indent="-6096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2000" dirty="0">
                <a:latin typeface="Garamond" pitchFamily="18" charset="0"/>
              </a:rPr>
              <a:t>   {</a:t>
            </a:r>
          </a:p>
          <a:p>
            <a:pPr marL="609600" indent="-6096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2000" dirty="0">
                <a:latin typeface="Garamond" pitchFamily="18" charset="0"/>
              </a:rPr>
              <a:t>      if (N &lt;= 1)</a:t>
            </a:r>
          </a:p>
          <a:p>
            <a:pPr marL="609600" indent="-6096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2000" dirty="0">
                <a:latin typeface="Garamond" pitchFamily="18" charset="0"/>
              </a:rPr>
              <a:t>	   return 1;</a:t>
            </a:r>
          </a:p>
          <a:p>
            <a:pPr marL="609600" indent="-6096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2000" dirty="0">
                <a:latin typeface="Garamond" pitchFamily="18" charset="0"/>
              </a:rPr>
              <a:t>      else</a:t>
            </a:r>
          </a:p>
          <a:p>
            <a:pPr marL="609600" indent="-6096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2000" dirty="0">
                <a:latin typeface="Garamond" pitchFamily="18" charset="0"/>
              </a:rPr>
              <a:t>	   return N * Factorial (N-1)</a:t>
            </a:r>
          </a:p>
          <a:p>
            <a:pPr marL="609600" indent="-6096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2000" dirty="0">
                <a:latin typeface="Garamond" pitchFamily="18" charset="0"/>
              </a:rPr>
              <a:t>   </a:t>
            </a:r>
            <a:r>
              <a:rPr lang="en-US" altLang="ko-KR" sz="2000" dirty="0" smtClean="0">
                <a:latin typeface="Garamond" pitchFamily="18" charset="0"/>
              </a:rPr>
              <a:t>}</a:t>
            </a:r>
          </a:p>
          <a:p>
            <a:pPr marL="609600" indent="-609600" algn="just">
              <a:lnSpc>
                <a:spcPct val="60000"/>
              </a:lnSpc>
              <a:spcBef>
                <a:spcPct val="20000"/>
              </a:spcBef>
            </a:pPr>
            <a:endParaRPr lang="en-US" altLang="ko-KR" sz="2000" dirty="0" smtClean="0">
              <a:latin typeface="Garamond" pitchFamily="18" charset="0"/>
            </a:endParaRPr>
          </a:p>
          <a:p>
            <a:pPr marL="609600" indent="-6096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2000" dirty="0" smtClean="0">
                <a:latin typeface="Garamond" pitchFamily="18" charset="0"/>
              </a:rPr>
              <a:t>   long </a:t>
            </a:r>
            <a:r>
              <a:rPr lang="en-US" altLang="ko-KR" sz="2000" dirty="0" err="1" smtClean="0">
                <a:latin typeface="Garamond" pitchFamily="18" charset="0"/>
              </a:rPr>
              <a:t>int</a:t>
            </a:r>
            <a:endParaRPr lang="en-US" altLang="ko-KR" sz="2000" dirty="0" smtClean="0">
              <a:latin typeface="Garamond" pitchFamily="18" charset="0"/>
            </a:endParaRPr>
          </a:p>
          <a:p>
            <a:pPr marL="609600" indent="-6096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2000" dirty="0" smtClean="0">
                <a:latin typeface="Garamond" pitchFamily="18" charset="0"/>
              </a:rPr>
              <a:t>   </a:t>
            </a:r>
            <a:r>
              <a:rPr lang="en-US" altLang="ko-KR" sz="2000" dirty="0" err="1" smtClean="0">
                <a:latin typeface="Garamond" pitchFamily="18" charset="0"/>
              </a:rPr>
              <a:t>Fibo</a:t>
            </a:r>
            <a:r>
              <a:rPr lang="en-US" altLang="ko-KR" sz="2000" dirty="0" smtClean="0">
                <a:latin typeface="Garamond" pitchFamily="18" charset="0"/>
              </a:rPr>
              <a:t>(</a:t>
            </a:r>
            <a:r>
              <a:rPr lang="en-US" altLang="ko-KR" sz="2000" dirty="0" err="1" smtClean="0">
                <a:latin typeface="Garamond" pitchFamily="18" charset="0"/>
              </a:rPr>
              <a:t>int</a:t>
            </a:r>
            <a:r>
              <a:rPr lang="en-US" altLang="ko-KR" sz="2000" dirty="0" smtClean="0">
                <a:latin typeface="Garamond" pitchFamily="18" charset="0"/>
              </a:rPr>
              <a:t> N)</a:t>
            </a:r>
          </a:p>
          <a:p>
            <a:pPr marL="609600" indent="-6096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2000" dirty="0" smtClean="0">
                <a:latin typeface="Garamond" pitchFamily="18" charset="0"/>
              </a:rPr>
              <a:t>   {</a:t>
            </a:r>
          </a:p>
          <a:p>
            <a:pPr marL="609600" indent="-6096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2000" dirty="0" smtClean="0">
                <a:latin typeface="Garamond" pitchFamily="18" charset="0"/>
              </a:rPr>
              <a:t>      if (N &lt;= 1)</a:t>
            </a:r>
          </a:p>
          <a:p>
            <a:pPr marL="609600" indent="-6096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2000" dirty="0" smtClean="0">
                <a:latin typeface="Garamond" pitchFamily="18" charset="0"/>
              </a:rPr>
              <a:t>             return 1;</a:t>
            </a:r>
          </a:p>
          <a:p>
            <a:pPr marL="609600" indent="-6096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2000" dirty="0" smtClean="0">
                <a:latin typeface="Garamond" pitchFamily="18" charset="0"/>
              </a:rPr>
              <a:t>      else</a:t>
            </a:r>
          </a:p>
          <a:p>
            <a:pPr marL="609600" indent="-6096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2000" dirty="0" smtClean="0">
                <a:latin typeface="Garamond" pitchFamily="18" charset="0"/>
              </a:rPr>
              <a:t>	    return </a:t>
            </a:r>
            <a:r>
              <a:rPr lang="en-US" altLang="ko-KR" sz="2000" dirty="0" err="1" smtClean="0">
                <a:latin typeface="Garamond" pitchFamily="18" charset="0"/>
              </a:rPr>
              <a:t>Fibo</a:t>
            </a:r>
            <a:r>
              <a:rPr lang="en-US" altLang="ko-KR" sz="2000" dirty="0" smtClean="0">
                <a:latin typeface="Garamond" pitchFamily="18" charset="0"/>
              </a:rPr>
              <a:t>(N-1) + </a:t>
            </a:r>
            <a:r>
              <a:rPr lang="en-US" altLang="ko-KR" sz="2000" dirty="0" err="1" smtClean="0">
                <a:latin typeface="Garamond" pitchFamily="18" charset="0"/>
              </a:rPr>
              <a:t>Fibo</a:t>
            </a:r>
            <a:r>
              <a:rPr lang="en-US" altLang="ko-KR" sz="2000" dirty="0" smtClean="0">
                <a:latin typeface="Garamond" pitchFamily="18" charset="0"/>
              </a:rPr>
              <a:t>(N-2);</a:t>
            </a:r>
          </a:p>
          <a:p>
            <a:pPr marL="609600" indent="-609600" algn="just">
              <a:lnSpc>
                <a:spcPct val="60000"/>
              </a:lnSpc>
              <a:spcBef>
                <a:spcPct val="20000"/>
              </a:spcBef>
            </a:pPr>
            <a:r>
              <a:rPr lang="en-US" altLang="ko-KR" sz="2000" dirty="0" smtClean="0">
                <a:latin typeface="Garamond" pitchFamily="18" charset="0"/>
              </a:rPr>
              <a:t>    }</a:t>
            </a:r>
            <a:endParaRPr lang="en-US" altLang="ko-KR" sz="2000" dirty="0">
              <a:latin typeface="Garamond" pitchFamily="18" charset="0"/>
            </a:endParaRPr>
          </a:p>
        </p:txBody>
      </p:sp>
      <p:sp>
        <p:nvSpPr>
          <p:cNvPr id="13317" name="Rectangle 14"/>
          <p:cNvSpPr>
            <a:spLocks noChangeArrowheads="1"/>
          </p:cNvSpPr>
          <p:nvPr/>
        </p:nvSpPr>
        <p:spPr bwMode="auto">
          <a:xfrm>
            <a:off x="2990385" y="1844824"/>
            <a:ext cx="6153615" cy="1323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altLang="ko-KR" sz="2000" i="1" dirty="0" smtClean="0">
                <a:latin typeface="Garamond" pitchFamily="18" charset="0"/>
              </a:rPr>
              <a:t>T</a:t>
            </a:r>
            <a:r>
              <a:rPr lang="en-US" altLang="ko-KR" sz="2000" dirty="0" smtClean="0">
                <a:latin typeface="Garamond" pitchFamily="18" charset="0"/>
              </a:rPr>
              <a:t>(</a:t>
            </a:r>
            <a:r>
              <a:rPr lang="en-US" altLang="ko-KR" sz="2000" i="1" dirty="0" smtClean="0">
                <a:latin typeface="Garamond" pitchFamily="18" charset="0"/>
              </a:rPr>
              <a:t>N</a:t>
            </a:r>
            <a:r>
              <a:rPr lang="en-US" altLang="ko-KR" sz="2000" dirty="0" smtClean="0">
                <a:latin typeface="Garamond" pitchFamily="18" charset="0"/>
              </a:rPr>
              <a:t>)</a:t>
            </a:r>
            <a:r>
              <a:rPr lang="en-US" altLang="ko-KR" sz="2000" i="1" dirty="0" smtClean="0">
                <a:latin typeface="Garamond" pitchFamily="18" charset="0"/>
              </a:rPr>
              <a:t> </a:t>
            </a:r>
            <a:r>
              <a:rPr lang="en-US" altLang="ko-KR" sz="2000" i="1" dirty="0">
                <a:latin typeface="Garamond" pitchFamily="18" charset="0"/>
              </a:rPr>
              <a:t>= </a:t>
            </a:r>
            <a:r>
              <a:rPr lang="en-US" altLang="ko-KR" sz="2000" dirty="0">
                <a:latin typeface="Garamond" pitchFamily="18" charset="0"/>
              </a:rPr>
              <a:t>1 when</a:t>
            </a:r>
            <a:r>
              <a:rPr lang="en-US" altLang="ko-KR" sz="2000" i="1" dirty="0">
                <a:latin typeface="Garamond" pitchFamily="18" charset="0"/>
              </a:rPr>
              <a:t> </a:t>
            </a:r>
            <a:r>
              <a:rPr lang="en-US" altLang="ko-KR" sz="2000" i="1" dirty="0" smtClean="0">
                <a:latin typeface="Garamond" pitchFamily="18" charset="0"/>
              </a:rPr>
              <a:t>N </a:t>
            </a:r>
            <a:r>
              <a:rPr lang="en-US" altLang="ko-KR" sz="2000" dirty="0">
                <a:latin typeface="Garamond" pitchFamily="18" charset="0"/>
              </a:rPr>
              <a:t>≤ 1</a:t>
            </a:r>
          </a:p>
          <a:p>
            <a:pPr algn="just"/>
            <a:r>
              <a:rPr lang="en-US" altLang="ko-KR" sz="2000" i="1" dirty="0" smtClean="0">
                <a:latin typeface="Garamond" pitchFamily="18" charset="0"/>
              </a:rPr>
              <a:t>T</a:t>
            </a:r>
            <a:r>
              <a:rPr lang="en-US" altLang="ko-KR" sz="2000" dirty="0" smtClean="0">
                <a:latin typeface="Garamond" pitchFamily="18" charset="0"/>
              </a:rPr>
              <a:t>(</a:t>
            </a:r>
            <a:r>
              <a:rPr lang="en-US" altLang="ko-KR" sz="2000" i="1" dirty="0">
                <a:latin typeface="Garamond" pitchFamily="18" charset="0"/>
              </a:rPr>
              <a:t>N</a:t>
            </a:r>
            <a:r>
              <a:rPr lang="en-US" altLang="ko-KR" sz="2000" dirty="0" smtClean="0">
                <a:latin typeface="Garamond" pitchFamily="18" charset="0"/>
              </a:rPr>
              <a:t>) </a:t>
            </a:r>
            <a:r>
              <a:rPr lang="en-US" altLang="ko-KR" sz="2000" i="1" dirty="0">
                <a:latin typeface="Garamond" pitchFamily="18" charset="0"/>
              </a:rPr>
              <a:t>= </a:t>
            </a:r>
            <a:r>
              <a:rPr lang="en-US" altLang="ko-KR" sz="2000" dirty="0">
                <a:latin typeface="Garamond" pitchFamily="18" charset="0"/>
              </a:rPr>
              <a:t>1 </a:t>
            </a:r>
            <a:r>
              <a:rPr lang="en-US" altLang="ko-KR" sz="2000" i="1" dirty="0">
                <a:latin typeface="Garamond" pitchFamily="18" charset="0"/>
              </a:rPr>
              <a:t>+ </a:t>
            </a:r>
            <a:r>
              <a:rPr lang="en-US" altLang="ko-KR" sz="2000" i="1" dirty="0" smtClean="0">
                <a:latin typeface="Garamond" pitchFamily="18" charset="0"/>
              </a:rPr>
              <a:t>T</a:t>
            </a:r>
            <a:r>
              <a:rPr lang="en-US" altLang="ko-KR" sz="2000" dirty="0" smtClean="0">
                <a:latin typeface="Garamond" pitchFamily="18" charset="0"/>
              </a:rPr>
              <a:t>(N</a:t>
            </a:r>
            <a:r>
              <a:rPr lang="en-US" altLang="ko-KR" sz="2000" i="1" dirty="0" smtClean="0">
                <a:latin typeface="Garamond" pitchFamily="18" charset="0"/>
              </a:rPr>
              <a:t> </a:t>
            </a:r>
            <a:r>
              <a:rPr lang="en-US" altLang="ko-KR" sz="2000" i="1" dirty="0">
                <a:solidFill>
                  <a:srgbClr val="000000"/>
                </a:solidFill>
                <a:latin typeface="Garamond" pitchFamily="18" charset="0"/>
              </a:rPr>
              <a:t>–</a:t>
            </a:r>
            <a:r>
              <a:rPr lang="en-US" altLang="ko-KR" sz="2000" dirty="0">
                <a:latin typeface="Garamond" pitchFamily="18" charset="0"/>
              </a:rPr>
              <a:t> 1)</a:t>
            </a:r>
            <a:r>
              <a:rPr lang="en-US" altLang="ko-KR" sz="2000" i="1" dirty="0">
                <a:latin typeface="Garamond" pitchFamily="18" charset="0"/>
              </a:rPr>
              <a:t> </a:t>
            </a:r>
            <a:r>
              <a:rPr lang="en-US" altLang="ko-KR" sz="2000" dirty="0">
                <a:latin typeface="Garamond" pitchFamily="18" charset="0"/>
              </a:rPr>
              <a:t>when </a:t>
            </a:r>
            <a:r>
              <a:rPr lang="en-US" altLang="ko-KR" sz="2000" i="1" dirty="0">
                <a:latin typeface="Garamond" pitchFamily="18" charset="0"/>
              </a:rPr>
              <a:t>N</a:t>
            </a:r>
            <a:r>
              <a:rPr lang="en-US" altLang="ko-KR" sz="2000" dirty="0" smtClean="0">
                <a:latin typeface="Garamond" pitchFamily="18" charset="0"/>
              </a:rPr>
              <a:t>&gt;1</a:t>
            </a:r>
            <a:endParaRPr lang="en-US" altLang="ko-KR" sz="2000" dirty="0">
              <a:latin typeface="Garamond" pitchFamily="18" charset="0"/>
            </a:endParaRPr>
          </a:p>
          <a:p>
            <a:pPr algn="just"/>
            <a:r>
              <a:rPr lang="en-US" altLang="ko-KR" sz="2000" i="1" dirty="0" smtClean="0">
                <a:solidFill>
                  <a:srgbClr val="000000"/>
                </a:solidFill>
                <a:latin typeface="Garamond" pitchFamily="18" charset="0"/>
              </a:rPr>
              <a:t>T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</a:rPr>
              <a:t>(</a:t>
            </a:r>
            <a:r>
              <a:rPr lang="en-US" altLang="ko-KR" sz="2000" i="1" dirty="0">
                <a:solidFill>
                  <a:srgbClr val="000000"/>
                </a:solidFill>
                <a:latin typeface="Garamond" pitchFamily="18" charset="0"/>
              </a:rPr>
              <a:t>N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</a:rPr>
              <a:t>)</a:t>
            </a:r>
            <a:r>
              <a:rPr lang="en-US" altLang="ko-KR" sz="2000" i="1" dirty="0" smtClean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en-US" altLang="ko-KR" sz="2000" i="1" dirty="0">
                <a:solidFill>
                  <a:srgbClr val="000000"/>
                </a:solidFill>
                <a:latin typeface="Garamond" pitchFamily="18" charset="0"/>
              </a:rPr>
              <a:t>= </a:t>
            </a:r>
            <a:r>
              <a:rPr lang="en-US" altLang="ko-KR" sz="2000" dirty="0">
                <a:solidFill>
                  <a:srgbClr val="000000"/>
                </a:solidFill>
                <a:latin typeface="Garamond" pitchFamily="18" charset="0"/>
              </a:rPr>
              <a:t>2</a:t>
            </a:r>
            <a:r>
              <a:rPr lang="en-US" altLang="ko-KR" sz="2000" i="1" dirty="0">
                <a:solidFill>
                  <a:srgbClr val="000000"/>
                </a:solidFill>
                <a:latin typeface="Garamond" pitchFamily="18" charset="0"/>
              </a:rPr>
              <a:t> + </a:t>
            </a:r>
            <a:r>
              <a:rPr lang="en-US" altLang="ko-KR" sz="2000" i="1" dirty="0" smtClean="0">
                <a:solidFill>
                  <a:srgbClr val="000000"/>
                </a:solidFill>
                <a:latin typeface="Garamond" pitchFamily="18" charset="0"/>
              </a:rPr>
              <a:t>T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</a:rPr>
              <a:t>(</a:t>
            </a:r>
            <a:r>
              <a:rPr lang="en-US" altLang="ko-KR" sz="2000" i="1" dirty="0" smtClean="0">
                <a:solidFill>
                  <a:srgbClr val="000000"/>
                </a:solidFill>
                <a:latin typeface="Garamond" pitchFamily="18" charset="0"/>
              </a:rPr>
              <a:t>N </a:t>
            </a:r>
            <a:r>
              <a:rPr lang="en-US" altLang="ko-KR" sz="2000" i="1" dirty="0">
                <a:solidFill>
                  <a:srgbClr val="000000"/>
                </a:solidFill>
                <a:latin typeface="Garamond" pitchFamily="18" charset="0"/>
              </a:rPr>
              <a:t>– </a:t>
            </a:r>
            <a:r>
              <a:rPr lang="en-US" altLang="ko-KR" sz="2000" dirty="0">
                <a:solidFill>
                  <a:srgbClr val="000000"/>
                </a:solidFill>
                <a:latin typeface="Garamond" pitchFamily="18" charset="0"/>
              </a:rPr>
              <a:t>2)</a:t>
            </a:r>
            <a:r>
              <a:rPr lang="en-US" altLang="ko-KR" sz="2000" i="1" dirty="0">
                <a:solidFill>
                  <a:srgbClr val="000000"/>
                </a:solidFill>
                <a:latin typeface="Garamond" pitchFamily="18" charset="0"/>
              </a:rPr>
              <a:t> = </a:t>
            </a:r>
            <a:r>
              <a:rPr lang="en-US" altLang="ko-KR" sz="2000" dirty="0">
                <a:solidFill>
                  <a:srgbClr val="000000"/>
                </a:solidFill>
                <a:latin typeface="Garamond" pitchFamily="18" charset="0"/>
              </a:rPr>
              <a:t>3</a:t>
            </a:r>
            <a:r>
              <a:rPr lang="en-US" altLang="ko-KR" sz="2000" i="1" dirty="0">
                <a:solidFill>
                  <a:srgbClr val="000000"/>
                </a:solidFill>
                <a:latin typeface="Garamond" pitchFamily="18" charset="0"/>
              </a:rPr>
              <a:t> + </a:t>
            </a:r>
            <a:r>
              <a:rPr lang="en-US" altLang="ko-KR" sz="2000" i="1" dirty="0" smtClean="0">
                <a:solidFill>
                  <a:srgbClr val="000000"/>
                </a:solidFill>
                <a:latin typeface="Garamond" pitchFamily="18" charset="0"/>
              </a:rPr>
              <a:t>T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</a:rPr>
              <a:t>(N</a:t>
            </a:r>
            <a:r>
              <a:rPr lang="en-US" altLang="ko-KR" sz="2000" i="1" dirty="0" smtClean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Garamond" pitchFamily="18" charset="0"/>
              </a:rPr>
              <a:t>–3)</a:t>
            </a:r>
            <a:r>
              <a:rPr lang="en-US" altLang="ko-KR" sz="2000" i="1" dirty="0">
                <a:solidFill>
                  <a:srgbClr val="000000"/>
                </a:solidFill>
                <a:latin typeface="Garamond" pitchFamily="18" charset="0"/>
              </a:rPr>
              <a:t> = … = </a:t>
            </a:r>
            <a:r>
              <a:rPr lang="en-US" altLang="ko-KR" sz="2000" i="1" dirty="0" smtClean="0">
                <a:solidFill>
                  <a:srgbClr val="000000"/>
                </a:solidFill>
                <a:latin typeface="Garamond" pitchFamily="18" charset="0"/>
              </a:rPr>
              <a:t>N </a:t>
            </a:r>
            <a:r>
              <a:rPr lang="en-US" altLang="ko-KR" sz="2000" i="1" dirty="0">
                <a:solidFill>
                  <a:srgbClr val="000000"/>
                </a:solidFill>
                <a:latin typeface="Garamond" pitchFamily="18" charset="0"/>
              </a:rPr>
              <a:t>–</a:t>
            </a:r>
            <a:r>
              <a:rPr lang="en-US" altLang="ko-KR" sz="2000" dirty="0">
                <a:solidFill>
                  <a:srgbClr val="000000"/>
                </a:solidFill>
                <a:latin typeface="Garamond" pitchFamily="18" charset="0"/>
              </a:rPr>
              <a:t>1</a:t>
            </a:r>
            <a:r>
              <a:rPr lang="en-US" altLang="ko-KR" sz="2000" i="1" dirty="0">
                <a:solidFill>
                  <a:srgbClr val="000000"/>
                </a:solidFill>
                <a:latin typeface="Garamond" pitchFamily="18" charset="0"/>
              </a:rPr>
              <a:t> + T</a:t>
            </a:r>
            <a:r>
              <a:rPr lang="en-US" altLang="ko-KR" sz="2000" dirty="0">
                <a:solidFill>
                  <a:srgbClr val="000000"/>
                </a:solidFill>
                <a:latin typeface="Garamond" pitchFamily="18" charset="0"/>
              </a:rPr>
              <a:t>(1)</a:t>
            </a:r>
          </a:p>
          <a:p>
            <a:pPr algn="just"/>
            <a:r>
              <a:rPr lang="en-US" altLang="ko-KR" sz="2000" i="1" dirty="0" smtClean="0">
                <a:solidFill>
                  <a:srgbClr val="000000"/>
                </a:solidFill>
                <a:latin typeface="Garamond" pitchFamily="18" charset="0"/>
              </a:rPr>
              <a:t>T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</a:rPr>
              <a:t>(</a:t>
            </a:r>
            <a:r>
              <a:rPr lang="en-US" altLang="ko-KR" sz="2000" i="1" dirty="0">
                <a:solidFill>
                  <a:srgbClr val="000000"/>
                </a:solidFill>
                <a:latin typeface="Garamond" pitchFamily="18" charset="0"/>
              </a:rPr>
              <a:t>N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</a:rPr>
              <a:t>)</a:t>
            </a:r>
            <a:r>
              <a:rPr lang="en-US" altLang="ko-KR" sz="2000" i="1" dirty="0" smtClean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en-US" altLang="ko-KR" sz="2000" i="1" dirty="0">
                <a:solidFill>
                  <a:srgbClr val="000000"/>
                </a:solidFill>
                <a:latin typeface="Garamond" pitchFamily="18" charset="0"/>
              </a:rPr>
              <a:t>= </a:t>
            </a:r>
            <a:r>
              <a:rPr lang="en-US" altLang="ko-KR" sz="2000" i="1" dirty="0" smtClean="0">
                <a:solidFill>
                  <a:srgbClr val="000000"/>
                </a:solidFill>
                <a:latin typeface="Garamond" pitchFamily="18" charset="0"/>
              </a:rPr>
              <a:t>O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</a:rPr>
              <a:t>(</a:t>
            </a:r>
            <a:r>
              <a:rPr lang="en-US" altLang="ko-KR" sz="2000" i="1" dirty="0" smtClean="0">
                <a:solidFill>
                  <a:srgbClr val="000000"/>
                </a:solidFill>
                <a:latin typeface="Garamond" pitchFamily="18" charset="0"/>
              </a:rPr>
              <a:t>N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</a:rPr>
              <a:t>)</a:t>
            </a:r>
            <a:endParaRPr lang="en-US" altLang="ko-KR" sz="2000" dirty="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428596" y="285728"/>
            <a:ext cx="8229600" cy="478976"/>
          </a:xfrm>
          <a:prstGeom prst="rect">
            <a:avLst/>
          </a:prstGeom>
          <a:noFill/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itchFamily="34" charset="0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itchFamily="34" charset="0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itchFamily="34" charset="0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itchFamily="34" charset="0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itchFamily="34" charset="0"/>
                <a:ea typeface="맑은 고딕" pitchFamily="50" charset="-127"/>
              </a:defRPr>
            </a:lvl9pPr>
          </a:lstStyle>
          <a:p>
            <a:pPr algn="just" eaLnBrk="1" hangingPunct="1"/>
            <a:r>
              <a:rPr lang="en-US" altLang="ko-KR" sz="3600" b="1" kern="0" dirty="0" smtClean="0"/>
              <a:t>Running Time Calculation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2990385" y="4005064"/>
            <a:ext cx="5110007" cy="7078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altLang="ko-KR" sz="2000" i="1" dirty="0" smtClean="0">
                <a:latin typeface="Garamond" pitchFamily="18" charset="0"/>
              </a:rPr>
              <a:t>T</a:t>
            </a:r>
            <a:r>
              <a:rPr lang="en-US" altLang="ko-KR" sz="2000" dirty="0" smtClean="0">
                <a:latin typeface="Garamond" pitchFamily="18" charset="0"/>
              </a:rPr>
              <a:t>(</a:t>
            </a:r>
            <a:r>
              <a:rPr lang="en-US" altLang="ko-KR" sz="2000" i="1" dirty="0" smtClean="0">
                <a:latin typeface="Garamond" pitchFamily="18" charset="0"/>
              </a:rPr>
              <a:t>N</a:t>
            </a:r>
            <a:r>
              <a:rPr lang="en-US" altLang="ko-KR" sz="2000" dirty="0" smtClean="0">
                <a:latin typeface="Garamond" pitchFamily="18" charset="0"/>
              </a:rPr>
              <a:t>)</a:t>
            </a:r>
            <a:r>
              <a:rPr lang="en-US" altLang="ko-KR" sz="2000" i="1" dirty="0" smtClean="0">
                <a:latin typeface="Garamond" pitchFamily="18" charset="0"/>
              </a:rPr>
              <a:t> </a:t>
            </a:r>
            <a:r>
              <a:rPr lang="en-US" altLang="ko-KR" sz="2000" i="1" dirty="0">
                <a:latin typeface="Garamond" pitchFamily="18" charset="0"/>
              </a:rPr>
              <a:t>= </a:t>
            </a:r>
            <a:r>
              <a:rPr lang="en-US" altLang="ko-KR" sz="2000" dirty="0">
                <a:latin typeface="Garamond" pitchFamily="18" charset="0"/>
              </a:rPr>
              <a:t>1 when</a:t>
            </a:r>
            <a:r>
              <a:rPr lang="en-US" altLang="ko-KR" sz="2000" i="1" dirty="0">
                <a:latin typeface="Garamond" pitchFamily="18" charset="0"/>
              </a:rPr>
              <a:t> n </a:t>
            </a:r>
            <a:r>
              <a:rPr lang="en-US" altLang="ko-KR" sz="2000" dirty="0">
                <a:latin typeface="Garamond" pitchFamily="18" charset="0"/>
              </a:rPr>
              <a:t>≤ 1</a:t>
            </a:r>
          </a:p>
          <a:p>
            <a:pPr algn="just"/>
            <a:r>
              <a:rPr lang="en-US" altLang="ko-KR" sz="2000" i="1" dirty="0" smtClean="0">
                <a:latin typeface="Garamond" pitchFamily="18" charset="0"/>
              </a:rPr>
              <a:t>T</a:t>
            </a:r>
            <a:r>
              <a:rPr lang="en-US" altLang="ko-KR" sz="2000" dirty="0" smtClean="0">
                <a:latin typeface="Garamond" pitchFamily="18" charset="0"/>
              </a:rPr>
              <a:t>(</a:t>
            </a:r>
            <a:r>
              <a:rPr lang="en-US" altLang="ko-KR" sz="2000" i="1" dirty="0">
                <a:latin typeface="Garamond" pitchFamily="18" charset="0"/>
              </a:rPr>
              <a:t>N</a:t>
            </a:r>
            <a:r>
              <a:rPr lang="en-US" altLang="ko-KR" sz="2000" dirty="0" smtClean="0">
                <a:latin typeface="Garamond" pitchFamily="18" charset="0"/>
              </a:rPr>
              <a:t>) </a:t>
            </a:r>
            <a:r>
              <a:rPr lang="en-US" altLang="ko-KR" sz="2000" i="1" dirty="0" smtClean="0">
                <a:latin typeface="Garamond" pitchFamily="18" charset="0"/>
              </a:rPr>
              <a:t>= T</a:t>
            </a:r>
            <a:r>
              <a:rPr lang="en-US" altLang="ko-KR" sz="2000" dirty="0" smtClean="0">
                <a:latin typeface="Garamond" pitchFamily="18" charset="0"/>
              </a:rPr>
              <a:t>(</a:t>
            </a:r>
            <a:r>
              <a:rPr lang="en-US" altLang="ko-KR" sz="2000" i="1" dirty="0" smtClean="0">
                <a:latin typeface="Garamond" pitchFamily="18" charset="0"/>
              </a:rPr>
              <a:t>N-</a:t>
            </a:r>
            <a:r>
              <a:rPr lang="en-US" altLang="ko-KR" sz="2000" dirty="0" smtClean="0">
                <a:latin typeface="Garamond" pitchFamily="18" charset="0"/>
              </a:rPr>
              <a:t>1)</a:t>
            </a:r>
            <a:r>
              <a:rPr lang="en-US" altLang="ko-KR" sz="2000" i="1" dirty="0" smtClean="0">
                <a:latin typeface="Garamond" pitchFamily="18" charset="0"/>
              </a:rPr>
              <a:t>+</a:t>
            </a:r>
            <a:r>
              <a:rPr lang="en-US" altLang="ko-KR" sz="2000" i="1" dirty="0" smtClean="0">
                <a:solidFill>
                  <a:srgbClr val="000000"/>
                </a:solidFill>
                <a:latin typeface="Garamond" pitchFamily="18" charset="0"/>
              </a:rPr>
              <a:t> T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</a:rPr>
              <a:t>(</a:t>
            </a:r>
            <a:r>
              <a:rPr lang="en-US" altLang="ko-KR" sz="2000" i="1" dirty="0" smtClean="0">
                <a:solidFill>
                  <a:srgbClr val="000000"/>
                </a:solidFill>
                <a:latin typeface="Garamond" pitchFamily="18" charset="0"/>
              </a:rPr>
              <a:t>N – 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</a:rPr>
              <a:t>2)</a:t>
            </a:r>
            <a:r>
              <a:rPr lang="en-US" altLang="ko-KR" sz="2000" i="1" dirty="0" smtClean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</a:rPr>
              <a:t>+ 2 when </a:t>
            </a:r>
            <a:r>
              <a:rPr lang="en-US" altLang="ko-KR" sz="2000" i="1" dirty="0" smtClean="0">
                <a:latin typeface="Garamond" pitchFamily="18" charset="0"/>
              </a:rPr>
              <a:t>N</a:t>
            </a:r>
            <a:r>
              <a:rPr lang="en-US" altLang="ko-KR" sz="2000" dirty="0" smtClean="0">
                <a:latin typeface="Garamond" pitchFamily="18" charset="0"/>
              </a:rPr>
              <a:t>&gt;1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</a:rPr>
              <a:t> </a:t>
            </a:r>
            <a:endParaRPr lang="en-US" altLang="ko-KR" sz="2000" dirty="0">
              <a:solidFill>
                <a:srgbClr val="000000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1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28499FC9-7394-4577-B72A-7B215010DCE4}" type="slidenum">
              <a:rPr kumimoji="0" lang="en-US" altLang="ko-KR" sz="1400" smtClean="0">
                <a:latin typeface="Trebuchet MS" pitchFamily="34" charset="0"/>
              </a:rPr>
              <a:pPr/>
              <a:t>21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549103" y="1124744"/>
            <a:ext cx="761883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ko-KR" sz="2000" dirty="0">
                <a:latin typeface="Garamond" pitchFamily="18" charset="0"/>
              </a:rPr>
              <a:t>Maximum subsequence sum problem:</a:t>
            </a:r>
            <a:br>
              <a:rPr lang="en-US" altLang="ko-KR" sz="2000" dirty="0">
                <a:latin typeface="Garamond" pitchFamily="18" charset="0"/>
              </a:rPr>
            </a:br>
            <a:r>
              <a:rPr lang="en-US" altLang="ko-KR" sz="2000" dirty="0">
                <a:latin typeface="Garamond" pitchFamily="18" charset="0"/>
              </a:rPr>
              <a:t>   Given </a:t>
            </a:r>
            <a:r>
              <a:rPr lang="en-US" altLang="ko-KR" sz="2000" i="1" dirty="0">
                <a:latin typeface="Garamond" pitchFamily="18" charset="0"/>
              </a:rPr>
              <a:t>n </a:t>
            </a:r>
            <a:r>
              <a:rPr lang="en-US" altLang="ko-KR" sz="2000" dirty="0">
                <a:latin typeface="Garamond" pitchFamily="18" charset="0"/>
              </a:rPr>
              <a:t>integers </a:t>
            </a:r>
            <a:r>
              <a:rPr lang="en-US" altLang="ko-KR" sz="2000" i="1" dirty="0">
                <a:latin typeface="Garamond" pitchFamily="18" charset="0"/>
              </a:rPr>
              <a:t>a</a:t>
            </a:r>
            <a:r>
              <a:rPr lang="en-US" altLang="ko-KR" sz="2000" baseline="-25000" dirty="0">
                <a:latin typeface="Garamond" pitchFamily="18" charset="0"/>
              </a:rPr>
              <a:t>1</a:t>
            </a:r>
            <a:r>
              <a:rPr lang="en-US" altLang="ko-KR" sz="2000" i="1" dirty="0">
                <a:latin typeface="Garamond" pitchFamily="18" charset="0"/>
              </a:rPr>
              <a:t>, a</a:t>
            </a:r>
            <a:r>
              <a:rPr lang="en-US" altLang="ko-KR" sz="2000" baseline="-25000" dirty="0">
                <a:latin typeface="Garamond" pitchFamily="18" charset="0"/>
              </a:rPr>
              <a:t>2</a:t>
            </a:r>
            <a:r>
              <a:rPr lang="en-US" altLang="ko-KR" sz="2000" i="1" dirty="0">
                <a:latin typeface="Garamond" pitchFamily="18" charset="0"/>
              </a:rPr>
              <a:t>, ..a</a:t>
            </a:r>
            <a:r>
              <a:rPr lang="en-US" altLang="ko-KR" sz="2000" baseline="-25000" dirty="0">
                <a:latin typeface="Garamond" pitchFamily="18" charset="0"/>
              </a:rPr>
              <a:t>n</a:t>
            </a:r>
            <a:r>
              <a:rPr lang="en-US" altLang="ko-KR" sz="2000" i="1" dirty="0">
                <a:latin typeface="Garamond" pitchFamily="18" charset="0"/>
              </a:rPr>
              <a:t>, </a:t>
            </a:r>
            <a:r>
              <a:rPr lang="en-US" altLang="ko-KR" sz="2000" dirty="0">
                <a:latin typeface="Garamond" pitchFamily="18" charset="0"/>
              </a:rPr>
              <a:t>find the maximum value of </a:t>
            </a: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ko-KR" sz="2000" dirty="0">
                <a:latin typeface="Garamond" pitchFamily="18" charset="0"/>
              </a:rPr>
              <a:t>Example:  -2, 11, -4, 13, -5, -2,  the answer is ?</a:t>
            </a:r>
          </a:p>
          <a:p>
            <a:pPr algn="l"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ko-KR" sz="2000" dirty="0">
                <a:latin typeface="Garamond" pitchFamily="18" charset="0"/>
              </a:rPr>
              <a:t>Weiss 2.4.3 includes </a:t>
            </a:r>
            <a:r>
              <a:rPr lang="en-US" altLang="ko-KR" sz="2000" i="1" dirty="0">
                <a:latin typeface="Garamond" pitchFamily="18" charset="0"/>
              </a:rPr>
              <a:t>O</a:t>
            </a:r>
            <a:r>
              <a:rPr lang="en-US" altLang="ko-KR" sz="2000" dirty="0">
                <a:latin typeface="Garamond" pitchFamily="18" charset="0"/>
              </a:rPr>
              <a:t>(</a:t>
            </a:r>
            <a:r>
              <a:rPr lang="en-US" altLang="ko-KR" sz="2000" i="1" dirty="0">
                <a:latin typeface="Garamond" pitchFamily="18" charset="0"/>
              </a:rPr>
              <a:t>n</a:t>
            </a:r>
            <a:r>
              <a:rPr lang="en-US" altLang="ko-KR" sz="2000" baseline="30000" dirty="0">
                <a:latin typeface="Garamond" pitchFamily="18" charset="0"/>
              </a:rPr>
              <a:t>3</a:t>
            </a:r>
            <a:r>
              <a:rPr lang="en-US" altLang="ko-KR" sz="2000" dirty="0">
                <a:latin typeface="Garamond" pitchFamily="18" charset="0"/>
              </a:rPr>
              <a:t>), </a:t>
            </a:r>
            <a:r>
              <a:rPr lang="en-US" altLang="ko-KR" sz="2000" i="1" dirty="0">
                <a:latin typeface="Garamond" pitchFamily="18" charset="0"/>
              </a:rPr>
              <a:t>O</a:t>
            </a:r>
            <a:r>
              <a:rPr lang="en-US" altLang="ko-KR" sz="2000" dirty="0">
                <a:latin typeface="Garamond" pitchFamily="18" charset="0"/>
              </a:rPr>
              <a:t>(</a:t>
            </a:r>
            <a:r>
              <a:rPr lang="en-US" altLang="ko-KR" sz="2000" i="1" dirty="0">
                <a:latin typeface="Garamond" pitchFamily="18" charset="0"/>
              </a:rPr>
              <a:t>n</a:t>
            </a:r>
            <a:r>
              <a:rPr lang="en-US" altLang="ko-KR" sz="2000" baseline="30000" dirty="0">
                <a:latin typeface="Garamond" pitchFamily="18" charset="0"/>
              </a:rPr>
              <a:t>2</a:t>
            </a:r>
            <a:r>
              <a:rPr lang="en-US" altLang="ko-KR" sz="2000" dirty="0">
                <a:latin typeface="Garamond" pitchFamily="18" charset="0"/>
              </a:rPr>
              <a:t>), </a:t>
            </a:r>
            <a:r>
              <a:rPr lang="en-US" altLang="ko-KR" sz="2000" i="1" dirty="0">
                <a:latin typeface="Garamond" pitchFamily="18" charset="0"/>
              </a:rPr>
              <a:t>O</a:t>
            </a:r>
            <a:r>
              <a:rPr lang="en-US" altLang="ko-KR" sz="2000" dirty="0">
                <a:latin typeface="Garamond" pitchFamily="18" charset="0"/>
              </a:rPr>
              <a:t>(</a:t>
            </a:r>
            <a:r>
              <a:rPr lang="en-US" altLang="ko-KR" sz="2000" i="1" dirty="0" err="1">
                <a:latin typeface="Garamond" pitchFamily="18" charset="0"/>
              </a:rPr>
              <a:t>n</a:t>
            </a:r>
            <a:r>
              <a:rPr lang="en-US" altLang="ko-KR" sz="2000" dirty="0" err="1">
                <a:latin typeface="Garamond" pitchFamily="18" charset="0"/>
              </a:rPr>
              <a:t>log</a:t>
            </a:r>
            <a:r>
              <a:rPr lang="en-US" altLang="ko-KR" sz="2000" i="1" dirty="0" err="1">
                <a:latin typeface="Garamond" pitchFamily="18" charset="0"/>
              </a:rPr>
              <a:t>n</a:t>
            </a:r>
            <a:r>
              <a:rPr lang="en-US" altLang="ko-KR" sz="2000" dirty="0">
                <a:latin typeface="Garamond" pitchFamily="18" charset="0"/>
              </a:rPr>
              <a:t>) and </a:t>
            </a:r>
            <a:r>
              <a:rPr lang="en-US" altLang="ko-KR" sz="2000" i="1" dirty="0">
                <a:latin typeface="Garamond" pitchFamily="18" charset="0"/>
              </a:rPr>
              <a:t>O</a:t>
            </a:r>
            <a:r>
              <a:rPr lang="en-US" altLang="ko-KR" sz="2000" dirty="0">
                <a:latin typeface="Garamond" pitchFamily="18" charset="0"/>
              </a:rPr>
              <a:t>(</a:t>
            </a:r>
            <a:r>
              <a:rPr lang="en-US" altLang="ko-KR" sz="2000" i="1" dirty="0">
                <a:latin typeface="Garamond" pitchFamily="18" charset="0"/>
              </a:rPr>
              <a:t>n</a:t>
            </a:r>
            <a:r>
              <a:rPr lang="en-US" altLang="ko-KR" sz="2000" dirty="0">
                <a:latin typeface="Garamond" pitchFamily="18" charset="0"/>
              </a:rPr>
              <a:t>)</a:t>
            </a:r>
            <a:r>
              <a:rPr lang="en-US" altLang="ko-KR" sz="2000" i="1" dirty="0">
                <a:latin typeface="Garamond" pitchFamily="18" charset="0"/>
              </a:rPr>
              <a:t> </a:t>
            </a:r>
            <a:r>
              <a:rPr lang="en-US" altLang="ko-KR" sz="2000" dirty="0">
                <a:latin typeface="Garamond" pitchFamily="18" charset="0"/>
              </a:rPr>
              <a:t>algorithms for this problem and presents detailed </a:t>
            </a:r>
            <a:r>
              <a:rPr lang="en-US" altLang="ko-KR" sz="2000" dirty="0" smtClean="0">
                <a:latin typeface="Garamond" pitchFamily="18" charset="0"/>
              </a:rPr>
              <a:t>analysis </a:t>
            </a:r>
            <a:r>
              <a:rPr lang="en-US" altLang="ko-KR" sz="2000" dirty="0">
                <a:latin typeface="Garamond" pitchFamily="18" charset="0"/>
              </a:rPr>
              <a:t>(for each of them – Please Read!!!)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102932"/>
              </p:ext>
            </p:extLst>
          </p:nvPr>
        </p:nvGraphicFramePr>
        <p:xfrm>
          <a:off x="7092280" y="1340768"/>
          <a:ext cx="960437" cy="498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6" name="Equation" r:id="rId4" imgW="533169" imgH="291973" progId="Equation.3">
                  <p:embed/>
                </p:oleObj>
              </mc:Choice>
              <mc:Fallback>
                <p:oleObj name="Equation" r:id="rId4" imgW="533169" imgH="291973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1340768"/>
                        <a:ext cx="960437" cy="4981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Rectangle 8"/>
          <p:cNvSpPr>
            <a:spLocks noChangeArrowheads="1"/>
          </p:cNvSpPr>
          <p:nvPr/>
        </p:nvSpPr>
        <p:spPr bwMode="auto">
          <a:xfrm>
            <a:off x="395536" y="188640"/>
            <a:ext cx="7772400" cy="6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n-US" altLang="ko-KR" sz="3600" b="1" dirty="0">
                <a:solidFill>
                  <a:schemeClr val="accent6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Running Time Calculation</a:t>
            </a:r>
          </a:p>
        </p:txBody>
      </p:sp>
      <p:graphicFrame>
        <p:nvGraphicFramePr>
          <p:cNvPr id="41195" name="Group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261524"/>
              </p:ext>
            </p:extLst>
          </p:nvPr>
        </p:nvGraphicFramePr>
        <p:xfrm>
          <a:off x="1042988" y="3929063"/>
          <a:ext cx="7085012" cy="2019300"/>
        </p:xfrm>
        <a:graphic>
          <a:graphicData uri="http://schemas.openxmlformats.org/drawingml/2006/table">
            <a:tbl>
              <a:tblPr/>
              <a:tblGrid>
                <a:gridCol w="862012"/>
                <a:gridCol w="1193800"/>
                <a:gridCol w="1257300"/>
                <a:gridCol w="1257300"/>
                <a:gridCol w="1257300"/>
                <a:gridCol w="1257300"/>
              </a:tblGrid>
              <a:tr h="3365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Time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O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(</a:t>
                      </a:r>
                      <a:r>
                        <a:rPr kumimoji="1" lang="en-US" altLang="ko-KR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n</a:t>
                      </a:r>
                      <a:r>
                        <a:rPr kumimoji="1" lang="en-US" altLang="ko-KR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3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)</a:t>
                      </a:r>
                      <a:endParaRPr kumimoji="1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O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(</a:t>
                      </a:r>
                      <a:r>
                        <a:rPr kumimoji="1" lang="en-US" altLang="ko-KR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n</a:t>
                      </a:r>
                      <a:r>
                        <a:rPr kumimoji="1" lang="en-US" altLang="ko-KR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2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O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(</a:t>
                      </a:r>
                      <a:r>
                        <a:rPr kumimoji="1" lang="en-US" altLang="ko-KR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n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log</a:t>
                      </a:r>
                      <a:r>
                        <a:rPr kumimoji="1" lang="en-US" altLang="ko-KR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n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O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(</a:t>
                      </a:r>
                      <a:r>
                        <a:rPr kumimoji="1" lang="en-US" altLang="ko-KR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n</a:t>
                      </a: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655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input size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n=10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0.00103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0.00045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0.00066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0.00034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6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n=100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0.47015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0.01112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0.00486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0.00063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6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n=1,000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448.77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1.1233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0.05843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0.00333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6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n=10,000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NA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111.13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0.68631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0.03042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6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n=100,000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NA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NA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8.0113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돋움" pitchFamily="50" charset="-127"/>
                        </a:rPr>
                        <a:t>0.29832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388" name="Rectangle 237"/>
          <p:cNvSpPr>
            <a:spLocks noChangeArrowheads="1"/>
          </p:cNvSpPr>
          <p:nvPr/>
        </p:nvSpPr>
        <p:spPr bwMode="auto">
          <a:xfrm>
            <a:off x="755576" y="3501008"/>
            <a:ext cx="52477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Garamond" pitchFamily="18" charset="0"/>
              </a:rPr>
              <a:t>Running </a:t>
            </a:r>
            <a:r>
              <a:rPr lang="en-US" altLang="ko-KR" sz="2000" b="1" dirty="0" smtClean="0">
                <a:solidFill>
                  <a:srgbClr val="FF0000"/>
                </a:solidFill>
                <a:latin typeface="Garamond" pitchFamily="18" charset="0"/>
              </a:rPr>
              <a:t>Times obtained by empirical analysis</a:t>
            </a:r>
            <a:endParaRPr lang="en-US" altLang="ko-KR" sz="2000" b="1" dirty="0">
              <a:solidFill>
                <a:srgbClr val="FF0000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52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539552" y="980728"/>
            <a:ext cx="7939087" cy="5173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ko-KR" sz="2000" dirty="0">
                <a:latin typeface="Garamond" pitchFamily="18" charset="0"/>
              </a:rPr>
              <a:t>Here, we examine the </a:t>
            </a:r>
            <a:r>
              <a:rPr lang="en-US" altLang="ko-KR" sz="2000" i="1" dirty="0">
                <a:latin typeface="Garamond" pitchFamily="18" charset="0"/>
              </a:rPr>
              <a:t>O</a:t>
            </a:r>
            <a:r>
              <a:rPr lang="en-US" altLang="ko-KR" sz="2000" dirty="0">
                <a:latin typeface="Garamond" pitchFamily="18" charset="0"/>
              </a:rPr>
              <a:t>(</a:t>
            </a:r>
            <a:r>
              <a:rPr lang="en-US" altLang="ko-KR" sz="2000" i="1" dirty="0">
                <a:latin typeface="Garamond" pitchFamily="18" charset="0"/>
              </a:rPr>
              <a:t>n</a:t>
            </a:r>
            <a:r>
              <a:rPr lang="en-US" altLang="ko-KR" sz="2000" dirty="0">
                <a:latin typeface="Garamond" pitchFamily="18" charset="0"/>
              </a:rPr>
              <a:t> </a:t>
            </a:r>
            <a:r>
              <a:rPr lang="en-US" altLang="ko-KR" sz="2000" dirty="0" err="1">
                <a:latin typeface="Garamond" pitchFamily="18" charset="0"/>
              </a:rPr>
              <a:t>log</a:t>
            </a:r>
            <a:r>
              <a:rPr lang="en-US" altLang="ko-KR" sz="2000" i="1" dirty="0" err="1">
                <a:latin typeface="Garamond" pitchFamily="18" charset="0"/>
              </a:rPr>
              <a:t>n</a:t>
            </a:r>
            <a:r>
              <a:rPr lang="en-US" altLang="ko-KR" sz="2000" dirty="0">
                <a:latin typeface="Garamond" pitchFamily="18" charset="0"/>
              </a:rPr>
              <a:t>) algorithm because 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2000" dirty="0">
                <a:latin typeface="Garamond" pitchFamily="18" charset="0"/>
              </a:rPr>
              <a:t>     (1) </a:t>
            </a:r>
            <a:r>
              <a:rPr lang="en-US" altLang="ko-KR" sz="1800" dirty="0">
                <a:latin typeface="Garamond" pitchFamily="18" charset="0"/>
              </a:rPr>
              <a:t>it requires the analysis of a non-trivial recursion 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800" dirty="0">
                <a:latin typeface="Garamond" pitchFamily="18" charset="0"/>
              </a:rPr>
              <a:t>     (2) it is based on the divide-and-conquer strategy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ko-KR" sz="1800" b="1" dirty="0">
              <a:latin typeface="Garamond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2000" b="1" dirty="0">
                <a:latin typeface="Garamond" pitchFamily="18" charset="0"/>
              </a:rPr>
              <a:t>Divide-and-Conquer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ko-KR" sz="2000" dirty="0">
                <a:latin typeface="Garamond" pitchFamily="18" charset="0"/>
              </a:rPr>
              <a:t> </a:t>
            </a:r>
            <a:r>
              <a:rPr lang="en-US" altLang="ko-KR" sz="1800" dirty="0">
                <a:latin typeface="Garamond" pitchFamily="18" charset="0"/>
              </a:rPr>
              <a:t>divide the original problem into two </a:t>
            </a:r>
            <a:r>
              <a:rPr lang="en-US" altLang="ko-KR" sz="1800" dirty="0" err="1">
                <a:latin typeface="Garamond" pitchFamily="18" charset="0"/>
              </a:rPr>
              <a:t>subproblems</a:t>
            </a:r>
            <a:r>
              <a:rPr lang="en-US" altLang="ko-KR" sz="1800" dirty="0">
                <a:latin typeface="Garamond" pitchFamily="18" charset="0"/>
              </a:rPr>
              <a:t> each of which has the half of the original problem size and is solved recursively.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ko-KR" sz="1800" dirty="0">
                <a:latin typeface="Garamond" pitchFamily="18" charset="0"/>
              </a:rPr>
              <a:t> derive the solution using the two solutions of </a:t>
            </a:r>
            <a:r>
              <a:rPr lang="en-US" altLang="ko-KR" sz="1800" dirty="0" err="1">
                <a:latin typeface="Garamond" pitchFamily="18" charset="0"/>
              </a:rPr>
              <a:t>subproblems</a:t>
            </a:r>
            <a:endParaRPr lang="en-US" altLang="ko-KR" sz="1800" dirty="0">
              <a:latin typeface="Garamond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endParaRPr lang="en-US" altLang="ko-KR" sz="1800" dirty="0">
              <a:latin typeface="Garamond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2000" b="1" dirty="0">
                <a:latin typeface="Garamond" pitchFamily="18" charset="0"/>
              </a:rPr>
              <a:t>Maximum subsequence sum problem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ko-KR" sz="2000" dirty="0">
                <a:latin typeface="Garamond" pitchFamily="18" charset="0"/>
              </a:rPr>
              <a:t> </a:t>
            </a:r>
            <a:r>
              <a:rPr lang="en-US" altLang="ko-KR" sz="1800" dirty="0">
                <a:latin typeface="Garamond" pitchFamily="18" charset="0"/>
              </a:rPr>
              <a:t>obtain the maximum subsequence sum in both the left half and the right half of the input (recursively)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ko-KR" sz="1800" dirty="0">
                <a:latin typeface="Garamond" pitchFamily="18" charset="0"/>
              </a:rPr>
              <a:t> obtain the maximum subsequence sum that crosses the middle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ko-KR" sz="1800" dirty="0">
                <a:latin typeface="Garamond" pitchFamily="18" charset="0"/>
              </a:rPr>
              <a:t> the maximum of the three sums is the maximum subsequence sum of this problem.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00000" y="188640"/>
            <a:ext cx="7772400" cy="617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n-US" altLang="ko-KR" sz="3600" b="1" dirty="0">
                <a:solidFill>
                  <a:schemeClr val="accent6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Running Time Calculation</a:t>
            </a:r>
          </a:p>
        </p:txBody>
      </p:sp>
    </p:spTree>
    <p:extLst>
      <p:ext uri="{BB962C8B-B14F-4D97-AF65-F5344CB8AC3E}">
        <p14:creationId xmlns:p14="http://schemas.microsoft.com/office/powerpoint/2010/main" val="270611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FB88B59D-27D7-47F4-950D-47B236214EEB}" type="slidenum">
              <a:rPr kumimoji="0" lang="en-US" altLang="ko-KR" sz="1400" smtClean="0">
                <a:latin typeface="Trebuchet MS" pitchFamily="34" charset="0"/>
              </a:rPr>
              <a:pPr/>
              <a:t>23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16387" name="Rectangle 8"/>
          <p:cNvSpPr>
            <a:spLocks noChangeArrowheads="1"/>
          </p:cNvSpPr>
          <p:nvPr/>
        </p:nvSpPr>
        <p:spPr bwMode="auto">
          <a:xfrm>
            <a:off x="542925" y="269875"/>
            <a:ext cx="7772400" cy="5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n-US" altLang="ko-KR" sz="3600" b="1" dirty="0" smtClean="0">
                <a:solidFill>
                  <a:schemeClr val="accent6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Analysis </a:t>
            </a:r>
            <a:r>
              <a:rPr lang="en-US" altLang="ko-KR" sz="3600" b="1" dirty="0">
                <a:solidFill>
                  <a:schemeClr val="accent6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of the algorithm</a:t>
            </a:r>
          </a:p>
        </p:txBody>
      </p:sp>
      <p:grpSp>
        <p:nvGrpSpPr>
          <p:cNvPr id="16388" name="Group 11"/>
          <p:cNvGrpSpPr>
            <a:grpSpLocks/>
          </p:cNvGrpSpPr>
          <p:nvPr/>
        </p:nvGrpSpPr>
        <p:grpSpPr bwMode="auto">
          <a:xfrm>
            <a:off x="1115616" y="1196752"/>
            <a:ext cx="6238875" cy="5135562"/>
            <a:chOff x="136" y="1029"/>
            <a:chExt cx="3930" cy="3235"/>
          </a:xfrm>
        </p:grpSpPr>
        <p:graphicFrame>
          <p:nvGraphicFramePr>
            <p:cNvPr id="16389" name="Object 4"/>
            <p:cNvGraphicFramePr>
              <a:graphicFrameLocks noChangeAspect="1"/>
            </p:cNvGraphicFramePr>
            <p:nvPr/>
          </p:nvGraphicFramePr>
          <p:xfrm>
            <a:off x="170" y="1029"/>
            <a:ext cx="714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5" name="Equation" r:id="rId4" imgW="494870" imgH="203024" progId="Equation.3">
                    <p:embed/>
                  </p:oleObj>
                </mc:Choice>
                <mc:Fallback>
                  <p:oleObj name="Equation" r:id="rId4" imgW="494870" imgH="203024" progId="Equation.3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" y="1029"/>
                          <a:ext cx="714" cy="2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0" name="Object 5"/>
            <p:cNvGraphicFramePr>
              <a:graphicFrameLocks noChangeAspect="1"/>
            </p:cNvGraphicFramePr>
            <p:nvPr/>
          </p:nvGraphicFramePr>
          <p:xfrm>
            <a:off x="166" y="1183"/>
            <a:ext cx="1592" cy="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6" name="Equation" r:id="rId6" imgW="1079280" imgH="393480" progId="Equation.3">
                    <p:embed/>
                  </p:oleObj>
                </mc:Choice>
                <mc:Fallback>
                  <p:oleObj name="Equation" r:id="rId6" imgW="1079280" imgH="393480" progId="Equation.3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" y="1183"/>
                          <a:ext cx="1592" cy="5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1" name="Object 6"/>
            <p:cNvGraphicFramePr>
              <a:graphicFrameLocks noChangeAspect="1"/>
            </p:cNvGraphicFramePr>
            <p:nvPr/>
          </p:nvGraphicFramePr>
          <p:xfrm>
            <a:off x="544" y="1769"/>
            <a:ext cx="613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7" name="Equation" r:id="rId8" imgW="406048" imgH="203024" progId="Equation.3">
                    <p:embed/>
                  </p:oleObj>
                </mc:Choice>
                <mc:Fallback>
                  <p:oleObj name="Equation" r:id="rId8" imgW="406048" imgH="203024" progId="Equation.3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" y="1769"/>
                          <a:ext cx="613" cy="3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2" name="Object 7"/>
            <p:cNvGraphicFramePr>
              <a:graphicFrameLocks noChangeAspect="1"/>
            </p:cNvGraphicFramePr>
            <p:nvPr/>
          </p:nvGraphicFramePr>
          <p:xfrm>
            <a:off x="181" y="2044"/>
            <a:ext cx="3885" cy="2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8" name="Equation" r:id="rId10" imgW="2844800" imgH="1625600" progId="">
                    <p:embed/>
                  </p:oleObj>
                </mc:Choice>
                <mc:Fallback>
                  <p:oleObj name="Equation" r:id="rId10" imgW="2844800" imgH="1625600" progId="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" y="2044"/>
                          <a:ext cx="3885" cy="2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3" name="Text Box 9"/>
            <p:cNvSpPr txBox="1">
              <a:spLocks noChangeArrowheads="1"/>
            </p:cNvSpPr>
            <p:nvPr/>
          </p:nvSpPr>
          <p:spPr bwMode="auto">
            <a:xfrm>
              <a:off x="136" y="1797"/>
              <a:ext cx="3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Garamond" pitchFamily="18" charset="0"/>
                </a:rPr>
                <a:t>Let</a:t>
              </a:r>
            </a:p>
          </p:txBody>
        </p:sp>
        <p:sp>
          <p:nvSpPr>
            <p:cNvPr id="16394" name="Text Box 10"/>
            <p:cNvSpPr txBox="1">
              <a:spLocks noChangeArrowheads="1"/>
            </p:cNvSpPr>
            <p:nvPr/>
          </p:nvSpPr>
          <p:spPr bwMode="auto">
            <a:xfrm>
              <a:off x="1055" y="1820"/>
              <a:ext cx="6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Garamond" pitchFamily="18" charset="0"/>
                </a:rPr>
                <a:t>. Then,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544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9F896A8C-B59A-4FA8-9A04-6C85EDD5ACE0}" type="slidenum">
              <a:rPr kumimoji="0" lang="en-US" altLang="ko-KR" sz="1400" smtClean="0">
                <a:latin typeface="Trebuchet MS" pitchFamily="34" charset="0"/>
              </a:rPr>
              <a:pPr/>
              <a:t>24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557213" y="1438275"/>
            <a:ext cx="8010525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ko-KR" sz="2000" dirty="0">
                <a:latin typeface="Garamond" pitchFamily="18" charset="0"/>
              </a:rPr>
              <a:t>The most important proof technique in all aspects of computer science and data structures.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ko-KR" sz="2000" dirty="0">
                <a:latin typeface="Garamond" pitchFamily="18" charset="0"/>
              </a:rPr>
              <a:t>The proof is composed of two steps.</a:t>
            </a:r>
          </a:p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altLang="ko-KR" sz="2000" dirty="0">
                <a:latin typeface="Garamond" pitchFamily="18" charset="0"/>
              </a:rPr>
              <a:t> </a:t>
            </a:r>
            <a:r>
              <a:rPr lang="en-US" altLang="ko-KR" sz="2000" b="1" dirty="0">
                <a:latin typeface="Garamond" pitchFamily="18" charset="0"/>
              </a:rPr>
              <a:t>Base step:</a:t>
            </a:r>
            <a:r>
              <a:rPr lang="en-US" altLang="ko-KR" sz="2000" dirty="0">
                <a:latin typeface="Garamond" pitchFamily="18" charset="0"/>
              </a:rPr>
              <a:t> prove the theorem is true for the initial values.</a:t>
            </a:r>
          </a:p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altLang="ko-KR" sz="2000" dirty="0">
                <a:latin typeface="Garamond" pitchFamily="18" charset="0"/>
              </a:rPr>
              <a:t> </a:t>
            </a:r>
            <a:r>
              <a:rPr lang="en-US" altLang="ko-KR" sz="2000" b="1" dirty="0">
                <a:latin typeface="Garamond" pitchFamily="18" charset="0"/>
              </a:rPr>
              <a:t>Induction step: </a:t>
            </a:r>
            <a:r>
              <a:rPr lang="en-US" altLang="ko-KR" sz="2000" dirty="0">
                <a:latin typeface="Garamond" pitchFamily="18" charset="0"/>
              </a:rPr>
              <a:t>assume that the theorem holds for all values up to </a:t>
            </a:r>
            <a:r>
              <a:rPr lang="en-US" altLang="ko-KR" sz="2000" i="1" dirty="0">
                <a:latin typeface="Garamond" pitchFamily="18" charset="0"/>
              </a:rPr>
              <a:t>n</a:t>
            </a:r>
            <a:r>
              <a:rPr lang="en-US" altLang="ko-KR" sz="2000" dirty="0">
                <a:latin typeface="Garamond" pitchFamily="18" charset="0"/>
              </a:rPr>
              <a:t>,</a:t>
            </a:r>
            <a:r>
              <a:rPr lang="en-US" altLang="ko-KR" sz="2000" i="1" dirty="0">
                <a:latin typeface="Garamond" pitchFamily="18" charset="0"/>
              </a:rPr>
              <a:t> </a:t>
            </a:r>
            <a:r>
              <a:rPr lang="en-US" altLang="ko-KR" sz="2000" dirty="0">
                <a:latin typeface="Garamond" pitchFamily="18" charset="0"/>
              </a:rPr>
              <a:t>then show that the theorem holds for the next value </a:t>
            </a:r>
            <a:r>
              <a:rPr lang="en-US" altLang="ko-KR" sz="2000" i="1" dirty="0">
                <a:latin typeface="Garamond" pitchFamily="18" charset="0"/>
              </a:rPr>
              <a:t>n+</a:t>
            </a:r>
            <a:r>
              <a:rPr lang="en-US" altLang="ko-KR" sz="2000" dirty="0">
                <a:latin typeface="Garamond" pitchFamily="18" charset="0"/>
              </a:rPr>
              <a:t>1.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n-US" altLang="ko-KR" sz="3600" b="1" dirty="0">
                <a:solidFill>
                  <a:schemeClr val="accent6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Proof by Induction</a:t>
            </a:r>
          </a:p>
        </p:txBody>
      </p:sp>
    </p:spTree>
    <p:extLst>
      <p:ext uri="{BB962C8B-B14F-4D97-AF65-F5344CB8AC3E}">
        <p14:creationId xmlns:p14="http://schemas.microsoft.com/office/powerpoint/2010/main" val="143769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81636293-EF71-4181-8634-E33F666EA43F}" type="slidenum">
              <a:rPr kumimoji="0" lang="en-US" altLang="ko-KR" sz="1400" smtClean="0">
                <a:latin typeface="Trebuchet MS" pitchFamily="34" charset="0"/>
              </a:rPr>
              <a:pPr/>
              <a:t>25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23528" y="980728"/>
            <a:ext cx="857726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ko-KR" dirty="0">
                <a:latin typeface="Garamond" pitchFamily="18" charset="0"/>
              </a:rPr>
              <a:t>Fibonacci Numbers: 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ko-KR" dirty="0">
                <a:latin typeface="Garamond" pitchFamily="18" charset="0"/>
              </a:rPr>
              <a:t>Prove that </a:t>
            </a:r>
          </a:p>
          <a:p>
            <a:pPr algn="just" eaLnBrk="1" hangingPunct="1">
              <a:spcBef>
                <a:spcPct val="50000"/>
              </a:spcBef>
            </a:pPr>
            <a:endParaRPr lang="en-US" altLang="ko-KR" sz="800" dirty="0">
              <a:latin typeface="Garamond" pitchFamily="18" charset="0"/>
            </a:endParaRPr>
          </a:p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altLang="ko-KR" dirty="0">
                <a:latin typeface="Garamond" pitchFamily="18" charset="0"/>
              </a:rPr>
              <a:t> </a:t>
            </a:r>
            <a:r>
              <a:rPr lang="en-US" altLang="ko-KR" b="1" dirty="0">
                <a:latin typeface="Garamond" pitchFamily="18" charset="0"/>
              </a:rPr>
              <a:t>Base step:</a:t>
            </a:r>
            <a:endParaRPr lang="en-US" altLang="ko-KR" dirty="0">
              <a:latin typeface="Garamond" pitchFamily="18" charset="0"/>
            </a:endParaRPr>
          </a:p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altLang="ko-KR" dirty="0">
                <a:latin typeface="Garamond" pitchFamily="18" charset="0"/>
              </a:rPr>
              <a:t> </a:t>
            </a:r>
            <a:r>
              <a:rPr lang="en-US" altLang="ko-KR" b="1" dirty="0">
                <a:latin typeface="Garamond" pitchFamily="18" charset="0"/>
              </a:rPr>
              <a:t>Induction step: </a:t>
            </a:r>
            <a:r>
              <a:rPr lang="en-US" altLang="ko-KR" dirty="0">
                <a:latin typeface="Garamond" pitchFamily="18" charset="0"/>
              </a:rPr>
              <a:t>assume that the theorem holds for 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ko-KR" dirty="0">
                <a:latin typeface="Garamond" pitchFamily="18" charset="0"/>
              </a:rPr>
              <a:t>show that                              We know that 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332444"/>
              </p:ext>
            </p:extLst>
          </p:nvPr>
        </p:nvGraphicFramePr>
        <p:xfrm>
          <a:off x="3131840" y="980728"/>
          <a:ext cx="42973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4" name="Equation" r:id="rId4" imgW="2095500" imgH="228600" progId="Equation.3">
                  <p:embed/>
                </p:oleObj>
              </mc:Choice>
              <mc:Fallback>
                <p:oleObj name="Equation" r:id="rId4" imgW="2095500" imgH="228600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980728"/>
                        <a:ext cx="4297362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289887"/>
              </p:ext>
            </p:extLst>
          </p:nvPr>
        </p:nvGraphicFramePr>
        <p:xfrm>
          <a:off x="1835696" y="1337816"/>
          <a:ext cx="2520280" cy="867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5" name="Equation" r:id="rId6" imgW="1320227" imgH="469696" progId="Equation.3">
                  <p:embed/>
                </p:oleObj>
              </mc:Choice>
              <mc:Fallback>
                <p:oleObj name="Equation" r:id="rId6" imgW="1320227" imgH="469696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337816"/>
                        <a:ext cx="2520280" cy="867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768592"/>
              </p:ext>
            </p:extLst>
          </p:nvPr>
        </p:nvGraphicFramePr>
        <p:xfrm>
          <a:off x="1907704" y="2060848"/>
          <a:ext cx="4395787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6" name="Equation" r:id="rId8" imgW="2146300" imgH="469900" progId="Equation.3">
                  <p:embed/>
                </p:oleObj>
              </mc:Choice>
              <mc:Fallback>
                <p:oleObj name="Equation" r:id="rId8" imgW="2146300" imgH="469900" progId="Equation.3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060848"/>
                        <a:ext cx="4395787" cy="884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699912"/>
              </p:ext>
            </p:extLst>
          </p:nvPr>
        </p:nvGraphicFramePr>
        <p:xfrm>
          <a:off x="7092280" y="2852936"/>
          <a:ext cx="173196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7" name="Equation" r:id="rId10" imgW="761669" imgH="203112" progId="Equation.3">
                  <p:embed/>
                </p:oleObj>
              </mc:Choice>
              <mc:Fallback>
                <p:oleObj name="Equation" r:id="rId10" imgW="761669" imgH="203112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2852936"/>
                        <a:ext cx="1731962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931518"/>
              </p:ext>
            </p:extLst>
          </p:nvPr>
        </p:nvGraphicFramePr>
        <p:xfrm>
          <a:off x="1835696" y="3140968"/>
          <a:ext cx="1494344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8" name="Equation" r:id="rId12" imgW="812447" imgH="469696" progId="Equation.3">
                  <p:embed/>
                </p:oleObj>
              </mc:Choice>
              <mc:Fallback>
                <p:oleObj name="Equation" r:id="rId12" imgW="812447" imgH="469696" progId="Equation.3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140968"/>
                        <a:ext cx="1494344" cy="864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626676"/>
              </p:ext>
            </p:extLst>
          </p:nvPr>
        </p:nvGraphicFramePr>
        <p:xfrm>
          <a:off x="5868144" y="3381088"/>
          <a:ext cx="19494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9" name="Equation" r:id="rId14" imgW="965200" imgH="228600" progId="Equation.3">
                  <p:embed/>
                </p:oleObj>
              </mc:Choice>
              <mc:Fallback>
                <p:oleObj name="Equation" r:id="rId14" imgW="965200" imgH="228600" progId="Equation.3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3381088"/>
                        <a:ext cx="1949450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818258"/>
              </p:ext>
            </p:extLst>
          </p:nvPr>
        </p:nvGraphicFramePr>
        <p:xfrm>
          <a:off x="755576" y="4221088"/>
          <a:ext cx="5715000" cy="191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0" name="Equation" r:id="rId16" imgW="2806700" imgH="939800" progId="Equation.3">
                  <p:embed/>
                </p:oleObj>
              </mc:Choice>
              <mc:Fallback>
                <p:oleObj name="Equation" r:id="rId16" imgW="2806700" imgH="939800" progId="Equation.3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221088"/>
                        <a:ext cx="5715000" cy="191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458788" y="291278"/>
            <a:ext cx="777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n-US" altLang="ko-KR" sz="3600" b="1" dirty="0">
                <a:solidFill>
                  <a:schemeClr val="accent6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Proof by Induction</a:t>
            </a:r>
          </a:p>
        </p:txBody>
      </p:sp>
    </p:spTree>
    <p:extLst>
      <p:ext uri="{BB962C8B-B14F-4D97-AF65-F5344CB8AC3E}">
        <p14:creationId xmlns:p14="http://schemas.microsoft.com/office/powerpoint/2010/main" val="99938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0A2CB68F-E991-44AF-BEA2-BA61F3551E34}" type="slidenum">
              <a:rPr kumimoji="0" lang="en-US" altLang="ko-KR" sz="1400" smtClean="0">
                <a:latin typeface="Trebuchet MS" pitchFamily="34" charset="0"/>
              </a:rPr>
              <a:pPr/>
              <a:t>26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44006" y="1052736"/>
            <a:ext cx="8548474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2000" dirty="0">
                <a:latin typeface="Garamond" pitchFamily="18" charset="0"/>
              </a:rPr>
              <a:t>General rules of logarithm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ko-KR" sz="2000" b="1" dirty="0">
                <a:latin typeface="Garamond" pitchFamily="18" charset="0"/>
              </a:rPr>
              <a:t> </a:t>
            </a:r>
            <a:r>
              <a:rPr lang="en-US" altLang="ko-KR" sz="2000" dirty="0">
                <a:latin typeface="Garamond" pitchFamily="18" charset="0"/>
              </a:rPr>
              <a:t> An algorithm is </a:t>
            </a:r>
            <a:r>
              <a:rPr lang="en-US" altLang="ko-KR" sz="2000" i="1" dirty="0">
                <a:latin typeface="Garamond" pitchFamily="18" charset="0"/>
              </a:rPr>
              <a:t>O</a:t>
            </a:r>
            <a:r>
              <a:rPr lang="en-US" altLang="ko-KR" sz="2000" dirty="0">
                <a:latin typeface="Garamond" pitchFamily="18" charset="0"/>
              </a:rPr>
              <a:t>(</a:t>
            </a:r>
            <a:r>
              <a:rPr lang="en-US" altLang="ko-KR" sz="2000" dirty="0" err="1">
                <a:latin typeface="Garamond" pitchFamily="18" charset="0"/>
              </a:rPr>
              <a:t>log</a:t>
            </a:r>
            <a:r>
              <a:rPr lang="en-US" altLang="ko-KR" sz="2000" baseline="-25000" dirty="0" err="1">
                <a:latin typeface="Garamond" pitchFamily="18" charset="0"/>
              </a:rPr>
              <a:t>k</a:t>
            </a:r>
            <a:r>
              <a:rPr lang="en-US" altLang="ko-KR" sz="2000" i="1" dirty="0" err="1">
                <a:latin typeface="Garamond" pitchFamily="18" charset="0"/>
              </a:rPr>
              <a:t>n</a:t>
            </a:r>
            <a:r>
              <a:rPr lang="en-US" altLang="ko-KR" sz="2000" dirty="0">
                <a:latin typeface="Garamond" pitchFamily="18" charset="0"/>
              </a:rPr>
              <a:t>) if it takes </a:t>
            </a:r>
            <a:r>
              <a:rPr lang="en-US" altLang="ko-KR" sz="2000" i="1" dirty="0">
                <a:latin typeface="Garamond" pitchFamily="18" charset="0"/>
              </a:rPr>
              <a:t>O</a:t>
            </a:r>
            <a:r>
              <a:rPr lang="en-US" altLang="ko-KR" sz="2000" dirty="0">
                <a:latin typeface="Garamond" pitchFamily="18" charset="0"/>
              </a:rPr>
              <a:t>(1) time to cut the problem size by 1/</a:t>
            </a:r>
            <a:r>
              <a:rPr lang="en-US" altLang="ko-KR" sz="2000" i="1" dirty="0">
                <a:latin typeface="Garamond" pitchFamily="18" charset="0"/>
              </a:rPr>
              <a:t>k</a:t>
            </a:r>
            <a:r>
              <a:rPr lang="en-US" altLang="ko-KR" sz="2000" dirty="0">
                <a:latin typeface="Garamond" pitchFamily="18" charset="0"/>
              </a:rPr>
              <a:t> </a:t>
            </a:r>
            <a:endParaRPr lang="en-US" altLang="ko-KR" sz="2000" dirty="0" smtClean="0">
              <a:latin typeface="Garamond" pitchFamily="18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ko-KR" sz="2000" dirty="0" smtClean="0">
                <a:latin typeface="Garamond" pitchFamily="18" charset="0"/>
              </a:rPr>
              <a:t>   </a:t>
            </a:r>
            <a:r>
              <a:rPr lang="en-US" altLang="ko-KR" sz="1800" dirty="0">
                <a:latin typeface="Garamond" pitchFamily="18" charset="0"/>
              </a:rPr>
              <a:t>Example: binary search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ko-KR" sz="2000" dirty="0">
                <a:latin typeface="Garamond" pitchFamily="18" charset="0"/>
              </a:rPr>
              <a:t> An algorithm is </a:t>
            </a:r>
            <a:r>
              <a:rPr lang="en-US" altLang="ko-KR" sz="2000" i="1" dirty="0">
                <a:latin typeface="Garamond" pitchFamily="18" charset="0"/>
              </a:rPr>
              <a:t>O</a:t>
            </a:r>
            <a:r>
              <a:rPr lang="en-US" altLang="ko-KR" sz="2000" dirty="0">
                <a:latin typeface="Garamond" pitchFamily="18" charset="0"/>
              </a:rPr>
              <a:t>(</a:t>
            </a:r>
            <a:r>
              <a:rPr lang="en-US" altLang="ko-KR" sz="2000" i="1" dirty="0">
                <a:latin typeface="Garamond" pitchFamily="18" charset="0"/>
              </a:rPr>
              <a:t>n</a:t>
            </a:r>
            <a:r>
              <a:rPr lang="en-US" altLang="ko-KR" sz="2000" dirty="0">
                <a:latin typeface="Garamond" pitchFamily="18" charset="0"/>
              </a:rPr>
              <a:t>) if it takes </a:t>
            </a:r>
            <a:r>
              <a:rPr lang="en-US" altLang="ko-KR" sz="2000" i="1" dirty="0">
                <a:latin typeface="Garamond" pitchFamily="18" charset="0"/>
              </a:rPr>
              <a:t>O</a:t>
            </a:r>
            <a:r>
              <a:rPr lang="en-US" altLang="ko-KR" sz="2000" dirty="0">
                <a:latin typeface="Garamond" pitchFamily="18" charset="0"/>
              </a:rPr>
              <a:t>(1) time to cut the problem size by a constant (e.g., one). </a:t>
            </a:r>
            <a:br>
              <a:rPr lang="en-US" altLang="ko-KR" sz="2000" dirty="0">
                <a:latin typeface="Garamond" pitchFamily="18" charset="0"/>
              </a:rPr>
            </a:br>
            <a:r>
              <a:rPr lang="en-US" altLang="ko-KR" sz="2000" dirty="0">
                <a:latin typeface="Garamond" pitchFamily="18" charset="0"/>
              </a:rPr>
              <a:t>   </a:t>
            </a:r>
            <a:r>
              <a:rPr lang="en-US" altLang="ko-KR" sz="1800" dirty="0">
                <a:latin typeface="Garamond" pitchFamily="18" charset="0"/>
              </a:rPr>
              <a:t>Example: Factorials</a:t>
            </a:r>
          </a:p>
        </p:txBody>
      </p:sp>
      <p:sp>
        <p:nvSpPr>
          <p:cNvPr id="19460" name="Rectangle 9"/>
          <p:cNvSpPr>
            <a:spLocks noChangeArrowheads="1"/>
          </p:cNvSpPr>
          <p:nvPr/>
        </p:nvSpPr>
        <p:spPr bwMode="auto">
          <a:xfrm>
            <a:off x="542925" y="275799"/>
            <a:ext cx="777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n-US" altLang="ko-KR" sz="3600" b="1" dirty="0">
                <a:solidFill>
                  <a:schemeClr val="accent6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Logarithms in the Running Time</a:t>
            </a:r>
          </a:p>
        </p:txBody>
      </p:sp>
    </p:spTree>
    <p:extLst>
      <p:ext uri="{BB962C8B-B14F-4D97-AF65-F5344CB8AC3E}">
        <p14:creationId xmlns:p14="http://schemas.microsoft.com/office/powerpoint/2010/main" val="330372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8FD08F96-3FFE-491C-A898-9F7B65F5A7CF}" type="slidenum">
              <a:rPr kumimoji="0" lang="en-US" altLang="ko-KR" sz="1400" smtClean="0">
                <a:latin typeface="Trebuchet MS" pitchFamily="34" charset="0"/>
              </a:rPr>
              <a:pPr/>
              <a:t>27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65931" y="1697484"/>
            <a:ext cx="8010525" cy="489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endParaRPr lang="en-US" altLang="ko-KR" sz="1400" dirty="0">
              <a:latin typeface="Arial" charset="0"/>
            </a:endParaRP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ko-KR" sz="1400" dirty="0" err="1">
                <a:latin typeface="Garamond" pitchFamily="18" charset="0"/>
              </a:rPr>
              <a:t>int</a:t>
            </a:r>
            <a:r>
              <a:rPr lang="en-US" altLang="ko-KR" sz="1400" dirty="0">
                <a:latin typeface="Garamond" pitchFamily="18" charset="0"/>
              </a:rPr>
              <a:t> 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ko-KR" sz="1400" dirty="0" err="1">
                <a:latin typeface="Garamond" pitchFamily="18" charset="0"/>
              </a:rPr>
              <a:t>Binary_Search</a:t>
            </a:r>
            <a:r>
              <a:rPr lang="en-US" altLang="ko-KR" sz="1400" dirty="0">
                <a:latin typeface="Garamond" pitchFamily="18" charset="0"/>
              </a:rPr>
              <a:t>(</a:t>
            </a:r>
            <a:r>
              <a:rPr lang="en-US" altLang="ko-KR" sz="1400" dirty="0" err="1">
                <a:latin typeface="Garamond" pitchFamily="18" charset="0"/>
              </a:rPr>
              <a:t>ElementType</a:t>
            </a:r>
            <a:r>
              <a:rPr lang="en-US" altLang="ko-KR" sz="1400" dirty="0">
                <a:latin typeface="Garamond" pitchFamily="18" charset="0"/>
              </a:rPr>
              <a:t> A[ ], </a:t>
            </a:r>
            <a:r>
              <a:rPr lang="en-US" altLang="ko-KR" sz="1400" dirty="0" err="1">
                <a:latin typeface="Garamond" pitchFamily="18" charset="0"/>
              </a:rPr>
              <a:t>ElementType</a:t>
            </a:r>
            <a:r>
              <a:rPr lang="en-US" altLang="ko-KR" sz="1400" dirty="0">
                <a:latin typeface="Garamond" pitchFamily="18" charset="0"/>
              </a:rPr>
              <a:t> X, </a:t>
            </a:r>
            <a:r>
              <a:rPr lang="en-US" altLang="ko-KR" sz="1400" dirty="0" err="1">
                <a:latin typeface="Garamond" pitchFamily="18" charset="0"/>
              </a:rPr>
              <a:t>int</a:t>
            </a:r>
            <a:r>
              <a:rPr lang="en-US" altLang="ko-KR" sz="1400" dirty="0">
                <a:latin typeface="Garamond" pitchFamily="18" charset="0"/>
              </a:rPr>
              <a:t> N )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ko-KR" sz="1400" dirty="0">
                <a:latin typeface="Garamond" pitchFamily="18" charset="0"/>
              </a:rPr>
              <a:t>{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ko-KR" sz="1400" dirty="0">
                <a:latin typeface="Garamond" pitchFamily="18" charset="0"/>
              </a:rPr>
              <a:t>   </a:t>
            </a:r>
            <a:r>
              <a:rPr lang="en-US" altLang="ko-KR" sz="1400" dirty="0" err="1">
                <a:latin typeface="Garamond" pitchFamily="18" charset="0"/>
              </a:rPr>
              <a:t>int</a:t>
            </a:r>
            <a:r>
              <a:rPr lang="en-US" altLang="ko-KR" sz="1400" dirty="0">
                <a:latin typeface="Garamond" pitchFamily="18" charset="0"/>
              </a:rPr>
              <a:t> Low, Mid, High;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endParaRPr lang="en-US" altLang="ko-KR" sz="1400" dirty="0">
              <a:latin typeface="Garamond" pitchFamily="18" charset="0"/>
            </a:endParaRP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ko-KR" sz="1400" dirty="0">
                <a:latin typeface="Garamond" pitchFamily="18" charset="0"/>
              </a:rPr>
              <a:t>   Low = 0; High = N-1;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ko-KR" sz="1400" dirty="0">
                <a:latin typeface="Garamond" pitchFamily="18" charset="0"/>
              </a:rPr>
              <a:t>   while( Low &lt;= High )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ko-KR" sz="1400" dirty="0">
                <a:latin typeface="Garamond" pitchFamily="18" charset="0"/>
              </a:rPr>
              <a:t>   {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ko-KR" sz="1400" dirty="0">
                <a:latin typeface="Garamond" pitchFamily="18" charset="0"/>
              </a:rPr>
              <a:t>      Mid = ( Low + High ) / 2;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ko-KR" sz="1400" dirty="0">
                <a:latin typeface="Garamond" pitchFamily="18" charset="0"/>
              </a:rPr>
              <a:t>      if( A [ Mid ] &lt; X )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ko-KR" sz="1400" dirty="0">
                <a:latin typeface="Garamond" pitchFamily="18" charset="0"/>
              </a:rPr>
              <a:t>         Low = Mid + 1;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ko-KR" sz="1400" dirty="0">
                <a:latin typeface="Garamond" pitchFamily="18" charset="0"/>
              </a:rPr>
              <a:t>      else if ( A[ Mid ] &gt; X )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ko-KR" sz="1400" dirty="0">
                <a:latin typeface="Garamond" pitchFamily="18" charset="0"/>
              </a:rPr>
              <a:t>         High = Mid - 1;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ko-KR" sz="1400" dirty="0">
                <a:latin typeface="Garamond" pitchFamily="18" charset="0"/>
              </a:rPr>
              <a:t>      else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ko-KR" sz="1400" dirty="0">
                <a:latin typeface="Garamond" pitchFamily="18" charset="0"/>
              </a:rPr>
              <a:t>         return Mid;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ko-KR" sz="1400" dirty="0">
                <a:latin typeface="Garamond" pitchFamily="18" charset="0"/>
              </a:rPr>
              <a:t>   }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ko-KR" sz="1400" dirty="0">
                <a:latin typeface="Garamond" pitchFamily="18" charset="0"/>
              </a:rPr>
              <a:t>   return </a:t>
            </a:r>
            <a:r>
              <a:rPr lang="en-US" altLang="ko-KR" sz="1400" dirty="0" err="1">
                <a:latin typeface="Garamond" pitchFamily="18" charset="0"/>
              </a:rPr>
              <a:t>NotFound</a:t>
            </a:r>
            <a:r>
              <a:rPr lang="en-US" altLang="ko-KR" sz="1400" dirty="0">
                <a:latin typeface="Garamond" pitchFamily="18" charset="0"/>
              </a:rPr>
              <a:t>;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ko-KR" sz="1400" dirty="0">
                <a:latin typeface="Garamond" pitchFamily="18" charset="0"/>
              </a:rPr>
              <a:t>}</a:t>
            </a: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475705" y="1176375"/>
            <a:ext cx="7772400" cy="6437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altLang="ko-KR" b="1" dirty="0">
                <a:solidFill>
                  <a:schemeClr val="tx2"/>
                </a:solidFill>
                <a:latin typeface="Garamond" pitchFamily="18" charset="0"/>
              </a:rPr>
              <a:t>Binary Search: </a:t>
            </a:r>
            <a:r>
              <a:rPr lang="en-US" altLang="ko-KR" dirty="0">
                <a:solidFill>
                  <a:schemeClr val="tx2"/>
                </a:solidFill>
                <a:latin typeface="Garamond" pitchFamily="18" charset="0"/>
              </a:rPr>
              <a:t>Given an integer</a:t>
            </a:r>
            <a:r>
              <a:rPr lang="en-US" altLang="ko-KR" b="1" dirty="0">
                <a:solidFill>
                  <a:schemeClr val="tx2"/>
                </a:solidFill>
                <a:latin typeface="Garamond" pitchFamily="18" charset="0"/>
              </a:rPr>
              <a:t> </a:t>
            </a:r>
            <a:r>
              <a:rPr lang="en-US" altLang="ko-KR" b="1" i="1" dirty="0">
                <a:solidFill>
                  <a:schemeClr val="tx2"/>
                </a:solidFill>
                <a:latin typeface="Garamond" pitchFamily="18" charset="0"/>
              </a:rPr>
              <a:t>X</a:t>
            </a:r>
            <a:r>
              <a:rPr lang="en-US" altLang="ko-KR" b="1" dirty="0">
                <a:solidFill>
                  <a:schemeClr val="tx2"/>
                </a:solidFill>
                <a:latin typeface="Garamond" pitchFamily="18" charset="0"/>
              </a:rPr>
              <a:t> </a:t>
            </a:r>
            <a:r>
              <a:rPr lang="en-US" altLang="ko-KR" dirty="0">
                <a:solidFill>
                  <a:schemeClr val="tx2"/>
                </a:solidFill>
                <a:latin typeface="Garamond" pitchFamily="18" charset="0"/>
              </a:rPr>
              <a:t>and integers</a:t>
            </a:r>
            <a:r>
              <a:rPr lang="en-US" altLang="ko-KR" b="1" dirty="0">
                <a:solidFill>
                  <a:schemeClr val="tx2"/>
                </a:solidFill>
                <a:latin typeface="Garamond" pitchFamily="18" charset="0"/>
              </a:rPr>
              <a:t> </a:t>
            </a:r>
            <a:r>
              <a:rPr lang="en-US" altLang="ko-KR" b="1" i="1" dirty="0">
                <a:solidFill>
                  <a:schemeClr val="tx2"/>
                </a:solidFill>
                <a:latin typeface="Garamond" pitchFamily="18" charset="0"/>
              </a:rPr>
              <a:t>A</a:t>
            </a:r>
            <a:r>
              <a:rPr lang="en-US" altLang="ko-KR" i="1" baseline="-25000" dirty="0">
                <a:solidFill>
                  <a:schemeClr val="tx2"/>
                </a:solidFill>
                <a:latin typeface="Garamond" pitchFamily="18" charset="0"/>
              </a:rPr>
              <a:t>0</a:t>
            </a:r>
            <a:r>
              <a:rPr lang="en-US" altLang="ko-KR" dirty="0">
                <a:solidFill>
                  <a:schemeClr val="tx2"/>
                </a:solidFill>
                <a:latin typeface="Garamond" pitchFamily="18" charset="0"/>
              </a:rPr>
              <a:t>,</a:t>
            </a:r>
            <a:r>
              <a:rPr lang="en-US" altLang="ko-KR" b="1" dirty="0">
                <a:solidFill>
                  <a:schemeClr val="tx2"/>
                </a:solidFill>
                <a:latin typeface="Garamond" pitchFamily="18" charset="0"/>
              </a:rPr>
              <a:t> </a:t>
            </a:r>
            <a:r>
              <a:rPr lang="en-US" altLang="ko-KR" b="1" i="1" dirty="0">
                <a:solidFill>
                  <a:schemeClr val="tx2"/>
                </a:solidFill>
                <a:latin typeface="Garamond" pitchFamily="18" charset="0"/>
              </a:rPr>
              <a:t>A</a:t>
            </a:r>
            <a:r>
              <a:rPr lang="en-US" altLang="ko-KR" i="1" baseline="-25000" dirty="0">
                <a:solidFill>
                  <a:schemeClr val="tx2"/>
                </a:solidFill>
                <a:latin typeface="Garamond" pitchFamily="18" charset="0"/>
              </a:rPr>
              <a:t>1</a:t>
            </a:r>
            <a:r>
              <a:rPr lang="en-US" altLang="ko-KR" dirty="0">
                <a:solidFill>
                  <a:schemeClr val="tx2"/>
                </a:solidFill>
                <a:latin typeface="Garamond" pitchFamily="18" charset="0"/>
              </a:rPr>
              <a:t>,…</a:t>
            </a:r>
            <a:r>
              <a:rPr lang="en-US" altLang="ko-KR" b="1" i="1" dirty="0">
                <a:solidFill>
                  <a:schemeClr val="tx2"/>
                </a:solidFill>
                <a:latin typeface="Garamond" pitchFamily="18" charset="0"/>
              </a:rPr>
              <a:t>A</a:t>
            </a:r>
            <a:r>
              <a:rPr lang="en-US" altLang="ko-KR" i="1" baseline="-25000" dirty="0">
                <a:solidFill>
                  <a:schemeClr val="tx2"/>
                </a:solidFill>
                <a:latin typeface="Garamond" pitchFamily="18" charset="0"/>
              </a:rPr>
              <a:t>N-1</a:t>
            </a:r>
            <a:r>
              <a:rPr lang="en-US" altLang="ko-KR" dirty="0">
                <a:solidFill>
                  <a:schemeClr val="tx2"/>
                </a:solidFill>
                <a:latin typeface="Garamond" pitchFamily="18" charset="0"/>
              </a:rPr>
              <a:t>,</a:t>
            </a:r>
            <a:r>
              <a:rPr lang="en-US" altLang="ko-KR" b="1" dirty="0">
                <a:solidFill>
                  <a:schemeClr val="tx2"/>
                </a:solidFill>
                <a:latin typeface="Garamond" pitchFamily="18" charset="0"/>
              </a:rPr>
              <a:t> </a:t>
            </a:r>
            <a:r>
              <a:rPr lang="en-US" altLang="ko-KR" dirty="0">
                <a:solidFill>
                  <a:schemeClr val="tx2"/>
                </a:solidFill>
                <a:latin typeface="Garamond" pitchFamily="18" charset="0"/>
              </a:rPr>
              <a:t>which are presorted and already in memory, find</a:t>
            </a:r>
            <a:r>
              <a:rPr lang="en-US" altLang="ko-KR" b="1" dirty="0">
                <a:solidFill>
                  <a:schemeClr val="tx2"/>
                </a:solidFill>
                <a:latin typeface="Garamond" pitchFamily="18" charset="0"/>
              </a:rPr>
              <a:t> </a:t>
            </a:r>
            <a:r>
              <a:rPr lang="en-US" altLang="ko-KR" b="1" i="1" dirty="0" err="1">
                <a:solidFill>
                  <a:schemeClr val="tx2"/>
                </a:solidFill>
                <a:latin typeface="Garamond" pitchFamily="18" charset="0"/>
              </a:rPr>
              <a:t>i</a:t>
            </a:r>
            <a:r>
              <a:rPr lang="en-US" altLang="ko-KR" b="1" dirty="0">
                <a:solidFill>
                  <a:schemeClr val="tx2"/>
                </a:solidFill>
                <a:latin typeface="Garamond" pitchFamily="18" charset="0"/>
              </a:rPr>
              <a:t> </a:t>
            </a:r>
            <a:r>
              <a:rPr lang="en-US" altLang="ko-KR" dirty="0">
                <a:solidFill>
                  <a:schemeClr val="tx2"/>
                </a:solidFill>
                <a:latin typeface="Garamond" pitchFamily="18" charset="0"/>
              </a:rPr>
              <a:t>such that</a:t>
            </a:r>
            <a:r>
              <a:rPr lang="en-US" altLang="ko-KR" b="1" dirty="0">
                <a:solidFill>
                  <a:schemeClr val="tx2"/>
                </a:solidFill>
                <a:latin typeface="Garamond" pitchFamily="18" charset="0"/>
              </a:rPr>
              <a:t> </a:t>
            </a:r>
            <a:r>
              <a:rPr lang="en-US" altLang="ko-KR" b="1" i="1" dirty="0">
                <a:solidFill>
                  <a:schemeClr val="tx2"/>
                </a:solidFill>
                <a:latin typeface="Garamond" pitchFamily="18" charset="0"/>
              </a:rPr>
              <a:t>A</a:t>
            </a:r>
            <a:r>
              <a:rPr lang="en-US" altLang="ko-KR" i="1" baseline="-25000" dirty="0">
                <a:solidFill>
                  <a:schemeClr val="tx2"/>
                </a:solidFill>
                <a:latin typeface="Garamond" pitchFamily="18" charset="0"/>
              </a:rPr>
              <a:t>i</a:t>
            </a:r>
            <a:r>
              <a:rPr lang="en-US" altLang="ko-KR" b="1" i="1" dirty="0">
                <a:solidFill>
                  <a:schemeClr val="tx2"/>
                </a:solidFill>
                <a:latin typeface="Garamond" pitchFamily="18" charset="0"/>
              </a:rPr>
              <a:t>=X</a:t>
            </a:r>
            <a:r>
              <a:rPr lang="en-US" altLang="ko-KR" b="1" dirty="0">
                <a:solidFill>
                  <a:schemeClr val="tx2"/>
                </a:solidFill>
                <a:latin typeface="Garamond" pitchFamily="18" charset="0"/>
              </a:rPr>
              <a:t>, </a:t>
            </a:r>
            <a:r>
              <a:rPr lang="en-US" altLang="ko-KR" dirty="0">
                <a:solidFill>
                  <a:schemeClr val="tx2"/>
                </a:solidFill>
                <a:latin typeface="Garamond" pitchFamily="18" charset="0"/>
              </a:rPr>
              <a:t>or return</a:t>
            </a:r>
            <a:r>
              <a:rPr lang="en-US" altLang="ko-KR" b="1" dirty="0">
                <a:solidFill>
                  <a:schemeClr val="tx2"/>
                </a:solidFill>
                <a:latin typeface="Garamond" pitchFamily="18" charset="0"/>
              </a:rPr>
              <a:t> –1 </a:t>
            </a:r>
            <a:r>
              <a:rPr lang="en-US" altLang="ko-KR" dirty="0">
                <a:solidFill>
                  <a:schemeClr val="tx2"/>
                </a:solidFill>
                <a:latin typeface="Garamond" pitchFamily="18" charset="0"/>
              </a:rPr>
              <a:t>if </a:t>
            </a:r>
            <a:r>
              <a:rPr lang="en-US" altLang="ko-KR" b="1" i="1" dirty="0">
                <a:solidFill>
                  <a:schemeClr val="tx2"/>
                </a:solidFill>
                <a:latin typeface="Garamond" pitchFamily="18" charset="0"/>
              </a:rPr>
              <a:t>X</a:t>
            </a:r>
            <a:r>
              <a:rPr lang="en-US" altLang="ko-KR" b="1" dirty="0">
                <a:solidFill>
                  <a:schemeClr val="tx2"/>
                </a:solidFill>
                <a:latin typeface="Garamond" pitchFamily="18" charset="0"/>
              </a:rPr>
              <a:t> </a:t>
            </a:r>
            <a:r>
              <a:rPr lang="en-US" altLang="ko-KR" dirty="0">
                <a:solidFill>
                  <a:schemeClr val="tx2"/>
                </a:solidFill>
                <a:latin typeface="Garamond" pitchFamily="18" charset="0"/>
              </a:rPr>
              <a:t>does not exist.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542925" y="275799"/>
            <a:ext cx="777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n-US" altLang="ko-KR" sz="3600" b="1" dirty="0">
                <a:solidFill>
                  <a:schemeClr val="accent6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Logarithms in the Running Time</a:t>
            </a:r>
          </a:p>
        </p:txBody>
      </p:sp>
    </p:spTree>
    <p:extLst>
      <p:ext uri="{BB962C8B-B14F-4D97-AF65-F5344CB8AC3E}">
        <p14:creationId xmlns:p14="http://schemas.microsoft.com/office/powerpoint/2010/main" val="286552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622992"/>
          </a:xfrm>
        </p:spPr>
        <p:txBody>
          <a:bodyPr/>
          <a:lstStyle/>
          <a:p>
            <a:r>
              <a:rPr lang="ko-KR" altLang="en-US" b="1" dirty="0" smtClean="0"/>
              <a:t>다시 정리하기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알고리즘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329014"/>
          </a:xfrm>
        </p:spPr>
        <p:txBody>
          <a:bodyPr/>
          <a:lstStyle/>
          <a:p>
            <a:r>
              <a:rPr lang="ko-KR" altLang="en-US" sz="2200" b="1" dirty="0" smtClean="0"/>
              <a:t>알고리즘이란 </a:t>
            </a:r>
            <a:r>
              <a:rPr lang="en-US" altLang="ko-KR" sz="2200" b="1" dirty="0" smtClean="0"/>
              <a:t>?</a:t>
            </a:r>
          </a:p>
          <a:p>
            <a:endParaRPr lang="en-US" altLang="ko-KR" sz="2200" b="1" dirty="0"/>
          </a:p>
          <a:p>
            <a:endParaRPr lang="en-US" altLang="ko-KR" sz="2200" b="1" dirty="0" smtClean="0"/>
          </a:p>
          <a:p>
            <a:endParaRPr lang="en-US" altLang="ko-KR" sz="2200" b="1" dirty="0"/>
          </a:p>
          <a:p>
            <a:endParaRPr lang="en-US" altLang="ko-KR" sz="2200" b="1" dirty="0" smtClean="0"/>
          </a:p>
          <a:p>
            <a:endParaRPr lang="en-US" altLang="ko-KR" sz="2200" b="1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주어진 문제 해결을 위해 문제를 분할하고 이에 대한 해결 방안을 잘 정의된 일련의 절차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명령어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로 재정의한 것</a:t>
            </a:r>
            <a:endParaRPr lang="en-US" altLang="ko-KR" sz="1800" dirty="0" smtClean="0"/>
          </a:p>
          <a:p>
            <a:pPr lvl="1">
              <a:buNone/>
            </a:pPr>
            <a:endParaRPr lang="en-US" altLang="ko-KR" sz="18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DAAF86-D035-4F02-8527-EF0B54C2FD17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 bwMode="auto">
          <a:xfrm>
            <a:off x="827584" y="1848412"/>
            <a:ext cx="1656184" cy="14401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해결 대상 문제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635896" y="1844824"/>
            <a:ext cx="1080120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635660" y="2207097"/>
            <a:ext cx="1080356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635660" y="2927177"/>
            <a:ext cx="1080356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직선 화살표 연결선 12"/>
          <p:cNvCxnSpPr>
            <a:stCxn id="6" idx="3"/>
            <a:endCxn id="7" idx="1"/>
          </p:cNvCxnSpPr>
          <p:nvPr/>
        </p:nvCxnSpPr>
        <p:spPr bwMode="auto">
          <a:xfrm flipV="1">
            <a:off x="2483768" y="1988840"/>
            <a:ext cx="1152128" cy="5796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직선 화살표 연결선 14"/>
          <p:cNvCxnSpPr>
            <a:stCxn id="6" idx="3"/>
            <a:endCxn id="8" idx="1"/>
          </p:cNvCxnSpPr>
          <p:nvPr/>
        </p:nvCxnSpPr>
        <p:spPr bwMode="auto">
          <a:xfrm flipV="1">
            <a:off x="2483768" y="2351113"/>
            <a:ext cx="1151892" cy="2173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직선 화살표 연결선 16"/>
          <p:cNvCxnSpPr>
            <a:stCxn id="6" idx="3"/>
            <a:endCxn id="9" idx="1"/>
          </p:cNvCxnSpPr>
          <p:nvPr/>
        </p:nvCxnSpPr>
        <p:spPr bwMode="auto">
          <a:xfrm>
            <a:off x="2483768" y="2568492"/>
            <a:ext cx="1151892" cy="50270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4004156" y="2568492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6" idx="3"/>
          </p:cNvCxnSpPr>
          <p:nvPr/>
        </p:nvCxnSpPr>
        <p:spPr bwMode="auto">
          <a:xfrm>
            <a:off x="2483768" y="2568492"/>
            <a:ext cx="1151892" cy="14042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577049" y="169452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문제 분할</a:t>
            </a:r>
            <a:endParaRPr lang="ko-KR" altLang="en-US"/>
          </a:p>
        </p:txBody>
      </p:sp>
      <p:sp>
        <p:nvSpPr>
          <p:cNvPr id="26" name="직사각형 25"/>
          <p:cNvSpPr/>
          <p:nvPr/>
        </p:nvSpPr>
        <p:spPr bwMode="auto">
          <a:xfrm>
            <a:off x="5381135" y="1844824"/>
            <a:ext cx="1152128" cy="2909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d</a:t>
            </a:r>
            <a:r>
              <a:rPr lang="en-US" altLang="ko-KR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o action 1</a:t>
            </a:r>
            <a:endParaRPr kumimoji="1" lang="ko-KR" altLang="en-US" sz="1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5379092" y="2210021"/>
            <a:ext cx="1152364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do action </a:t>
            </a:r>
            <a:r>
              <a:rPr lang="en-US" altLang="ko-KR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5369664" y="2937065"/>
            <a:ext cx="1161791" cy="2880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do action </a:t>
            </a:r>
            <a:r>
              <a:rPr lang="en-US" altLang="ko-KR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40804" y="2545159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34" name="직선 화살표 연결선 33"/>
          <p:cNvCxnSpPr>
            <a:stCxn id="7" idx="3"/>
            <a:endCxn id="26" idx="1"/>
          </p:cNvCxnSpPr>
          <p:nvPr/>
        </p:nvCxnSpPr>
        <p:spPr bwMode="auto">
          <a:xfrm>
            <a:off x="4716016" y="1988840"/>
            <a:ext cx="665119" cy="146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oval"/>
          </a:ln>
          <a:effectLst/>
        </p:spPr>
      </p:cxnSp>
      <p:cxnSp>
        <p:nvCxnSpPr>
          <p:cNvPr id="42" name="직선 화살표 연결선 41"/>
          <p:cNvCxnSpPr/>
          <p:nvPr/>
        </p:nvCxnSpPr>
        <p:spPr bwMode="auto">
          <a:xfrm>
            <a:off x="4716016" y="2347418"/>
            <a:ext cx="665119" cy="146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oval"/>
          </a:ln>
          <a:effectLst/>
        </p:spPr>
      </p:cxnSp>
      <p:cxnSp>
        <p:nvCxnSpPr>
          <p:cNvPr id="43" name="직선 화살표 연결선 42"/>
          <p:cNvCxnSpPr/>
          <p:nvPr/>
        </p:nvCxnSpPr>
        <p:spPr bwMode="auto">
          <a:xfrm>
            <a:off x="4708396" y="3067498"/>
            <a:ext cx="665119" cy="146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oval"/>
          </a:ln>
          <a:effectLst/>
        </p:spPr>
      </p:cxnSp>
      <p:sp>
        <p:nvSpPr>
          <p:cNvPr id="44" name="오른쪽 중괄호 43"/>
          <p:cNvSpPr/>
          <p:nvPr/>
        </p:nvSpPr>
        <p:spPr bwMode="auto">
          <a:xfrm>
            <a:off x="6732240" y="1843469"/>
            <a:ext cx="216024" cy="1371740"/>
          </a:xfrm>
          <a:prstGeom prst="rightBrac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977558" y="2365227"/>
            <a:ext cx="1047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  <a:endParaRPr lang="ko-KR" altLang="en-US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직선 화살표 연결선 47"/>
          <p:cNvCxnSpPr/>
          <p:nvPr/>
        </p:nvCxnSpPr>
        <p:spPr bwMode="auto">
          <a:xfrm>
            <a:off x="7501419" y="2708920"/>
            <a:ext cx="0" cy="7920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6584378" y="3501008"/>
            <a:ext cx="1834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 Program</a:t>
            </a:r>
            <a:endParaRPr lang="ko-KR" altLang="en-US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42616" y="293706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실제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0269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다시 정리하기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알고리즘 분석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84998"/>
          </a:xfrm>
        </p:spPr>
        <p:txBody>
          <a:bodyPr/>
          <a:lstStyle/>
          <a:p>
            <a:r>
              <a:rPr lang="ko-KR" altLang="en-US" sz="2200" dirty="0"/>
              <a:t>풀어야 할 </a:t>
            </a:r>
            <a:r>
              <a:rPr lang="ko-KR" altLang="en-US" sz="2200" dirty="0" smtClean="0"/>
              <a:t>문제 </a:t>
            </a:r>
            <a:r>
              <a:rPr lang="en-US" altLang="ko-KR" sz="2200" dirty="0" smtClean="0"/>
              <a:t>(Problem)</a:t>
            </a:r>
            <a:r>
              <a:rPr lang="ko-KR" altLang="en-US" sz="2200" dirty="0" smtClean="0"/>
              <a:t>와 </a:t>
            </a:r>
            <a:r>
              <a:rPr lang="ko-KR" altLang="en-US" sz="2200" dirty="0"/>
              <a:t>문제 해결의 </a:t>
            </a:r>
            <a:r>
              <a:rPr lang="ko-KR" altLang="en-US" sz="2200" dirty="0" smtClean="0"/>
              <a:t>절차</a:t>
            </a:r>
            <a:endParaRPr lang="en-US" altLang="ko-KR" sz="2200" dirty="0" smtClean="0"/>
          </a:p>
          <a:p>
            <a:endParaRPr lang="en-US" altLang="ko-KR" sz="2200" dirty="0" smtClean="0"/>
          </a:p>
          <a:p>
            <a:endParaRPr lang="en-US" altLang="ko-KR" sz="2200" dirty="0" smtClean="0"/>
          </a:p>
          <a:p>
            <a:endParaRPr lang="en-US" altLang="ko-KR" sz="2200" dirty="0"/>
          </a:p>
          <a:p>
            <a:endParaRPr lang="en-US" altLang="ko-KR" sz="2200" dirty="0" smtClean="0"/>
          </a:p>
          <a:p>
            <a:endParaRPr lang="en-US" altLang="ko-KR" sz="2200" dirty="0"/>
          </a:p>
          <a:p>
            <a:endParaRPr lang="en-US" altLang="ko-KR" sz="2200" dirty="0" smtClean="0"/>
          </a:p>
          <a:p>
            <a:endParaRPr lang="en-US" altLang="ko-KR" sz="2200" dirty="0"/>
          </a:p>
          <a:p>
            <a:pPr lvl="1"/>
            <a:r>
              <a:rPr lang="ko-KR" altLang="en-US" sz="1800" dirty="0" smtClean="0"/>
              <a:t>주어진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문제의 해결 방안과 절차는 단 한 가지 뿐일까 </a:t>
            </a:r>
            <a:r>
              <a:rPr lang="en-US" altLang="ko-KR" sz="1800" dirty="0" smtClean="0"/>
              <a:t>?</a:t>
            </a:r>
          </a:p>
          <a:p>
            <a:pPr lvl="1"/>
            <a:r>
              <a:rPr lang="ko-KR" altLang="en-US" sz="1800" dirty="0" smtClean="0"/>
              <a:t>알고리즘 분석이 필요한 이유 </a:t>
            </a:r>
            <a:r>
              <a:rPr lang="en-US" altLang="ko-KR" sz="1800" dirty="0" smtClean="0"/>
              <a:t>?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DAAF86-D035-4F02-8527-EF0B54C2FD17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 bwMode="auto">
          <a:xfrm>
            <a:off x="1547663" y="2132856"/>
            <a:ext cx="5905211" cy="2107666"/>
          </a:xfrm>
          <a:prstGeom prst="rect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2195736" y="2699221"/>
            <a:ext cx="1296144" cy="8640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Input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data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5292080" y="2758094"/>
            <a:ext cx="1296144" cy="8640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Output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data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줄무늬가 있는 오른쪽 화살표 8"/>
          <p:cNvSpPr/>
          <p:nvPr/>
        </p:nvSpPr>
        <p:spPr bwMode="auto">
          <a:xfrm>
            <a:off x="3635896" y="2355751"/>
            <a:ext cx="1548448" cy="1289273"/>
          </a:xfrm>
          <a:prstGeom prst="stripedRightArrow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유용</a:t>
            </a:r>
            <a:r>
              <a:rPr lang="ko-KR" altLang="en-US" smtClean="0"/>
              <a:t>한 형태로 변환</a:t>
            </a: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59832" y="3710582"/>
            <a:ext cx="2538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문제 해결의 절차</a:t>
            </a:r>
            <a:r>
              <a:rPr lang="en-US" altLang="ko-KR" dirty="0" smtClean="0"/>
              <a:t>: Algorithm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309499" y="1825079"/>
            <a:ext cx="220124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2400" dirty="0"/>
              <a:t>해결 대상 문제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97942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다시 정리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자료구조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990"/>
          </a:xfrm>
        </p:spPr>
        <p:txBody>
          <a:bodyPr/>
          <a:lstStyle/>
          <a:p>
            <a:r>
              <a:rPr lang="ko-KR" altLang="en-US" dirty="0" smtClean="0"/>
              <a:t>자료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구조란 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컴퓨터에서의 프로그램 성능은 실제 데이터에 대해 실행되는 연산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비교 등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보다 데이터를 읽고 쓰는 데 드는 비용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좌우되는 경향이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단순하게는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동일 타입의 데이터 아이템들을 집합으로 관리하는 구조 혹은 체계를 뜻함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실제로는 데이터의 관리 구조 및 이 구조에 근거한 연산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초기화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탐색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까지 포함하는 개념임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DAAF86-D035-4F02-8527-EF0B54C2FD17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186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다시 정리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알고리즘과 자료구조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990"/>
          </a:xfrm>
        </p:spPr>
        <p:txBody>
          <a:bodyPr/>
          <a:lstStyle/>
          <a:p>
            <a:r>
              <a:rPr lang="ko-KR" altLang="en-US" sz="2400" dirty="0" smtClean="0"/>
              <a:t>아래와 같이 실제 상황에서는 자료구조의 형태는 특정 알고리즘의 적용을 어렵게 한다거나 변형을 요구하게 됨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DAAF86-D035-4F02-8527-EF0B54C2FD17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 bwMode="auto">
          <a:xfrm>
            <a:off x="1547663" y="3265550"/>
            <a:ext cx="5905211" cy="2107666"/>
          </a:xfrm>
          <a:prstGeom prst="rect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2195736" y="3831915"/>
            <a:ext cx="1296144" cy="8640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Input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data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5292080" y="3890788"/>
            <a:ext cx="1296144" cy="8640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Output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data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줄무늬가 있는 오른쪽 화살표 8"/>
          <p:cNvSpPr/>
          <p:nvPr/>
        </p:nvSpPr>
        <p:spPr bwMode="auto">
          <a:xfrm>
            <a:off x="3635896" y="3488445"/>
            <a:ext cx="1548448" cy="1289273"/>
          </a:xfrm>
          <a:prstGeom prst="stripedRightArrow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유용</a:t>
            </a:r>
            <a:r>
              <a:rPr lang="ko-KR" altLang="en-US" smtClean="0"/>
              <a:t>한 형태로 변환</a:t>
            </a: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1920" y="4273662"/>
            <a:ext cx="104772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309499" y="2957773"/>
            <a:ext cx="220124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2400" dirty="0"/>
              <a:t>해결 대상 문제</a:t>
            </a:r>
            <a:endParaRPr lang="en-US" altLang="ko-KR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140651" y="4489686"/>
            <a:ext cx="141429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Data Structure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18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Math Preliminaries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990"/>
          </a:xfrm>
        </p:spPr>
        <p:txBody>
          <a:bodyPr/>
          <a:lstStyle/>
          <a:p>
            <a:r>
              <a:rPr lang="en-US" altLang="ko-KR" dirty="0" smtClean="0"/>
              <a:t>Exponents</a:t>
            </a:r>
          </a:p>
          <a:p>
            <a:pPr lvl="1"/>
            <a:r>
              <a:rPr lang="en-US" altLang="ko-KR" i="1" dirty="0" smtClean="0"/>
              <a:t>X</a:t>
            </a:r>
            <a:r>
              <a:rPr lang="en-US" altLang="ko-KR" i="1" baseline="30000" dirty="0" smtClean="0"/>
              <a:t>A</a:t>
            </a:r>
            <a:r>
              <a:rPr lang="en-US" altLang="ko-KR" i="1" dirty="0" smtClean="0"/>
              <a:t>X</a:t>
            </a:r>
            <a:r>
              <a:rPr lang="en-US" altLang="ko-KR" i="1" baseline="30000" dirty="0" smtClean="0"/>
              <a:t>B</a:t>
            </a:r>
            <a:r>
              <a:rPr lang="en-US" altLang="ko-KR" i="1" dirty="0" smtClean="0"/>
              <a:t> = X</a:t>
            </a:r>
            <a:r>
              <a:rPr lang="en-US" altLang="ko-KR" i="1" baseline="30000" dirty="0" smtClean="0"/>
              <a:t>A+B</a:t>
            </a:r>
          </a:p>
          <a:p>
            <a:pPr lvl="1"/>
            <a:r>
              <a:rPr lang="en-US" altLang="ko-KR" i="1" dirty="0" smtClean="0"/>
              <a:t>X</a:t>
            </a:r>
            <a:r>
              <a:rPr lang="en-US" altLang="ko-KR" i="1" baseline="30000" dirty="0" smtClean="0"/>
              <a:t>A</a:t>
            </a:r>
            <a:r>
              <a:rPr lang="en-US" altLang="ko-KR" i="1" dirty="0" smtClean="0"/>
              <a:t>/X</a:t>
            </a:r>
            <a:r>
              <a:rPr lang="en-US" altLang="ko-KR" i="1" baseline="30000" dirty="0" smtClean="0"/>
              <a:t>B</a:t>
            </a:r>
            <a:r>
              <a:rPr lang="en-US" altLang="ko-KR" i="1" dirty="0" smtClean="0"/>
              <a:t> = X</a:t>
            </a:r>
            <a:r>
              <a:rPr lang="en-US" altLang="ko-KR" i="1" baseline="30000" dirty="0" smtClean="0"/>
              <a:t>A-B</a:t>
            </a:r>
          </a:p>
          <a:p>
            <a:pPr lvl="1"/>
            <a:r>
              <a:rPr lang="en-US" altLang="ko-KR" i="1" dirty="0" smtClean="0"/>
              <a:t>(X</a:t>
            </a:r>
            <a:r>
              <a:rPr lang="en-US" altLang="ko-KR" i="1" baseline="30000" dirty="0" smtClean="0"/>
              <a:t>A</a:t>
            </a:r>
            <a:r>
              <a:rPr lang="en-US" altLang="ko-KR" i="1" dirty="0" smtClean="0"/>
              <a:t>)</a:t>
            </a:r>
            <a:r>
              <a:rPr lang="en-US" altLang="ko-KR" i="1" baseline="30000" dirty="0" smtClean="0"/>
              <a:t>B</a:t>
            </a:r>
            <a:r>
              <a:rPr lang="en-US" altLang="ko-KR" i="1" dirty="0" smtClean="0"/>
              <a:t> = X</a:t>
            </a:r>
            <a:r>
              <a:rPr lang="en-US" altLang="ko-KR" i="1" baseline="30000" dirty="0" smtClean="0"/>
              <a:t>AB</a:t>
            </a:r>
          </a:p>
          <a:p>
            <a:pPr lvl="1"/>
            <a:r>
              <a:rPr lang="en-US" altLang="ko-KR" i="1" dirty="0" smtClean="0"/>
              <a:t>X</a:t>
            </a:r>
            <a:r>
              <a:rPr lang="en-US" altLang="ko-KR" i="1" baseline="30000" dirty="0" smtClean="0"/>
              <a:t>N</a:t>
            </a:r>
            <a:r>
              <a:rPr lang="en-US" altLang="ko-KR" i="1" dirty="0" smtClean="0"/>
              <a:t>+X</a:t>
            </a:r>
            <a:r>
              <a:rPr lang="en-US" altLang="ko-KR" i="1" baseline="30000" dirty="0" smtClean="0"/>
              <a:t>N</a:t>
            </a:r>
            <a:r>
              <a:rPr lang="en-US" altLang="ko-KR" i="1" dirty="0" smtClean="0"/>
              <a:t> = 2X</a:t>
            </a:r>
            <a:r>
              <a:rPr lang="en-US" altLang="ko-KR" i="1" baseline="30000" dirty="0" smtClean="0"/>
              <a:t>N</a:t>
            </a:r>
            <a:r>
              <a:rPr lang="en-US" altLang="ko-KR" i="1" dirty="0" smtClean="0"/>
              <a:t> </a:t>
            </a:r>
            <a:r>
              <a:rPr lang="en-US" altLang="ko-KR" i="1" dirty="0" smtClean="0">
                <a:sym typeface="Symbol"/>
              </a:rPr>
              <a:t></a:t>
            </a:r>
            <a:r>
              <a:rPr lang="en-US" altLang="ko-KR" i="1" dirty="0" smtClean="0"/>
              <a:t> X</a:t>
            </a:r>
            <a:r>
              <a:rPr lang="en-US" altLang="ko-KR" i="1" baseline="30000" dirty="0" smtClean="0"/>
              <a:t>2N</a:t>
            </a:r>
          </a:p>
          <a:p>
            <a:pPr lvl="1"/>
            <a:r>
              <a:rPr lang="en-US" altLang="ko-KR" i="1" dirty="0" smtClean="0"/>
              <a:t>2</a:t>
            </a:r>
            <a:r>
              <a:rPr lang="en-US" altLang="ko-KR" i="1" baseline="30000" dirty="0" smtClean="0"/>
              <a:t>N</a:t>
            </a:r>
            <a:r>
              <a:rPr lang="en-US" altLang="ko-KR" i="1" dirty="0" smtClean="0"/>
              <a:t>+2</a:t>
            </a:r>
            <a:r>
              <a:rPr lang="en-US" altLang="ko-KR" i="1" baseline="30000" dirty="0" smtClean="0"/>
              <a:t>N</a:t>
            </a:r>
            <a:r>
              <a:rPr lang="en-US" altLang="ko-KR" i="1" dirty="0" smtClean="0"/>
              <a:t> = 2</a:t>
            </a:r>
            <a:r>
              <a:rPr lang="en-US" altLang="ko-KR" i="1" baseline="30000" dirty="0" smtClean="0"/>
              <a:t>N+1</a:t>
            </a:r>
            <a:endParaRPr lang="ko-KR" altLang="en-US" i="1" baseline="30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DAAF86-D035-4F02-8527-EF0B54C2FD17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8544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Math Preliminaries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5112990"/>
              </a:xfrm>
            </p:spPr>
            <p:txBody>
              <a:bodyPr/>
              <a:lstStyle/>
              <a:p>
                <a:r>
                  <a:rPr lang="en-US" altLang="ko-KR" dirty="0" smtClean="0"/>
                  <a:t>Logarithms</a:t>
                </a:r>
              </a:p>
              <a:p>
                <a:pPr lvl="1"/>
                <a:r>
                  <a:rPr lang="en-US" altLang="ko-KR" dirty="0" smtClean="0"/>
                  <a:t>Definition: </a:t>
                </a:r>
                <a:r>
                  <a:rPr lang="en-US" altLang="ko-KR" i="1" dirty="0" smtClean="0"/>
                  <a:t>X</a:t>
                </a:r>
                <a:r>
                  <a:rPr lang="en-US" altLang="ko-KR" i="1" baseline="30000" dirty="0" smtClean="0"/>
                  <a:t>A</a:t>
                </a:r>
                <a:r>
                  <a:rPr lang="en-US" altLang="ko-KR" i="1" dirty="0" smtClean="0"/>
                  <a:t>=B</a:t>
                </a:r>
                <a:r>
                  <a:rPr lang="en-US" altLang="ko-KR" dirty="0" smtClean="0"/>
                  <a:t> if and only if </a:t>
                </a:r>
                <a:r>
                  <a:rPr lang="en-US" altLang="ko-KR" i="1" dirty="0" smtClean="0"/>
                  <a:t>log</a:t>
                </a:r>
                <a:r>
                  <a:rPr lang="en-US" altLang="ko-KR" i="1" baseline="-25000" dirty="0" smtClean="0"/>
                  <a:t>X</a:t>
                </a:r>
                <a:r>
                  <a:rPr lang="en-US" altLang="ko-KR" i="1" dirty="0" smtClean="0"/>
                  <a:t>B=A</a:t>
                </a:r>
              </a:p>
              <a:p>
                <a:pPr lvl="1"/>
                <a:r>
                  <a:rPr lang="en-US" altLang="ko-KR" dirty="0" smtClean="0"/>
                  <a:t>Theorem 1.1: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fName>
                      <m:e>
                        <m:r>
                          <a:rPr lang="en-US" altLang="ko-KR" i="1">
                            <a:latin typeface="Cambria Math"/>
                          </a:rPr>
                          <m:t>𝐵</m:t>
                        </m:r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𝐶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𝐵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𝐶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𝐴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ko-KR" dirty="0" smtClean="0"/>
                  <a:t> ; </a:t>
                </a:r>
                <a:r>
                  <a:rPr lang="en-US" altLang="ko-KR" i="1" dirty="0" smtClean="0"/>
                  <a:t>A, B, C &gt; 0, A</a:t>
                </a:r>
                <a:r>
                  <a:rPr lang="en-US" altLang="ko-KR" i="1" dirty="0">
                    <a:sym typeface="Symbol"/>
                  </a:rPr>
                  <a:t>  </a:t>
                </a:r>
                <a:r>
                  <a:rPr lang="en-US" altLang="ko-KR" i="1" dirty="0" smtClean="0"/>
                  <a:t>1</a:t>
                </a:r>
                <a:endParaRPr lang="en-US" altLang="ko-KR" dirty="0"/>
              </a:p>
              <a:p>
                <a:pPr lvl="1"/>
                <a:r>
                  <a:rPr lang="en-US" altLang="ko-KR" dirty="0" smtClean="0"/>
                  <a:t>Theorem 1.2: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𝐴𝐵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</m:e>
                    </m:func>
                    <m:func>
                      <m:func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e>
                    </m:func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𝐵</m:t>
                        </m:r>
                      </m:e>
                    </m:func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r>
                      <m:rPr>
                        <m:nor/>
                      </m:rPr>
                      <a:rPr lang="en-US" altLang="ko-KR" dirty="0"/>
                      <m:t>; </m:t>
                    </m:r>
                    <m:r>
                      <m:rPr>
                        <m:nor/>
                      </m:rPr>
                      <a:rPr lang="en-US" altLang="ko-KR" i="1" dirty="0"/>
                      <m:t>A</m:t>
                    </m:r>
                    <m:r>
                      <m:rPr>
                        <m:nor/>
                      </m:rPr>
                      <a:rPr lang="en-US" altLang="ko-KR" i="1" dirty="0"/>
                      <m:t>, </m:t>
                    </m:r>
                    <m:r>
                      <m:rPr>
                        <m:nor/>
                      </m:rPr>
                      <a:rPr lang="en-US" altLang="ko-KR" i="1" dirty="0"/>
                      <m:t>B</m:t>
                    </m:r>
                    <m:r>
                      <m:rPr>
                        <m:nor/>
                      </m:rPr>
                      <a:rPr lang="en-US" altLang="ko-KR" i="1" dirty="0"/>
                      <m:t> &gt; 0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log A: default is base 2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/>
                          </a:rPr>
                          <m:t>2=1, 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e>
                        </m:func>
                        <m:r>
                          <a:rPr lang="en-US" altLang="ko-KR" b="0" i="1" smtClean="0">
                            <a:latin typeface="Cambria Math"/>
                          </a:rPr>
                          <m:t>=0, </m:t>
                        </m:r>
                      </m:e>
                    </m:func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𝐴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𝐵</m:t>
                                </m:r>
                              </m:den>
                            </m:f>
                          </m:e>
                        </m:d>
                        <m:r>
                          <a:rPr lang="en-US" altLang="ko-KR" i="1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𝐴</m:t>
                            </m:r>
                          </m:e>
                        </m:func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𝐵</m:t>
                            </m:r>
                          </m:e>
                        </m:func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</m:e>
                    </m:func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𝐵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</a:rPr>
                          <m:t>)=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𝐵</m:t>
                        </m:r>
                      </m:e>
                    </m:func>
                    <m:func>
                      <m:funcPr>
                        <m:ctrlPr>
                          <a:rPr lang="en-US" altLang="ko-K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ko-KR" i="1">
                            <a:latin typeface="Cambria Math"/>
                          </a:rPr>
                          <m:t>𝐴</m:t>
                        </m:r>
                      </m:e>
                    </m:func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func>
                    <m:r>
                      <a:rPr lang="en-US" altLang="ko-KR" b="0" i="1" smtClean="0">
                        <a:latin typeface="Cambria Math"/>
                      </a:rPr>
                      <m:t>&lt;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ko-KR" dirty="0" smtClean="0"/>
                  <a:t>, for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&gt;0</m:t>
                    </m:r>
                  </m:oMath>
                </a14:m>
                <a:endParaRPr lang="en-US" altLang="ko-KR" dirty="0" smtClean="0"/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5112990"/>
              </a:xfrm>
              <a:blipFill rotWithShape="1">
                <a:blip r:embed="rId2" cstate="print"/>
                <a:stretch>
                  <a:fillRect l="-1778" t="-21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DAAF86-D035-4F02-8527-EF0B54C2FD17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4408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Math Preliminaries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8229600" cy="5257006"/>
              </a:xfrm>
            </p:spPr>
            <p:txBody>
              <a:bodyPr/>
              <a:lstStyle/>
              <a:p>
                <a:r>
                  <a:rPr lang="en-US" altLang="ko-KR" dirty="0" smtClean="0"/>
                  <a:t>Series and Summation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1+2+…+</m:t>
                    </m:r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𝑁</m:t>
                        </m:r>
                      </m:sup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e>
                    </m:nary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>
                    <a:latin typeface="Cambria Math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sz="2800" b="0" i="0" dirty="0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altLang="ko-KR" sz="28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800" b="0" i="1" dirty="0" smtClean="0">
                            <a:latin typeface="Cambria Math"/>
                          </a:rPr>
                          <m:t>𝑁</m:t>
                        </m:r>
                        <m:r>
                          <a:rPr lang="en-US" altLang="ko-KR" sz="28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altLang="ko-KR" sz="2800" b="0" i="1" dirty="0" smtClean="0">
                            <a:latin typeface="Cambria Math"/>
                          </a:rPr>
                          <m:t>𝑁</m:t>
                        </m:r>
                        <m:r>
                          <a:rPr lang="en-US" altLang="ko-KR" sz="2800" b="0" i="1" dirty="0" smtClean="0">
                            <a:latin typeface="Cambria Math"/>
                          </a:rPr>
                          <m:t>+1)</m:t>
                        </m:r>
                      </m:num>
                      <m:den>
                        <m:r>
                          <a:rPr lang="en-US" altLang="ko-KR" sz="2800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altLang="ko-KR" sz="2800" b="0" i="1" dirty="0" smtClean="0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altLang="ko-KR" sz="2800" b="0" i="1" dirty="0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8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2800" b="0" i="1" dirty="0" smtClean="0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ko-KR" sz="2800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800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…+</m:t>
                        </m:r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𝑁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ko-KR" dirty="0" smtClean="0"/>
                  <a:t>-1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…+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𝑁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 dirty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altLang="ko-KR" b="0" i="1" dirty="0" smtClean="0">
                                <a:latin typeface="Cambria Math"/>
                              </a:rPr>
                              <m:t>+1</m:t>
                            </m:r>
                          </m:sup>
                        </m:sSup>
                        <m:r>
                          <a:rPr lang="en-US" altLang="ko-KR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altLang="ko-KR" i="1" dirty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/>
                          </a:rPr>
                          <m:t>𝐴</m:t>
                        </m:r>
                        <m:r>
                          <a:rPr lang="en-US" altLang="ko-KR" b="0" i="1" dirty="0" smtClean="0"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ko-KR" dirty="0" smtClean="0"/>
                  <a:t>,</a:t>
                </a:r>
              </a:p>
              <a:p>
                <a:pPr marL="2743200" lvl="6" indent="0">
                  <a:buNone/>
                </a:pPr>
                <a:r>
                  <a:rPr lang="en-US" altLang="ko-KR" dirty="0" smtClean="0"/>
                  <a:t>                            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ko-KR" sz="2400" b="0" i="1" smtClean="0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en-US" altLang="ko-KR" sz="2400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den>
                    </m:f>
                  </m:oMath>
                </a14:m>
                <a:r>
                  <a:rPr lang="en-US" altLang="ko-KR" dirty="0" smtClean="0"/>
                  <a:t>   ;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  <m:r>
                      <a:rPr lang="en-US" altLang="ko-KR" b="0" i="1" smtClean="0">
                        <a:latin typeface="Cambria Math"/>
                      </a:rPr>
                      <m:t>&lt;1 </m:t>
                    </m:r>
                    <m:r>
                      <a:rPr lang="en-US" altLang="ko-KR" b="0" i="1" smtClean="0">
                        <a:latin typeface="Cambria Math"/>
                      </a:rPr>
                      <m:t>𝑓𝑜𝑟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𝑙𝑎𝑟𝑔𝑒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Sum of squares</a:t>
                </a:r>
              </a:p>
              <a:p>
                <a:pPr lvl="1"/>
                <a:r>
                  <a:rPr lang="en-US" altLang="ko-KR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≥1, 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+1)(2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+1)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6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ko-KR" dirty="0" smtClean="0"/>
                  <a:t>, proved by induction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8229600" cy="5257006"/>
              </a:xfrm>
              <a:blipFill rotWithShape="1">
                <a:blip r:embed="rId2" cstate="print"/>
                <a:stretch>
                  <a:fillRect l="-1778" t="-20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DAAF86-D035-4F02-8527-EF0B54C2FD17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4225575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Segoe UI"/>
        <a:ea typeface="맑은 고딕"/>
        <a:cs typeface=""/>
      </a:majorFont>
      <a:minorFont>
        <a:latin typeface="Segoe U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seoul</Template>
  <TotalTime>2330</TotalTime>
  <Words>1829</Words>
  <Application>Microsoft Office PowerPoint</Application>
  <PresentationFormat>화면 슬라이드 쇼(4:3)</PresentationFormat>
  <Paragraphs>408</Paragraphs>
  <Slides>27</Slides>
  <Notes>19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9" baseType="lpstr">
      <vt:lpstr>1_기본 디자인</vt:lpstr>
      <vt:lpstr>Equation</vt:lpstr>
      <vt:lpstr>자료구조 및 알고리즘  - Introduction (Chap 1 &amp; 2)</vt:lpstr>
      <vt:lpstr>Introduction to Algorithm Analysis  &amp; Math Preliminaries</vt:lpstr>
      <vt:lpstr>다시 정리하기: 알고리즘</vt:lpstr>
      <vt:lpstr>다시 정리하기: 알고리즘 분석</vt:lpstr>
      <vt:lpstr>다시 정리: 자료구조</vt:lpstr>
      <vt:lpstr>다시 정리: 알고리즘과 자료구조</vt:lpstr>
      <vt:lpstr>Math Preliminaries</vt:lpstr>
      <vt:lpstr>Math Preliminaries</vt:lpstr>
      <vt:lpstr>Math Preliminaries</vt:lpstr>
      <vt:lpstr>Running Time Analysis</vt:lpstr>
      <vt:lpstr>The Big-Oh (O) Notation</vt:lpstr>
      <vt:lpstr>Formal Definition of the Big-Oh</vt:lpstr>
      <vt:lpstr>Definitions of , , and o</vt:lpstr>
      <vt:lpstr>Various Growth Rates</vt:lpstr>
      <vt:lpstr>Computational Complexity</vt:lpstr>
      <vt:lpstr>Computational Complexity</vt:lpstr>
      <vt:lpstr>Computational Complexity</vt:lpstr>
      <vt:lpstr>Running Time Calculation</vt:lpstr>
      <vt:lpstr>Running Time Calculation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</dc:title>
  <dc:creator>Administrator</dc:creator>
  <cp:lastModifiedBy>TedKim</cp:lastModifiedBy>
  <cp:revision>151</cp:revision>
  <dcterms:created xsi:type="dcterms:W3CDTF">2000-03-05T06:23:56Z</dcterms:created>
  <dcterms:modified xsi:type="dcterms:W3CDTF">2013-03-11T04:32:07Z</dcterms:modified>
</cp:coreProperties>
</file>