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337" r:id="rId2"/>
    <p:sldId id="396" r:id="rId3"/>
    <p:sldId id="399" r:id="rId4"/>
    <p:sldId id="364" r:id="rId5"/>
    <p:sldId id="392" r:id="rId6"/>
    <p:sldId id="395" r:id="rId7"/>
    <p:sldId id="397" r:id="rId8"/>
    <p:sldId id="365" r:id="rId9"/>
    <p:sldId id="398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94" r:id="rId27"/>
    <p:sldId id="400" r:id="rId28"/>
    <p:sldId id="383" r:id="rId29"/>
    <p:sldId id="407" r:id="rId30"/>
    <p:sldId id="384" r:id="rId31"/>
    <p:sldId id="385" r:id="rId32"/>
    <p:sldId id="386" r:id="rId33"/>
    <p:sldId id="387" r:id="rId34"/>
    <p:sldId id="388" r:id="rId35"/>
    <p:sldId id="389" r:id="rId36"/>
    <p:sldId id="390" r:id="rId37"/>
    <p:sldId id="402" r:id="rId38"/>
    <p:sldId id="403" r:id="rId39"/>
    <p:sldId id="404" r:id="rId40"/>
    <p:sldId id="406" r:id="rId41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FF0000"/>
    <a:srgbClr val="0033CC"/>
    <a:srgbClr val="FFFF99"/>
    <a:srgbClr val="0099CC"/>
    <a:srgbClr val="339966"/>
    <a:srgbClr val="0066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9863" autoAdjust="0"/>
  </p:normalViewPr>
  <p:slideViewPr>
    <p:cSldViewPr>
      <p:cViewPr>
        <p:scale>
          <a:sx n="90" d="100"/>
          <a:sy n="90" d="100"/>
        </p:scale>
        <p:origin x="1836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13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461B09D-FE32-4E30-B5DC-8124FD2492B7}" type="datetimeFigureOut">
              <a:rPr lang="ko-KR" altLang="en-US"/>
              <a:pPr>
                <a:defRPr/>
              </a:pPr>
              <a:t>2018-03-26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0B6CAFC-2A08-495F-9278-B57EB230FD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386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6F3182DE-BE29-48FE-8101-8F57BFCEC8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0671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32A2F862-DEE8-4C85-90B3-4FBAB527AA72}" type="slidenum">
              <a:rPr lang="en-US" altLang="ko-KR" sz="1200" smtClean="0"/>
              <a:pPr eaLnBrk="1" hangingPunct="1"/>
              <a:t>14</a:t>
            </a:fld>
            <a:endParaRPr lang="en-US" altLang="ko-KR" sz="120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mtClean="0">
                <a:latin typeface="굴림" charset="-127"/>
                <a:ea typeface="굴림" charset="-127"/>
              </a:rPr>
              <a:t>Find</a:t>
            </a:r>
            <a:r>
              <a:rPr lang="ko-KR" altLang="en-US" smtClean="0">
                <a:latin typeface="굴림" charset="-127"/>
                <a:ea typeface="굴림" charset="-127"/>
              </a:rPr>
              <a:t>의 </a:t>
            </a:r>
            <a:r>
              <a:rPr lang="en-US" altLang="ko-KR" smtClean="0">
                <a:latin typeface="굴림" charset="-127"/>
                <a:ea typeface="굴림" charset="-127"/>
              </a:rPr>
              <a:t>loop condition</a:t>
            </a:r>
            <a:r>
              <a:rPr lang="ko-KR" altLang="en-US" smtClean="0">
                <a:latin typeface="굴림" charset="-127"/>
                <a:ea typeface="굴림" charset="-127"/>
              </a:rPr>
              <a:t>에서 조건의 순서를 바꾸면</a:t>
            </a:r>
            <a:r>
              <a:rPr lang="en-US" altLang="ko-KR" smtClean="0">
                <a:latin typeface="굴림" charset="-127"/>
                <a:ea typeface="굴림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23753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Insert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delete</a:t>
            </a:r>
            <a:r>
              <a:rPr lang="ko-KR" altLang="en-US" dirty="0" smtClean="0"/>
              <a:t>가 한 쪽에서만 일어난다는 점에서는 </a:t>
            </a:r>
            <a:r>
              <a:rPr lang="en-US" altLang="ko-KR" dirty="0" smtClean="0"/>
              <a:t>stack</a:t>
            </a:r>
            <a:r>
              <a:rPr lang="ko-KR" altLang="en-US" dirty="0" smtClean="0"/>
              <a:t>과 유사함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182DE-BE29-48FE-8101-8F57BFCEC811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3992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Empty</a:t>
            </a:r>
            <a:r>
              <a:rPr lang="en-US" altLang="ko-KR" baseline="0" dirty="0" smtClean="0"/>
              <a:t> stack</a:t>
            </a:r>
            <a:r>
              <a:rPr lang="ko-KR" altLang="en-US" baseline="0" dirty="0" smtClean="0"/>
              <a:t>에 대해 </a:t>
            </a:r>
            <a:r>
              <a:rPr lang="en-US" altLang="ko-KR" baseline="0" dirty="0" smtClean="0"/>
              <a:t>Pop </a:t>
            </a:r>
            <a:r>
              <a:rPr lang="ko-KR" altLang="en-US" baseline="0" dirty="0" smtClean="0"/>
              <a:t>혹은 </a:t>
            </a:r>
            <a:r>
              <a:rPr lang="en-US" altLang="ko-KR" baseline="0" dirty="0" smtClean="0"/>
              <a:t>Top </a:t>
            </a:r>
            <a:r>
              <a:rPr lang="ko-KR" altLang="en-US" baseline="0" dirty="0" smtClean="0"/>
              <a:t>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시행하는 것은 </a:t>
            </a:r>
            <a:r>
              <a:rPr lang="en-US" altLang="ko-KR" baseline="0" dirty="0" smtClean="0"/>
              <a:t>Stack ADT </a:t>
            </a:r>
            <a:r>
              <a:rPr lang="ko-KR" altLang="en-US" baseline="0" dirty="0" smtClean="0"/>
              <a:t>에서 에러로 취급</a:t>
            </a:r>
            <a:r>
              <a:rPr lang="en-US" altLang="ko-KR" baseline="0" dirty="0" smtClean="0"/>
              <a:t>’</a:t>
            </a:r>
          </a:p>
          <a:p>
            <a:r>
              <a:rPr lang="en-US" altLang="ko-KR" baseline="0" dirty="0" smtClean="0"/>
              <a:t>Full stack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push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implementation error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182DE-BE29-48FE-8101-8F57BFCEC811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789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00CB88EC-BA9F-4FAF-8038-30FACE63A3E9}" type="slidenum">
              <a:rPr lang="en-US" altLang="ko-KR" sz="1200" smtClean="0"/>
              <a:pPr eaLnBrk="1" hangingPunct="1"/>
              <a:t>33</a:t>
            </a:fld>
            <a:endParaRPr lang="en-US" altLang="ko-KR" sz="120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mtClean="0">
                <a:latin typeface="굴림" charset="-127"/>
                <a:ea typeface="굴림" charset="-127"/>
              </a:rPr>
              <a:t>Time Complexity O(N)</a:t>
            </a:r>
          </a:p>
        </p:txBody>
      </p:sp>
    </p:spTree>
    <p:extLst>
      <p:ext uri="{BB962C8B-B14F-4D97-AF65-F5344CB8AC3E}">
        <p14:creationId xmlns:p14="http://schemas.microsoft.com/office/powerpoint/2010/main" val="3035212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B8637-B4C2-45FA-AD57-3E0AA6F273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553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15959-D091-4DC8-B350-343CF7AD98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399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04813"/>
            <a:ext cx="2057400" cy="59769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04813"/>
            <a:ext cx="6019800" cy="59769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44D87-3114-4C06-A194-6180940957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1184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863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3E8BE-CCA0-41B3-B314-8C3E413ACF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3362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863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314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4067175"/>
            <a:ext cx="4038600" cy="2314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61D6B-85C5-4B43-9335-C3ED2C5CD3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2531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404813"/>
            <a:ext cx="8229600" cy="59769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0F7AC-8578-4BDC-ADBC-EEC49446FF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507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714380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AAF86-D035-4F02-8527-EF0B54C2FD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885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25533-763B-4113-B13D-80718CA67B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904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39C6A-970C-4A93-A29E-F2440D02CA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252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01865-7BF3-4F92-B4E0-EB2397518E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377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4CF3B-F8F3-4A4E-BB43-71DC77DE29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429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0" y="6524625"/>
            <a:ext cx="2857500" cy="333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baseline="0"/>
            </a:lvl1pPr>
          </a:lstStyle>
          <a:p>
            <a:pPr>
              <a:defRPr/>
            </a:pPr>
            <a:fld id="{9CA21EB0-CF16-4589-A10D-A5D81D52349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004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FC97C-83B0-4793-9514-AC24077267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802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02DBF-55C5-44AA-AE30-C3047F38921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105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24625"/>
            <a:ext cx="26273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rgbClr val="3211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97650"/>
            <a:ext cx="2133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rgbClr val="808080"/>
                </a:solidFill>
                <a:latin typeface="+mn-lt"/>
              </a:defRPr>
            </a:lvl1pPr>
          </a:lstStyle>
          <a:p>
            <a:pPr>
              <a:defRPr/>
            </a:pPr>
            <a:fld id="{AC606AC8-5602-4267-A098-B0C9D070014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Freeform 6"/>
          <p:cNvSpPr>
            <a:spLocks noChangeArrowheads="1"/>
          </p:cNvSpPr>
          <p:nvPr userDrawn="1"/>
        </p:nvSpPr>
        <p:spPr bwMode="auto">
          <a:xfrm>
            <a:off x="381000" y="228600"/>
            <a:ext cx="73152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73152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0099C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66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Segoe U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Segoe U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Segoe U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Segoe UI" pitchFamily="34" charset="0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Segoe UI" pitchFamily="34" charset="0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Segoe UI" pitchFamily="34" charset="0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Segoe UI" pitchFamily="34" charset="0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Segoe UI" pitchFamily="34" charset="0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060848"/>
            <a:ext cx="8062913" cy="722313"/>
          </a:xfrm>
        </p:spPr>
        <p:txBody>
          <a:bodyPr/>
          <a:lstStyle/>
          <a:p>
            <a:pPr eaLnBrk="1" hangingPunct="1"/>
            <a:r>
              <a:rPr lang="ko-KR" altLang="en-US" b="1" dirty="0" smtClean="0"/>
              <a:t>자료구조 및 알고리즘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- List, Stack, Queue</a:t>
            </a:r>
            <a:endParaRPr lang="ko-KR" altLang="en-US" b="1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886200"/>
            <a:ext cx="76327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b="1" dirty="0" err="1" smtClean="0"/>
              <a:t>Taehyoun</a:t>
            </a:r>
            <a:r>
              <a:rPr lang="en-US" altLang="ko-KR" sz="2800" b="1" smtClean="0"/>
              <a:t> Kim</a:t>
            </a:r>
          </a:p>
          <a:p>
            <a:pPr eaLnBrk="1" hangingPunct="1">
              <a:lnSpc>
                <a:spcPct val="90000"/>
              </a:lnSpc>
            </a:pPr>
            <a:endParaRPr lang="en-US" altLang="ko-KR" sz="2800" b="1" smtClean="0"/>
          </a:p>
          <a:p>
            <a:pPr eaLnBrk="1" hangingPunct="1">
              <a:lnSpc>
                <a:spcPct val="90000"/>
              </a:lnSpc>
            </a:pPr>
            <a:r>
              <a:rPr lang="en-US" altLang="ko-KR" b="1" smtClean="0"/>
              <a:t>Dept. of Mechanical &amp; Information Engineering,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b="1" smtClean="0"/>
              <a:t>University of Seoul</a:t>
            </a:r>
          </a:p>
        </p:txBody>
      </p:sp>
    </p:spTree>
    <p:extLst>
      <p:ext uri="{BB962C8B-B14F-4D97-AF65-F5344CB8AC3E}">
        <p14:creationId xmlns:p14="http://schemas.microsoft.com/office/powerpoint/2010/main" val="153054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18D169E8-2F2F-4B66-A9DF-BC0C92A5B9C0}" type="slidenum">
              <a:rPr kumimoji="0" lang="en-US" altLang="ko-KR" sz="1400" smtClean="0">
                <a:latin typeface="Trebuchet MS" pitchFamily="34" charset="0"/>
              </a:rPr>
              <a:pPr/>
              <a:t>10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 smtClean="0"/>
              <a:t>Simple Array Implementation of Lists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568952" cy="478155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Inefficient due to </a:t>
            </a:r>
            <a:r>
              <a:rPr lang="en-US" altLang="ko-KR" b="1" dirty="0" smtClean="0"/>
              <a:t>Static Contiguous </a:t>
            </a:r>
            <a:r>
              <a:rPr lang="en-US" altLang="ko-KR" dirty="0" smtClean="0"/>
              <a:t>allocation in memory</a:t>
            </a:r>
            <a:endParaRPr lang="en-US" altLang="ko-KR" i="1" dirty="0" smtClean="0"/>
          </a:p>
          <a:p>
            <a:pPr eaLnBrk="1" hangingPunct="1"/>
            <a:r>
              <a:rPr lang="en-US" altLang="ko-KR" sz="2000" dirty="0" smtClean="0"/>
              <a:t>might overestimate the amount of storage needed for the list</a:t>
            </a:r>
          </a:p>
          <a:p>
            <a:pPr eaLnBrk="1" hangingPunct="1"/>
            <a:r>
              <a:rPr lang="en-US" altLang="ko-KR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Find</a:t>
            </a:r>
            <a:r>
              <a:rPr lang="en-US" altLang="ko-KR" sz="2000" dirty="0" smtClean="0"/>
              <a:t> can be done in linear time</a:t>
            </a:r>
          </a:p>
          <a:p>
            <a:pPr eaLnBrk="1" hangingPunct="1"/>
            <a:r>
              <a:rPr lang="en-US" altLang="ko-KR" sz="2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FindKth</a:t>
            </a:r>
            <a:r>
              <a:rPr lang="en-US" altLang="ko-KR" sz="2000" dirty="0" smtClean="0"/>
              <a:t> can be done in constant time (using array index)</a:t>
            </a:r>
          </a:p>
          <a:p>
            <a:pPr eaLnBrk="1" hangingPunct="1"/>
            <a:r>
              <a:rPr lang="en-US" altLang="ko-KR" sz="2000" dirty="0" smtClean="0"/>
              <a:t>hard to insert in the beginning or middle of the list</a:t>
            </a:r>
          </a:p>
          <a:p>
            <a:pPr eaLnBrk="1" hangingPunct="1"/>
            <a:r>
              <a:rPr lang="en-US" altLang="ko-KR" sz="2000" dirty="0" smtClean="0"/>
              <a:t>hard to delete in the beginning or middle of the list</a:t>
            </a:r>
          </a:p>
          <a:p>
            <a:pPr eaLnBrk="1" hangingPunct="1"/>
            <a:endParaRPr lang="en-US" altLang="ko-KR" sz="2000" dirty="0"/>
          </a:p>
          <a:p>
            <a:pPr marL="0" indent="0" eaLnBrk="1" hangingPunct="1">
              <a:buNone/>
            </a:pP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en-US" altLang="ko-KR" sz="24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Simple arrays are generally not used to implement lists</a:t>
            </a:r>
            <a:endParaRPr lang="en-US" altLang="ko-KR" sz="2400" b="1" u="sng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64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D973D98F-EA78-4D92-B78C-3CBA93F99009}" type="slidenum">
              <a:rPr kumimoji="0" lang="en-US" altLang="ko-KR" sz="1400" smtClean="0">
                <a:latin typeface="Trebuchet MS" pitchFamily="34" charset="0"/>
              </a:rPr>
              <a:pPr/>
              <a:t>11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229600" cy="478976"/>
          </a:xfrm>
        </p:spPr>
        <p:txBody>
          <a:bodyPr/>
          <a:lstStyle/>
          <a:p>
            <a:pPr eaLnBrk="1" hangingPunct="1"/>
            <a:r>
              <a:rPr lang="en-US" altLang="ko-KR" b="1" dirty="0" smtClean="0"/>
              <a:t>Linked Lists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052736"/>
            <a:ext cx="7772400" cy="5490734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 smtClean="0"/>
              <a:t>consists of a series of structures, which is NOT necessarily adjacent in memory.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 smtClean="0"/>
              <a:t>each structure includes a </a:t>
            </a:r>
            <a:r>
              <a:rPr lang="en-US" altLang="ko-KR" sz="24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altLang="ko-KR" sz="2400" dirty="0" smtClean="0"/>
              <a:t> pointer which is the address of the next structure.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 smtClean="0"/>
              <a:t>the last cell’s Next pointer is </a:t>
            </a:r>
            <a:r>
              <a:rPr lang="en-US" altLang="ko-KR" sz="2400" i="1" dirty="0" smtClean="0"/>
              <a:t>NULL (0).</a:t>
            </a:r>
            <a:endParaRPr lang="en-US" altLang="ko-KR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 smtClean="0"/>
              <a:t>Choice between Array and Linked List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smtClean="0"/>
              <a:t>depends on the frequency of updates in the list.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smtClean="0">
                <a:latin typeface="Garamond" pitchFamily="18" charset="0"/>
              </a:rPr>
              <a:t>Find( L, Key 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err="1" smtClean="0">
                <a:latin typeface="Garamond" pitchFamily="18" charset="0"/>
              </a:rPr>
              <a:t>FindKth</a:t>
            </a:r>
            <a:r>
              <a:rPr lang="en-US" altLang="ko-KR" sz="2000" dirty="0" smtClean="0">
                <a:latin typeface="Garamond" pitchFamily="18" charset="0"/>
              </a:rPr>
              <a:t>( L, K 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smtClean="0">
                <a:latin typeface="Garamond" pitchFamily="18" charset="0"/>
              </a:rPr>
              <a:t>Insert( Item, L, P ), Delete ( Item, L )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751169"/>
              </p:ext>
            </p:extLst>
          </p:nvPr>
        </p:nvGraphicFramePr>
        <p:xfrm>
          <a:off x="5897549" y="3102011"/>
          <a:ext cx="8640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21602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baseline="-25000" dirty="0" smtClean="0">
                          <a:solidFill>
                            <a:schemeClr val="tx1"/>
                          </a:solidFill>
                        </a:rPr>
                        <a:t>N-1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4" name="직선 화살표 연결선 13"/>
          <p:cNvCxnSpPr/>
          <p:nvPr/>
        </p:nvCxnSpPr>
        <p:spPr bwMode="auto">
          <a:xfrm>
            <a:off x="6689685" y="3287431"/>
            <a:ext cx="432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107232"/>
              </p:ext>
            </p:extLst>
          </p:nvPr>
        </p:nvGraphicFramePr>
        <p:xfrm>
          <a:off x="7121685" y="3102011"/>
          <a:ext cx="8640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21602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baseline="-250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373456"/>
              </p:ext>
            </p:extLst>
          </p:nvPr>
        </p:nvGraphicFramePr>
        <p:xfrm>
          <a:off x="1289037" y="3102011"/>
          <a:ext cx="8640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21602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8" name="직선 화살표 연결선 17"/>
          <p:cNvCxnSpPr/>
          <p:nvPr/>
        </p:nvCxnSpPr>
        <p:spPr bwMode="auto">
          <a:xfrm>
            <a:off x="2081173" y="3287431"/>
            <a:ext cx="432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004007"/>
              </p:ext>
            </p:extLst>
          </p:nvPr>
        </p:nvGraphicFramePr>
        <p:xfrm>
          <a:off x="2513173" y="3102011"/>
          <a:ext cx="8640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21602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0" name="직선 화살표 연결선 19"/>
          <p:cNvCxnSpPr/>
          <p:nvPr/>
        </p:nvCxnSpPr>
        <p:spPr bwMode="auto">
          <a:xfrm>
            <a:off x="3305261" y="3296001"/>
            <a:ext cx="432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470464"/>
              </p:ext>
            </p:extLst>
          </p:nvPr>
        </p:nvGraphicFramePr>
        <p:xfrm>
          <a:off x="3737309" y="3102011"/>
          <a:ext cx="8640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21602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화살표 연결선 21"/>
          <p:cNvCxnSpPr/>
          <p:nvPr/>
        </p:nvCxnSpPr>
        <p:spPr bwMode="auto">
          <a:xfrm>
            <a:off x="4529445" y="3284984"/>
            <a:ext cx="432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직선 화살표 연결선 22"/>
          <p:cNvCxnSpPr/>
          <p:nvPr/>
        </p:nvCxnSpPr>
        <p:spPr bwMode="auto">
          <a:xfrm>
            <a:off x="5465549" y="3284984"/>
            <a:ext cx="432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027382" y="3142112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25" name="꺾인 연결선 24"/>
          <p:cNvCxnSpPr/>
          <p:nvPr/>
        </p:nvCxnSpPr>
        <p:spPr bwMode="auto">
          <a:xfrm rot="16200000" flipH="1">
            <a:off x="7861244" y="3337513"/>
            <a:ext cx="393091" cy="288032"/>
          </a:xfrm>
          <a:prstGeom prst="bentConnector3">
            <a:avLst>
              <a:gd name="adj1" fmla="val -447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/>
          <p:cNvCxnSpPr/>
          <p:nvPr/>
        </p:nvCxnSpPr>
        <p:spPr bwMode="auto">
          <a:xfrm>
            <a:off x="7943179" y="3678075"/>
            <a:ext cx="51725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직선 연결선 32"/>
          <p:cNvCxnSpPr/>
          <p:nvPr/>
        </p:nvCxnSpPr>
        <p:spPr bwMode="auto">
          <a:xfrm>
            <a:off x="8021093" y="3779977"/>
            <a:ext cx="36485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537962"/>
              </p:ext>
            </p:extLst>
          </p:nvPr>
        </p:nvGraphicFramePr>
        <p:xfrm>
          <a:off x="1275839" y="3966107"/>
          <a:ext cx="10213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265"/>
                <a:gridCol w="49506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800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590123"/>
              </p:ext>
            </p:extLst>
          </p:nvPr>
        </p:nvGraphicFramePr>
        <p:xfrm>
          <a:off x="2627840" y="3961213"/>
          <a:ext cx="10213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265"/>
                <a:gridCol w="49506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720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269685"/>
              </p:ext>
            </p:extLst>
          </p:nvPr>
        </p:nvGraphicFramePr>
        <p:xfrm>
          <a:off x="4126731" y="3972230"/>
          <a:ext cx="10213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265"/>
                <a:gridCol w="49506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540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4037744" y="4293096"/>
            <a:ext cx="4972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720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601986" y="4293096"/>
            <a:ext cx="4972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800</a:t>
            </a:r>
            <a:endParaRPr lang="ko-KR" altLang="en-US" dirty="0"/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225301"/>
              </p:ext>
            </p:extLst>
          </p:nvPr>
        </p:nvGraphicFramePr>
        <p:xfrm>
          <a:off x="6084168" y="3933056"/>
          <a:ext cx="10213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265"/>
                <a:gridCol w="49506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baseline="-250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5351464" y="3985319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185768" y="4293096"/>
            <a:ext cx="6014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1000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36518" y="4293096"/>
            <a:ext cx="871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rgbClr val="FF0000"/>
                </a:solidFill>
                <a:latin typeface="+mn-lt"/>
              </a:rPr>
              <a:t>Address</a:t>
            </a:r>
            <a:endParaRPr lang="ko-KR" altLang="en-US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1" name="자유형 50"/>
          <p:cNvSpPr/>
          <p:nvPr/>
        </p:nvSpPr>
        <p:spPr bwMode="auto">
          <a:xfrm>
            <a:off x="1994053" y="4274545"/>
            <a:ext cx="683046" cy="272157"/>
          </a:xfrm>
          <a:custGeom>
            <a:avLst/>
            <a:gdLst>
              <a:gd name="connsiteX0" fmla="*/ 0 w 683046"/>
              <a:gd name="connsiteY0" fmla="*/ 0 h 272157"/>
              <a:gd name="connsiteX1" fmla="*/ 440675 w 683046"/>
              <a:gd name="connsiteY1" fmla="*/ 253388 h 272157"/>
              <a:gd name="connsiteX2" fmla="*/ 661012 w 683046"/>
              <a:gd name="connsiteY2" fmla="*/ 253388 h 272157"/>
              <a:gd name="connsiteX3" fmla="*/ 683046 w 683046"/>
              <a:gd name="connsiteY3" fmla="*/ 253388 h 272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3046" h="272157">
                <a:moveTo>
                  <a:pt x="0" y="0"/>
                </a:moveTo>
                <a:cubicBezTo>
                  <a:pt x="165253" y="105578"/>
                  <a:pt x="330506" y="211157"/>
                  <a:pt x="440675" y="253388"/>
                </a:cubicBezTo>
                <a:cubicBezTo>
                  <a:pt x="550844" y="295619"/>
                  <a:pt x="661012" y="253388"/>
                  <a:pt x="661012" y="253388"/>
                </a:cubicBezTo>
                <a:lnTo>
                  <a:pt x="683046" y="253388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자유형 57"/>
          <p:cNvSpPr/>
          <p:nvPr/>
        </p:nvSpPr>
        <p:spPr bwMode="auto">
          <a:xfrm>
            <a:off x="3417500" y="4274544"/>
            <a:ext cx="683046" cy="272157"/>
          </a:xfrm>
          <a:custGeom>
            <a:avLst/>
            <a:gdLst>
              <a:gd name="connsiteX0" fmla="*/ 0 w 683046"/>
              <a:gd name="connsiteY0" fmla="*/ 0 h 272157"/>
              <a:gd name="connsiteX1" fmla="*/ 440675 w 683046"/>
              <a:gd name="connsiteY1" fmla="*/ 253388 h 272157"/>
              <a:gd name="connsiteX2" fmla="*/ 661012 w 683046"/>
              <a:gd name="connsiteY2" fmla="*/ 253388 h 272157"/>
              <a:gd name="connsiteX3" fmla="*/ 683046 w 683046"/>
              <a:gd name="connsiteY3" fmla="*/ 253388 h 272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3046" h="272157">
                <a:moveTo>
                  <a:pt x="0" y="0"/>
                </a:moveTo>
                <a:cubicBezTo>
                  <a:pt x="165253" y="105578"/>
                  <a:pt x="330506" y="211157"/>
                  <a:pt x="440675" y="253388"/>
                </a:cubicBezTo>
                <a:cubicBezTo>
                  <a:pt x="550844" y="295619"/>
                  <a:pt x="661012" y="253388"/>
                  <a:pt x="661012" y="253388"/>
                </a:cubicBezTo>
                <a:lnTo>
                  <a:pt x="683046" y="253388"/>
                </a:ln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596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27772E0B-D92F-4002-8049-DFB65631C2CF}" type="slidenum">
              <a:rPr kumimoji="0" lang="en-US" altLang="ko-KR" sz="1400" smtClean="0">
                <a:latin typeface="Trebuchet MS" pitchFamily="34" charset="0"/>
              </a:rPr>
              <a:pPr/>
              <a:t>12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60648"/>
            <a:ext cx="8607900" cy="550984"/>
          </a:xfrm>
        </p:spPr>
        <p:txBody>
          <a:bodyPr/>
          <a:lstStyle/>
          <a:p>
            <a:pPr eaLnBrk="1" hangingPunct="1"/>
            <a:r>
              <a:rPr lang="en-US" altLang="ko-KR" b="1" dirty="0" smtClean="0"/>
              <a:t>Implementation Details of Linked List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312" y="980728"/>
            <a:ext cx="8229600" cy="540102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2400" dirty="0" smtClean="0">
                <a:sym typeface="Symbol" pitchFamily="18" charset="2"/>
              </a:rPr>
              <a:t>For convenience of Insertion and Deletion, there is a </a:t>
            </a:r>
            <a:r>
              <a:rPr lang="en-US" altLang="ko-KR" sz="2400" i="1" dirty="0" smtClean="0">
                <a:sym typeface="Symbol" pitchFamily="18" charset="2"/>
              </a:rPr>
              <a:t>Header </a:t>
            </a:r>
            <a:r>
              <a:rPr lang="en-US" altLang="ko-KR" sz="2400" dirty="0" smtClean="0">
                <a:sym typeface="Symbol" pitchFamily="18" charset="2"/>
              </a:rPr>
              <a:t>node in position 0.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2400" i="1" dirty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 sz="2400" i="1" dirty="0" smtClean="0">
              <a:sym typeface="Symbol" pitchFamily="18" charset="2"/>
            </a:endParaRPr>
          </a:p>
          <a:p>
            <a:pPr eaLnBrk="1" hangingPunct="1"/>
            <a:endParaRPr lang="en-US" altLang="ko-KR" sz="2400" dirty="0" smtClean="0">
              <a:sym typeface="Symbol" pitchFamily="18" charset="2"/>
            </a:endParaRPr>
          </a:p>
          <a:p>
            <a:pPr eaLnBrk="1" hangingPunct="1"/>
            <a:r>
              <a:rPr lang="en-US" altLang="ko-KR" sz="2400" dirty="0" smtClean="0">
                <a:sym typeface="Symbol" pitchFamily="18" charset="2"/>
              </a:rPr>
              <a:t>avoid special cases of inserting or deleting the first item.</a:t>
            </a:r>
          </a:p>
          <a:p>
            <a:pPr lvl="1" eaLnBrk="1" hangingPunct="1"/>
            <a:r>
              <a:rPr lang="en-US" altLang="ko-KR" sz="2000" dirty="0" smtClean="0">
                <a:sym typeface="Symbol" pitchFamily="18" charset="2"/>
              </a:rPr>
              <a:t>insert at the front of the list</a:t>
            </a:r>
          </a:p>
          <a:p>
            <a:pPr lvl="1" eaLnBrk="1" hangingPunct="1"/>
            <a:r>
              <a:rPr lang="en-US" altLang="ko-KR" sz="2000" dirty="0" smtClean="0">
                <a:sym typeface="Symbol" pitchFamily="18" charset="2"/>
              </a:rPr>
              <a:t>careful about deleting from the front of the list (the start of the list)</a:t>
            </a:r>
          </a:p>
          <a:p>
            <a:pPr lvl="1" eaLnBrk="1" hangingPunct="1"/>
            <a:r>
              <a:rPr lang="en-US" altLang="ko-KR" sz="2000" dirty="0" err="1" smtClean="0">
                <a:solidFill>
                  <a:srgbClr val="FF0000"/>
                </a:solidFill>
                <a:sym typeface="Symbol" pitchFamily="18" charset="2"/>
              </a:rPr>
              <a:t>FindPrevious</a:t>
            </a:r>
            <a:r>
              <a:rPr lang="en-US" altLang="ko-KR" sz="2000" dirty="0" smtClean="0">
                <a:sym typeface="Symbol" pitchFamily="18" charset="2"/>
              </a:rPr>
              <a:t> can be used for deletion in general.</a:t>
            </a:r>
          </a:p>
          <a:p>
            <a:pPr eaLnBrk="1" hangingPunct="1"/>
            <a:r>
              <a:rPr lang="en-US" altLang="ko-KR" sz="2400" dirty="0" smtClean="0">
                <a:sym typeface="Symbol" pitchFamily="18" charset="2"/>
              </a:rPr>
              <a:t>a null list is a list only with a header node.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>
              <a:sym typeface="Symbol" pitchFamily="18" charset="2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967291"/>
              </p:ext>
            </p:extLst>
          </p:nvPr>
        </p:nvGraphicFramePr>
        <p:xfrm>
          <a:off x="6516216" y="2013703"/>
          <a:ext cx="8640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21602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baseline="-25000" dirty="0" smtClean="0">
                          <a:solidFill>
                            <a:schemeClr val="tx1"/>
                          </a:solidFill>
                        </a:rPr>
                        <a:t>N-1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 bwMode="auto">
          <a:xfrm>
            <a:off x="7269347" y="2199123"/>
            <a:ext cx="36004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84869"/>
              </p:ext>
            </p:extLst>
          </p:nvPr>
        </p:nvGraphicFramePr>
        <p:xfrm>
          <a:off x="7625741" y="2013703"/>
          <a:ext cx="8640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21602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baseline="-250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424078"/>
              </p:ext>
            </p:extLst>
          </p:nvPr>
        </p:nvGraphicFramePr>
        <p:xfrm>
          <a:off x="2411760" y="2013703"/>
          <a:ext cx="8640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21602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 bwMode="auto">
          <a:xfrm>
            <a:off x="3213601" y="2199123"/>
            <a:ext cx="36004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262558"/>
              </p:ext>
            </p:extLst>
          </p:nvPr>
        </p:nvGraphicFramePr>
        <p:xfrm>
          <a:off x="3608004" y="2013703"/>
          <a:ext cx="8640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21602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 bwMode="auto">
          <a:xfrm>
            <a:off x="4378010" y="2199123"/>
            <a:ext cx="359992" cy="857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138504"/>
              </p:ext>
            </p:extLst>
          </p:nvPr>
        </p:nvGraphicFramePr>
        <p:xfrm>
          <a:off x="4771817" y="2013703"/>
          <a:ext cx="8640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21602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3" name="직선 화살표 연결선 12"/>
          <p:cNvCxnSpPr/>
          <p:nvPr/>
        </p:nvCxnSpPr>
        <p:spPr bwMode="auto">
          <a:xfrm flipV="1">
            <a:off x="5508104" y="2184609"/>
            <a:ext cx="360040" cy="24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직선 화살표 연결선 13"/>
          <p:cNvCxnSpPr/>
          <p:nvPr/>
        </p:nvCxnSpPr>
        <p:spPr bwMode="auto">
          <a:xfrm flipV="1">
            <a:off x="6109891" y="2196676"/>
            <a:ext cx="406325" cy="24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846476" y="2053804"/>
            <a:ext cx="309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…</a:t>
            </a:r>
            <a:endParaRPr lang="ko-KR" altLang="en-US" sz="1050" dirty="0"/>
          </a:p>
        </p:txBody>
      </p:sp>
      <p:cxnSp>
        <p:nvCxnSpPr>
          <p:cNvPr id="16" name="꺾인 연결선 15"/>
          <p:cNvCxnSpPr/>
          <p:nvPr/>
        </p:nvCxnSpPr>
        <p:spPr bwMode="auto">
          <a:xfrm rot="16200000" flipH="1">
            <a:off x="8365300" y="2249205"/>
            <a:ext cx="393091" cy="288032"/>
          </a:xfrm>
          <a:prstGeom prst="bentConnector3">
            <a:avLst>
              <a:gd name="adj1" fmla="val -447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8447235" y="2589767"/>
            <a:ext cx="51725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8525149" y="2691669"/>
            <a:ext cx="36485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238260"/>
              </p:ext>
            </p:extLst>
          </p:nvPr>
        </p:nvGraphicFramePr>
        <p:xfrm>
          <a:off x="1126633" y="2010763"/>
          <a:ext cx="10081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25202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i="1" dirty="0" smtClean="0">
                          <a:solidFill>
                            <a:schemeClr val="tx1"/>
                          </a:solidFill>
                        </a:rPr>
                        <a:t>Header</a:t>
                      </a:r>
                      <a:endParaRPr lang="ko-KR" altLang="en-US" sz="11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0" name="직선 화살표 연결선 19"/>
          <p:cNvCxnSpPr/>
          <p:nvPr/>
        </p:nvCxnSpPr>
        <p:spPr bwMode="auto">
          <a:xfrm>
            <a:off x="1979712" y="2185832"/>
            <a:ext cx="432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420602" y="1772816"/>
            <a:ext cx="30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i="1" dirty="0" smtClean="0">
                <a:solidFill>
                  <a:srgbClr val="FF0000"/>
                </a:solidFill>
                <a:latin typeface="+mn-lt"/>
              </a:rPr>
              <a:t>L</a:t>
            </a:r>
            <a:endParaRPr lang="ko-KR" altLang="en-US" i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25" name="직선 화살표 연결선 24"/>
          <p:cNvCxnSpPr>
            <a:endCxn id="19" idx="1"/>
          </p:cNvCxnSpPr>
          <p:nvPr/>
        </p:nvCxnSpPr>
        <p:spPr bwMode="auto">
          <a:xfrm>
            <a:off x="723891" y="1957482"/>
            <a:ext cx="402742" cy="2387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928303"/>
              </p:ext>
            </p:extLst>
          </p:nvPr>
        </p:nvGraphicFramePr>
        <p:xfrm>
          <a:off x="3203848" y="5650448"/>
          <a:ext cx="10081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25202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i="1" dirty="0" smtClean="0">
                          <a:solidFill>
                            <a:schemeClr val="tx1"/>
                          </a:solidFill>
                        </a:rPr>
                        <a:t>Header</a:t>
                      </a:r>
                      <a:endParaRPr lang="ko-KR" altLang="en-US" sz="11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497817" y="5412501"/>
            <a:ext cx="30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i="1" dirty="0" smtClean="0">
                <a:solidFill>
                  <a:srgbClr val="FF0000"/>
                </a:solidFill>
                <a:latin typeface="+mn-lt"/>
              </a:rPr>
              <a:t>L</a:t>
            </a:r>
            <a:endParaRPr lang="ko-KR" altLang="en-US" i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32" name="직선 화살표 연결선 31"/>
          <p:cNvCxnSpPr>
            <a:endCxn id="30" idx="1"/>
          </p:cNvCxnSpPr>
          <p:nvPr/>
        </p:nvCxnSpPr>
        <p:spPr bwMode="auto">
          <a:xfrm>
            <a:off x="2801106" y="5597167"/>
            <a:ext cx="402742" cy="2387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1085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9985E7B4-FEB2-418C-B41F-81C303C55A62}" type="slidenum">
              <a:rPr kumimoji="0" lang="en-US" altLang="ko-KR" sz="1400" smtClean="0">
                <a:latin typeface="Trebuchet MS" pitchFamily="34" charset="0"/>
              </a:rPr>
              <a:pPr/>
              <a:t>13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7213" y="1124743"/>
            <a:ext cx="8132762" cy="540060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 b="1" dirty="0" smtClean="0">
                <a:latin typeface="Garamond" pitchFamily="18" charset="0"/>
              </a:rPr>
              <a:t>#</a:t>
            </a:r>
            <a:r>
              <a:rPr lang="en-US" altLang="ko-KR" sz="1300" b="1" dirty="0" err="1" smtClean="0">
                <a:latin typeface="Garamond" pitchFamily="18" charset="0"/>
              </a:rPr>
              <a:t>ifndef</a:t>
            </a:r>
            <a:r>
              <a:rPr lang="en-US" altLang="ko-KR" sz="1300" b="1" dirty="0" smtClean="0">
                <a:latin typeface="Garamond" pitchFamily="18" charset="0"/>
              </a:rPr>
              <a:t> _</a:t>
            </a:r>
            <a:r>
              <a:rPr lang="en-US" altLang="ko-KR" sz="1300" b="1" dirty="0" err="1" smtClean="0">
                <a:latin typeface="Garamond" pitchFamily="18" charset="0"/>
              </a:rPr>
              <a:t>List_H</a:t>
            </a:r>
            <a:endParaRPr lang="en-US" altLang="ko-KR" sz="1300" b="1" dirty="0" smtClean="0">
              <a:latin typeface="Garamond" pitchFamily="18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300" b="1" dirty="0" smtClean="0">
              <a:latin typeface="Garamond" pitchFamily="18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 b="1" dirty="0" err="1" smtClean="0">
                <a:latin typeface="Garamond" pitchFamily="18" charset="0"/>
              </a:rPr>
              <a:t>struct</a:t>
            </a:r>
            <a:r>
              <a:rPr lang="en-US" altLang="ko-KR" sz="1300" b="1" dirty="0" smtClean="0">
                <a:latin typeface="Garamond" pitchFamily="18" charset="0"/>
              </a:rPr>
              <a:t> Node;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 b="1" dirty="0" err="1" smtClean="0">
                <a:latin typeface="Garamond" pitchFamily="18" charset="0"/>
              </a:rPr>
              <a:t>typedef</a:t>
            </a:r>
            <a:r>
              <a:rPr lang="en-US" altLang="ko-KR" sz="1300" b="1" dirty="0" smtClean="0">
                <a:latin typeface="Garamond" pitchFamily="18" charset="0"/>
              </a:rPr>
              <a:t> </a:t>
            </a:r>
            <a:r>
              <a:rPr lang="en-US" altLang="ko-KR" sz="1300" b="1" dirty="0" err="1" smtClean="0">
                <a:latin typeface="Garamond" pitchFamily="18" charset="0"/>
              </a:rPr>
              <a:t>struct</a:t>
            </a:r>
            <a:r>
              <a:rPr lang="en-US" altLang="ko-KR" sz="1300" b="1" dirty="0" smtClean="0">
                <a:latin typeface="Garamond" pitchFamily="18" charset="0"/>
              </a:rPr>
              <a:t> Node * </a:t>
            </a:r>
            <a:r>
              <a:rPr lang="en-US" altLang="ko-KR" sz="1300" b="1" dirty="0" err="1" smtClean="0">
                <a:latin typeface="Garamond" pitchFamily="18" charset="0"/>
              </a:rPr>
              <a:t>PtrToNode</a:t>
            </a:r>
            <a:r>
              <a:rPr lang="en-US" altLang="ko-KR" sz="1300" b="1" dirty="0" smtClean="0">
                <a:latin typeface="Garamond" pitchFamily="18" charset="0"/>
              </a:rPr>
              <a:t>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 b="1" dirty="0" err="1" smtClean="0">
                <a:latin typeface="Garamond" pitchFamily="18" charset="0"/>
              </a:rPr>
              <a:t>typedef</a:t>
            </a:r>
            <a:r>
              <a:rPr lang="en-US" altLang="ko-KR" sz="1300" b="1" dirty="0" smtClean="0">
                <a:latin typeface="Garamond" pitchFamily="18" charset="0"/>
              </a:rPr>
              <a:t> </a:t>
            </a:r>
            <a:r>
              <a:rPr lang="en-US" altLang="ko-KR" sz="1300" b="1" dirty="0" err="1" smtClean="0">
                <a:latin typeface="Garamond" pitchFamily="18" charset="0"/>
              </a:rPr>
              <a:t>PtrToNode</a:t>
            </a:r>
            <a:r>
              <a:rPr lang="en-US" altLang="ko-KR" sz="1300" b="1" dirty="0" smtClean="0">
                <a:latin typeface="Garamond" pitchFamily="18" charset="0"/>
              </a:rPr>
              <a:t> List;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 b="1" dirty="0" err="1" smtClean="0">
                <a:latin typeface="Garamond" pitchFamily="18" charset="0"/>
              </a:rPr>
              <a:t>typedef</a:t>
            </a:r>
            <a:r>
              <a:rPr lang="en-US" altLang="ko-KR" sz="1300" b="1" dirty="0" smtClean="0">
                <a:latin typeface="Garamond" pitchFamily="18" charset="0"/>
              </a:rPr>
              <a:t> </a:t>
            </a:r>
            <a:r>
              <a:rPr lang="en-US" altLang="ko-KR" sz="1300" b="1" dirty="0" err="1" smtClean="0">
                <a:latin typeface="Garamond" pitchFamily="18" charset="0"/>
              </a:rPr>
              <a:t>PtrToNode</a:t>
            </a:r>
            <a:r>
              <a:rPr lang="en-US" altLang="ko-KR" sz="1300" b="1" dirty="0" smtClean="0">
                <a:latin typeface="Garamond" pitchFamily="18" charset="0"/>
              </a:rPr>
              <a:t> Position;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300" b="1" dirty="0">
              <a:latin typeface="Garamond" pitchFamily="18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 b="1" dirty="0" err="1">
                <a:latin typeface="Garamond" pitchFamily="18" charset="0"/>
              </a:rPr>
              <a:t>struct</a:t>
            </a:r>
            <a:r>
              <a:rPr lang="en-US" altLang="ko-KR" sz="1300" b="1" dirty="0">
                <a:latin typeface="Garamond" pitchFamily="18" charset="0"/>
              </a:rPr>
              <a:t> Node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 b="1" dirty="0">
                <a:latin typeface="Garamond" pitchFamily="18" charset="0"/>
              </a:rPr>
              <a:t>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 b="1" dirty="0">
                <a:latin typeface="Garamond" pitchFamily="18" charset="0"/>
              </a:rPr>
              <a:t>    </a:t>
            </a:r>
            <a:r>
              <a:rPr lang="en-US" altLang="ko-KR" sz="1300" b="1" dirty="0" err="1">
                <a:latin typeface="Garamond" pitchFamily="18" charset="0"/>
              </a:rPr>
              <a:t>ElementType</a:t>
            </a:r>
            <a:r>
              <a:rPr lang="en-US" altLang="ko-KR" sz="1300" b="1" dirty="0">
                <a:latin typeface="Garamond" pitchFamily="18" charset="0"/>
              </a:rPr>
              <a:t>	Element;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 b="1" dirty="0">
                <a:latin typeface="Garamond" pitchFamily="18" charset="0"/>
              </a:rPr>
              <a:t>    Position          	Next;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 b="1" dirty="0">
                <a:latin typeface="Garamond" pitchFamily="18" charset="0"/>
              </a:rPr>
              <a:t>};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300" b="1" dirty="0" smtClean="0">
              <a:latin typeface="Garamond" pitchFamily="18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 b="1" dirty="0" smtClean="0">
                <a:latin typeface="Garamond" pitchFamily="18" charset="0"/>
              </a:rPr>
              <a:t>List </a:t>
            </a:r>
            <a:r>
              <a:rPr lang="en-US" altLang="ko-KR" sz="1300" b="1" dirty="0" err="1" smtClean="0">
                <a:latin typeface="Garamond" pitchFamily="18" charset="0"/>
              </a:rPr>
              <a:t>MakeEmpty</a:t>
            </a:r>
            <a:r>
              <a:rPr lang="en-US" altLang="ko-KR" sz="1300" b="1" dirty="0" smtClean="0">
                <a:latin typeface="Garamond" pitchFamily="18" charset="0"/>
              </a:rPr>
              <a:t>( List L 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 b="1" dirty="0" err="1" smtClean="0">
                <a:latin typeface="Garamond" pitchFamily="18" charset="0"/>
              </a:rPr>
              <a:t>int</a:t>
            </a:r>
            <a:r>
              <a:rPr lang="en-US" altLang="ko-KR" sz="1300" b="1" dirty="0" smtClean="0">
                <a:latin typeface="Garamond" pitchFamily="18" charset="0"/>
              </a:rPr>
              <a:t> </a:t>
            </a:r>
            <a:r>
              <a:rPr lang="en-US" altLang="ko-KR" sz="1300" b="1" dirty="0" err="1" smtClean="0">
                <a:latin typeface="Garamond" pitchFamily="18" charset="0"/>
              </a:rPr>
              <a:t>IsEmpty</a:t>
            </a:r>
            <a:r>
              <a:rPr lang="en-US" altLang="ko-KR" sz="1300" b="1" dirty="0" smtClean="0">
                <a:latin typeface="Garamond" pitchFamily="18" charset="0"/>
              </a:rPr>
              <a:t>( List L 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 b="1" dirty="0" err="1" smtClean="0">
                <a:latin typeface="Garamond" pitchFamily="18" charset="0"/>
              </a:rPr>
              <a:t>int</a:t>
            </a:r>
            <a:r>
              <a:rPr lang="en-US" altLang="ko-KR" sz="1300" b="1" dirty="0" smtClean="0">
                <a:latin typeface="Garamond" pitchFamily="18" charset="0"/>
              </a:rPr>
              <a:t> </a:t>
            </a:r>
            <a:r>
              <a:rPr lang="en-US" altLang="ko-KR" sz="1300" b="1" dirty="0" err="1" smtClean="0">
                <a:latin typeface="Garamond" pitchFamily="18" charset="0"/>
              </a:rPr>
              <a:t>IsLast</a:t>
            </a:r>
            <a:r>
              <a:rPr lang="en-US" altLang="ko-KR" sz="1300" b="1" dirty="0" smtClean="0">
                <a:latin typeface="Garamond" pitchFamily="18" charset="0"/>
              </a:rPr>
              <a:t>( Position P, List L 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 b="1" dirty="0" smtClean="0">
                <a:latin typeface="Garamond" pitchFamily="18" charset="0"/>
              </a:rPr>
              <a:t>Position Find( </a:t>
            </a:r>
            <a:r>
              <a:rPr lang="en-US" altLang="ko-KR" sz="1300" b="1" dirty="0" err="1" smtClean="0">
                <a:latin typeface="Garamond" pitchFamily="18" charset="0"/>
              </a:rPr>
              <a:t>ElementType</a:t>
            </a:r>
            <a:r>
              <a:rPr lang="en-US" altLang="ko-KR" sz="1300" b="1" dirty="0" smtClean="0">
                <a:latin typeface="Garamond" pitchFamily="18" charset="0"/>
              </a:rPr>
              <a:t> X, List L 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 b="1" dirty="0" smtClean="0">
                <a:latin typeface="Garamond" pitchFamily="18" charset="0"/>
              </a:rPr>
              <a:t>void Delete( </a:t>
            </a:r>
            <a:r>
              <a:rPr lang="en-US" altLang="ko-KR" sz="1300" b="1" dirty="0" err="1" smtClean="0">
                <a:latin typeface="Garamond" pitchFamily="18" charset="0"/>
              </a:rPr>
              <a:t>ElementType</a:t>
            </a:r>
            <a:r>
              <a:rPr lang="en-US" altLang="ko-KR" sz="1300" b="1" dirty="0" smtClean="0">
                <a:latin typeface="Garamond" pitchFamily="18" charset="0"/>
              </a:rPr>
              <a:t> X, List L 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 b="1" dirty="0" smtClean="0">
                <a:latin typeface="Garamond" pitchFamily="18" charset="0"/>
              </a:rPr>
              <a:t>Position </a:t>
            </a:r>
            <a:r>
              <a:rPr lang="en-US" altLang="ko-KR" sz="1300" b="1" dirty="0" err="1" smtClean="0">
                <a:latin typeface="Garamond" pitchFamily="18" charset="0"/>
              </a:rPr>
              <a:t>FindPrevious</a:t>
            </a:r>
            <a:r>
              <a:rPr lang="en-US" altLang="ko-KR" sz="1300" b="1" dirty="0" smtClean="0">
                <a:latin typeface="Garamond" pitchFamily="18" charset="0"/>
              </a:rPr>
              <a:t> ( </a:t>
            </a:r>
            <a:r>
              <a:rPr lang="en-US" altLang="ko-KR" sz="1300" b="1" dirty="0" err="1" smtClean="0">
                <a:latin typeface="Garamond" pitchFamily="18" charset="0"/>
              </a:rPr>
              <a:t>ElementType</a:t>
            </a:r>
            <a:r>
              <a:rPr lang="en-US" altLang="ko-KR" sz="1300" b="1" dirty="0" smtClean="0">
                <a:latin typeface="Garamond" pitchFamily="18" charset="0"/>
              </a:rPr>
              <a:t> X, List L 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 b="1" dirty="0" smtClean="0">
                <a:latin typeface="Garamond" pitchFamily="18" charset="0"/>
              </a:rPr>
              <a:t>void Insert ( </a:t>
            </a:r>
            <a:r>
              <a:rPr lang="en-US" altLang="ko-KR" sz="1300" b="1" dirty="0" err="1" smtClean="0">
                <a:latin typeface="Garamond" pitchFamily="18" charset="0"/>
              </a:rPr>
              <a:t>ElementType</a:t>
            </a:r>
            <a:r>
              <a:rPr lang="en-US" altLang="ko-KR" sz="1300" b="1" dirty="0" smtClean="0">
                <a:latin typeface="Garamond" pitchFamily="18" charset="0"/>
              </a:rPr>
              <a:t> X, List L, Position P 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 b="1" dirty="0" smtClean="0">
                <a:latin typeface="Garamond" pitchFamily="18" charset="0"/>
              </a:rPr>
              <a:t>void </a:t>
            </a:r>
            <a:r>
              <a:rPr lang="en-US" altLang="ko-KR" sz="1300" b="1" dirty="0" err="1" smtClean="0">
                <a:latin typeface="Garamond" pitchFamily="18" charset="0"/>
              </a:rPr>
              <a:t>DeleteList</a:t>
            </a:r>
            <a:r>
              <a:rPr lang="en-US" altLang="ko-KR" sz="1300" b="1" dirty="0" smtClean="0">
                <a:latin typeface="Garamond" pitchFamily="18" charset="0"/>
              </a:rPr>
              <a:t>( List L 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 b="1" dirty="0" smtClean="0">
                <a:latin typeface="Garamond" pitchFamily="18" charset="0"/>
              </a:rPr>
              <a:t>Position Header( List L 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 b="1" dirty="0" smtClean="0">
                <a:latin typeface="Garamond" pitchFamily="18" charset="0"/>
              </a:rPr>
              <a:t>Position First( List L 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 b="1" dirty="0" smtClean="0">
                <a:latin typeface="Garamond" pitchFamily="18" charset="0"/>
              </a:rPr>
              <a:t>Position Advance( Position P 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 b="1" dirty="0" err="1" smtClean="0">
                <a:latin typeface="Garamond" pitchFamily="18" charset="0"/>
              </a:rPr>
              <a:t>ElementType</a:t>
            </a:r>
            <a:r>
              <a:rPr lang="en-US" altLang="ko-KR" sz="1300" b="1" dirty="0" smtClean="0">
                <a:latin typeface="Garamond" pitchFamily="18" charset="0"/>
              </a:rPr>
              <a:t> Retrieve( Position P 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300" b="1" dirty="0" smtClean="0">
              <a:latin typeface="Garamond" pitchFamily="18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300" b="1" dirty="0" smtClean="0">
                <a:latin typeface="Garamond" pitchFamily="18" charset="0"/>
              </a:rPr>
              <a:t>#</a:t>
            </a:r>
            <a:r>
              <a:rPr lang="en-US" altLang="ko-KR" sz="1300" b="1" dirty="0" err="1">
                <a:latin typeface="Garamond" pitchFamily="18" charset="0"/>
              </a:rPr>
              <a:t>endif</a:t>
            </a:r>
            <a:r>
              <a:rPr lang="en-US" altLang="ko-KR" sz="1300" b="1" dirty="0">
                <a:latin typeface="Garamond" pitchFamily="18" charset="0"/>
              </a:rPr>
              <a:t>       /*   _</a:t>
            </a:r>
            <a:r>
              <a:rPr lang="en-US" altLang="ko-KR" sz="1300" b="1" dirty="0" err="1">
                <a:latin typeface="Garamond" pitchFamily="18" charset="0"/>
              </a:rPr>
              <a:t>List_H</a:t>
            </a:r>
            <a:r>
              <a:rPr lang="en-US" altLang="ko-KR" sz="1300" b="1" dirty="0">
                <a:latin typeface="Garamond" pitchFamily="18" charset="0"/>
              </a:rPr>
              <a:t>    </a:t>
            </a:r>
            <a:r>
              <a:rPr lang="en-US" altLang="ko-KR" sz="1300" b="1" dirty="0" smtClean="0">
                <a:latin typeface="Garamond" pitchFamily="18" charset="0"/>
              </a:rPr>
              <a:t>*/</a:t>
            </a:r>
            <a:endParaRPr lang="en-US" altLang="ko-KR" sz="1300" b="1" dirty="0">
              <a:latin typeface="Garamond" pitchFamily="18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823924" cy="714380"/>
          </a:xfrm>
          <a:noFill/>
        </p:spPr>
        <p:txBody>
          <a:bodyPr/>
          <a:lstStyle/>
          <a:p>
            <a:pPr eaLnBrk="1" hangingPunct="1"/>
            <a:r>
              <a:rPr lang="en-US" altLang="ko-KR" b="1" dirty="0" smtClean="0"/>
              <a:t>Implementation Details of Linked List</a:t>
            </a:r>
          </a:p>
        </p:txBody>
      </p:sp>
      <p:sp>
        <p:nvSpPr>
          <p:cNvPr id="2" name="오른쪽 중괄호 1"/>
          <p:cNvSpPr/>
          <p:nvPr/>
        </p:nvSpPr>
        <p:spPr bwMode="auto">
          <a:xfrm>
            <a:off x="4572000" y="1484784"/>
            <a:ext cx="576064" cy="4608512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48064" y="3558207"/>
            <a:ext cx="138409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/>
              <a:t>List ADT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7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D3EC0C63-56B8-45BB-A767-83C297CFE4B9}" type="slidenum">
              <a:rPr kumimoji="0" lang="en-US" altLang="ko-KR" sz="1400" smtClean="0">
                <a:latin typeface="Trebuchet MS" pitchFamily="34" charset="0"/>
              </a:rPr>
              <a:pPr/>
              <a:t>14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560" y="1196752"/>
            <a:ext cx="8132762" cy="532859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600" b="1" dirty="0" smtClean="0">
                <a:solidFill>
                  <a:srgbClr val="FF0000"/>
                </a:solidFill>
                <a:latin typeface="Garamond" pitchFamily="18" charset="0"/>
              </a:rPr>
              <a:t>/*   Return true if L is empty  */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 b="1" dirty="0" err="1" smtClean="0">
                <a:latin typeface="Garamond" pitchFamily="18" charset="0"/>
              </a:rPr>
              <a:t>int</a:t>
            </a:r>
            <a:endParaRPr lang="en-US" altLang="ko-KR" sz="1400" b="1" dirty="0" smtClean="0">
              <a:latin typeface="Garamond" pitchFamily="18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 b="1" dirty="0" err="1" smtClean="0">
                <a:latin typeface="Garamond" pitchFamily="18" charset="0"/>
              </a:rPr>
              <a:t>IsEmpty</a:t>
            </a:r>
            <a:r>
              <a:rPr lang="en-US" altLang="ko-KR" sz="1400" b="1" dirty="0" smtClean="0">
                <a:latin typeface="Garamond" pitchFamily="18" charset="0"/>
              </a:rPr>
              <a:t>( List L 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 b="1" dirty="0" smtClean="0">
                <a:latin typeface="Garamond" pitchFamily="18" charset="0"/>
              </a:rPr>
              <a:t>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 b="1" dirty="0" smtClean="0">
                <a:latin typeface="Garamond" pitchFamily="18" charset="0"/>
              </a:rPr>
              <a:t>    return L-&gt;Next == NULL;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 b="1" dirty="0" smtClean="0">
                <a:latin typeface="Garamond" pitchFamily="18" charset="0"/>
              </a:rPr>
              <a:t>}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400" b="1" dirty="0" smtClean="0">
              <a:latin typeface="Garamond" pitchFamily="18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600" b="1" dirty="0" smtClean="0">
                <a:solidFill>
                  <a:srgbClr val="FF0000"/>
                </a:solidFill>
                <a:latin typeface="Garamond" pitchFamily="18" charset="0"/>
              </a:rPr>
              <a:t>/*  Return true if P is the last position in list L  */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600" b="1" dirty="0" smtClean="0">
                <a:solidFill>
                  <a:srgbClr val="FF0000"/>
                </a:solidFill>
                <a:latin typeface="Garamond" pitchFamily="18" charset="0"/>
              </a:rPr>
              <a:t>/*  Parameter L is unused in this implementation  */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 b="1" dirty="0" err="1" smtClean="0">
                <a:latin typeface="Garamond" pitchFamily="18" charset="0"/>
              </a:rPr>
              <a:t>int</a:t>
            </a:r>
            <a:endParaRPr lang="en-US" altLang="ko-KR" sz="1400" b="1" dirty="0" smtClean="0">
              <a:latin typeface="Garamond" pitchFamily="18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 b="1" dirty="0" err="1" smtClean="0">
                <a:latin typeface="Garamond" pitchFamily="18" charset="0"/>
              </a:rPr>
              <a:t>IsLast</a:t>
            </a:r>
            <a:r>
              <a:rPr lang="en-US" altLang="ko-KR" sz="1400" b="1" dirty="0" smtClean="0">
                <a:latin typeface="Garamond" pitchFamily="18" charset="0"/>
              </a:rPr>
              <a:t>( Position P, List L 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 b="1" dirty="0" smtClean="0">
                <a:latin typeface="Garamond" pitchFamily="18" charset="0"/>
              </a:rPr>
              <a:t>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 b="1" dirty="0" smtClean="0">
                <a:latin typeface="Garamond" pitchFamily="18" charset="0"/>
              </a:rPr>
              <a:t>    return P-&gt;Next == NULL;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 b="1" dirty="0" smtClean="0">
                <a:latin typeface="Garamond" pitchFamily="18" charset="0"/>
              </a:rPr>
              <a:t>}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400" b="1" dirty="0" smtClean="0">
              <a:latin typeface="Garamond" pitchFamily="18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600" b="1" dirty="0" smtClean="0">
                <a:solidFill>
                  <a:srgbClr val="FF0000"/>
                </a:solidFill>
                <a:latin typeface="Garamond" pitchFamily="18" charset="0"/>
              </a:rPr>
              <a:t>/*  Return Position of X in L;  NULL if not found  */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 b="1" dirty="0" smtClean="0">
                <a:latin typeface="Garamond" pitchFamily="18" charset="0"/>
              </a:rPr>
              <a:t>Position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 b="1" dirty="0" smtClean="0">
                <a:latin typeface="Garamond" pitchFamily="18" charset="0"/>
              </a:rPr>
              <a:t>Find( </a:t>
            </a:r>
            <a:r>
              <a:rPr lang="en-US" altLang="ko-KR" sz="1400" b="1" dirty="0" err="1" smtClean="0">
                <a:latin typeface="Garamond" pitchFamily="18" charset="0"/>
              </a:rPr>
              <a:t>ElementType</a:t>
            </a:r>
            <a:r>
              <a:rPr lang="en-US" altLang="ko-KR" sz="1400" b="1" dirty="0" smtClean="0">
                <a:latin typeface="Garamond" pitchFamily="18" charset="0"/>
              </a:rPr>
              <a:t> X, List L 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 b="1" dirty="0" smtClean="0">
                <a:latin typeface="Garamond" pitchFamily="18" charset="0"/>
              </a:rPr>
              <a:t>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 b="1" dirty="0" smtClean="0">
                <a:latin typeface="Garamond" pitchFamily="18" charset="0"/>
              </a:rPr>
              <a:t>    Position P;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400" b="1" dirty="0" smtClean="0">
              <a:latin typeface="Garamond" pitchFamily="18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 b="1" dirty="0" smtClean="0">
                <a:latin typeface="Garamond" pitchFamily="18" charset="0"/>
              </a:rPr>
              <a:t>    P = L-&gt;Next;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 b="1" dirty="0" smtClean="0">
                <a:latin typeface="Garamond" pitchFamily="18" charset="0"/>
              </a:rPr>
              <a:t>    while( P != NULL &amp;&amp; P-&gt;Element != X )  </a:t>
            </a:r>
            <a:r>
              <a:rPr lang="en-US" altLang="ko-KR" sz="1400" b="1" dirty="0" smtClean="0">
                <a:solidFill>
                  <a:srgbClr val="0000FF"/>
                </a:solidFill>
                <a:latin typeface="Garamond" pitchFamily="18" charset="0"/>
              </a:rPr>
              <a:t>/* Ordering of test is important !!! */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 b="1" dirty="0" smtClean="0">
                <a:latin typeface="Garamond" pitchFamily="18" charset="0"/>
              </a:rPr>
              <a:t>        P = P-&gt;Next;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ko-KR" sz="1400" b="1" dirty="0" smtClean="0">
              <a:latin typeface="Garamond" pitchFamily="18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 b="1" dirty="0" smtClean="0">
                <a:latin typeface="Garamond" pitchFamily="18" charset="0"/>
              </a:rPr>
              <a:t>    return P;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ko-KR" sz="1400" b="1" dirty="0" smtClean="0">
                <a:latin typeface="Garamond" pitchFamily="18" charset="0"/>
              </a:rPr>
              <a:t>}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535892" cy="714380"/>
          </a:xfrm>
          <a:noFill/>
        </p:spPr>
        <p:txBody>
          <a:bodyPr/>
          <a:lstStyle/>
          <a:p>
            <a:pPr eaLnBrk="1" hangingPunct="1"/>
            <a:r>
              <a:rPr lang="en-US" altLang="ko-KR" b="1" dirty="0" smtClean="0"/>
              <a:t>Implementation Details of Linked List</a:t>
            </a:r>
          </a:p>
        </p:txBody>
      </p:sp>
    </p:spTree>
    <p:extLst>
      <p:ext uri="{BB962C8B-B14F-4D97-AF65-F5344CB8AC3E}">
        <p14:creationId xmlns:p14="http://schemas.microsoft.com/office/powerpoint/2010/main" val="377185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11EB9F67-F554-485E-A680-8F1CC5CF3DB5}" type="slidenum">
              <a:rPr kumimoji="0" lang="en-US" altLang="ko-KR" sz="1400" smtClean="0">
                <a:latin typeface="Trebuchet MS" pitchFamily="34" charset="0"/>
              </a:rPr>
              <a:pPr/>
              <a:t>15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539750" y="980728"/>
            <a:ext cx="8132763" cy="5543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>
              <a:lnSpc>
                <a:spcPct val="70000"/>
              </a:lnSpc>
              <a:spcBef>
                <a:spcPct val="20000"/>
              </a:spcBef>
            </a:pPr>
            <a:r>
              <a:rPr lang="en-US" altLang="ko-KR" sz="1400" dirty="0">
                <a:solidFill>
                  <a:srgbClr val="FF0000"/>
                </a:solidFill>
                <a:latin typeface="Garamond" pitchFamily="18" charset="0"/>
              </a:rPr>
              <a:t>/*  Delete first occurrence of X from a list  */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</a:pPr>
            <a:r>
              <a:rPr lang="en-US" altLang="ko-KR" sz="1400" dirty="0">
                <a:solidFill>
                  <a:srgbClr val="FF0000"/>
                </a:solidFill>
                <a:latin typeface="Garamond" pitchFamily="18" charset="0"/>
              </a:rPr>
              <a:t>/*  Assume use of a header node  */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 smtClean="0">
                <a:latin typeface="Garamond" pitchFamily="18" charset="0"/>
              </a:rPr>
              <a:t>void</a:t>
            </a:r>
            <a:endParaRPr lang="en-US" altLang="ko-KR" dirty="0">
              <a:latin typeface="Garamond" pitchFamily="18" charset="0"/>
            </a:endParaRP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Delete( </a:t>
            </a:r>
            <a:r>
              <a:rPr lang="en-US" altLang="ko-KR" dirty="0" err="1">
                <a:latin typeface="Garamond" pitchFamily="18" charset="0"/>
              </a:rPr>
              <a:t>ElementType</a:t>
            </a:r>
            <a:r>
              <a:rPr lang="en-US" altLang="ko-KR" dirty="0">
                <a:latin typeface="Garamond" pitchFamily="18" charset="0"/>
              </a:rPr>
              <a:t> X, List L )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{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Position P, </a:t>
            </a:r>
            <a:r>
              <a:rPr lang="en-US" altLang="ko-KR" dirty="0" err="1">
                <a:latin typeface="Garamond" pitchFamily="18" charset="0"/>
              </a:rPr>
              <a:t>TmpCell</a:t>
            </a:r>
            <a:r>
              <a:rPr lang="en-US" altLang="ko-KR" dirty="0">
                <a:latin typeface="Garamond" pitchFamily="18" charset="0"/>
              </a:rPr>
              <a:t>;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</a:pPr>
            <a:endParaRPr lang="en-US" altLang="ko-KR" dirty="0">
              <a:latin typeface="Garamond" pitchFamily="18" charset="0"/>
            </a:endParaRP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P = </a:t>
            </a:r>
            <a:r>
              <a:rPr lang="en-US" altLang="ko-KR" dirty="0" err="1">
                <a:solidFill>
                  <a:srgbClr val="0000FF"/>
                </a:solidFill>
                <a:latin typeface="Garamond" pitchFamily="18" charset="0"/>
              </a:rPr>
              <a:t>FindPrevious</a:t>
            </a:r>
            <a:r>
              <a:rPr lang="en-US" altLang="ko-KR" dirty="0">
                <a:latin typeface="Garamond" pitchFamily="18" charset="0"/>
              </a:rPr>
              <a:t>( X, L );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if( !</a:t>
            </a:r>
            <a:r>
              <a:rPr lang="en-US" altLang="ko-KR" dirty="0" err="1">
                <a:latin typeface="Garamond" pitchFamily="18" charset="0"/>
              </a:rPr>
              <a:t>IsLast</a:t>
            </a:r>
            <a:r>
              <a:rPr lang="en-US" altLang="ko-KR" dirty="0">
                <a:latin typeface="Garamond" pitchFamily="18" charset="0"/>
              </a:rPr>
              <a:t>( P, L ) )   /*  Assumption of header use  */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{                              /*  X is found; delete it  */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    </a:t>
            </a:r>
            <a:r>
              <a:rPr lang="en-US" altLang="ko-KR" dirty="0" err="1">
                <a:latin typeface="Garamond" pitchFamily="18" charset="0"/>
              </a:rPr>
              <a:t>TmpCell</a:t>
            </a:r>
            <a:r>
              <a:rPr lang="en-US" altLang="ko-KR" dirty="0">
                <a:latin typeface="Garamond" pitchFamily="18" charset="0"/>
              </a:rPr>
              <a:t> = P-&gt;Next;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    P-&gt;Next = </a:t>
            </a:r>
            <a:r>
              <a:rPr lang="en-US" altLang="ko-KR" dirty="0" err="1">
                <a:latin typeface="Garamond" pitchFamily="18" charset="0"/>
              </a:rPr>
              <a:t>TmpCell</a:t>
            </a:r>
            <a:r>
              <a:rPr lang="en-US" altLang="ko-KR" dirty="0">
                <a:latin typeface="Garamond" pitchFamily="18" charset="0"/>
              </a:rPr>
              <a:t>-&gt;Next;   /*  Bypass deleted cell  */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    free( </a:t>
            </a:r>
            <a:r>
              <a:rPr lang="en-US" altLang="ko-KR" dirty="0" err="1">
                <a:latin typeface="Garamond" pitchFamily="18" charset="0"/>
              </a:rPr>
              <a:t>TmpCell</a:t>
            </a:r>
            <a:r>
              <a:rPr lang="en-US" altLang="ko-KR" dirty="0">
                <a:latin typeface="Garamond" pitchFamily="18" charset="0"/>
              </a:rPr>
              <a:t> );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}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}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</a:pPr>
            <a:endParaRPr lang="en-US" altLang="ko-KR" sz="1200" dirty="0">
              <a:latin typeface="Garamond" pitchFamily="18" charset="0"/>
            </a:endParaRP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</a:pPr>
            <a:r>
              <a:rPr lang="en-US" altLang="ko-KR" sz="1400" dirty="0">
                <a:solidFill>
                  <a:srgbClr val="FF0000"/>
                </a:solidFill>
                <a:latin typeface="Garamond" pitchFamily="18" charset="0"/>
              </a:rPr>
              <a:t>/*  If X is not found, then Next field of returned Position is NULL */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</a:pPr>
            <a:r>
              <a:rPr lang="en-US" altLang="ko-KR" sz="1400" dirty="0">
                <a:solidFill>
                  <a:srgbClr val="FF0000"/>
                </a:solidFill>
                <a:latin typeface="Garamond" pitchFamily="18" charset="0"/>
              </a:rPr>
              <a:t>/*  Assumes a header  */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 smtClean="0">
                <a:latin typeface="Garamond" pitchFamily="18" charset="0"/>
              </a:rPr>
              <a:t>Position</a:t>
            </a:r>
            <a:endParaRPr lang="en-US" altLang="ko-KR" dirty="0">
              <a:latin typeface="Garamond" pitchFamily="18" charset="0"/>
            </a:endParaRP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 err="1">
                <a:solidFill>
                  <a:srgbClr val="0000FF"/>
                </a:solidFill>
                <a:latin typeface="Garamond" pitchFamily="18" charset="0"/>
              </a:rPr>
              <a:t>FindPrevious</a:t>
            </a:r>
            <a:r>
              <a:rPr lang="en-US" altLang="ko-KR" dirty="0">
                <a:solidFill>
                  <a:srgbClr val="0000FF"/>
                </a:solidFill>
                <a:latin typeface="Garamond" pitchFamily="18" charset="0"/>
              </a:rPr>
              <a:t>(</a:t>
            </a:r>
            <a:r>
              <a:rPr lang="en-US" altLang="ko-KR" dirty="0">
                <a:latin typeface="Garamond" pitchFamily="18" charset="0"/>
              </a:rPr>
              <a:t> </a:t>
            </a:r>
            <a:r>
              <a:rPr lang="en-US" altLang="ko-KR" dirty="0" err="1">
                <a:latin typeface="Garamond" pitchFamily="18" charset="0"/>
              </a:rPr>
              <a:t>ElementType</a:t>
            </a:r>
            <a:r>
              <a:rPr lang="en-US" altLang="ko-KR" dirty="0">
                <a:latin typeface="Garamond" pitchFamily="18" charset="0"/>
              </a:rPr>
              <a:t> X, List L )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{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Position P;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</a:pPr>
            <a:endParaRPr lang="en-US" altLang="ko-KR" dirty="0">
              <a:latin typeface="Garamond" pitchFamily="18" charset="0"/>
            </a:endParaRP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P = L;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</a:t>
            </a:r>
            <a:r>
              <a:rPr lang="en-US" altLang="ko-KR" dirty="0" err="1">
                <a:latin typeface="Garamond" pitchFamily="18" charset="0"/>
              </a:rPr>
              <a:t>whie</a:t>
            </a:r>
            <a:r>
              <a:rPr lang="en-US" altLang="ko-KR" dirty="0">
                <a:latin typeface="Garamond" pitchFamily="18" charset="0"/>
              </a:rPr>
              <a:t>( P-&gt;Next != NULL &amp;&amp; P-&gt;Next-&gt;Element != X )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    P = P-&gt;Next;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return P;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}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altLang="ko-KR" sz="3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Implementation Details of Linked List</a:t>
            </a:r>
          </a:p>
        </p:txBody>
      </p:sp>
    </p:spTree>
    <p:extLst>
      <p:ext uri="{BB962C8B-B14F-4D97-AF65-F5344CB8AC3E}">
        <p14:creationId xmlns:p14="http://schemas.microsoft.com/office/powerpoint/2010/main" val="125898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011D9C0D-5748-4B43-918A-23BA4B4E2B1E}" type="slidenum">
              <a:rPr kumimoji="0" lang="en-US" altLang="ko-KR" sz="1400" smtClean="0">
                <a:latin typeface="Trebuchet MS" pitchFamily="34" charset="0"/>
              </a:rPr>
              <a:pPr/>
              <a:t>16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557213" y="1438275"/>
            <a:ext cx="8132762" cy="3502893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400" dirty="0">
                <a:solidFill>
                  <a:srgbClr val="FF0000"/>
                </a:solidFill>
                <a:latin typeface="Garamond" pitchFamily="18" charset="0"/>
              </a:rPr>
              <a:t>/*  Insert (after legal position P)  */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400" dirty="0">
                <a:solidFill>
                  <a:srgbClr val="FF0000"/>
                </a:solidFill>
                <a:latin typeface="Garamond" pitchFamily="18" charset="0"/>
              </a:rPr>
              <a:t>/*  Header implementation assumed  */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400" dirty="0">
                <a:solidFill>
                  <a:srgbClr val="FF0000"/>
                </a:solidFill>
                <a:latin typeface="Garamond" pitchFamily="18" charset="0"/>
              </a:rPr>
              <a:t>/*  Parameter L is unused in this implementation  */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endParaRPr lang="en-US" altLang="ko-KR" sz="1400" dirty="0">
              <a:solidFill>
                <a:srgbClr val="FF0000"/>
              </a:solidFill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 smtClean="0">
                <a:latin typeface="Garamond" pitchFamily="18" charset="0"/>
              </a:rPr>
              <a:t>void Insert</a:t>
            </a:r>
            <a:r>
              <a:rPr lang="en-US" altLang="ko-KR" dirty="0">
                <a:latin typeface="Garamond" pitchFamily="18" charset="0"/>
              </a:rPr>
              <a:t>( </a:t>
            </a:r>
            <a:r>
              <a:rPr lang="en-US" altLang="ko-KR" dirty="0" err="1">
                <a:latin typeface="Garamond" pitchFamily="18" charset="0"/>
              </a:rPr>
              <a:t>ElementType</a:t>
            </a:r>
            <a:r>
              <a:rPr lang="en-US" altLang="ko-KR" dirty="0">
                <a:latin typeface="Garamond" pitchFamily="18" charset="0"/>
              </a:rPr>
              <a:t> X, List L, Position P )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{ 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Position </a:t>
            </a:r>
            <a:r>
              <a:rPr lang="en-US" altLang="ko-KR" dirty="0" err="1">
                <a:latin typeface="Garamond" pitchFamily="18" charset="0"/>
              </a:rPr>
              <a:t>TmpCell</a:t>
            </a:r>
            <a:r>
              <a:rPr lang="en-US" altLang="ko-KR" dirty="0">
                <a:latin typeface="Garamond" pitchFamily="18" charset="0"/>
              </a:rPr>
              <a:t>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endParaRPr lang="en-US" altLang="ko-KR" dirty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</a:t>
            </a:r>
            <a:r>
              <a:rPr lang="en-US" altLang="ko-KR" dirty="0" err="1">
                <a:latin typeface="Garamond" pitchFamily="18" charset="0"/>
              </a:rPr>
              <a:t>TmpCell</a:t>
            </a:r>
            <a:r>
              <a:rPr lang="en-US" altLang="ko-KR" dirty="0">
                <a:latin typeface="Garamond" pitchFamily="18" charset="0"/>
              </a:rPr>
              <a:t> = </a:t>
            </a:r>
            <a:r>
              <a:rPr lang="en-US" altLang="ko-KR" dirty="0" err="1">
                <a:solidFill>
                  <a:srgbClr val="0000FF"/>
                </a:solidFill>
                <a:latin typeface="Garamond" pitchFamily="18" charset="0"/>
              </a:rPr>
              <a:t>malloc</a:t>
            </a:r>
            <a:r>
              <a:rPr lang="en-US" altLang="ko-KR" dirty="0">
                <a:latin typeface="Garamond" pitchFamily="18" charset="0"/>
              </a:rPr>
              <a:t>( </a:t>
            </a:r>
            <a:r>
              <a:rPr lang="en-US" altLang="ko-KR" dirty="0" err="1">
                <a:latin typeface="Garamond" pitchFamily="18" charset="0"/>
              </a:rPr>
              <a:t>sizeof</a:t>
            </a:r>
            <a:r>
              <a:rPr lang="en-US" altLang="ko-KR" dirty="0">
                <a:latin typeface="Garamond" pitchFamily="18" charset="0"/>
              </a:rPr>
              <a:t>( </a:t>
            </a:r>
            <a:r>
              <a:rPr lang="en-US" altLang="ko-KR" dirty="0" err="1">
                <a:latin typeface="Garamond" pitchFamily="18" charset="0"/>
              </a:rPr>
              <a:t>struct</a:t>
            </a:r>
            <a:r>
              <a:rPr lang="en-US" altLang="ko-KR" dirty="0">
                <a:latin typeface="Garamond" pitchFamily="18" charset="0"/>
              </a:rPr>
              <a:t> Node ) );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if ( </a:t>
            </a:r>
            <a:r>
              <a:rPr lang="en-US" altLang="ko-KR" dirty="0" err="1">
                <a:latin typeface="Garamond" pitchFamily="18" charset="0"/>
              </a:rPr>
              <a:t>TmpCell</a:t>
            </a:r>
            <a:r>
              <a:rPr lang="en-US" altLang="ko-KR" dirty="0">
                <a:latin typeface="Garamond" pitchFamily="18" charset="0"/>
              </a:rPr>
              <a:t> == NULL )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    </a:t>
            </a:r>
            <a:r>
              <a:rPr lang="en-US" altLang="ko-KR" dirty="0" err="1">
                <a:latin typeface="Garamond" pitchFamily="18" charset="0"/>
              </a:rPr>
              <a:t>FatalError</a:t>
            </a:r>
            <a:r>
              <a:rPr lang="en-US" altLang="ko-KR" dirty="0">
                <a:latin typeface="Garamond" pitchFamily="18" charset="0"/>
              </a:rPr>
              <a:t>( “Out of space!!!” );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</a:t>
            </a:r>
            <a:r>
              <a:rPr lang="en-US" altLang="ko-KR" dirty="0" err="1">
                <a:latin typeface="Garamond" pitchFamily="18" charset="0"/>
              </a:rPr>
              <a:t>TmpCell</a:t>
            </a:r>
            <a:r>
              <a:rPr lang="en-US" altLang="ko-KR" dirty="0">
                <a:latin typeface="Garamond" pitchFamily="18" charset="0"/>
              </a:rPr>
              <a:t>-&gt;Element = X;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</a:t>
            </a:r>
            <a:r>
              <a:rPr lang="en-US" altLang="ko-KR" dirty="0" err="1">
                <a:latin typeface="Garamond" pitchFamily="18" charset="0"/>
              </a:rPr>
              <a:t>TmpCell</a:t>
            </a:r>
            <a:r>
              <a:rPr lang="en-US" altLang="ko-KR" dirty="0">
                <a:latin typeface="Garamond" pitchFamily="18" charset="0"/>
              </a:rPr>
              <a:t>-&gt;Next = P-&gt;Next;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P-&gt;Next = </a:t>
            </a:r>
            <a:r>
              <a:rPr lang="en-US" altLang="ko-KR" dirty="0" err="1">
                <a:latin typeface="Garamond" pitchFamily="18" charset="0"/>
              </a:rPr>
              <a:t>TmpCell</a:t>
            </a:r>
            <a:r>
              <a:rPr lang="en-US" altLang="ko-KR" dirty="0">
                <a:latin typeface="Garamond" pitchFamily="18" charset="0"/>
              </a:rPr>
              <a:t>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}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endParaRPr lang="en-US" altLang="ko-KR" sz="1200" dirty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endParaRPr lang="en-US" altLang="ko-KR" sz="1200" dirty="0">
              <a:latin typeface="Garamond" pitchFamily="18" charset="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395536" y="275345"/>
            <a:ext cx="86010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altLang="ko-KR" sz="3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Implementation Details of Linked List</a:t>
            </a:r>
          </a:p>
        </p:txBody>
      </p:sp>
    </p:spTree>
    <p:extLst>
      <p:ext uri="{BB962C8B-B14F-4D97-AF65-F5344CB8AC3E}">
        <p14:creationId xmlns:p14="http://schemas.microsoft.com/office/powerpoint/2010/main" val="155194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B4FA9864-E04E-43F7-A572-8A0AA9D9D660}" type="slidenum">
              <a:rPr kumimoji="0" lang="en-US" altLang="ko-KR" sz="1400" smtClean="0">
                <a:latin typeface="Trebuchet MS" pitchFamily="34" charset="0"/>
              </a:rPr>
              <a:pPr/>
              <a:t>17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557213" y="980728"/>
            <a:ext cx="8132762" cy="5616624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Garamond" pitchFamily="18" charset="0"/>
              </a:rPr>
              <a:t>/*  Incorrect </a:t>
            </a:r>
            <a:r>
              <a:rPr lang="en-US" altLang="ko-KR" sz="1600" dirty="0" err="1">
                <a:solidFill>
                  <a:srgbClr val="FF0000"/>
                </a:solidFill>
                <a:latin typeface="Garamond" pitchFamily="18" charset="0"/>
              </a:rPr>
              <a:t>DeleteList</a:t>
            </a:r>
            <a:r>
              <a:rPr lang="en-US" altLang="ko-KR" sz="1600" dirty="0">
                <a:solidFill>
                  <a:srgbClr val="FF0000"/>
                </a:solidFill>
                <a:latin typeface="Garamond" pitchFamily="18" charset="0"/>
              </a:rPr>
              <a:t> algorithm  */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 smtClean="0">
                <a:latin typeface="Garamond" pitchFamily="18" charset="0"/>
              </a:rPr>
              <a:t>void </a:t>
            </a:r>
            <a:r>
              <a:rPr lang="en-US" altLang="ko-KR" dirty="0" err="1" smtClean="0">
                <a:latin typeface="Garamond" pitchFamily="18" charset="0"/>
              </a:rPr>
              <a:t>DeleteList</a:t>
            </a:r>
            <a:r>
              <a:rPr lang="en-US" altLang="ko-KR" dirty="0">
                <a:latin typeface="Garamond" pitchFamily="18" charset="0"/>
              </a:rPr>
              <a:t>( List L )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{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Position P;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endParaRPr lang="en-US" altLang="ko-KR" dirty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P = L-&gt;Next;   /*  Header assumed  */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L-&gt;Next = NULL;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while( P != NULL )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{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    free( P );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0000FF"/>
                </a:solidFill>
                <a:latin typeface="Garamond" pitchFamily="18" charset="0"/>
              </a:rPr>
              <a:t>        P = P-&gt;Next;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}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}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endParaRPr lang="en-US" altLang="ko-KR" dirty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Garamond" pitchFamily="18" charset="0"/>
              </a:rPr>
              <a:t>/*  Correct </a:t>
            </a:r>
            <a:r>
              <a:rPr lang="en-US" altLang="ko-KR" sz="1600" dirty="0" err="1">
                <a:solidFill>
                  <a:srgbClr val="FF0000"/>
                </a:solidFill>
                <a:latin typeface="Garamond" pitchFamily="18" charset="0"/>
              </a:rPr>
              <a:t>DeleteList</a:t>
            </a:r>
            <a:r>
              <a:rPr lang="en-US" altLang="ko-KR" sz="1600" dirty="0">
                <a:solidFill>
                  <a:srgbClr val="FF0000"/>
                </a:solidFill>
                <a:latin typeface="Garamond" pitchFamily="18" charset="0"/>
              </a:rPr>
              <a:t> algorithm  */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 smtClean="0">
                <a:latin typeface="Garamond" pitchFamily="18" charset="0"/>
              </a:rPr>
              <a:t>void </a:t>
            </a:r>
            <a:r>
              <a:rPr lang="en-US" altLang="ko-KR" dirty="0" err="1" smtClean="0">
                <a:latin typeface="Garamond" pitchFamily="18" charset="0"/>
              </a:rPr>
              <a:t>DeleteList</a:t>
            </a:r>
            <a:r>
              <a:rPr lang="en-US" altLang="ko-KR" dirty="0">
                <a:latin typeface="Garamond" pitchFamily="18" charset="0"/>
              </a:rPr>
              <a:t>( List L )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{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Position P, </a:t>
            </a:r>
            <a:r>
              <a:rPr lang="en-US" altLang="ko-KR" dirty="0" err="1">
                <a:latin typeface="Garamond" pitchFamily="18" charset="0"/>
              </a:rPr>
              <a:t>Tmp</a:t>
            </a:r>
            <a:r>
              <a:rPr lang="en-US" altLang="ko-KR" dirty="0">
                <a:latin typeface="Garamond" pitchFamily="18" charset="0"/>
              </a:rPr>
              <a:t>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endParaRPr lang="en-US" altLang="ko-KR" dirty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P = L-&gt;Next;   /*  Header assumed  */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L-&gt;Next = NULL;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while( P != NULL )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{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    </a:t>
            </a:r>
            <a:r>
              <a:rPr lang="en-US" altLang="ko-KR" dirty="0" err="1">
                <a:latin typeface="Garamond" pitchFamily="18" charset="0"/>
              </a:rPr>
              <a:t>Tmp</a:t>
            </a:r>
            <a:r>
              <a:rPr lang="en-US" altLang="ko-KR" dirty="0">
                <a:latin typeface="Garamond" pitchFamily="18" charset="0"/>
              </a:rPr>
              <a:t> = P-&gt;Next;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	free( P );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    P = </a:t>
            </a:r>
            <a:r>
              <a:rPr lang="en-US" altLang="ko-KR" dirty="0" err="1">
                <a:latin typeface="Garamond" pitchFamily="18" charset="0"/>
              </a:rPr>
              <a:t>Tmp</a:t>
            </a:r>
            <a:r>
              <a:rPr lang="en-US" altLang="ko-KR" dirty="0">
                <a:latin typeface="Garamond" pitchFamily="18" charset="0"/>
              </a:rPr>
              <a:t>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}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 smtClean="0">
                <a:latin typeface="Garamond" pitchFamily="18" charset="0"/>
              </a:rPr>
              <a:t>}</a:t>
            </a:r>
            <a:endParaRPr lang="en-US" altLang="ko-KR" sz="1200" dirty="0">
              <a:latin typeface="Garamond" pitchFamily="18" charset="0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542924" y="269875"/>
            <a:ext cx="8493571" cy="5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Implementation Details of Linked List</a:t>
            </a:r>
          </a:p>
        </p:txBody>
      </p:sp>
    </p:spTree>
    <p:extLst>
      <p:ext uri="{BB962C8B-B14F-4D97-AF65-F5344CB8AC3E}">
        <p14:creationId xmlns:p14="http://schemas.microsoft.com/office/powerpoint/2010/main" val="257251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7E8F10D9-ECC4-4C20-A004-0D532F55B93C}" type="slidenum">
              <a:rPr kumimoji="0" lang="en-US" altLang="ko-KR" sz="1400" smtClean="0">
                <a:latin typeface="Trebuchet MS" pitchFamily="34" charset="0"/>
              </a:rPr>
              <a:pPr/>
              <a:t>18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77101" y="980728"/>
            <a:ext cx="7975600" cy="526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2000" dirty="0">
                <a:latin typeface="Garamond" pitchFamily="18" charset="0"/>
              </a:rPr>
              <a:t> </a:t>
            </a:r>
            <a:r>
              <a:rPr lang="en-US" altLang="ko-KR" b="0" dirty="0">
                <a:latin typeface="+mn-lt"/>
              </a:rPr>
              <a:t>Doubly Linked Lists</a:t>
            </a:r>
          </a:p>
          <a:p>
            <a:pPr marL="800100" lvl="1" indent="-342900" algn="just" eaLnBrk="1" hangingPunct="1">
              <a:lnSpc>
                <a:spcPct val="80000"/>
              </a:lnSpc>
              <a:spcBef>
                <a:spcPct val="50000"/>
              </a:spcBef>
              <a:buFontTx/>
              <a:buChar char="-"/>
            </a:pPr>
            <a:r>
              <a:rPr lang="en-US" altLang="ko-KR" sz="2000" dirty="0" err="1" smtClean="0">
                <a:solidFill>
                  <a:srgbClr val="0000FF"/>
                </a:solidFill>
                <a:latin typeface="Garamond" pitchFamily="18" charset="0"/>
              </a:rPr>
              <a:t>FindPrevious</a:t>
            </a:r>
            <a:r>
              <a:rPr lang="en-US" altLang="ko-KR" sz="2000" b="0" dirty="0" smtClean="0">
                <a:latin typeface="Arial" charset="0"/>
              </a:rPr>
              <a:t> </a:t>
            </a:r>
            <a:r>
              <a:rPr lang="en-US" altLang="ko-KR" sz="2000" b="0" dirty="0">
                <a:latin typeface="+mn-lt"/>
              </a:rPr>
              <a:t>not </a:t>
            </a:r>
            <a:r>
              <a:rPr lang="en-US" altLang="ko-KR" sz="2000" b="0" dirty="0" smtClean="0">
                <a:latin typeface="+mn-lt"/>
              </a:rPr>
              <a:t>necessary</a:t>
            </a:r>
          </a:p>
          <a:p>
            <a:pPr marL="800100" lvl="1" indent="-342900" algn="just" eaLnBrk="1" hangingPunct="1">
              <a:lnSpc>
                <a:spcPct val="80000"/>
              </a:lnSpc>
              <a:spcBef>
                <a:spcPct val="50000"/>
              </a:spcBef>
              <a:buFontTx/>
              <a:buChar char="-"/>
            </a:pPr>
            <a:endParaRPr lang="en-US" altLang="ko-KR" sz="2000" b="0" dirty="0">
              <a:latin typeface="+mn-lt"/>
            </a:endParaRPr>
          </a:p>
          <a:p>
            <a:pPr marL="800100" lvl="1" indent="-342900" algn="just" eaLnBrk="1" hangingPunct="1">
              <a:lnSpc>
                <a:spcPct val="80000"/>
              </a:lnSpc>
              <a:spcBef>
                <a:spcPct val="50000"/>
              </a:spcBef>
              <a:buFontTx/>
              <a:buChar char="-"/>
            </a:pPr>
            <a:endParaRPr lang="en-US" altLang="ko-KR" sz="2000" b="0" dirty="0">
              <a:latin typeface="+mn-lt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endParaRPr lang="en-US" altLang="ko-KR" b="0" dirty="0" smtClean="0">
              <a:latin typeface="Garamond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ko-KR" b="0" dirty="0" smtClean="0">
                <a:latin typeface="+mn-lt"/>
              </a:rPr>
              <a:t> Circularly </a:t>
            </a:r>
            <a:r>
              <a:rPr lang="en-US" altLang="ko-KR" b="0" dirty="0">
                <a:latin typeface="+mn-lt"/>
              </a:rPr>
              <a:t>Linked Lists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b="0" dirty="0">
                <a:latin typeface="+mn-lt"/>
              </a:rPr>
              <a:t>      - </a:t>
            </a:r>
            <a:r>
              <a:rPr lang="en-US" altLang="ko-KR" sz="2000" b="0" dirty="0">
                <a:latin typeface="+mn-lt"/>
              </a:rPr>
              <a:t>for both singly and doubly linked </a:t>
            </a:r>
            <a:r>
              <a:rPr lang="en-US" altLang="ko-KR" sz="2000" b="0" dirty="0" smtClean="0">
                <a:latin typeface="+mn-lt"/>
              </a:rPr>
              <a:t>lists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ko-KR" sz="2000" b="0" dirty="0">
              <a:latin typeface="+mn-lt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ko-KR" sz="2000" b="0" dirty="0">
              <a:latin typeface="+mn-lt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ko-KR" b="0" dirty="0" smtClean="0">
              <a:latin typeface="+mn-lt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ko-KR" b="0" dirty="0" smtClean="0">
                <a:latin typeface="+mn-lt"/>
              </a:rPr>
              <a:t> </a:t>
            </a:r>
            <a:r>
              <a:rPr lang="en-US" altLang="ko-KR" b="0" dirty="0" err="1" smtClean="0">
                <a:latin typeface="+mn-lt"/>
              </a:rPr>
              <a:t>Multilists</a:t>
            </a:r>
            <a:endParaRPr lang="en-US" altLang="ko-KR" b="0" dirty="0" smtClean="0">
              <a:latin typeface="+mn-lt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ko-KR" b="0" dirty="0">
              <a:latin typeface="+mn-lt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95536" y="188640"/>
            <a:ext cx="8748464" cy="63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Variations </a:t>
            </a:r>
            <a:r>
              <a:rPr lang="en-US" altLang="ko-KR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of Linked </a:t>
            </a:r>
            <a:r>
              <a:rPr lang="en-US" altLang="ko-KR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Lists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200312"/>
              </p:ext>
            </p:extLst>
          </p:nvPr>
        </p:nvGraphicFramePr>
        <p:xfrm>
          <a:off x="5364041" y="2132856"/>
          <a:ext cx="1164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71"/>
                <a:gridCol w="648072"/>
                <a:gridCol w="300073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baseline="-25000" dirty="0" smtClean="0">
                          <a:solidFill>
                            <a:schemeClr val="tx1"/>
                          </a:solidFill>
                        </a:rPr>
                        <a:t>N-1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 bwMode="auto">
          <a:xfrm>
            <a:off x="6414899" y="2257737"/>
            <a:ext cx="432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520420"/>
              </p:ext>
            </p:extLst>
          </p:nvPr>
        </p:nvGraphicFramePr>
        <p:xfrm>
          <a:off x="6865239" y="2132856"/>
          <a:ext cx="9489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27"/>
                <a:gridCol w="482027"/>
                <a:gridCol w="2082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baseline="-250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574651"/>
              </p:ext>
            </p:extLst>
          </p:nvPr>
        </p:nvGraphicFramePr>
        <p:xfrm>
          <a:off x="970811" y="2132856"/>
          <a:ext cx="9489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13"/>
                <a:gridCol w="523841"/>
                <a:gridCol w="2082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 bwMode="auto">
          <a:xfrm>
            <a:off x="1762947" y="2276872"/>
            <a:ext cx="432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547009"/>
              </p:ext>
            </p:extLst>
          </p:nvPr>
        </p:nvGraphicFramePr>
        <p:xfrm>
          <a:off x="2194947" y="2132856"/>
          <a:ext cx="9489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13"/>
                <a:gridCol w="523841"/>
                <a:gridCol w="2082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 bwMode="auto">
          <a:xfrm>
            <a:off x="2987035" y="2276872"/>
            <a:ext cx="432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054448"/>
              </p:ext>
            </p:extLst>
          </p:nvPr>
        </p:nvGraphicFramePr>
        <p:xfrm>
          <a:off x="3419083" y="2132856"/>
          <a:ext cx="9489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13"/>
                <a:gridCol w="523841"/>
                <a:gridCol w="2082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3" name="직선 화살표 연결선 12"/>
          <p:cNvCxnSpPr/>
          <p:nvPr/>
        </p:nvCxnSpPr>
        <p:spPr bwMode="auto">
          <a:xfrm>
            <a:off x="4211219" y="2265855"/>
            <a:ext cx="432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직선 화살표 연결선 13"/>
          <p:cNvCxnSpPr/>
          <p:nvPr/>
        </p:nvCxnSpPr>
        <p:spPr bwMode="auto">
          <a:xfrm>
            <a:off x="4932040" y="2246005"/>
            <a:ext cx="432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714148" y="2172957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16" name="꺾인 연결선 15"/>
          <p:cNvCxnSpPr/>
          <p:nvPr/>
        </p:nvCxnSpPr>
        <p:spPr bwMode="auto">
          <a:xfrm rot="16200000" flipH="1">
            <a:off x="7604798" y="2368358"/>
            <a:ext cx="393091" cy="288032"/>
          </a:xfrm>
          <a:prstGeom prst="bentConnector3">
            <a:avLst>
              <a:gd name="adj1" fmla="val -447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7686733" y="2708920"/>
            <a:ext cx="51725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7764647" y="2810822"/>
            <a:ext cx="36485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직선 화살표 연결선 18"/>
          <p:cNvCxnSpPr/>
          <p:nvPr/>
        </p:nvCxnSpPr>
        <p:spPr bwMode="auto">
          <a:xfrm flipH="1">
            <a:off x="6538226" y="2398854"/>
            <a:ext cx="432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직선 화살표 연결선 19"/>
          <p:cNvCxnSpPr/>
          <p:nvPr/>
        </p:nvCxnSpPr>
        <p:spPr bwMode="auto">
          <a:xfrm flipH="1">
            <a:off x="5018292" y="2398854"/>
            <a:ext cx="432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직선 화살표 연결선 20"/>
          <p:cNvCxnSpPr/>
          <p:nvPr/>
        </p:nvCxnSpPr>
        <p:spPr bwMode="auto">
          <a:xfrm flipH="1">
            <a:off x="4348901" y="2398854"/>
            <a:ext cx="432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 flipH="1">
            <a:off x="3123880" y="2388186"/>
            <a:ext cx="432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직선 화살표 연결선 22"/>
          <p:cNvCxnSpPr/>
          <p:nvPr/>
        </p:nvCxnSpPr>
        <p:spPr bwMode="auto">
          <a:xfrm flipH="1">
            <a:off x="1912845" y="2388186"/>
            <a:ext cx="432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꺾인 연결선 23"/>
          <p:cNvCxnSpPr/>
          <p:nvPr/>
        </p:nvCxnSpPr>
        <p:spPr bwMode="auto">
          <a:xfrm rot="5400000">
            <a:off x="703046" y="2336717"/>
            <a:ext cx="393091" cy="288032"/>
          </a:xfrm>
          <a:prstGeom prst="bentConnector3">
            <a:avLst>
              <a:gd name="adj1" fmla="val -447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직선 연결선 24"/>
          <p:cNvCxnSpPr/>
          <p:nvPr/>
        </p:nvCxnSpPr>
        <p:spPr bwMode="auto">
          <a:xfrm>
            <a:off x="507353" y="2677279"/>
            <a:ext cx="51725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/>
          <p:nvPr/>
        </p:nvCxnSpPr>
        <p:spPr bwMode="auto">
          <a:xfrm>
            <a:off x="561586" y="2779181"/>
            <a:ext cx="36485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893045"/>
              </p:ext>
            </p:extLst>
          </p:nvPr>
        </p:nvGraphicFramePr>
        <p:xfrm>
          <a:off x="5396240" y="4354304"/>
          <a:ext cx="1164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71"/>
                <a:gridCol w="648072"/>
                <a:gridCol w="300073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baseline="-25000" dirty="0" smtClean="0">
                          <a:solidFill>
                            <a:schemeClr val="tx1"/>
                          </a:solidFill>
                        </a:rPr>
                        <a:t>N-1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8" name="직선 화살표 연결선 27"/>
          <p:cNvCxnSpPr/>
          <p:nvPr/>
        </p:nvCxnSpPr>
        <p:spPr bwMode="auto">
          <a:xfrm>
            <a:off x="6447098" y="4479185"/>
            <a:ext cx="432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325695"/>
              </p:ext>
            </p:extLst>
          </p:nvPr>
        </p:nvGraphicFramePr>
        <p:xfrm>
          <a:off x="6897438" y="4354304"/>
          <a:ext cx="9489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27"/>
                <a:gridCol w="482027"/>
                <a:gridCol w="2082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baseline="-250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926890"/>
              </p:ext>
            </p:extLst>
          </p:nvPr>
        </p:nvGraphicFramePr>
        <p:xfrm>
          <a:off x="1003010" y="4354304"/>
          <a:ext cx="9489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13"/>
                <a:gridCol w="523841"/>
                <a:gridCol w="2082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1" name="직선 화살표 연결선 30"/>
          <p:cNvCxnSpPr/>
          <p:nvPr/>
        </p:nvCxnSpPr>
        <p:spPr bwMode="auto">
          <a:xfrm>
            <a:off x="1795146" y="4498320"/>
            <a:ext cx="432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975456"/>
              </p:ext>
            </p:extLst>
          </p:nvPr>
        </p:nvGraphicFramePr>
        <p:xfrm>
          <a:off x="2227146" y="4354304"/>
          <a:ext cx="9489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13"/>
                <a:gridCol w="523841"/>
                <a:gridCol w="2082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3" name="직선 화살표 연결선 32"/>
          <p:cNvCxnSpPr/>
          <p:nvPr/>
        </p:nvCxnSpPr>
        <p:spPr bwMode="auto">
          <a:xfrm>
            <a:off x="3019234" y="4498320"/>
            <a:ext cx="432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242893"/>
              </p:ext>
            </p:extLst>
          </p:nvPr>
        </p:nvGraphicFramePr>
        <p:xfrm>
          <a:off x="3451282" y="4354304"/>
          <a:ext cx="9489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13"/>
                <a:gridCol w="523841"/>
                <a:gridCol w="2082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5" name="직선 화살표 연결선 34"/>
          <p:cNvCxnSpPr/>
          <p:nvPr/>
        </p:nvCxnSpPr>
        <p:spPr bwMode="auto">
          <a:xfrm>
            <a:off x="4243418" y="4487303"/>
            <a:ext cx="432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직선 화살표 연결선 35"/>
          <p:cNvCxnSpPr/>
          <p:nvPr/>
        </p:nvCxnSpPr>
        <p:spPr bwMode="auto">
          <a:xfrm>
            <a:off x="4964239" y="4467453"/>
            <a:ext cx="432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4746347" y="4394405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41" name="직선 화살표 연결선 40"/>
          <p:cNvCxnSpPr/>
          <p:nvPr/>
        </p:nvCxnSpPr>
        <p:spPr bwMode="auto">
          <a:xfrm flipH="1">
            <a:off x="6570425" y="4620302"/>
            <a:ext cx="432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직선 화살표 연결선 41"/>
          <p:cNvCxnSpPr/>
          <p:nvPr/>
        </p:nvCxnSpPr>
        <p:spPr bwMode="auto">
          <a:xfrm flipH="1">
            <a:off x="5050491" y="4620302"/>
            <a:ext cx="432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직선 화살표 연결선 42"/>
          <p:cNvCxnSpPr/>
          <p:nvPr/>
        </p:nvCxnSpPr>
        <p:spPr bwMode="auto">
          <a:xfrm flipH="1">
            <a:off x="4381100" y="4620302"/>
            <a:ext cx="432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직선 화살표 연결선 43"/>
          <p:cNvCxnSpPr/>
          <p:nvPr/>
        </p:nvCxnSpPr>
        <p:spPr bwMode="auto">
          <a:xfrm flipH="1">
            <a:off x="3156079" y="4609634"/>
            <a:ext cx="432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직선 화살표 연결선 44"/>
          <p:cNvCxnSpPr/>
          <p:nvPr/>
        </p:nvCxnSpPr>
        <p:spPr bwMode="auto">
          <a:xfrm flipH="1">
            <a:off x="1945044" y="4609634"/>
            <a:ext cx="432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" name="꺾인 연결선 2"/>
          <p:cNvCxnSpPr/>
          <p:nvPr/>
        </p:nvCxnSpPr>
        <p:spPr bwMode="auto">
          <a:xfrm rot="10800000">
            <a:off x="1000281" y="4451167"/>
            <a:ext cx="6761637" cy="72271"/>
          </a:xfrm>
          <a:prstGeom prst="bentConnector5">
            <a:avLst>
              <a:gd name="adj1" fmla="val -5245"/>
              <a:gd name="adj2" fmla="val 489946"/>
              <a:gd name="adj3" fmla="val 103381"/>
            </a:avLst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꺾인 연결선 52"/>
          <p:cNvCxnSpPr/>
          <p:nvPr/>
        </p:nvCxnSpPr>
        <p:spPr bwMode="auto">
          <a:xfrm rot="10800000" flipH="1" flipV="1">
            <a:off x="1078599" y="4573498"/>
            <a:ext cx="6761637" cy="72271"/>
          </a:xfrm>
          <a:prstGeom prst="bentConnector5">
            <a:avLst>
              <a:gd name="adj1" fmla="val -5245"/>
              <a:gd name="adj2" fmla="val 489946"/>
              <a:gd name="adj3" fmla="val 103381"/>
            </a:avLst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303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F4F69397-2351-4A93-8373-59EB61A4731F}" type="slidenum">
              <a:rPr kumimoji="0" lang="en-US" altLang="ko-KR" sz="1400" smtClean="0">
                <a:latin typeface="Trebuchet MS" pitchFamily="34" charset="0"/>
              </a:rPr>
              <a:pPr/>
              <a:t>19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557213" y="1052736"/>
            <a:ext cx="7902575" cy="481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b="0" dirty="0" smtClean="0">
                <a:latin typeface="+mn-lt"/>
                <a:ea typeface="+mn-ea"/>
              </a:rPr>
              <a:t>Two </a:t>
            </a:r>
            <a:r>
              <a:rPr lang="en-US" altLang="ko-KR" b="0" dirty="0">
                <a:latin typeface="+mn-lt"/>
                <a:ea typeface="+mn-ea"/>
              </a:rPr>
              <a:t>features of pointer implementation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ko-KR" b="0" dirty="0">
                <a:latin typeface="+mn-lt"/>
                <a:ea typeface="+mn-ea"/>
              </a:rPr>
              <a:t> </a:t>
            </a:r>
            <a:r>
              <a:rPr lang="en-US" altLang="ko-KR" sz="2000" b="0" dirty="0">
                <a:latin typeface="+mn-lt"/>
                <a:ea typeface="+mn-ea"/>
              </a:rPr>
              <a:t>data stored in a collection of structures (java: </a:t>
            </a:r>
            <a:r>
              <a:rPr lang="en-US" altLang="ko-KR" sz="2000" b="0" dirty="0" err="1">
                <a:latin typeface="+mn-lt"/>
                <a:ea typeface="+mn-ea"/>
              </a:rPr>
              <a:t>ListNode</a:t>
            </a:r>
            <a:r>
              <a:rPr lang="en-US" altLang="ko-KR" sz="2000" b="0" dirty="0">
                <a:latin typeface="+mn-lt"/>
                <a:ea typeface="+mn-ea"/>
              </a:rPr>
              <a:t>), each structure contains data and a link to the next.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2000" b="0" dirty="0">
                <a:latin typeface="+mn-lt"/>
                <a:ea typeface="+mn-ea"/>
              </a:rPr>
              <a:t> new structure (node) can be obtained from the system’s global memory by calling </a:t>
            </a:r>
            <a:r>
              <a:rPr lang="en-US" altLang="ko-KR" sz="2000" b="0" dirty="0" err="1">
                <a:latin typeface="+mn-lt"/>
                <a:ea typeface="+mn-ea"/>
              </a:rPr>
              <a:t>malloc</a:t>
            </a:r>
            <a:r>
              <a:rPr lang="en-US" altLang="ko-KR" sz="2000" b="0" dirty="0">
                <a:latin typeface="+mn-lt"/>
                <a:ea typeface="+mn-ea"/>
              </a:rPr>
              <a:t> (new) and released by a call to free (automatically reclaimed)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ko-KR" sz="2000" b="0" dirty="0">
              <a:latin typeface="+mn-lt"/>
              <a:ea typeface="+mn-ea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b="0" dirty="0">
                <a:latin typeface="+mn-lt"/>
                <a:ea typeface="+mn-ea"/>
              </a:rPr>
              <a:t>Cursor Implementation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ko-KR" b="0" dirty="0">
                <a:latin typeface="+mn-lt"/>
                <a:ea typeface="+mn-ea"/>
              </a:rPr>
              <a:t> </a:t>
            </a:r>
            <a:r>
              <a:rPr lang="en-US" altLang="ko-KR" sz="2000" b="0" dirty="0">
                <a:latin typeface="+mn-lt"/>
              </a:rPr>
              <a:t>Useful for programming languages which do not support pointers (references)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2000" b="0" dirty="0" smtClean="0">
                <a:latin typeface="+mn-lt"/>
                <a:ea typeface="+mn-ea"/>
              </a:rPr>
              <a:t> global(</a:t>
            </a:r>
            <a:r>
              <a:rPr lang="en-US" altLang="ko-KR" sz="2000" b="0" dirty="0" smtClean="0">
                <a:solidFill>
                  <a:srgbClr val="FF0000"/>
                </a:solidFill>
                <a:latin typeface="+mn-lt"/>
                <a:ea typeface="+mn-ea"/>
              </a:rPr>
              <a:t>static</a:t>
            </a:r>
            <a:r>
              <a:rPr lang="en-US" altLang="ko-KR" sz="2000" b="0" dirty="0">
                <a:latin typeface="+mn-lt"/>
                <a:ea typeface="+mn-ea"/>
              </a:rPr>
              <a:t>) array of </a:t>
            </a:r>
            <a:r>
              <a:rPr lang="en-US" altLang="ko-KR" sz="2000" b="0" dirty="0" smtClean="0">
                <a:latin typeface="+mn-lt"/>
                <a:ea typeface="+mn-ea"/>
              </a:rPr>
              <a:t>structures (</a:t>
            </a:r>
            <a:r>
              <a:rPr lang="en-US" altLang="ko-KR" sz="2000" b="0" dirty="0">
                <a:latin typeface="+mn-lt"/>
                <a:ea typeface="+mn-ea"/>
              </a:rPr>
              <a:t>nodes</a:t>
            </a:r>
            <a:r>
              <a:rPr lang="en-US" altLang="ko-KR" sz="2000" b="0" dirty="0" smtClean="0">
                <a:latin typeface="+mn-lt"/>
                <a:ea typeface="+mn-ea"/>
              </a:rPr>
              <a:t>) and </a:t>
            </a:r>
            <a:r>
              <a:rPr lang="en-US" altLang="ko-KR" sz="2000" b="0" dirty="0">
                <a:latin typeface="+mn-lt"/>
                <a:ea typeface="+mn-ea"/>
              </a:rPr>
              <a:t>array index as a pointer (link</a:t>
            </a:r>
            <a:r>
              <a:rPr lang="en-US" altLang="ko-KR" sz="2000" b="0" dirty="0" smtClean="0">
                <a:latin typeface="+mn-lt"/>
                <a:ea typeface="+mn-ea"/>
              </a:rPr>
              <a:t>)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2000" b="0" dirty="0">
                <a:latin typeface="+mn-lt"/>
                <a:ea typeface="+mn-ea"/>
              </a:rPr>
              <a:t> </a:t>
            </a:r>
            <a:r>
              <a:rPr lang="en-US" altLang="ko-KR" sz="2000" b="0" dirty="0" smtClean="0">
                <a:latin typeface="+mn-lt"/>
                <a:ea typeface="+mn-ea"/>
              </a:rPr>
              <a:t>maintain </a:t>
            </a:r>
            <a:r>
              <a:rPr lang="en-US" altLang="ko-KR" sz="2000" b="0" i="1" dirty="0" smtClean="0">
                <a:latin typeface="+mn-lt"/>
                <a:ea typeface="+mn-ea"/>
              </a:rPr>
              <a:t>free list </a:t>
            </a:r>
            <a:r>
              <a:rPr lang="en-US" altLang="ko-KR" sz="2000" b="0" dirty="0" smtClean="0">
                <a:latin typeface="+mn-lt"/>
                <a:ea typeface="+mn-ea"/>
              </a:rPr>
              <a:t>of cells</a:t>
            </a:r>
            <a:endParaRPr lang="en-US" altLang="ko-KR" sz="2000" b="0" dirty="0">
              <a:latin typeface="+mn-lt"/>
              <a:ea typeface="+mn-ea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42924" y="269875"/>
            <a:ext cx="84215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Cursor Implementation of Linked Lists</a:t>
            </a:r>
          </a:p>
        </p:txBody>
      </p:sp>
    </p:spTree>
    <p:extLst>
      <p:ext uri="{BB962C8B-B14F-4D97-AF65-F5344CB8AC3E}">
        <p14:creationId xmlns:p14="http://schemas.microsoft.com/office/powerpoint/2010/main" val="264707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Table of Contents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998"/>
          </a:xfrm>
        </p:spPr>
        <p:txBody>
          <a:bodyPr/>
          <a:lstStyle/>
          <a:p>
            <a:r>
              <a:rPr lang="en-US" altLang="ko-KR" b="1" dirty="0" smtClean="0"/>
              <a:t>Abstract Data Type</a:t>
            </a:r>
          </a:p>
          <a:p>
            <a:r>
              <a:rPr lang="en-US" altLang="ko-KR" b="1" dirty="0" smtClean="0"/>
              <a:t>Elementary Data Structures</a:t>
            </a:r>
          </a:p>
          <a:p>
            <a:pPr lvl="1"/>
            <a:r>
              <a:rPr lang="en-US" altLang="ko-KR" sz="2800" b="1" dirty="0" smtClean="0"/>
              <a:t>Array</a:t>
            </a:r>
          </a:p>
          <a:p>
            <a:pPr lvl="1"/>
            <a:r>
              <a:rPr lang="en-US" altLang="ko-KR" sz="2800" b="1" dirty="0" smtClean="0"/>
              <a:t>List</a:t>
            </a:r>
          </a:p>
          <a:p>
            <a:pPr lvl="1"/>
            <a:r>
              <a:rPr lang="en-US" altLang="ko-KR" sz="2800" b="1" dirty="0" smtClean="0"/>
              <a:t>Stack</a:t>
            </a:r>
          </a:p>
          <a:p>
            <a:pPr lvl="1"/>
            <a:r>
              <a:rPr lang="en-US" altLang="ko-KR" sz="2800" b="1" dirty="0" smtClean="0"/>
              <a:t>Queue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DAAF86-D035-4F02-8527-EF0B54C2FD17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0107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70C0C70C-8A99-4424-8423-90DF9285C98D}" type="slidenum">
              <a:rPr kumimoji="0" lang="en-US" altLang="ko-KR" sz="1400" smtClean="0">
                <a:latin typeface="Trebuchet MS" pitchFamily="34" charset="0"/>
              </a:rPr>
              <a:pPr/>
              <a:t>20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graphicFrame>
        <p:nvGraphicFramePr>
          <p:cNvPr id="20539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991926"/>
              </p:ext>
            </p:extLst>
          </p:nvPr>
        </p:nvGraphicFramePr>
        <p:xfrm>
          <a:off x="827584" y="1412776"/>
          <a:ext cx="4159250" cy="4743456"/>
        </p:xfrm>
        <a:graphic>
          <a:graphicData uri="http://schemas.openxmlformats.org/drawingml/2006/table">
            <a:tbl>
              <a:tblPr/>
              <a:tblGrid>
                <a:gridCol w="852487"/>
                <a:gridCol w="2306638"/>
                <a:gridCol w="1000125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Slot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Element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Next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6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8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17" name="Rectangle 57"/>
          <p:cNvSpPr>
            <a:spLocks noChangeArrowheads="1"/>
          </p:cNvSpPr>
          <p:nvPr/>
        </p:nvSpPr>
        <p:spPr bwMode="auto">
          <a:xfrm>
            <a:off x="5148263" y="1193296"/>
            <a:ext cx="3744912" cy="35292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ko-KR" sz="1600" dirty="0" err="1">
                <a:latin typeface="Garamond" pitchFamily="18" charset="0"/>
              </a:rPr>
              <a:t>typedef</a:t>
            </a:r>
            <a:r>
              <a:rPr lang="en-US" altLang="ko-KR" sz="1600" dirty="0">
                <a:latin typeface="Garamond" pitchFamily="18" charset="0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Garamond" pitchFamily="18" charset="0"/>
              </a:rPr>
              <a:t>int</a:t>
            </a:r>
            <a:r>
              <a:rPr lang="en-US" altLang="ko-KR" sz="1600" dirty="0">
                <a:latin typeface="Garamond" pitchFamily="18" charset="0"/>
              </a:rPr>
              <a:t> </a:t>
            </a:r>
            <a:r>
              <a:rPr lang="en-US" altLang="ko-KR" sz="1600" dirty="0" err="1">
                <a:latin typeface="Garamond" pitchFamily="18" charset="0"/>
              </a:rPr>
              <a:t>PtrToNode</a:t>
            </a:r>
            <a:r>
              <a:rPr lang="en-US" altLang="ko-KR" sz="1600" dirty="0">
                <a:latin typeface="Garamond" pitchFamily="18" charset="0"/>
              </a:rPr>
              <a:t>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ko-KR" sz="1600" dirty="0" err="1">
                <a:latin typeface="Garamond" pitchFamily="18" charset="0"/>
              </a:rPr>
              <a:t>typedef</a:t>
            </a:r>
            <a:r>
              <a:rPr lang="en-US" altLang="ko-KR" sz="1600" dirty="0">
                <a:latin typeface="Garamond" pitchFamily="18" charset="0"/>
              </a:rPr>
              <a:t> </a:t>
            </a:r>
            <a:r>
              <a:rPr lang="en-US" altLang="ko-KR" sz="1600" dirty="0" err="1">
                <a:latin typeface="Garamond" pitchFamily="18" charset="0"/>
              </a:rPr>
              <a:t>PtrToNode</a:t>
            </a:r>
            <a:r>
              <a:rPr lang="en-US" altLang="ko-KR" sz="1600" dirty="0">
                <a:latin typeface="Garamond" pitchFamily="18" charset="0"/>
              </a:rPr>
              <a:t> List;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ko-KR" sz="1600" dirty="0" err="1">
                <a:latin typeface="Garamond" pitchFamily="18" charset="0"/>
              </a:rPr>
              <a:t>typedef</a:t>
            </a:r>
            <a:r>
              <a:rPr lang="en-US" altLang="ko-KR" sz="1600" dirty="0">
                <a:latin typeface="Garamond" pitchFamily="18" charset="0"/>
              </a:rPr>
              <a:t> </a:t>
            </a:r>
            <a:r>
              <a:rPr lang="en-US" altLang="ko-KR" sz="1600" dirty="0" err="1">
                <a:latin typeface="Garamond" pitchFamily="18" charset="0"/>
              </a:rPr>
              <a:t>PtrToNode</a:t>
            </a:r>
            <a:r>
              <a:rPr lang="en-US" altLang="ko-KR" sz="1600" dirty="0">
                <a:latin typeface="Garamond" pitchFamily="18" charset="0"/>
              </a:rPr>
              <a:t> Position;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endParaRPr lang="en-US" altLang="ko-KR" sz="1600" dirty="0">
              <a:latin typeface="Garamond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ko-KR" sz="1600" dirty="0" err="1">
                <a:latin typeface="Garamond" pitchFamily="18" charset="0"/>
              </a:rPr>
              <a:t>struct</a:t>
            </a:r>
            <a:r>
              <a:rPr lang="en-US" altLang="ko-KR" sz="1600" dirty="0">
                <a:latin typeface="Garamond" pitchFamily="18" charset="0"/>
              </a:rPr>
              <a:t> Node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ko-KR" sz="1600" dirty="0">
                <a:latin typeface="Garamond" pitchFamily="18" charset="0"/>
              </a:rPr>
              <a:t>{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ko-KR" sz="1600" dirty="0">
                <a:latin typeface="Garamond" pitchFamily="18" charset="0"/>
              </a:rPr>
              <a:t>    </a:t>
            </a:r>
            <a:r>
              <a:rPr lang="en-US" altLang="ko-KR" sz="1600" dirty="0" err="1">
                <a:latin typeface="Garamond" pitchFamily="18" charset="0"/>
              </a:rPr>
              <a:t>ElementType</a:t>
            </a:r>
            <a:r>
              <a:rPr lang="en-US" altLang="ko-KR" sz="1600" dirty="0">
                <a:latin typeface="Garamond" pitchFamily="18" charset="0"/>
              </a:rPr>
              <a:t> Element;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ko-KR" sz="1600" dirty="0">
                <a:latin typeface="Garamond" pitchFamily="18" charset="0"/>
              </a:rPr>
              <a:t>    Position          Next;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ko-KR" sz="1600" dirty="0">
                <a:latin typeface="Garamond" pitchFamily="18" charset="0"/>
              </a:rPr>
              <a:t>}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endParaRPr lang="en-US" altLang="ko-KR" sz="1600" dirty="0">
              <a:latin typeface="Garamond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ko-KR" sz="1600" dirty="0" err="1">
                <a:latin typeface="Garamond" pitchFamily="18" charset="0"/>
              </a:rPr>
              <a:t>struct</a:t>
            </a:r>
            <a:r>
              <a:rPr lang="en-US" altLang="ko-KR" sz="1600" dirty="0">
                <a:latin typeface="Garamond" pitchFamily="18" charset="0"/>
              </a:rPr>
              <a:t> Node </a:t>
            </a:r>
            <a:r>
              <a:rPr lang="en-US" altLang="ko-KR" sz="1600" dirty="0" err="1">
                <a:latin typeface="Garamond" pitchFamily="18" charset="0"/>
              </a:rPr>
              <a:t>CursorSpace</a:t>
            </a:r>
            <a:r>
              <a:rPr lang="en-US" altLang="ko-KR" sz="1600" dirty="0">
                <a:latin typeface="Garamond" pitchFamily="18" charset="0"/>
              </a:rPr>
              <a:t>[</a:t>
            </a:r>
            <a:r>
              <a:rPr lang="en-US" altLang="ko-KR" sz="1600" dirty="0" err="1">
                <a:latin typeface="Garamond" pitchFamily="18" charset="0"/>
              </a:rPr>
              <a:t>SpaceSize</a:t>
            </a:r>
            <a:r>
              <a:rPr lang="en-US" altLang="ko-KR" sz="1600" dirty="0">
                <a:latin typeface="Garamond" pitchFamily="18" charset="0"/>
              </a:rPr>
              <a:t>];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endParaRPr lang="en-US" altLang="ko-KR" sz="1600" dirty="0">
              <a:latin typeface="Garamond" pitchFamily="18" charset="0"/>
            </a:endParaRPr>
          </a:p>
        </p:txBody>
      </p:sp>
      <p:sp>
        <p:nvSpPr>
          <p:cNvPr id="15418" name="Rectangle 58"/>
          <p:cNvSpPr>
            <a:spLocks noChangeArrowheads="1"/>
          </p:cNvSpPr>
          <p:nvPr/>
        </p:nvSpPr>
        <p:spPr bwMode="auto">
          <a:xfrm>
            <a:off x="542924" y="269875"/>
            <a:ext cx="84215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Cursor Implementation of Linked Lists</a:t>
            </a:r>
          </a:p>
        </p:txBody>
      </p:sp>
      <p:cxnSp>
        <p:nvCxnSpPr>
          <p:cNvPr id="3" name="직선 화살표 연결선 2"/>
          <p:cNvCxnSpPr/>
          <p:nvPr/>
        </p:nvCxnSpPr>
        <p:spPr bwMode="auto">
          <a:xfrm>
            <a:off x="721310" y="1988840"/>
            <a:ext cx="4286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-42598" y="1844824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57804" y="5805264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latin typeface="+mn-lt"/>
              </a:rPr>
              <a:t>NULL</a:t>
            </a:r>
            <a:endParaRPr lang="ko-KR" altLang="en-US" i="1" dirty="0">
              <a:latin typeface="+mn-lt"/>
            </a:endParaRPr>
          </a:p>
        </p:txBody>
      </p:sp>
      <p:cxnSp>
        <p:nvCxnSpPr>
          <p:cNvPr id="10" name="직선 화살표 연결선 9"/>
          <p:cNvCxnSpPr>
            <a:stCxn id="9" idx="1"/>
          </p:cNvCxnSpPr>
          <p:nvPr/>
        </p:nvCxnSpPr>
        <p:spPr bwMode="auto">
          <a:xfrm flipH="1">
            <a:off x="4644008" y="5959153"/>
            <a:ext cx="71379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7686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6B21F60C-BBBB-4A05-86D5-68ACCB940396}" type="slidenum">
              <a:rPr kumimoji="0" lang="en-US" altLang="ko-KR" sz="1400" smtClean="0">
                <a:latin typeface="Trebuchet MS" pitchFamily="34" charset="0"/>
              </a:rPr>
              <a:pPr/>
              <a:t>21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graphicFrame>
        <p:nvGraphicFramePr>
          <p:cNvPr id="21564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231228"/>
              </p:ext>
            </p:extLst>
          </p:nvPr>
        </p:nvGraphicFramePr>
        <p:xfrm>
          <a:off x="684213" y="1412875"/>
          <a:ext cx="4159250" cy="4743456"/>
        </p:xfrm>
        <a:graphic>
          <a:graphicData uri="http://schemas.openxmlformats.org/drawingml/2006/table">
            <a:tbl>
              <a:tblPr/>
              <a:tblGrid>
                <a:gridCol w="852487"/>
                <a:gridCol w="2306638"/>
                <a:gridCol w="1000125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Slot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Element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Next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-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header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-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header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6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-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8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41" name="Text Box 57"/>
          <p:cNvSpPr txBox="1">
            <a:spLocks noChangeArrowheads="1"/>
          </p:cNvSpPr>
          <p:nvPr/>
        </p:nvSpPr>
        <p:spPr bwMode="auto">
          <a:xfrm>
            <a:off x="5759450" y="22844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6442" name="Text Box 58"/>
          <p:cNvSpPr txBox="1">
            <a:spLocks noChangeArrowheads="1"/>
          </p:cNvSpPr>
          <p:nvPr/>
        </p:nvSpPr>
        <p:spPr bwMode="auto">
          <a:xfrm>
            <a:off x="5148263" y="1521487"/>
            <a:ext cx="3702050" cy="2514535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2000" dirty="0">
                <a:latin typeface="+mn-lt"/>
              </a:rPr>
              <a:t> Free list </a:t>
            </a:r>
          </a:p>
          <a:p>
            <a:pPr lvl="1" algn="l" eaLnBrk="1" hangingPunct="1">
              <a:lnSpc>
                <a:spcPct val="80000"/>
              </a:lnSpc>
              <a:spcBef>
                <a:spcPct val="50000"/>
              </a:spcBef>
              <a:buFontTx/>
              <a:buChar char="-"/>
            </a:pPr>
            <a:r>
              <a:rPr lang="en-US" altLang="ko-KR" b="0" dirty="0">
                <a:latin typeface="+mn-lt"/>
              </a:rPr>
              <a:t> </a:t>
            </a:r>
            <a:r>
              <a:rPr lang="en-US" altLang="ko-KR" sz="2000" b="0" dirty="0">
                <a:latin typeface="+mn-lt"/>
              </a:rPr>
              <a:t>header at cell 0</a:t>
            </a:r>
          </a:p>
          <a:p>
            <a:pPr lvl="1" algn="l" eaLnBrk="1" hangingPunct="1">
              <a:lnSpc>
                <a:spcPct val="80000"/>
              </a:lnSpc>
              <a:spcBef>
                <a:spcPct val="50000"/>
              </a:spcBef>
              <a:buFontTx/>
              <a:buChar char="-"/>
            </a:pPr>
            <a:r>
              <a:rPr lang="en-US" altLang="ko-KR" sz="1800" dirty="0">
                <a:latin typeface="+mn-lt"/>
              </a:rPr>
              <a:t> </a:t>
            </a:r>
            <a:r>
              <a:rPr lang="en-US" altLang="ko-KR" sz="1800" dirty="0" err="1">
                <a:latin typeface="Garamond" pitchFamily="18" charset="0"/>
              </a:rPr>
              <a:t>CursorAlloc</a:t>
            </a:r>
            <a:r>
              <a:rPr lang="en-US" altLang="ko-KR" sz="1800" dirty="0">
                <a:latin typeface="+mn-lt"/>
              </a:rPr>
              <a:t> </a:t>
            </a:r>
            <a:r>
              <a:rPr lang="en-US" altLang="ko-KR" sz="2000" b="0" dirty="0">
                <a:latin typeface="+mn-lt"/>
              </a:rPr>
              <a:t>returns</a:t>
            </a:r>
            <a:br>
              <a:rPr lang="en-US" altLang="ko-KR" sz="2000" b="0" dirty="0">
                <a:latin typeface="+mn-lt"/>
              </a:rPr>
            </a:br>
            <a:r>
              <a:rPr lang="en-US" altLang="ko-KR" sz="2000" b="0" dirty="0">
                <a:latin typeface="+mn-lt"/>
              </a:rPr>
              <a:t>   the 1</a:t>
            </a:r>
            <a:r>
              <a:rPr lang="en-US" altLang="ko-KR" sz="2000" b="0" baseline="30000" dirty="0">
                <a:latin typeface="+mn-lt"/>
              </a:rPr>
              <a:t>st</a:t>
            </a:r>
            <a:r>
              <a:rPr lang="en-US" altLang="ko-KR" sz="2000" b="0" dirty="0">
                <a:latin typeface="+mn-lt"/>
              </a:rPr>
              <a:t> element of </a:t>
            </a:r>
            <a:br>
              <a:rPr lang="en-US" altLang="ko-KR" sz="2000" b="0" dirty="0">
                <a:latin typeface="+mn-lt"/>
              </a:rPr>
            </a:br>
            <a:r>
              <a:rPr lang="en-US" altLang="ko-KR" sz="2000" b="0" dirty="0">
                <a:latin typeface="+mn-lt"/>
              </a:rPr>
              <a:t>   free list</a:t>
            </a:r>
          </a:p>
          <a:p>
            <a:pPr lvl="1" algn="l" eaLnBrk="1" hangingPunct="1">
              <a:lnSpc>
                <a:spcPct val="80000"/>
              </a:lnSpc>
              <a:spcBef>
                <a:spcPct val="50000"/>
              </a:spcBef>
              <a:buFontTx/>
              <a:buChar char="-"/>
            </a:pPr>
            <a:r>
              <a:rPr lang="en-US" altLang="ko-KR" sz="1800" dirty="0">
                <a:latin typeface="+mn-lt"/>
              </a:rPr>
              <a:t> </a:t>
            </a:r>
            <a:r>
              <a:rPr lang="en-US" altLang="ko-KR" sz="1800" dirty="0" err="1">
                <a:latin typeface="Garamond" pitchFamily="18" charset="0"/>
              </a:rPr>
              <a:t>CursorFree</a:t>
            </a:r>
            <a:r>
              <a:rPr lang="en-US" altLang="ko-KR" sz="1800" dirty="0">
                <a:latin typeface="+mn-lt"/>
              </a:rPr>
              <a:t> </a:t>
            </a:r>
            <a:r>
              <a:rPr lang="en-US" altLang="ko-KR" sz="1800" b="0" dirty="0">
                <a:latin typeface="+mn-lt"/>
              </a:rPr>
              <a:t>places the</a:t>
            </a:r>
            <a:br>
              <a:rPr lang="en-US" altLang="ko-KR" sz="1800" b="0" dirty="0">
                <a:latin typeface="+mn-lt"/>
              </a:rPr>
            </a:br>
            <a:r>
              <a:rPr lang="en-US" altLang="ko-KR" sz="1800" b="0" dirty="0">
                <a:latin typeface="+mn-lt"/>
              </a:rPr>
              <a:t>   cell at the front of </a:t>
            </a:r>
            <a:br>
              <a:rPr lang="en-US" altLang="ko-KR" sz="1800" b="0" dirty="0">
                <a:latin typeface="+mn-lt"/>
              </a:rPr>
            </a:br>
            <a:r>
              <a:rPr lang="en-US" altLang="ko-KR" sz="1800" b="0" dirty="0">
                <a:latin typeface="+mn-lt"/>
              </a:rPr>
              <a:t>   the free list. </a:t>
            </a:r>
            <a:endParaRPr lang="en-US" altLang="ko-KR" sz="1800" dirty="0">
              <a:latin typeface="+mn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188640"/>
            <a:ext cx="9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600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</a:rPr>
              <a:t>Cursor Implementation of Linked Lists</a:t>
            </a:r>
          </a:p>
        </p:txBody>
      </p:sp>
    </p:spTree>
    <p:extLst>
      <p:ext uri="{BB962C8B-B14F-4D97-AF65-F5344CB8AC3E}">
        <p14:creationId xmlns:p14="http://schemas.microsoft.com/office/powerpoint/2010/main" val="285273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3194ABB9-6DA2-4963-9244-0CCBD6B81BC7}" type="slidenum">
              <a:rPr kumimoji="0" lang="en-US" altLang="ko-KR" sz="1400" smtClean="0">
                <a:latin typeface="Trebuchet MS" pitchFamily="34" charset="0"/>
              </a:rPr>
              <a:pPr/>
              <a:t>22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17525" y="1438275"/>
            <a:ext cx="4918571" cy="3784947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ko-KR" sz="1400" dirty="0">
                <a:latin typeface="Garamond" pitchFamily="18" charset="0"/>
              </a:rPr>
              <a:t>static Position </a:t>
            </a:r>
            <a:r>
              <a:rPr lang="en-US" altLang="ko-KR" sz="1400" dirty="0" err="1">
                <a:latin typeface="Garamond" pitchFamily="18" charset="0"/>
              </a:rPr>
              <a:t>CursorAlloc</a:t>
            </a:r>
            <a:r>
              <a:rPr lang="en-US" altLang="ko-KR" sz="1400" dirty="0">
                <a:latin typeface="Garamond" pitchFamily="18" charset="0"/>
              </a:rPr>
              <a:t>(void)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ko-KR" sz="1400" dirty="0">
                <a:latin typeface="Garamond" pitchFamily="18" charset="0"/>
              </a:rPr>
              <a:t>{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ko-KR" sz="1400" dirty="0">
                <a:latin typeface="Garamond" pitchFamily="18" charset="0"/>
              </a:rPr>
              <a:t>    Position P;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endParaRPr lang="en-US" altLang="ko-KR" sz="1400" dirty="0">
              <a:latin typeface="Garamond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ko-KR" sz="1400" dirty="0">
                <a:latin typeface="Garamond" pitchFamily="18" charset="0"/>
              </a:rPr>
              <a:t>    P = </a:t>
            </a:r>
            <a:r>
              <a:rPr lang="en-US" altLang="ko-KR" sz="1400" dirty="0" err="1">
                <a:latin typeface="Garamond" pitchFamily="18" charset="0"/>
              </a:rPr>
              <a:t>CursorSpace</a:t>
            </a:r>
            <a:r>
              <a:rPr lang="en-US" altLang="ko-KR" sz="1400" dirty="0">
                <a:latin typeface="Garamond" pitchFamily="18" charset="0"/>
              </a:rPr>
              <a:t>[0].Next;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ko-KR" sz="1400" dirty="0">
                <a:latin typeface="Garamond" pitchFamily="18" charset="0"/>
              </a:rPr>
              <a:t>    </a:t>
            </a:r>
            <a:r>
              <a:rPr lang="en-US" altLang="ko-KR" sz="1400" dirty="0" err="1">
                <a:latin typeface="Garamond" pitchFamily="18" charset="0"/>
              </a:rPr>
              <a:t>CursorSpace</a:t>
            </a:r>
            <a:r>
              <a:rPr lang="en-US" altLang="ko-KR" sz="1400" dirty="0">
                <a:latin typeface="Garamond" pitchFamily="18" charset="0"/>
              </a:rPr>
              <a:t>[0].Next = </a:t>
            </a:r>
            <a:r>
              <a:rPr lang="en-US" altLang="ko-KR" sz="1400" dirty="0" err="1">
                <a:latin typeface="Garamond" pitchFamily="18" charset="0"/>
              </a:rPr>
              <a:t>CursorSpace</a:t>
            </a:r>
            <a:r>
              <a:rPr lang="en-US" altLang="ko-KR" sz="1400" dirty="0">
                <a:latin typeface="Garamond" pitchFamily="18" charset="0"/>
              </a:rPr>
              <a:t>[P].Next;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endParaRPr lang="en-US" altLang="ko-KR" sz="1400" dirty="0">
              <a:latin typeface="Garamond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ko-KR" sz="1400" dirty="0">
                <a:latin typeface="Garamond" pitchFamily="18" charset="0"/>
              </a:rPr>
              <a:t>    return P;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ko-KR" sz="1400" dirty="0">
                <a:latin typeface="Garamond" pitchFamily="18" charset="0"/>
              </a:rPr>
              <a:t>}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endParaRPr lang="en-US" altLang="ko-KR" sz="1400" dirty="0">
              <a:latin typeface="Garamond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ko-KR" sz="1400" dirty="0">
                <a:latin typeface="Garamond" pitchFamily="18" charset="0"/>
              </a:rPr>
              <a:t>static void </a:t>
            </a:r>
            <a:r>
              <a:rPr lang="en-US" altLang="ko-KR" sz="1400" dirty="0" err="1">
                <a:latin typeface="Garamond" pitchFamily="18" charset="0"/>
              </a:rPr>
              <a:t>CursorFree</a:t>
            </a:r>
            <a:r>
              <a:rPr lang="en-US" altLang="ko-KR" sz="1400" dirty="0">
                <a:latin typeface="Garamond" pitchFamily="18" charset="0"/>
              </a:rPr>
              <a:t>(Position P)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ko-KR" sz="1400" dirty="0">
                <a:latin typeface="Garamond" pitchFamily="18" charset="0"/>
              </a:rPr>
              <a:t>{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ko-KR" sz="1400" dirty="0">
                <a:latin typeface="Garamond" pitchFamily="18" charset="0"/>
              </a:rPr>
              <a:t>    </a:t>
            </a:r>
            <a:r>
              <a:rPr lang="en-US" altLang="ko-KR" sz="1400" dirty="0" err="1">
                <a:latin typeface="Garamond" pitchFamily="18" charset="0"/>
              </a:rPr>
              <a:t>CursorSpace</a:t>
            </a:r>
            <a:r>
              <a:rPr lang="en-US" altLang="ko-KR" sz="1400" dirty="0">
                <a:latin typeface="Garamond" pitchFamily="18" charset="0"/>
              </a:rPr>
              <a:t>[P].Next = </a:t>
            </a:r>
            <a:r>
              <a:rPr lang="en-US" altLang="ko-KR" sz="1400" dirty="0" err="1">
                <a:latin typeface="Garamond" pitchFamily="18" charset="0"/>
              </a:rPr>
              <a:t>CursorSpace</a:t>
            </a:r>
            <a:r>
              <a:rPr lang="en-US" altLang="ko-KR" sz="1400" dirty="0">
                <a:latin typeface="Garamond" pitchFamily="18" charset="0"/>
              </a:rPr>
              <a:t>[0].Next;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ko-KR" sz="1400" dirty="0">
                <a:latin typeface="Garamond" pitchFamily="18" charset="0"/>
              </a:rPr>
              <a:t>    </a:t>
            </a:r>
            <a:r>
              <a:rPr lang="en-US" altLang="ko-KR" sz="1400" dirty="0" err="1">
                <a:latin typeface="Garamond" pitchFamily="18" charset="0"/>
              </a:rPr>
              <a:t>CursorSpace</a:t>
            </a:r>
            <a:r>
              <a:rPr lang="en-US" altLang="ko-KR" sz="1400" dirty="0">
                <a:latin typeface="Garamond" pitchFamily="18" charset="0"/>
              </a:rPr>
              <a:t>[0].Next = P;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ko-KR" sz="1400" dirty="0">
                <a:latin typeface="Garamond" pitchFamily="18" charset="0"/>
              </a:rPr>
              <a:t>}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endParaRPr lang="en-US" altLang="ko-KR" sz="1400" dirty="0">
              <a:latin typeface="Garamond" pitchFamily="18" charset="0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749925" y="1773238"/>
            <a:ext cx="3142555" cy="2345257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2000" b="0" dirty="0">
                <a:latin typeface="+mn-lt"/>
              </a:rPr>
              <a:t> When there is no space?</a:t>
            </a:r>
          </a:p>
          <a:p>
            <a:pPr lvl="1" algn="just" eaLnBrk="1" hangingPunct="1">
              <a:lnSpc>
                <a:spcPct val="80000"/>
              </a:lnSpc>
              <a:spcBef>
                <a:spcPct val="50000"/>
              </a:spcBef>
              <a:buFontTx/>
              <a:buChar char="-"/>
            </a:pPr>
            <a:r>
              <a:rPr lang="en-US" altLang="ko-KR" sz="2000" b="0" dirty="0">
                <a:latin typeface="+mn-lt"/>
              </a:rPr>
              <a:t> </a:t>
            </a:r>
            <a:r>
              <a:rPr lang="en-US" altLang="ko-KR" sz="1800" b="0" dirty="0">
                <a:latin typeface="+mn-lt"/>
              </a:rPr>
              <a:t>header at cell 0</a:t>
            </a:r>
          </a:p>
          <a:p>
            <a:pPr lvl="1" algn="just" eaLnBrk="1" hangingPunct="1">
              <a:lnSpc>
                <a:spcPct val="80000"/>
              </a:lnSpc>
              <a:spcBef>
                <a:spcPct val="50000"/>
              </a:spcBef>
              <a:buFontTx/>
              <a:buChar char="-"/>
            </a:pPr>
            <a:r>
              <a:rPr lang="en-US" altLang="ko-KR" sz="1800" dirty="0">
                <a:latin typeface="Garamond" pitchFamily="18" charset="0"/>
              </a:rPr>
              <a:t> </a:t>
            </a:r>
            <a:r>
              <a:rPr lang="en-US" altLang="ko-KR" sz="1800" dirty="0" err="1">
                <a:latin typeface="Garamond" pitchFamily="18" charset="0"/>
              </a:rPr>
              <a:t>CursorAlloc</a:t>
            </a:r>
            <a:r>
              <a:rPr lang="en-US" altLang="ko-KR" sz="1800" dirty="0">
                <a:latin typeface="Garamond" pitchFamily="18" charset="0"/>
              </a:rPr>
              <a:t> </a:t>
            </a:r>
            <a:r>
              <a:rPr lang="en-US" altLang="ko-KR" sz="1800" b="0" dirty="0">
                <a:latin typeface="+mn-lt"/>
              </a:rPr>
              <a:t>returns</a:t>
            </a:r>
            <a:br>
              <a:rPr lang="en-US" altLang="ko-KR" sz="1800" b="0" dirty="0">
                <a:latin typeface="+mn-lt"/>
              </a:rPr>
            </a:br>
            <a:r>
              <a:rPr lang="en-US" altLang="ko-KR" sz="1800" b="0" dirty="0">
                <a:latin typeface="+mn-lt"/>
              </a:rPr>
              <a:t>   the 1</a:t>
            </a:r>
            <a:r>
              <a:rPr lang="en-US" altLang="ko-KR" sz="1800" b="0" baseline="30000" dirty="0">
                <a:latin typeface="+mn-lt"/>
              </a:rPr>
              <a:t>st</a:t>
            </a:r>
            <a:r>
              <a:rPr lang="en-US" altLang="ko-KR" sz="1800" b="0" dirty="0">
                <a:latin typeface="+mn-lt"/>
              </a:rPr>
              <a:t> element of </a:t>
            </a:r>
            <a:br>
              <a:rPr lang="en-US" altLang="ko-KR" sz="1800" b="0" dirty="0">
                <a:latin typeface="+mn-lt"/>
              </a:rPr>
            </a:br>
            <a:r>
              <a:rPr lang="en-US" altLang="ko-KR" sz="1800" b="0" dirty="0">
                <a:latin typeface="+mn-lt"/>
              </a:rPr>
              <a:t>   free list</a:t>
            </a:r>
          </a:p>
          <a:p>
            <a:pPr lvl="1" algn="just" eaLnBrk="1" hangingPunct="1">
              <a:lnSpc>
                <a:spcPct val="80000"/>
              </a:lnSpc>
              <a:spcBef>
                <a:spcPct val="50000"/>
              </a:spcBef>
              <a:buFontTx/>
              <a:buChar char="-"/>
            </a:pPr>
            <a:r>
              <a:rPr lang="en-US" altLang="ko-KR" sz="1800" dirty="0">
                <a:latin typeface="Garamond" pitchFamily="18" charset="0"/>
              </a:rPr>
              <a:t> </a:t>
            </a:r>
            <a:r>
              <a:rPr lang="en-US" altLang="ko-KR" sz="1800" dirty="0" err="1">
                <a:latin typeface="Garamond" pitchFamily="18" charset="0"/>
              </a:rPr>
              <a:t>CursorFree</a:t>
            </a:r>
            <a:r>
              <a:rPr lang="en-US" altLang="ko-KR" sz="1800" dirty="0">
                <a:latin typeface="Garamond" pitchFamily="18" charset="0"/>
              </a:rPr>
              <a:t> </a:t>
            </a:r>
            <a:r>
              <a:rPr lang="en-US" altLang="ko-KR" sz="1800" b="0" dirty="0">
                <a:latin typeface="+mn-lt"/>
              </a:rPr>
              <a:t>places the</a:t>
            </a:r>
            <a:br>
              <a:rPr lang="en-US" altLang="ko-KR" sz="1800" b="0" dirty="0">
                <a:latin typeface="+mn-lt"/>
              </a:rPr>
            </a:br>
            <a:r>
              <a:rPr lang="en-US" altLang="ko-KR" sz="1800" b="0" dirty="0">
                <a:latin typeface="+mn-lt"/>
              </a:rPr>
              <a:t>   cell at the front of </a:t>
            </a:r>
            <a:br>
              <a:rPr lang="en-US" altLang="ko-KR" sz="1800" b="0" dirty="0">
                <a:latin typeface="+mn-lt"/>
              </a:rPr>
            </a:br>
            <a:r>
              <a:rPr lang="en-US" altLang="ko-KR" sz="1800" b="0" dirty="0">
                <a:latin typeface="+mn-lt"/>
              </a:rPr>
              <a:t>   the free list.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5536" y="260648"/>
            <a:ext cx="9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600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</a:rPr>
              <a:t>Cursor Implementation of Linked Lists</a:t>
            </a:r>
          </a:p>
        </p:txBody>
      </p:sp>
    </p:spTree>
    <p:extLst>
      <p:ext uri="{BB962C8B-B14F-4D97-AF65-F5344CB8AC3E}">
        <p14:creationId xmlns:p14="http://schemas.microsoft.com/office/powerpoint/2010/main" val="212935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1E1CBA97-2FBA-4C97-8D0A-E9113C41BCDD}" type="slidenum">
              <a:rPr kumimoji="0" lang="en-US" altLang="ko-KR" sz="1400" smtClean="0">
                <a:latin typeface="Trebuchet MS" pitchFamily="34" charset="0"/>
              </a:rPr>
              <a:pPr/>
              <a:t>23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557213" y="1052736"/>
            <a:ext cx="6679083" cy="5303838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1400" dirty="0">
                <a:solidFill>
                  <a:srgbClr val="FF0000"/>
                </a:solidFill>
                <a:latin typeface="Garamond" pitchFamily="18" charset="0"/>
              </a:rPr>
              <a:t>/*   Structure Implementation  */</a:t>
            </a: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1400" dirty="0" err="1" smtClean="0">
                <a:latin typeface="Garamond" pitchFamily="18" charset="0"/>
              </a:rPr>
              <a:t>int</a:t>
            </a:r>
            <a:endParaRPr lang="en-US" altLang="ko-KR" sz="1400" dirty="0">
              <a:latin typeface="Garamond" pitchFamily="18" charset="0"/>
            </a:endParaRP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1400" dirty="0" err="1">
                <a:latin typeface="Garamond" pitchFamily="18" charset="0"/>
              </a:rPr>
              <a:t>IsEmpty</a:t>
            </a:r>
            <a:r>
              <a:rPr lang="en-US" altLang="ko-KR" sz="1400" dirty="0">
                <a:latin typeface="Garamond" pitchFamily="18" charset="0"/>
              </a:rPr>
              <a:t>( List L )</a:t>
            </a: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1400" dirty="0">
                <a:latin typeface="Garamond" pitchFamily="18" charset="0"/>
              </a:rPr>
              <a:t>{</a:t>
            </a: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1400" dirty="0">
                <a:latin typeface="Garamond" pitchFamily="18" charset="0"/>
              </a:rPr>
              <a:t>    return L-&gt;Next == NULL;</a:t>
            </a: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1400" dirty="0">
                <a:latin typeface="Garamond" pitchFamily="18" charset="0"/>
              </a:rPr>
              <a:t>}</a:t>
            </a: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endParaRPr lang="en-US" altLang="ko-KR" sz="1400" dirty="0">
              <a:latin typeface="Garamond" pitchFamily="18" charset="0"/>
            </a:endParaRP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Garamond" pitchFamily="18" charset="0"/>
              </a:rPr>
              <a:t>/*  Cursor Implementation */</a:t>
            </a: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1400" dirty="0" err="1" smtClean="0">
                <a:latin typeface="Garamond" pitchFamily="18" charset="0"/>
              </a:rPr>
              <a:t>int</a:t>
            </a:r>
            <a:endParaRPr lang="en-US" altLang="ko-KR" sz="1400" dirty="0">
              <a:latin typeface="Garamond" pitchFamily="18" charset="0"/>
            </a:endParaRP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1400" dirty="0" err="1">
                <a:latin typeface="Garamond" pitchFamily="18" charset="0"/>
              </a:rPr>
              <a:t>IsEmpty</a:t>
            </a:r>
            <a:r>
              <a:rPr lang="en-US" altLang="ko-KR" sz="1400" dirty="0">
                <a:latin typeface="Garamond" pitchFamily="18" charset="0"/>
              </a:rPr>
              <a:t>( List L )</a:t>
            </a: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1400" dirty="0">
                <a:latin typeface="Garamond" pitchFamily="18" charset="0"/>
              </a:rPr>
              <a:t>{</a:t>
            </a: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1400" dirty="0">
                <a:latin typeface="Garamond" pitchFamily="18" charset="0"/>
              </a:rPr>
              <a:t>    return </a:t>
            </a:r>
            <a:r>
              <a:rPr lang="en-US" altLang="ko-KR" sz="1400" dirty="0" err="1">
                <a:latin typeface="Garamond" pitchFamily="18" charset="0"/>
              </a:rPr>
              <a:t>CursorSpace</a:t>
            </a:r>
            <a:r>
              <a:rPr lang="en-US" altLang="ko-KR" sz="1400" dirty="0">
                <a:latin typeface="Garamond" pitchFamily="18" charset="0"/>
              </a:rPr>
              <a:t>[L].Next == 0;</a:t>
            </a: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1400" dirty="0">
                <a:latin typeface="Garamond" pitchFamily="18" charset="0"/>
              </a:rPr>
              <a:t>}</a:t>
            </a: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endParaRPr lang="en-US" altLang="ko-KR" sz="1400" dirty="0">
              <a:latin typeface="Garamond" pitchFamily="18" charset="0"/>
            </a:endParaRP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1400" dirty="0">
                <a:solidFill>
                  <a:srgbClr val="FF0000"/>
                </a:solidFill>
                <a:latin typeface="Garamond" pitchFamily="18" charset="0"/>
              </a:rPr>
              <a:t>/*   Structure Implementation  */</a:t>
            </a: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1400" dirty="0" err="1" smtClean="0">
                <a:latin typeface="Garamond" pitchFamily="18" charset="0"/>
              </a:rPr>
              <a:t>int</a:t>
            </a:r>
            <a:endParaRPr lang="en-US" altLang="ko-KR" sz="1400" dirty="0">
              <a:latin typeface="Garamond" pitchFamily="18" charset="0"/>
            </a:endParaRP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1400" dirty="0" err="1">
                <a:latin typeface="Garamond" pitchFamily="18" charset="0"/>
              </a:rPr>
              <a:t>IsLast</a:t>
            </a:r>
            <a:r>
              <a:rPr lang="en-US" altLang="ko-KR" sz="1400" dirty="0">
                <a:latin typeface="Garamond" pitchFamily="18" charset="0"/>
              </a:rPr>
              <a:t>( Position P, List L )</a:t>
            </a: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1400" dirty="0">
                <a:latin typeface="Garamond" pitchFamily="18" charset="0"/>
              </a:rPr>
              <a:t>{</a:t>
            </a: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1400" dirty="0">
                <a:latin typeface="Garamond" pitchFamily="18" charset="0"/>
              </a:rPr>
              <a:t>    return P-&gt;Next == NULL;</a:t>
            </a: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1400" dirty="0">
                <a:latin typeface="Garamond" pitchFamily="18" charset="0"/>
              </a:rPr>
              <a:t>}</a:t>
            </a: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endParaRPr lang="en-US" altLang="ko-KR" sz="1400" dirty="0">
              <a:latin typeface="Garamond" pitchFamily="18" charset="0"/>
            </a:endParaRP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Garamond" pitchFamily="18" charset="0"/>
              </a:rPr>
              <a:t>/*  Cursor Implementation */</a:t>
            </a: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1400" dirty="0" err="1" smtClean="0">
                <a:latin typeface="Garamond" pitchFamily="18" charset="0"/>
              </a:rPr>
              <a:t>int</a:t>
            </a:r>
            <a:endParaRPr lang="en-US" altLang="ko-KR" sz="1400" dirty="0">
              <a:latin typeface="Garamond" pitchFamily="18" charset="0"/>
            </a:endParaRP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1400" dirty="0" err="1">
                <a:latin typeface="Garamond" pitchFamily="18" charset="0"/>
              </a:rPr>
              <a:t>IsLast</a:t>
            </a:r>
            <a:r>
              <a:rPr lang="en-US" altLang="ko-KR" sz="1400" dirty="0">
                <a:latin typeface="Garamond" pitchFamily="18" charset="0"/>
              </a:rPr>
              <a:t>( Position P, List L )</a:t>
            </a: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1400" dirty="0">
                <a:latin typeface="Garamond" pitchFamily="18" charset="0"/>
              </a:rPr>
              <a:t>{</a:t>
            </a: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1400" dirty="0">
                <a:latin typeface="Garamond" pitchFamily="18" charset="0"/>
              </a:rPr>
              <a:t>    return </a:t>
            </a:r>
            <a:r>
              <a:rPr lang="en-US" altLang="ko-KR" sz="1400" dirty="0" err="1">
                <a:latin typeface="Garamond" pitchFamily="18" charset="0"/>
              </a:rPr>
              <a:t>CursorSpace</a:t>
            </a:r>
            <a:r>
              <a:rPr lang="en-US" altLang="ko-KR" sz="1400" dirty="0">
                <a:latin typeface="Garamond" pitchFamily="18" charset="0"/>
              </a:rPr>
              <a:t>[P].Next == 0;</a:t>
            </a: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1400" dirty="0">
                <a:latin typeface="Garamond" pitchFamily="18" charset="0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5536" y="260648"/>
            <a:ext cx="9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600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</a:rPr>
              <a:t>Cursor Implementation of Linked Lists</a:t>
            </a:r>
          </a:p>
        </p:txBody>
      </p:sp>
    </p:spTree>
    <p:extLst>
      <p:ext uri="{BB962C8B-B14F-4D97-AF65-F5344CB8AC3E}">
        <p14:creationId xmlns:p14="http://schemas.microsoft.com/office/powerpoint/2010/main" val="282601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4343868A-746C-47DA-8475-7B0575F78582}" type="slidenum">
              <a:rPr kumimoji="0" lang="en-US" altLang="ko-KR" sz="1400" smtClean="0">
                <a:latin typeface="Trebuchet MS" pitchFamily="34" charset="0"/>
              </a:rPr>
              <a:pPr/>
              <a:t>24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557213" y="1124744"/>
            <a:ext cx="8132762" cy="4536504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1400" dirty="0">
                <a:solidFill>
                  <a:srgbClr val="FF0000"/>
                </a:solidFill>
                <a:latin typeface="Garamond" pitchFamily="18" charset="0"/>
              </a:rPr>
              <a:t>/*   Structure Implementation  */</a:t>
            </a: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1400" dirty="0" smtClean="0">
                <a:latin typeface="Garamond" pitchFamily="18" charset="0"/>
              </a:rPr>
              <a:t>Position</a:t>
            </a:r>
            <a:endParaRPr lang="en-US" altLang="ko-KR" sz="1400" dirty="0">
              <a:latin typeface="Garamond" pitchFamily="18" charset="0"/>
            </a:endParaRP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1400" dirty="0">
                <a:latin typeface="Garamond" pitchFamily="18" charset="0"/>
              </a:rPr>
              <a:t>Find( </a:t>
            </a:r>
            <a:r>
              <a:rPr lang="en-US" altLang="ko-KR" sz="1400" dirty="0" err="1">
                <a:latin typeface="Garamond" pitchFamily="18" charset="0"/>
              </a:rPr>
              <a:t>ElementType</a:t>
            </a:r>
            <a:r>
              <a:rPr lang="en-US" altLang="ko-KR" sz="1400" dirty="0">
                <a:latin typeface="Garamond" pitchFamily="18" charset="0"/>
              </a:rPr>
              <a:t> X, List L )</a:t>
            </a: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1400" dirty="0">
                <a:latin typeface="Garamond" pitchFamily="18" charset="0"/>
              </a:rPr>
              <a:t>{</a:t>
            </a: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1400" dirty="0">
                <a:latin typeface="Garamond" pitchFamily="18" charset="0"/>
              </a:rPr>
              <a:t>    Position P;</a:t>
            </a: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endParaRPr lang="en-US" altLang="ko-KR" sz="1400" dirty="0">
              <a:latin typeface="Garamond" pitchFamily="18" charset="0"/>
            </a:endParaRP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1400" dirty="0">
                <a:latin typeface="Garamond" pitchFamily="18" charset="0"/>
              </a:rPr>
              <a:t>    P = L-&gt;Next;</a:t>
            </a: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1400" dirty="0">
                <a:latin typeface="Garamond" pitchFamily="18" charset="0"/>
              </a:rPr>
              <a:t>    while( P != NULL &amp;&amp; P-&gt;Element != X )</a:t>
            </a: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1400" dirty="0">
                <a:latin typeface="Garamond" pitchFamily="18" charset="0"/>
              </a:rPr>
              <a:t>        P = P-&gt;Next;</a:t>
            </a: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endParaRPr lang="en-US" altLang="ko-KR" sz="1400" dirty="0">
              <a:latin typeface="Garamond" pitchFamily="18" charset="0"/>
            </a:endParaRP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1400" dirty="0">
                <a:latin typeface="Garamond" pitchFamily="18" charset="0"/>
              </a:rPr>
              <a:t>    return P;</a:t>
            </a: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1400" dirty="0">
                <a:latin typeface="Garamond" pitchFamily="18" charset="0"/>
              </a:rPr>
              <a:t>}</a:t>
            </a: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endParaRPr lang="en-US" altLang="ko-KR" sz="1400" dirty="0">
              <a:latin typeface="Garamond" pitchFamily="18" charset="0"/>
            </a:endParaRP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Garamond" pitchFamily="18" charset="0"/>
              </a:rPr>
              <a:t>/*  Cursor Implementation */</a:t>
            </a: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1400" dirty="0" smtClean="0">
                <a:latin typeface="Garamond" pitchFamily="18" charset="0"/>
              </a:rPr>
              <a:t>Position</a:t>
            </a:r>
            <a:endParaRPr lang="en-US" altLang="ko-KR" sz="1400" dirty="0">
              <a:latin typeface="Garamond" pitchFamily="18" charset="0"/>
            </a:endParaRP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1400" dirty="0">
                <a:latin typeface="Garamond" pitchFamily="18" charset="0"/>
              </a:rPr>
              <a:t>Find( </a:t>
            </a:r>
            <a:r>
              <a:rPr lang="en-US" altLang="ko-KR" sz="1400" dirty="0" err="1">
                <a:latin typeface="Garamond" pitchFamily="18" charset="0"/>
              </a:rPr>
              <a:t>ElementType</a:t>
            </a:r>
            <a:r>
              <a:rPr lang="en-US" altLang="ko-KR" sz="1400" dirty="0">
                <a:latin typeface="Garamond" pitchFamily="18" charset="0"/>
              </a:rPr>
              <a:t> X, List L )</a:t>
            </a: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1400" dirty="0">
                <a:latin typeface="Garamond" pitchFamily="18" charset="0"/>
              </a:rPr>
              <a:t>{</a:t>
            </a: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1400" dirty="0">
                <a:latin typeface="Garamond" pitchFamily="18" charset="0"/>
              </a:rPr>
              <a:t>    Position P;</a:t>
            </a: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endParaRPr lang="en-US" altLang="ko-KR" sz="1400" dirty="0">
              <a:latin typeface="Garamond" pitchFamily="18" charset="0"/>
            </a:endParaRP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1400" dirty="0">
                <a:latin typeface="Garamond" pitchFamily="18" charset="0"/>
              </a:rPr>
              <a:t>    P = </a:t>
            </a:r>
            <a:r>
              <a:rPr lang="en-US" altLang="ko-KR" sz="1400" dirty="0" err="1">
                <a:latin typeface="Garamond" pitchFamily="18" charset="0"/>
              </a:rPr>
              <a:t>CursorSpace</a:t>
            </a:r>
            <a:r>
              <a:rPr lang="en-US" altLang="ko-KR" sz="1400" dirty="0">
                <a:latin typeface="Garamond" pitchFamily="18" charset="0"/>
              </a:rPr>
              <a:t>[L].Next;</a:t>
            </a: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1400" dirty="0">
                <a:latin typeface="Garamond" pitchFamily="18" charset="0"/>
              </a:rPr>
              <a:t>    while( P &amp;&amp; </a:t>
            </a:r>
            <a:r>
              <a:rPr lang="en-US" altLang="ko-KR" sz="1400" dirty="0" err="1">
                <a:latin typeface="Garamond" pitchFamily="18" charset="0"/>
              </a:rPr>
              <a:t>CursorSpace</a:t>
            </a:r>
            <a:r>
              <a:rPr lang="en-US" altLang="ko-KR" sz="1400" dirty="0">
                <a:latin typeface="Garamond" pitchFamily="18" charset="0"/>
              </a:rPr>
              <a:t>[P].Element != X )</a:t>
            </a: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1400" dirty="0">
                <a:latin typeface="Garamond" pitchFamily="18" charset="0"/>
              </a:rPr>
              <a:t>        P = </a:t>
            </a:r>
            <a:r>
              <a:rPr lang="en-US" altLang="ko-KR" sz="1400" dirty="0" err="1">
                <a:latin typeface="Garamond" pitchFamily="18" charset="0"/>
              </a:rPr>
              <a:t>CursorSpace</a:t>
            </a:r>
            <a:r>
              <a:rPr lang="en-US" altLang="ko-KR" sz="1400" dirty="0">
                <a:latin typeface="Garamond" pitchFamily="18" charset="0"/>
              </a:rPr>
              <a:t>[P].Next;</a:t>
            </a: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endParaRPr lang="en-US" altLang="ko-KR" sz="1400" dirty="0">
              <a:latin typeface="Garamond" pitchFamily="18" charset="0"/>
            </a:endParaRP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1400" dirty="0">
                <a:latin typeface="Garamond" pitchFamily="18" charset="0"/>
              </a:rPr>
              <a:t>    return P;</a:t>
            </a:r>
          </a:p>
          <a:p>
            <a:pPr marL="342900" indent="-3429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1400" dirty="0">
                <a:latin typeface="Garamond" pitchFamily="18" charset="0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5536" y="260648"/>
            <a:ext cx="9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600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</a:rPr>
              <a:t>Cursor Implementation of Linked Lists</a:t>
            </a:r>
          </a:p>
        </p:txBody>
      </p:sp>
    </p:spTree>
    <p:extLst>
      <p:ext uri="{BB962C8B-B14F-4D97-AF65-F5344CB8AC3E}">
        <p14:creationId xmlns:p14="http://schemas.microsoft.com/office/powerpoint/2010/main" val="152358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0CE4FBA3-BE16-4D20-B38E-C0498ECF3393}" type="slidenum">
              <a:rPr kumimoji="0" lang="en-US" altLang="ko-KR" sz="1400" smtClean="0">
                <a:latin typeface="Trebuchet MS" pitchFamily="34" charset="0"/>
              </a:rPr>
              <a:pPr/>
              <a:t>25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557213" y="906979"/>
            <a:ext cx="8132762" cy="5834389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just"/>
            <a:r>
              <a:rPr lang="en-US" altLang="ko-KR" sz="1600" dirty="0">
                <a:solidFill>
                  <a:srgbClr val="FF0000"/>
                </a:solidFill>
                <a:latin typeface="Garamond" pitchFamily="18" charset="0"/>
              </a:rPr>
              <a:t>/*   Structure Implementation  */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void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Insert( </a:t>
            </a:r>
            <a:r>
              <a:rPr lang="en-US" altLang="ko-KR" dirty="0" err="1">
                <a:latin typeface="Garamond" pitchFamily="18" charset="0"/>
              </a:rPr>
              <a:t>ElementType</a:t>
            </a:r>
            <a:r>
              <a:rPr lang="en-US" altLang="ko-KR" dirty="0">
                <a:latin typeface="Garamond" pitchFamily="18" charset="0"/>
              </a:rPr>
              <a:t> X, List L, Position P )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{ 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Position </a:t>
            </a:r>
            <a:r>
              <a:rPr lang="en-US" altLang="ko-KR" dirty="0" err="1">
                <a:latin typeface="Garamond" pitchFamily="18" charset="0"/>
              </a:rPr>
              <a:t>TmpCell</a:t>
            </a:r>
            <a:r>
              <a:rPr lang="en-US" altLang="ko-KR" dirty="0">
                <a:latin typeface="Garamond" pitchFamily="18" charset="0"/>
              </a:rPr>
              <a:t>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endParaRPr lang="en-US" altLang="ko-KR" dirty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</a:t>
            </a:r>
            <a:r>
              <a:rPr lang="en-US" altLang="ko-KR" dirty="0" err="1">
                <a:latin typeface="Garamond" pitchFamily="18" charset="0"/>
              </a:rPr>
              <a:t>TmpCell</a:t>
            </a:r>
            <a:r>
              <a:rPr lang="en-US" altLang="ko-KR" dirty="0">
                <a:latin typeface="Garamond" pitchFamily="18" charset="0"/>
              </a:rPr>
              <a:t> = </a:t>
            </a:r>
            <a:r>
              <a:rPr lang="en-US" altLang="ko-KR" dirty="0" err="1">
                <a:latin typeface="Garamond" pitchFamily="18" charset="0"/>
              </a:rPr>
              <a:t>malloc</a:t>
            </a:r>
            <a:r>
              <a:rPr lang="en-US" altLang="ko-KR" dirty="0">
                <a:latin typeface="Garamond" pitchFamily="18" charset="0"/>
              </a:rPr>
              <a:t>( </a:t>
            </a:r>
            <a:r>
              <a:rPr lang="en-US" altLang="ko-KR" dirty="0" err="1">
                <a:latin typeface="Garamond" pitchFamily="18" charset="0"/>
              </a:rPr>
              <a:t>sizeof</a:t>
            </a:r>
            <a:r>
              <a:rPr lang="en-US" altLang="ko-KR" dirty="0">
                <a:latin typeface="Garamond" pitchFamily="18" charset="0"/>
              </a:rPr>
              <a:t>( </a:t>
            </a:r>
            <a:r>
              <a:rPr lang="en-US" altLang="ko-KR" dirty="0" err="1">
                <a:latin typeface="Garamond" pitchFamily="18" charset="0"/>
              </a:rPr>
              <a:t>struct</a:t>
            </a:r>
            <a:r>
              <a:rPr lang="en-US" altLang="ko-KR" dirty="0">
                <a:latin typeface="Garamond" pitchFamily="18" charset="0"/>
              </a:rPr>
              <a:t> Node ) );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if ( </a:t>
            </a:r>
            <a:r>
              <a:rPr lang="en-US" altLang="ko-KR" dirty="0" err="1">
                <a:latin typeface="Garamond" pitchFamily="18" charset="0"/>
              </a:rPr>
              <a:t>TmpCell</a:t>
            </a:r>
            <a:r>
              <a:rPr lang="en-US" altLang="ko-KR" dirty="0">
                <a:latin typeface="Garamond" pitchFamily="18" charset="0"/>
              </a:rPr>
              <a:t> == NULL )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    </a:t>
            </a:r>
            <a:r>
              <a:rPr lang="en-US" altLang="ko-KR" dirty="0" err="1">
                <a:latin typeface="Garamond" pitchFamily="18" charset="0"/>
              </a:rPr>
              <a:t>FatalError</a:t>
            </a:r>
            <a:r>
              <a:rPr lang="en-US" altLang="ko-KR" dirty="0">
                <a:latin typeface="Garamond" pitchFamily="18" charset="0"/>
              </a:rPr>
              <a:t>( “Out of space!!!” );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</a:t>
            </a:r>
            <a:r>
              <a:rPr lang="en-US" altLang="ko-KR" dirty="0" err="1">
                <a:latin typeface="Garamond" pitchFamily="18" charset="0"/>
              </a:rPr>
              <a:t>TmpCell</a:t>
            </a:r>
            <a:r>
              <a:rPr lang="en-US" altLang="ko-KR" dirty="0">
                <a:latin typeface="Garamond" pitchFamily="18" charset="0"/>
              </a:rPr>
              <a:t>-&gt;Element = X;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</a:t>
            </a:r>
            <a:r>
              <a:rPr lang="en-US" altLang="ko-KR" dirty="0" err="1">
                <a:latin typeface="Garamond" pitchFamily="18" charset="0"/>
              </a:rPr>
              <a:t>TmpCell</a:t>
            </a:r>
            <a:r>
              <a:rPr lang="en-US" altLang="ko-KR" dirty="0">
                <a:latin typeface="Garamond" pitchFamily="18" charset="0"/>
              </a:rPr>
              <a:t>-&gt;Next = P-&gt;Next;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P-&gt;Next = </a:t>
            </a:r>
            <a:r>
              <a:rPr lang="en-US" altLang="ko-KR" dirty="0" err="1">
                <a:latin typeface="Garamond" pitchFamily="18" charset="0"/>
              </a:rPr>
              <a:t>TmpCell</a:t>
            </a:r>
            <a:r>
              <a:rPr lang="en-US" altLang="ko-KR" dirty="0">
                <a:latin typeface="Garamond" pitchFamily="18" charset="0"/>
              </a:rPr>
              <a:t>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}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endParaRPr lang="en-US" altLang="ko-KR" dirty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600" dirty="0">
                <a:solidFill>
                  <a:srgbClr val="0000FF"/>
                </a:solidFill>
                <a:latin typeface="Garamond" pitchFamily="18" charset="0"/>
              </a:rPr>
              <a:t>/*  Cursor Implementation */</a:t>
            </a:r>
            <a:endParaRPr lang="en-US" altLang="ko-KR" dirty="0">
              <a:solidFill>
                <a:srgbClr val="0000FF"/>
              </a:solidFill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void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Insert( </a:t>
            </a:r>
            <a:r>
              <a:rPr lang="en-US" altLang="ko-KR" dirty="0" err="1">
                <a:latin typeface="Garamond" pitchFamily="18" charset="0"/>
              </a:rPr>
              <a:t>ElementType</a:t>
            </a:r>
            <a:r>
              <a:rPr lang="en-US" altLang="ko-KR" dirty="0">
                <a:latin typeface="Garamond" pitchFamily="18" charset="0"/>
              </a:rPr>
              <a:t> X, List L, Position P )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{ 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Position </a:t>
            </a:r>
            <a:r>
              <a:rPr lang="en-US" altLang="ko-KR" dirty="0" err="1">
                <a:latin typeface="Garamond" pitchFamily="18" charset="0"/>
              </a:rPr>
              <a:t>TmpCell</a:t>
            </a:r>
            <a:r>
              <a:rPr lang="en-US" altLang="ko-KR" dirty="0">
                <a:latin typeface="Garamond" pitchFamily="18" charset="0"/>
              </a:rPr>
              <a:t>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endParaRPr lang="en-US" altLang="ko-KR" dirty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</a:t>
            </a:r>
            <a:r>
              <a:rPr lang="en-US" altLang="ko-KR" dirty="0" err="1">
                <a:latin typeface="Garamond" pitchFamily="18" charset="0"/>
              </a:rPr>
              <a:t>TmpCell</a:t>
            </a:r>
            <a:r>
              <a:rPr lang="en-US" altLang="ko-KR" dirty="0">
                <a:latin typeface="Garamond" pitchFamily="18" charset="0"/>
              </a:rPr>
              <a:t> = </a:t>
            </a:r>
            <a:r>
              <a:rPr lang="en-US" altLang="ko-KR" dirty="0" err="1">
                <a:latin typeface="Garamond" pitchFamily="18" charset="0"/>
              </a:rPr>
              <a:t>CursorAlloc</a:t>
            </a:r>
            <a:r>
              <a:rPr lang="en-US" altLang="ko-KR" dirty="0">
                <a:latin typeface="Garamond" pitchFamily="18" charset="0"/>
              </a:rPr>
              <a:t>( );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if ( </a:t>
            </a:r>
            <a:r>
              <a:rPr lang="en-US" altLang="ko-KR" dirty="0" err="1">
                <a:latin typeface="Garamond" pitchFamily="18" charset="0"/>
              </a:rPr>
              <a:t>TmpCell</a:t>
            </a:r>
            <a:r>
              <a:rPr lang="en-US" altLang="ko-KR" dirty="0">
                <a:latin typeface="Garamond" pitchFamily="18" charset="0"/>
              </a:rPr>
              <a:t> == 0 )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    </a:t>
            </a:r>
            <a:r>
              <a:rPr lang="en-US" altLang="ko-KR" dirty="0" err="1">
                <a:latin typeface="Garamond" pitchFamily="18" charset="0"/>
              </a:rPr>
              <a:t>FatalError</a:t>
            </a:r>
            <a:r>
              <a:rPr lang="en-US" altLang="ko-KR" dirty="0">
                <a:latin typeface="Garamond" pitchFamily="18" charset="0"/>
              </a:rPr>
              <a:t>( “Out of space!!!” );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</a:t>
            </a:r>
            <a:r>
              <a:rPr lang="en-US" altLang="ko-KR" dirty="0" err="1">
                <a:latin typeface="Garamond" pitchFamily="18" charset="0"/>
              </a:rPr>
              <a:t>CursorSpace</a:t>
            </a:r>
            <a:r>
              <a:rPr lang="en-US" altLang="ko-KR" dirty="0">
                <a:latin typeface="Garamond" pitchFamily="18" charset="0"/>
              </a:rPr>
              <a:t>[ </a:t>
            </a:r>
            <a:r>
              <a:rPr lang="en-US" altLang="ko-KR" dirty="0" err="1">
                <a:latin typeface="Garamond" pitchFamily="18" charset="0"/>
              </a:rPr>
              <a:t>TmpCell</a:t>
            </a:r>
            <a:r>
              <a:rPr lang="en-US" altLang="ko-KR" dirty="0">
                <a:latin typeface="Garamond" pitchFamily="18" charset="0"/>
              </a:rPr>
              <a:t> ].Element = X;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</a:t>
            </a:r>
            <a:r>
              <a:rPr lang="en-US" altLang="ko-KR" dirty="0" err="1">
                <a:latin typeface="Garamond" pitchFamily="18" charset="0"/>
              </a:rPr>
              <a:t>CursorSpace</a:t>
            </a:r>
            <a:r>
              <a:rPr lang="en-US" altLang="ko-KR" dirty="0">
                <a:latin typeface="Garamond" pitchFamily="18" charset="0"/>
              </a:rPr>
              <a:t>[ </a:t>
            </a:r>
            <a:r>
              <a:rPr lang="en-US" altLang="ko-KR" dirty="0" err="1">
                <a:latin typeface="Garamond" pitchFamily="18" charset="0"/>
              </a:rPr>
              <a:t>TmpCell</a:t>
            </a:r>
            <a:r>
              <a:rPr lang="en-US" altLang="ko-KR" dirty="0">
                <a:latin typeface="Garamond" pitchFamily="18" charset="0"/>
              </a:rPr>
              <a:t> ].Next = </a:t>
            </a:r>
            <a:r>
              <a:rPr lang="en-US" altLang="ko-KR" dirty="0" err="1">
                <a:latin typeface="Garamond" pitchFamily="18" charset="0"/>
              </a:rPr>
              <a:t>CursorSpace</a:t>
            </a:r>
            <a:r>
              <a:rPr lang="en-US" altLang="ko-KR" dirty="0">
                <a:latin typeface="Garamond" pitchFamily="18" charset="0"/>
              </a:rPr>
              <a:t>[ P ].Next 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</a:t>
            </a:r>
            <a:r>
              <a:rPr lang="en-US" altLang="ko-KR" dirty="0" err="1">
                <a:latin typeface="Garamond" pitchFamily="18" charset="0"/>
              </a:rPr>
              <a:t>CursorSpace</a:t>
            </a:r>
            <a:r>
              <a:rPr lang="en-US" altLang="ko-KR" dirty="0">
                <a:latin typeface="Garamond" pitchFamily="18" charset="0"/>
              </a:rPr>
              <a:t>[ P ].Next = </a:t>
            </a:r>
            <a:r>
              <a:rPr lang="en-US" altLang="ko-KR" dirty="0" err="1">
                <a:latin typeface="Garamond" pitchFamily="18" charset="0"/>
              </a:rPr>
              <a:t>TmpCell</a:t>
            </a:r>
            <a:r>
              <a:rPr lang="en-US" altLang="ko-KR" dirty="0">
                <a:latin typeface="Garamond" pitchFamily="18" charset="0"/>
              </a:rPr>
              <a:t>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 smtClean="0">
                <a:latin typeface="Garamond" pitchFamily="18" charset="0"/>
              </a:rPr>
              <a:t>}</a:t>
            </a:r>
            <a:endParaRPr lang="en-US" altLang="ko-KR" dirty="0">
              <a:latin typeface="Garamond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260648"/>
            <a:ext cx="9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600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</a:rPr>
              <a:t>Cursor Implementation of Linked Lists</a:t>
            </a:r>
          </a:p>
        </p:txBody>
      </p:sp>
    </p:spTree>
    <p:extLst>
      <p:ext uri="{BB962C8B-B14F-4D97-AF65-F5344CB8AC3E}">
        <p14:creationId xmlns:p14="http://schemas.microsoft.com/office/powerpoint/2010/main" val="37367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00DA219D-2FB9-46B4-8583-54F424B9BD83}" type="slidenum">
              <a:rPr kumimoji="0" lang="en-US" altLang="ko-KR" sz="1400" smtClean="0">
                <a:latin typeface="Trebuchet MS" pitchFamily="34" charset="0"/>
              </a:rPr>
              <a:pPr/>
              <a:t>26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 smtClean="0">
                <a:solidFill>
                  <a:schemeClr val="accent6"/>
                </a:solidFill>
              </a:rPr>
              <a:t>Stack ADT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5257006"/>
          </a:xfrm>
          <a:noFill/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sz="2400" dirty="0"/>
              <a:t>A list where Insert and Remove can be performed only at the </a:t>
            </a:r>
            <a:r>
              <a:rPr lang="en-US" altLang="ko-KR" sz="2400" dirty="0" smtClean="0"/>
              <a:t>one end </a:t>
            </a:r>
            <a:r>
              <a:rPr lang="en-US" altLang="ko-KR" sz="2400" dirty="0"/>
              <a:t>of the list (LIFO List</a:t>
            </a:r>
            <a:r>
              <a:rPr lang="en-US" altLang="ko-KR" sz="2400" dirty="0" smtClean="0"/>
              <a:t>)</a:t>
            </a:r>
          </a:p>
          <a:p>
            <a:pPr lvl="1"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sz="2000" dirty="0" smtClean="0"/>
              <a:t>LIFO 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Last-In, </a:t>
            </a:r>
            <a:r>
              <a:rPr lang="en-US" altLang="ko-KR" sz="2000" dirty="0"/>
              <a:t>First-Out) Lists</a:t>
            </a:r>
          </a:p>
          <a:p>
            <a:pPr lvl="1"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sz="2000" dirty="0" smtClean="0">
                <a:cs typeface="Arial" pitchFamily="34" charset="0"/>
              </a:rPr>
              <a:t>Push</a:t>
            </a:r>
            <a:r>
              <a:rPr lang="en-US" altLang="ko-KR" sz="2000" dirty="0">
                <a:cs typeface="Arial" pitchFamily="34" charset="0"/>
              </a:rPr>
              <a:t>( X, S </a:t>
            </a:r>
            <a:r>
              <a:rPr lang="en-US" altLang="ko-KR" sz="2000" dirty="0" smtClean="0">
                <a:cs typeface="Arial" pitchFamily="34" charset="0"/>
              </a:rPr>
              <a:t>): Push (insert) item X into stack S</a:t>
            </a:r>
          </a:p>
          <a:p>
            <a:pPr lvl="1"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sz="2000" dirty="0" smtClean="0">
                <a:cs typeface="Arial" pitchFamily="34" charset="0"/>
              </a:rPr>
              <a:t>Pop</a:t>
            </a:r>
            <a:r>
              <a:rPr lang="en-US" altLang="ko-KR" sz="2000" dirty="0">
                <a:cs typeface="Arial" pitchFamily="34" charset="0"/>
              </a:rPr>
              <a:t>( S </a:t>
            </a:r>
            <a:r>
              <a:rPr lang="en-US" altLang="ko-KR" sz="2000" dirty="0" smtClean="0">
                <a:cs typeface="Arial" pitchFamily="34" charset="0"/>
              </a:rPr>
              <a:t>): Pop (delete) the most recently pushed item from S</a:t>
            </a:r>
          </a:p>
          <a:p>
            <a:pPr lvl="1"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sz="2000" dirty="0" smtClean="0">
                <a:cs typeface="Arial" pitchFamily="34" charset="0"/>
              </a:rPr>
              <a:t>Top</a:t>
            </a:r>
            <a:r>
              <a:rPr lang="en-US" altLang="ko-KR" sz="2000" dirty="0">
                <a:cs typeface="Arial" pitchFamily="34" charset="0"/>
              </a:rPr>
              <a:t>( S </a:t>
            </a:r>
            <a:r>
              <a:rPr lang="en-US" altLang="ko-KR" sz="2000" dirty="0" smtClean="0">
                <a:cs typeface="Arial" pitchFamily="34" charset="0"/>
              </a:rPr>
              <a:t>): Return the item in the end of the stack (</a:t>
            </a:r>
            <a:r>
              <a:rPr lang="en-US" altLang="ko-KR" sz="2000" dirty="0" err="1" smtClean="0">
                <a:cs typeface="Arial" pitchFamily="34" charset="0"/>
              </a:rPr>
              <a:t>Stack_Top</a:t>
            </a:r>
            <a:r>
              <a:rPr lang="en-US" altLang="ko-KR" sz="2000" dirty="0" smtClean="0">
                <a:cs typeface="Arial" pitchFamily="34" charset="0"/>
              </a:rPr>
              <a:t> position)</a:t>
            </a:r>
            <a:endParaRPr lang="en-US" altLang="ko-KR" sz="2000" dirty="0">
              <a:cs typeface="Arial" pitchFamily="34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sz="2400" dirty="0" smtClean="0"/>
              <a:t>Implementation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dirty="0" smtClean="0"/>
              <a:t>Linked Lists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dirty="0" smtClean="0"/>
              <a:t>Direction </a:t>
            </a:r>
            <a:r>
              <a:rPr lang="en-US" altLang="ko-KR" dirty="0"/>
              <a:t>of Next pointers: from top to </a:t>
            </a:r>
            <a:r>
              <a:rPr lang="en-US" altLang="ko-KR" dirty="0" smtClean="0"/>
              <a:t>bottom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dirty="0" smtClean="0"/>
              <a:t>Array:  Efficient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dirty="0" smtClean="0"/>
              <a:t>Need to reserve space for stack</a:t>
            </a:r>
            <a:endParaRPr lang="en-US" altLang="ko-KR" dirty="0"/>
          </a:p>
          <a:p>
            <a:pPr lvl="1" algn="just" eaLnBrk="1" hangingPunct="1">
              <a:lnSpc>
                <a:spcPct val="90000"/>
              </a:lnSpc>
              <a:spcBef>
                <a:spcPct val="50000"/>
              </a:spcBef>
            </a:pPr>
            <a:endParaRPr lang="en-US" altLang="ko-KR" sz="1800" dirty="0"/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>
              <a:latin typeface="+mn-ea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>
              <a:latin typeface="+mn-ea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775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916E8655-8440-4A86-A2E0-45DAA7A00797}" type="slidenum">
              <a:rPr kumimoji="0" lang="en-US" altLang="ko-KR" sz="1400" smtClean="0">
                <a:latin typeface="Trebuchet MS" pitchFamily="34" charset="0"/>
              </a:rPr>
              <a:pPr/>
              <a:t>27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560730" y="1124744"/>
            <a:ext cx="8132762" cy="5256584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>
                <a:latin typeface="Garamond" pitchFamily="18" charset="0"/>
              </a:rPr>
              <a:t>#</a:t>
            </a:r>
            <a:r>
              <a:rPr lang="en-US" altLang="ko-KR" sz="1600" dirty="0" err="1">
                <a:latin typeface="Garamond" pitchFamily="18" charset="0"/>
              </a:rPr>
              <a:t>ifndef</a:t>
            </a:r>
            <a:r>
              <a:rPr lang="en-US" altLang="ko-KR" sz="1600" dirty="0">
                <a:latin typeface="Garamond" pitchFamily="18" charset="0"/>
              </a:rPr>
              <a:t> </a:t>
            </a:r>
            <a:r>
              <a:rPr lang="en-US" altLang="ko-KR" sz="1600" dirty="0" smtClean="0">
                <a:latin typeface="Garamond" pitchFamily="18" charset="0"/>
              </a:rPr>
              <a:t>_</a:t>
            </a:r>
            <a:r>
              <a:rPr lang="en-US" altLang="ko-KR" sz="1600" dirty="0" err="1" smtClean="0">
                <a:latin typeface="Garamond" pitchFamily="18" charset="0"/>
              </a:rPr>
              <a:t>Stack_H</a:t>
            </a:r>
            <a:endParaRPr lang="en-US" altLang="ko-KR" sz="1600" dirty="0">
              <a:latin typeface="Garamond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US" altLang="ko-KR" sz="1600" dirty="0">
              <a:latin typeface="Garamond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 err="1">
                <a:latin typeface="Garamond" pitchFamily="18" charset="0"/>
              </a:rPr>
              <a:t>struct</a:t>
            </a:r>
            <a:r>
              <a:rPr lang="en-US" altLang="ko-KR" sz="1600" dirty="0">
                <a:latin typeface="Garamond" pitchFamily="18" charset="0"/>
              </a:rPr>
              <a:t> Node;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 err="1">
                <a:latin typeface="Garamond" pitchFamily="18" charset="0"/>
              </a:rPr>
              <a:t>typedef</a:t>
            </a:r>
            <a:r>
              <a:rPr lang="en-US" altLang="ko-KR" sz="1600" dirty="0">
                <a:latin typeface="Garamond" pitchFamily="18" charset="0"/>
              </a:rPr>
              <a:t> </a:t>
            </a:r>
            <a:r>
              <a:rPr lang="en-US" altLang="ko-KR" sz="1600" dirty="0" err="1">
                <a:latin typeface="Garamond" pitchFamily="18" charset="0"/>
              </a:rPr>
              <a:t>struct</a:t>
            </a:r>
            <a:r>
              <a:rPr lang="en-US" altLang="ko-KR" sz="1600" dirty="0">
                <a:latin typeface="Garamond" pitchFamily="18" charset="0"/>
              </a:rPr>
              <a:t> Node * </a:t>
            </a:r>
            <a:r>
              <a:rPr lang="en-US" altLang="ko-KR" sz="1600" dirty="0" err="1">
                <a:latin typeface="Garamond" pitchFamily="18" charset="0"/>
              </a:rPr>
              <a:t>PtrToNode</a:t>
            </a:r>
            <a:r>
              <a:rPr lang="en-US" altLang="ko-KR" sz="1600" dirty="0">
                <a:latin typeface="Garamond" pitchFamily="18" charset="0"/>
              </a:rPr>
              <a:t>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 err="1">
                <a:latin typeface="Garamond" pitchFamily="18" charset="0"/>
              </a:rPr>
              <a:t>typedef</a:t>
            </a:r>
            <a:r>
              <a:rPr lang="en-US" altLang="ko-KR" sz="1600" dirty="0">
                <a:latin typeface="Garamond" pitchFamily="18" charset="0"/>
              </a:rPr>
              <a:t> </a:t>
            </a:r>
            <a:r>
              <a:rPr lang="en-US" altLang="ko-KR" sz="1600" dirty="0" err="1">
                <a:latin typeface="Garamond" pitchFamily="18" charset="0"/>
              </a:rPr>
              <a:t>PtrToNode</a:t>
            </a:r>
            <a:r>
              <a:rPr lang="en-US" altLang="ko-KR" sz="1600" dirty="0">
                <a:latin typeface="Garamond" pitchFamily="18" charset="0"/>
              </a:rPr>
              <a:t> </a:t>
            </a:r>
            <a:r>
              <a:rPr lang="en-US" altLang="ko-KR" sz="1600" dirty="0" smtClean="0">
                <a:latin typeface="Garamond" pitchFamily="18" charset="0"/>
              </a:rPr>
              <a:t>Stack;</a:t>
            </a:r>
            <a:endParaRPr lang="en-US" altLang="ko-KR" sz="1600" dirty="0">
              <a:latin typeface="Garamond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US" altLang="ko-KR" sz="1600" dirty="0">
              <a:latin typeface="Garamond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 err="1">
                <a:latin typeface="Garamond" pitchFamily="18" charset="0"/>
              </a:rPr>
              <a:t>struct</a:t>
            </a:r>
            <a:r>
              <a:rPr lang="en-US" altLang="ko-KR" sz="1600" dirty="0">
                <a:latin typeface="Garamond" pitchFamily="18" charset="0"/>
              </a:rPr>
              <a:t> Node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>
                <a:latin typeface="Garamond" pitchFamily="18" charset="0"/>
              </a:rPr>
              <a:t>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>
                <a:latin typeface="Garamond" pitchFamily="18" charset="0"/>
              </a:rPr>
              <a:t>    </a:t>
            </a:r>
            <a:r>
              <a:rPr lang="en-US" altLang="ko-KR" sz="1600" dirty="0" err="1">
                <a:latin typeface="Garamond" pitchFamily="18" charset="0"/>
              </a:rPr>
              <a:t>ElementType</a:t>
            </a:r>
            <a:r>
              <a:rPr lang="en-US" altLang="ko-KR" sz="1600" dirty="0">
                <a:latin typeface="Garamond" pitchFamily="18" charset="0"/>
              </a:rPr>
              <a:t>	Element;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>
                <a:latin typeface="Garamond" pitchFamily="18" charset="0"/>
              </a:rPr>
              <a:t>    Position          	Next;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>
                <a:latin typeface="Garamond" pitchFamily="18" charset="0"/>
              </a:rPr>
              <a:t>};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ko-KR" sz="1600" dirty="0">
              <a:latin typeface="Garamond" pitchFamily="18" charset="0"/>
            </a:endParaRPr>
          </a:p>
          <a:p>
            <a:pPr algn="just"/>
            <a:r>
              <a:rPr lang="en-US" altLang="ko-KR" sz="1600" dirty="0" err="1" smtClean="0">
                <a:latin typeface="Garamond" pitchFamily="18" charset="0"/>
              </a:rPr>
              <a:t>int</a:t>
            </a:r>
            <a:r>
              <a:rPr lang="en-US" altLang="ko-KR" sz="1600" dirty="0" smtClean="0">
                <a:latin typeface="Garamond" pitchFamily="18" charset="0"/>
              </a:rPr>
              <a:t> </a:t>
            </a:r>
            <a:r>
              <a:rPr lang="en-US" altLang="ko-KR" sz="1600" dirty="0" err="1">
                <a:latin typeface="Garamond" pitchFamily="18" charset="0"/>
              </a:rPr>
              <a:t>IsEmpty</a:t>
            </a:r>
            <a:r>
              <a:rPr lang="en-US" altLang="ko-KR" sz="1600" dirty="0">
                <a:latin typeface="Garamond" pitchFamily="18" charset="0"/>
              </a:rPr>
              <a:t>( </a:t>
            </a:r>
            <a:r>
              <a:rPr lang="en-US" altLang="ko-KR" sz="1600" dirty="0" smtClean="0">
                <a:latin typeface="Garamond" pitchFamily="18" charset="0"/>
              </a:rPr>
              <a:t>Stack S );</a:t>
            </a:r>
          </a:p>
          <a:p>
            <a:pPr algn="just"/>
            <a:r>
              <a:rPr lang="en-US" altLang="ko-KR" sz="1600" dirty="0" smtClean="0">
                <a:latin typeface="Garamond" pitchFamily="18" charset="0"/>
              </a:rPr>
              <a:t>Stack </a:t>
            </a:r>
            <a:r>
              <a:rPr lang="en-US" altLang="ko-KR" sz="1600" dirty="0" err="1" smtClean="0">
                <a:latin typeface="Garamond" pitchFamily="18" charset="0"/>
              </a:rPr>
              <a:t>CreateStack</a:t>
            </a:r>
            <a:r>
              <a:rPr lang="en-US" altLang="ko-KR" sz="1600" dirty="0" smtClean="0">
                <a:latin typeface="Garamond" pitchFamily="18" charset="0"/>
              </a:rPr>
              <a:t>( void );</a:t>
            </a:r>
          </a:p>
          <a:p>
            <a:pPr algn="just"/>
            <a:r>
              <a:rPr lang="en-US" altLang="ko-KR" sz="1600" dirty="0" smtClean="0">
                <a:latin typeface="Garamond" pitchFamily="18" charset="0"/>
              </a:rPr>
              <a:t>void </a:t>
            </a:r>
            <a:r>
              <a:rPr lang="en-US" altLang="ko-KR" sz="1600" dirty="0" err="1" smtClean="0">
                <a:latin typeface="Garamond" pitchFamily="18" charset="0"/>
              </a:rPr>
              <a:t>DisposeStack</a:t>
            </a:r>
            <a:r>
              <a:rPr lang="en-US" altLang="ko-KR" sz="1600" dirty="0" smtClean="0">
                <a:latin typeface="Garamond" pitchFamily="18" charset="0"/>
              </a:rPr>
              <a:t>( Stack S 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 smtClean="0">
                <a:latin typeface="Garamond" pitchFamily="18" charset="0"/>
              </a:rPr>
              <a:t>void </a:t>
            </a:r>
            <a:r>
              <a:rPr lang="en-US" altLang="ko-KR" sz="1600" dirty="0" err="1" smtClean="0">
                <a:latin typeface="Garamond" pitchFamily="18" charset="0"/>
              </a:rPr>
              <a:t>MakeEmpty</a:t>
            </a:r>
            <a:r>
              <a:rPr lang="en-US" altLang="ko-KR" sz="1600" dirty="0" smtClean="0">
                <a:latin typeface="Garamond" pitchFamily="18" charset="0"/>
              </a:rPr>
              <a:t>( Stack S 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 smtClean="0">
                <a:latin typeface="Garamond" pitchFamily="18" charset="0"/>
              </a:rPr>
              <a:t>void Push( </a:t>
            </a:r>
            <a:r>
              <a:rPr lang="en-US" altLang="ko-KR" sz="1600" dirty="0" err="1" smtClean="0">
                <a:latin typeface="Garamond" pitchFamily="18" charset="0"/>
              </a:rPr>
              <a:t>ElementType</a:t>
            </a:r>
            <a:r>
              <a:rPr lang="en-US" altLang="ko-KR" sz="1600" dirty="0" smtClean="0">
                <a:latin typeface="Garamond" pitchFamily="18" charset="0"/>
              </a:rPr>
              <a:t> X, Stack S 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 err="1" smtClean="0">
                <a:latin typeface="Garamond" pitchFamily="18" charset="0"/>
              </a:rPr>
              <a:t>ElementType</a:t>
            </a:r>
            <a:r>
              <a:rPr lang="en-US" altLang="ko-KR" sz="1600" dirty="0" smtClean="0">
                <a:latin typeface="Garamond" pitchFamily="18" charset="0"/>
              </a:rPr>
              <a:t> Top( Stack S 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 smtClean="0">
                <a:latin typeface="Garamond" pitchFamily="18" charset="0"/>
              </a:rPr>
              <a:t>void Pop( Stack S );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ko-KR" sz="1600" dirty="0">
              <a:latin typeface="Garamond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>
                <a:latin typeface="Garamond" pitchFamily="18" charset="0"/>
              </a:rPr>
              <a:t>#</a:t>
            </a:r>
            <a:r>
              <a:rPr lang="en-US" altLang="ko-KR" sz="1600" dirty="0" err="1">
                <a:latin typeface="Garamond" pitchFamily="18" charset="0"/>
              </a:rPr>
              <a:t>endif</a:t>
            </a:r>
            <a:r>
              <a:rPr lang="en-US" altLang="ko-KR" sz="1600" dirty="0">
                <a:latin typeface="Garamond" pitchFamily="18" charset="0"/>
              </a:rPr>
              <a:t>       /*   </a:t>
            </a:r>
            <a:r>
              <a:rPr lang="en-US" altLang="ko-KR" sz="1600" dirty="0" smtClean="0">
                <a:latin typeface="Garamond" pitchFamily="18" charset="0"/>
              </a:rPr>
              <a:t>_</a:t>
            </a:r>
            <a:r>
              <a:rPr lang="en-US" altLang="ko-KR" sz="1600" dirty="0" err="1" smtClean="0">
                <a:latin typeface="Garamond" pitchFamily="18" charset="0"/>
              </a:rPr>
              <a:t>Stack_H</a:t>
            </a:r>
            <a:r>
              <a:rPr lang="en-US" altLang="ko-KR" sz="1600" dirty="0" smtClean="0">
                <a:latin typeface="Garamond" pitchFamily="18" charset="0"/>
              </a:rPr>
              <a:t>    </a:t>
            </a:r>
            <a:r>
              <a:rPr lang="en-US" altLang="ko-KR" sz="1600" dirty="0">
                <a:latin typeface="Garamond" pitchFamily="18" charset="0"/>
              </a:rPr>
              <a:t>*/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7544" y="332656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Stack </a:t>
            </a:r>
            <a:r>
              <a:rPr lang="en-US" altLang="ko-KR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ADT (Linked list)</a:t>
            </a:r>
          </a:p>
        </p:txBody>
      </p:sp>
    </p:spTree>
    <p:extLst>
      <p:ext uri="{BB962C8B-B14F-4D97-AF65-F5344CB8AC3E}">
        <p14:creationId xmlns:p14="http://schemas.microsoft.com/office/powerpoint/2010/main" val="11831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916E8655-8440-4A86-A2E0-45DAA7A00797}" type="slidenum">
              <a:rPr kumimoji="0" lang="en-US" altLang="ko-KR" sz="1400" smtClean="0">
                <a:latin typeface="Trebuchet MS" pitchFamily="34" charset="0"/>
              </a:rPr>
              <a:pPr/>
              <a:t>28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560730" y="1196752"/>
            <a:ext cx="8132762" cy="4248472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600" dirty="0" err="1" smtClean="0">
                <a:latin typeface="Garamond" pitchFamily="18" charset="0"/>
              </a:rPr>
              <a:t>int</a:t>
            </a:r>
            <a:r>
              <a:rPr lang="en-US" altLang="ko-KR" sz="1600" dirty="0" smtClean="0">
                <a:latin typeface="Garamond" pitchFamily="18" charset="0"/>
              </a:rPr>
              <a:t> </a:t>
            </a:r>
            <a:r>
              <a:rPr lang="en-US" altLang="ko-KR" sz="1600" dirty="0" err="1" smtClean="0">
                <a:latin typeface="Garamond" pitchFamily="18" charset="0"/>
              </a:rPr>
              <a:t>IsEmpty</a:t>
            </a:r>
            <a:r>
              <a:rPr lang="en-US" altLang="ko-KR" sz="1600" dirty="0" smtClean="0">
                <a:latin typeface="Garamond" pitchFamily="18" charset="0"/>
              </a:rPr>
              <a:t>( Stack S )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600" dirty="0" smtClean="0">
                <a:latin typeface="Garamond" pitchFamily="18" charset="0"/>
              </a:rPr>
              <a:t>{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600" dirty="0">
                <a:latin typeface="Garamond" pitchFamily="18" charset="0"/>
              </a:rPr>
              <a:t> </a:t>
            </a:r>
            <a:r>
              <a:rPr lang="en-US" altLang="ko-KR" sz="1600" dirty="0" smtClean="0">
                <a:latin typeface="Garamond" pitchFamily="18" charset="0"/>
              </a:rPr>
              <a:t>    return S-&gt;Next == NULL;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600" dirty="0" smtClean="0">
                <a:latin typeface="Garamond" pitchFamily="18" charset="0"/>
              </a:rPr>
              <a:t>}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endParaRPr lang="en-US" altLang="ko-KR" sz="1600" dirty="0" smtClean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600" dirty="0">
                <a:latin typeface="Garamond" pitchFamily="18" charset="0"/>
              </a:rPr>
              <a:t>v</a:t>
            </a:r>
            <a:r>
              <a:rPr lang="en-US" altLang="ko-KR" sz="1600" dirty="0" smtClean="0">
                <a:latin typeface="Garamond" pitchFamily="18" charset="0"/>
              </a:rPr>
              <a:t>oid </a:t>
            </a:r>
            <a:r>
              <a:rPr lang="en-US" altLang="ko-KR" sz="1600" dirty="0" err="1" smtClean="0">
                <a:latin typeface="Garamond" pitchFamily="18" charset="0"/>
              </a:rPr>
              <a:t>MakeEmpty</a:t>
            </a:r>
            <a:r>
              <a:rPr lang="en-US" altLang="ko-KR" sz="1600" dirty="0">
                <a:latin typeface="Garamond" pitchFamily="18" charset="0"/>
              </a:rPr>
              <a:t>( Stack S)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600" dirty="0">
                <a:latin typeface="Garamond" pitchFamily="18" charset="0"/>
              </a:rPr>
              <a:t>{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600" dirty="0">
                <a:latin typeface="Garamond" pitchFamily="18" charset="0"/>
              </a:rPr>
              <a:t> </a:t>
            </a:r>
            <a:r>
              <a:rPr lang="en-US" altLang="ko-KR" sz="1600" dirty="0" smtClean="0">
                <a:latin typeface="Garamond" pitchFamily="18" charset="0"/>
              </a:rPr>
              <a:t>    if </a:t>
            </a:r>
            <a:r>
              <a:rPr lang="en-US" altLang="ko-KR" sz="1600" dirty="0">
                <a:latin typeface="Garamond" pitchFamily="18" charset="0"/>
              </a:rPr>
              <a:t>(S == NULL)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600" dirty="0">
                <a:latin typeface="Garamond" pitchFamily="18" charset="0"/>
              </a:rPr>
              <a:t>      </a:t>
            </a:r>
            <a:r>
              <a:rPr lang="en-US" altLang="ko-KR" sz="1600" dirty="0" smtClean="0">
                <a:latin typeface="Garamond" pitchFamily="18" charset="0"/>
              </a:rPr>
              <a:t>  </a:t>
            </a:r>
            <a:r>
              <a:rPr lang="en-US" altLang="ko-KR" sz="1600" dirty="0">
                <a:latin typeface="Garamond" pitchFamily="18" charset="0"/>
              </a:rPr>
              <a:t>Error("Must use </a:t>
            </a:r>
            <a:r>
              <a:rPr lang="en-US" altLang="ko-KR" sz="1600" dirty="0" err="1">
                <a:latin typeface="Garamond" pitchFamily="18" charset="0"/>
              </a:rPr>
              <a:t>CreateStack</a:t>
            </a:r>
            <a:r>
              <a:rPr lang="en-US" altLang="ko-KR" sz="1600" dirty="0">
                <a:latin typeface="Garamond" pitchFamily="18" charset="0"/>
              </a:rPr>
              <a:t> First\n");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600" dirty="0">
                <a:latin typeface="Garamond" pitchFamily="18" charset="0"/>
              </a:rPr>
              <a:t>    </a:t>
            </a:r>
            <a:r>
              <a:rPr lang="en-US" altLang="ko-KR" sz="1600" dirty="0" smtClean="0">
                <a:latin typeface="Garamond" pitchFamily="18" charset="0"/>
              </a:rPr>
              <a:t> else </a:t>
            </a:r>
            <a:r>
              <a:rPr lang="en-US" altLang="ko-KR" sz="1600" dirty="0">
                <a:latin typeface="Garamond" pitchFamily="18" charset="0"/>
              </a:rPr>
              <a:t>{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600" dirty="0">
                <a:latin typeface="Garamond" pitchFamily="18" charset="0"/>
              </a:rPr>
              <a:t>     </a:t>
            </a:r>
            <a:r>
              <a:rPr lang="en-US" altLang="ko-KR" sz="1600" dirty="0" smtClean="0">
                <a:latin typeface="Garamond" pitchFamily="18" charset="0"/>
              </a:rPr>
              <a:t>   </a:t>
            </a:r>
            <a:r>
              <a:rPr lang="en-US" altLang="ko-KR" sz="1600" dirty="0">
                <a:latin typeface="Garamond" pitchFamily="18" charset="0"/>
              </a:rPr>
              <a:t>while(!</a:t>
            </a:r>
            <a:r>
              <a:rPr lang="en-US" altLang="ko-KR" sz="1600" dirty="0" err="1">
                <a:latin typeface="Garamond" pitchFamily="18" charset="0"/>
              </a:rPr>
              <a:t>IsEmpty</a:t>
            </a:r>
            <a:r>
              <a:rPr lang="en-US" altLang="ko-KR" sz="1600" dirty="0">
                <a:latin typeface="Garamond" pitchFamily="18" charset="0"/>
              </a:rPr>
              <a:t>(S))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600" dirty="0">
                <a:latin typeface="Garamond" pitchFamily="18" charset="0"/>
              </a:rPr>
              <a:t>       </a:t>
            </a:r>
            <a:r>
              <a:rPr lang="en-US" altLang="ko-KR" sz="1600" dirty="0" smtClean="0">
                <a:latin typeface="Garamond" pitchFamily="18" charset="0"/>
              </a:rPr>
              <a:t>      </a:t>
            </a:r>
            <a:r>
              <a:rPr lang="en-US" altLang="ko-KR" sz="1600" dirty="0">
                <a:latin typeface="Garamond" pitchFamily="18" charset="0"/>
              </a:rPr>
              <a:t>Pop(S);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600" dirty="0">
                <a:latin typeface="Garamond" pitchFamily="18" charset="0"/>
              </a:rPr>
              <a:t>       </a:t>
            </a:r>
            <a:r>
              <a:rPr lang="en-US" altLang="ko-KR" sz="1600" dirty="0" smtClean="0">
                <a:latin typeface="Garamond" pitchFamily="18" charset="0"/>
              </a:rPr>
              <a:t> S-</a:t>
            </a:r>
            <a:r>
              <a:rPr lang="en-US" altLang="ko-KR" sz="1600" dirty="0">
                <a:latin typeface="Garamond" pitchFamily="18" charset="0"/>
              </a:rPr>
              <a:t>&gt;Next = NULL;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600" dirty="0">
                <a:latin typeface="Garamond" pitchFamily="18" charset="0"/>
              </a:rPr>
              <a:t>    } 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600" dirty="0">
                <a:latin typeface="Garamond" pitchFamily="18" charset="0"/>
              </a:rPr>
              <a:t>}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endParaRPr lang="en-US" altLang="ko-KR" sz="1600" dirty="0">
              <a:latin typeface="Garamond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7544" y="332656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Stack </a:t>
            </a:r>
            <a:r>
              <a:rPr lang="en-US" altLang="ko-KR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ADT (Linked list)</a:t>
            </a:r>
          </a:p>
        </p:txBody>
      </p:sp>
    </p:spTree>
    <p:extLst>
      <p:ext uri="{BB962C8B-B14F-4D97-AF65-F5344CB8AC3E}">
        <p14:creationId xmlns:p14="http://schemas.microsoft.com/office/powerpoint/2010/main" val="42135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756B0FF9-9050-4FFF-9FEC-7E3E0CAE1B21}" type="slidenum">
              <a:rPr kumimoji="0" lang="en-US" altLang="ko-KR" sz="1400" smtClean="0">
                <a:latin typeface="Trebuchet MS" pitchFamily="34" charset="0"/>
              </a:rPr>
              <a:pPr/>
              <a:t>29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557213" y="1052737"/>
            <a:ext cx="8132762" cy="5544615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 smtClean="0">
                <a:latin typeface="Garamond" pitchFamily="18" charset="0"/>
              </a:rPr>
              <a:t>Stack </a:t>
            </a:r>
            <a:r>
              <a:rPr lang="en-US" altLang="ko-KR" dirty="0" err="1" smtClean="0">
                <a:latin typeface="Garamond" pitchFamily="18" charset="0"/>
              </a:rPr>
              <a:t>CreateStack</a:t>
            </a:r>
            <a:r>
              <a:rPr lang="en-US" altLang="ko-KR" dirty="0">
                <a:latin typeface="Garamond" pitchFamily="18" charset="0"/>
              </a:rPr>
              <a:t>( </a:t>
            </a:r>
            <a:r>
              <a:rPr lang="en-US" altLang="ko-KR" dirty="0" smtClean="0">
                <a:latin typeface="Garamond" pitchFamily="18" charset="0"/>
              </a:rPr>
              <a:t>void )</a:t>
            </a:r>
            <a:endParaRPr lang="en-US" altLang="ko-KR" dirty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{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Stack S;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endParaRPr lang="en-US" altLang="ko-KR" dirty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 smtClean="0">
                <a:latin typeface="Garamond" pitchFamily="18" charset="0"/>
              </a:rPr>
              <a:t>    S </a:t>
            </a:r>
            <a:r>
              <a:rPr lang="en-US" altLang="ko-KR" dirty="0">
                <a:latin typeface="Garamond" pitchFamily="18" charset="0"/>
              </a:rPr>
              <a:t>= </a:t>
            </a:r>
            <a:r>
              <a:rPr lang="en-US" altLang="ko-KR" dirty="0" err="1">
                <a:latin typeface="Garamond" pitchFamily="18" charset="0"/>
              </a:rPr>
              <a:t>malloc</a:t>
            </a:r>
            <a:r>
              <a:rPr lang="en-US" altLang="ko-KR" dirty="0">
                <a:latin typeface="Garamond" pitchFamily="18" charset="0"/>
              </a:rPr>
              <a:t>( </a:t>
            </a:r>
            <a:r>
              <a:rPr lang="en-US" altLang="ko-KR" dirty="0" err="1" smtClean="0">
                <a:latin typeface="Garamond" pitchFamily="18" charset="0"/>
              </a:rPr>
              <a:t>sizeof</a:t>
            </a:r>
            <a:r>
              <a:rPr lang="en-US" altLang="ko-KR" dirty="0" smtClean="0">
                <a:latin typeface="Garamond" pitchFamily="18" charset="0"/>
              </a:rPr>
              <a:t>(</a:t>
            </a:r>
            <a:r>
              <a:rPr lang="en-US" altLang="ko-KR" dirty="0" err="1" smtClean="0">
                <a:latin typeface="Garamond" pitchFamily="18" charset="0"/>
              </a:rPr>
              <a:t>struct</a:t>
            </a:r>
            <a:r>
              <a:rPr lang="en-US" altLang="ko-KR" dirty="0" smtClean="0">
                <a:latin typeface="Garamond" pitchFamily="18" charset="0"/>
              </a:rPr>
              <a:t> Node));</a:t>
            </a:r>
            <a:endParaRPr lang="en-US" altLang="ko-KR" dirty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if( S == NULL )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    </a:t>
            </a:r>
            <a:r>
              <a:rPr lang="en-US" altLang="ko-KR" dirty="0" err="1">
                <a:latin typeface="Garamond" pitchFamily="18" charset="0"/>
              </a:rPr>
              <a:t>FatalError</a:t>
            </a:r>
            <a:r>
              <a:rPr lang="en-US" altLang="ko-KR" dirty="0">
                <a:latin typeface="Garamond" pitchFamily="18" charset="0"/>
              </a:rPr>
              <a:t>( “Out of space!!!” );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endParaRPr lang="en-US" altLang="ko-KR" dirty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latin typeface="Garamond" pitchFamily="18" charset="0"/>
              </a:rPr>
              <a:t>    S-&gt;Next = NULL;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endParaRPr lang="en-US" altLang="ko-KR" dirty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return S;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 smtClean="0">
                <a:latin typeface="Garamond" pitchFamily="18" charset="0"/>
              </a:rPr>
              <a:t>}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endParaRPr lang="en-US" altLang="ko-KR" dirty="0" smtClean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endParaRPr lang="en-US" altLang="ko-KR" dirty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v</a:t>
            </a:r>
            <a:r>
              <a:rPr lang="en-US" altLang="ko-KR" dirty="0" smtClean="0">
                <a:latin typeface="Garamond" pitchFamily="18" charset="0"/>
              </a:rPr>
              <a:t>oid  </a:t>
            </a:r>
            <a:r>
              <a:rPr lang="en-US" altLang="ko-KR" dirty="0" err="1" smtClean="0">
                <a:latin typeface="Garamond" pitchFamily="18" charset="0"/>
              </a:rPr>
              <a:t>DisposeStack</a:t>
            </a:r>
            <a:r>
              <a:rPr lang="en-US" altLang="ko-KR" dirty="0" smtClean="0">
                <a:latin typeface="Garamond" pitchFamily="18" charset="0"/>
              </a:rPr>
              <a:t>(Stack S)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 smtClean="0">
                <a:latin typeface="Garamond" pitchFamily="18" charset="0"/>
              </a:rPr>
              <a:t>{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 smtClean="0">
                <a:latin typeface="Garamond" pitchFamily="18" charset="0"/>
              </a:rPr>
              <a:t>     </a:t>
            </a:r>
            <a:r>
              <a:rPr lang="en-US" altLang="ko-KR" dirty="0" err="1" smtClean="0">
                <a:latin typeface="Garamond" pitchFamily="18" charset="0"/>
              </a:rPr>
              <a:t>MakeEmpty</a:t>
            </a:r>
            <a:r>
              <a:rPr lang="en-US" altLang="ko-KR" dirty="0" smtClean="0">
                <a:latin typeface="Garamond" pitchFamily="18" charset="0"/>
              </a:rPr>
              <a:t>(S);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</a:t>
            </a:r>
            <a:r>
              <a:rPr lang="en-US" altLang="ko-KR" dirty="0" smtClean="0">
                <a:latin typeface="Garamond" pitchFamily="18" charset="0"/>
              </a:rPr>
              <a:t>    free(S);</a:t>
            </a:r>
            <a:endParaRPr lang="en-US" altLang="ko-KR" dirty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 smtClean="0">
                <a:latin typeface="Garamond" pitchFamily="18" charset="0"/>
              </a:rPr>
              <a:t>}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endParaRPr lang="en-US" altLang="ko-KR" dirty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 err="1">
                <a:latin typeface="Garamond" pitchFamily="18" charset="0"/>
              </a:rPr>
              <a:t>ElementType</a:t>
            </a:r>
            <a:r>
              <a:rPr lang="en-US" altLang="ko-KR" dirty="0">
                <a:latin typeface="Garamond" pitchFamily="18" charset="0"/>
              </a:rPr>
              <a:t> Top( Stack S )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{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if( !</a:t>
            </a:r>
            <a:r>
              <a:rPr lang="en-US" altLang="ko-KR" dirty="0" err="1">
                <a:latin typeface="Garamond" pitchFamily="18" charset="0"/>
              </a:rPr>
              <a:t>IsEmpty</a:t>
            </a:r>
            <a:r>
              <a:rPr lang="en-US" altLang="ko-KR" dirty="0">
                <a:latin typeface="Garamond" pitchFamily="18" charset="0"/>
              </a:rPr>
              <a:t>( S ) ) 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    return S-&gt;Next-&gt;Element;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Error( “Empty stack” );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   return 0;  </a:t>
            </a:r>
            <a:r>
              <a:rPr lang="en-US" altLang="ko-KR" dirty="0">
                <a:solidFill>
                  <a:srgbClr val="FF0000"/>
                </a:solidFill>
                <a:latin typeface="Garamond" pitchFamily="18" charset="0"/>
              </a:rPr>
              <a:t>/* Return value used to avoid warning */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}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endParaRPr lang="en-US" altLang="ko-KR" dirty="0" smtClean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endParaRPr lang="en-US" altLang="ko-KR" dirty="0">
              <a:latin typeface="Garamond" pitchFamily="18" charset="0"/>
            </a:endParaRP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Stack </a:t>
            </a:r>
            <a:r>
              <a:rPr lang="en-US" altLang="ko-KR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ADT </a:t>
            </a:r>
            <a:r>
              <a:rPr lang="en-US" altLang="ko-KR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(Linked List)</a:t>
            </a:r>
            <a:endParaRPr lang="en-US" altLang="ko-KR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377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Modularity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990"/>
          </a:xfrm>
        </p:spPr>
        <p:txBody>
          <a:bodyPr/>
          <a:lstStyle/>
          <a:p>
            <a:r>
              <a:rPr lang="en-US" altLang="ko-KR" dirty="0" smtClean="0"/>
              <a:t>Basic rules in programming</a:t>
            </a:r>
          </a:p>
          <a:p>
            <a:pPr lvl="1"/>
            <a:r>
              <a:rPr lang="en-US" altLang="ko-KR" dirty="0" smtClean="0"/>
              <a:t>Break the program down into </a:t>
            </a:r>
            <a:r>
              <a:rPr lang="en-US" altLang="ko-KR" b="1" i="1" dirty="0" smtClean="0"/>
              <a:t>modules</a:t>
            </a:r>
          </a:p>
          <a:p>
            <a:r>
              <a:rPr lang="en-US" altLang="ko-KR" dirty="0" smtClean="0"/>
              <a:t>Advantages of modularity</a:t>
            </a:r>
          </a:p>
          <a:p>
            <a:pPr lvl="1"/>
            <a:r>
              <a:rPr lang="en-US" altLang="ko-KR" dirty="0" smtClean="0"/>
              <a:t>Ease of debugging</a:t>
            </a:r>
          </a:p>
          <a:p>
            <a:pPr lvl="1"/>
            <a:r>
              <a:rPr lang="en-US" altLang="ko-KR" dirty="0" smtClean="0"/>
              <a:t>Ease of cooperation by several programmers</a:t>
            </a:r>
          </a:p>
          <a:p>
            <a:pPr lvl="1"/>
            <a:r>
              <a:rPr lang="en-US" altLang="ko-KR" dirty="0" smtClean="0"/>
              <a:t>Ease of change; minimum dependency on other modules</a:t>
            </a:r>
          </a:p>
          <a:p>
            <a:pPr marL="914400" lvl="2" indent="0"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DAAF86-D035-4F02-8527-EF0B54C2FD17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5801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637F7C17-D738-46E6-BC7E-6BC51E701084}" type="slidenum">
              <a:rPr kumimoji="0" lang="en-US" altLang="ko-KR" sz="1400" smtClean="0">
                <a:latin typeface="Trebuchet MS" pitchFamily="34" charset="0"/>
              </a:rPr>
              <a:pPr/>
              <a:t>30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621530" y="942662"/>
            <a:ext cx="7982917" cy="5734583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350" dirty="0" smtClean="0">
                <a:latin typeface="Garamond" pitchFamily="18" charset="0"/>
              </a:rPr>
              <a:t>void Push</a:t>
            </a:r>
            <a:r>
              <a:rPr lang="en-US" altLang="ko-KR" sz="1350" dirty="0">
                <a:latin typeface="Garamond" pitchFamily="18" charset="0"/>
              </a:rPr>
              <a:t>( </a:t>
            </a:r>
            <a:r>
              <a:rPr lang="en-US" altLang="ko-KR" sz="1350" dirty="0" err="1">
                <a:latin typeface="Garamond" pitchFamily="18" charset="0"/>
              </a:rPr>
              <a:t>ElementType</a:t>
            </a:r>
            <a:r>
              <a:rPr lang="en-US" altLang="ko-KR" sz="1350" dirty="0">
                <a:latin typeface="Garamond" pitchFamily="18" charset="0"/>
              </a:rPr>
              <a:t> X, Stack S )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350" dirty="0">
                <a:latin typeface="Garamond" pitchFamily="18" charset="0"/>
              </a:rPr>
              <a:t>{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350" dirty="0">
                <a:latin typeface="Garamond" pitchFamily="18" charset="0"/>
              </a:rPr>
              <a:t>    </a:t>
            </a:r>
            <a:r>
              <a:rPr lang="en-US" altLang="ko-KR" sz="1350" dirty="0" err="1">
                <a:latin typeface="Garamond" pitchFamily="18" charset="0"/>
              </a:rPr>
              <a:t>PtrToNode</a:t>
            </a:r>
            <a:r>
              <a:rPr lang="en-US" altLang="ko-KR" sz="1350" dirty="0">
                <a:latin typeface="Garamond" pitchFamily="18" charset="0"/>
              </a:rPr>
              <a:t> </a:t>
            </a:r>
            <a:r>
              <a:rPr lang="en-US" altLang="ko-KR" sz="1350" dirty="0" err="1">
                <a:latin typeface="Garamond" pitchFamily="18" charset="0"/>
              </a:rPr>
              <a:t>TmpCell</a:t>
            </a:r>
            <a:r>
              <a:rPr lang="en-US" altLang="ko-KR" sz="1350" dirty="0">
                <a:latin typeface="Garamond" pitchFamily="18" charset="0"/>
              </a:rPr>
              <a:t>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endParaRPr lang="en-US" altLang="ko-KR" sz="1350" dirty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350" dirty="0">
                <a:latin typeface="Garamond" pitchFamily="18" charset="0"/>
              </a:rPr>
              <a:t>    </a:t>
            </a:r>
            <a:r>
              <a:rPr lang="en-US" altLang="ko-KR" sz="1350" dirty="0" err="1">
                <a:latin typeface="Garamond" pitchFamily="18" charset="0"/>
              </a:rPr>
              <a:t>TmpCell</a:t>
            </a:r>
            <a:r>
              <a:rPr lang="en-US" altLang="ko-KR" sz="1350" dirty="0">
                <a:latin typeface="Garamond" pitchFamily="18" charset="0"/>
              </a:rPr>
              <a:t> = </a:t>
            </a:r>
            <a:r>
              <a:rPr lang="en-US" altLang="ko-KR" sz="1350" dirty="0" err="1">
                <a:latin typeface="Garamond" pitchFamily="18" charset="0"/>
              </a:rPr>
              <a:t>malloc</a:t>
            </a:r>
            <a:r>
              <a:rPr lang="en-US" altLang="ko-KR" sz="1350" dirty="0">
                <a:latin typeface="Garamond" pitchFamily="18" charset="0"/>
              </a:rPr>
              <a:t>( </a:t>
            </a:r>
            <a:r>
              <a:rPr lang="en-US" altLang="ko-KR" sz="1350" dirty="0" err="1">
                <a:latin typeface="Garamond" pitchFamily="18" charset="0"/>
              </a:rPr>
              <a:t>sizeof</a:t>
            </a:r>
            <a:r>
              <a:rPr lang="en-US" altLang="ko-KR" sz="1350" dirty="0">
                <a:latin typeface="Garamond" pitchFamily="18" charset="0"/>
              </a:rPr>
              <a:t>( </a:t>
            </a:r>
            <a:r>
              <a:rPr lang="en-US" altLang="ko-KR" sz="1350" dirty="0" err="1">
                <a:latin typeface="Garamond" pitchFamily="18" charset="0"/>
              </a:rPr>
              <a:t>struct</a:t>
            </a:r>
            <a:r>
              <a:rPr lang="en-US" altLang="ko-KR" sz="1350" dirty="0">
                <a:latin typeface="Garamond" pitchFamily="18" charset="0"/>
              </a:rPr>
              <a:t> Node ) );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350" dirty="0">
                <a:latin typeface="Garamond" pitchFamily="18" charset="0"/>
              </a:rPr>
              <a:t>    if( </a:t>
            </a:r>
            <a:r>
              <a:rPr lang="en-US" altLang="ko-KR" sz="1350" dirty="0" err="1">
                <a:latin typeface="Garamond" pitchFamily="18" charset="0"/>
              </a:rPr>
              <a:t>TmpCell</a:t>
            </a:r>
            <a:r>
              <a:rPr lang="en-US" altLang="ko-KR" sz="1350" dirty="0">
                <a:latin typeface="Garamond" pitchFamily="18" charset="0"/>
              </a:rPr>
              <a:t> == NULL )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350" dirty="0">
                <a:latin typeface="Garamond" pitchFamily="18" charset="0"/>
              </a:rPr>
              <a:t>        </a:t>
            </a:r>
            <a:r>
              <a:rPr lang="en-US" altLang="ko-KR" sz="1350" dirty="0" err="1">
                <a:latin typeface="Garamond" pitchFamily="18" charset="0"/>
              </a:rPr>
              <a:t>FatalError</a:t>
            </a:r>
            <a:r>
              <a:rPr lang="en-US" altLang="ko-KR" sz="1350" dirty="0">
                <a:latin typeface="Garamond" pitchFamily="18" charset="0"/>
              </a:rPr>
              <a:t>( “Out of space!!!” );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350" dirty="0">
                <a:latin typeface="Garamond" pitchFamily="18" charset="0"/>
              </a:rPr>
              <a:t>    else {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350" dirty="0">
                <a:latin typeface="Garamond" pitchFamily="18" charset="0"/>
              </a:rPr>
              <a:t>        </a:t>
            </a:r>
            <a:r>
              <a:rPr lang="en-US" altLang="ko-KR" sz="1350" dirty="0" err="1">
                <a:latin typeface="Garamond" pitchFamily="18" charset="0"/>
              </a:rPr>
              <a:t>TmpCell</a:t>
            </a:r>
            <a:r>
              <a:rPr lang="en-US" altLang="ko-KR" sz="1350" dirty="0">
                <a:latin typeface="Garamond" pitchFamily="18" charset="0"/>
              </a:rPr>
              <a:t>-&gt;Element = X;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350" dirty="0">
                <a:latin typeface="Garamond" pitchFamily="18" charset="0"/>
              </a:rPr>
              <a:t>        </a:t>
            </a:r>
            <a:r>
              <a:rPr lang="en-US" altLang="ko-KR" sz="1350" dirty="0" err="1">
                <a:latin typeface="Garamond" pitchFamily="18" charset="0"/>
              </a:rPr>
              <a:t>TmpCell</a:t>
            </a:r>
            <a:r>
              <a:rPr lang="en-US" altLang="ko-KR" sz="1350" dirty="0">
                <a:latin typeface="Garamond" pitchFamily="18" charset="0"/>
              </a:rPr>
              <a:t>-&gt;Next = S-&gt;Next;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350" dirty="0">
                <a:latin typeface="Garamond" pitchFamily="18" charset="0"/>
              </a:rPr>
              <a:t>        S-&gt;Next = </a:t>
            </a:r>
            <a:r>
              <a:rPr lang="en-US" altLang="ko-KR" sz="1350" dirty="0" err="1">
                <a:latin typeface="Garamond" pitchFamily="18" charset="0"/>
              </a:rPr>
              <a:t>TmpCell</a:t>
            </a:r>
            <a:r>
              <a:rPr lang="en-US" altLang="ko-KR" sz="1350" dirty="0">
                <a:latin typeface="Garamond" pitchFamily="18" charset="0"/>
              </a:rPr>
              <a:t>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350" dirty="0">
                <a:latin typeface="Garamond" pitchFamily="18" charset="0"/>
              </a:rPr>
              <a:t>    }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350" dirty="0">
                <a:latin typeface="Garamond" pitchFamily="18" charset="0"/>
              </a:rPr>
              <a:t>}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endParaRPr lang="en-US" altLang="ko-KR" sz="1350" dirty="0" smtClean="0">
              <a:latin typeface="Garamond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ko-KR" sz="1350" dirty="0" smtClean="0">
                <a:latin typeface="Garamond" pitchFamily="18" charset="0"/>
              </a:rPr>
              <a:t>void Pop</a:t>
            </a:r>
            <a:r>
              <a:rPr lang="en-US" altLang="ko-KR" sz="1350" dirty="0">
                <a:latin typeface="Garamond" pitchFamily="18" charset="0"/>
              </a:rPr>
              <a:t>( Stack S )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ko-KR" sz="1350" dirty="0">
                <a:latin typeface="Garamond" pitchFamily="18" charset="0"/>
              </a:rPr>
              <a:t>{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ko-KR" sz="1350" dirty="0">
                <a:latin typeface="Garamond" pitchFamily="18" charset="0"/>
              </a:rPr>
              <a:t>    </a:t>
            </a:r>
            <a:r>
              <a:rPr lang="en-US" altLang="ko-KR" sz="1350" dirty="0" err="1">
                <a:latin typeface="Garamond" pitchFamily="18" charset="0"/>
              </a:rPr>
              <a:t>PtrToNode</a:t>
            </a:r>
            <a:r>
              <a:rPr lang="en-US" altLang="ko-KR" sz="1350" dirty="0">
                <a:latin typeface="Garamond" pitchFamily="18" charset="0"/>
              </a:rPr>
              <a:t> </a:t>
            </a:r>
            <a:r>
              <a:rPr lang="en-US" altLang="ko-KR" sz="1350" dirty="0" err="1">
                <a:latin typeface="Garamond" pitchFamily="18" charset="0"/>
              </a:rPr>
              <a:t>FirstCell</a:t>
            </a:r>
            <a:r>
              <a:rPr lang="en-US" altLang="ko-KR" sz="1350" dirty="0">
                <a:latin typeface="Garamond" pitchFamily="18" charset="0"/>
              </a:rPr>
              <a:t>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endParaRPr lang="en-US" altLang="ko-KR" sz="1350" dirty="0">
              <a:latin typeface="Garamond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ko-KR" sz="1350" dirty="0">
                <a:latin typeface="Garamond" pitchFamily="18" charset="0"/>
              </a:rPr>
              <a:t>    if( </a:t>
            </a:r>
            <a:r>
              <a:rPr lang="en-US" altLang="ko-KR" sz="1350" dirty="0" err="1">
                <a:latin typeface="Garamond" pitchFamily="18" charset="0"/>
              </a:rPr>
              <a:t>IsEmpty</a:t>
            </a:r>
            <a:r>
              <a:rPr lang="en-US" altLang="ko-KR" sz="1350" dirty="0">
                <a:latin typeface="Garamond" pitchFamily="18" charset="0"/>
              </a:rPr>
              <a:t>( S ) )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ko-KR" sz="1350" dirty="0">
                <a:latin typeface="Garamond" pitchFamily="18" charset="0"/>
              </a:rPr>
              <a:t>        Error( “Empty stack” );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ko-KR" sz="1350" dirty="0">
                <a:latin typeface="Garamond" pitchFamily="18" charset="0"/>
              </a:rPr>
              <a:t>    </a:t>
            </a:r>
            <a:r>
              <a:rPr lang="en-US" altLang="ko-KR" sz="1350" dirty="0" smtClean="0">
                <a:latin typeface="Garamond" pitchFamily="18" charset="0"/>
              </a:rPr>
              <a:t>else {</a:t>
            </a:r>
            <a:endParaRPr lang="en-US" altLang="ko-KR" sz="1350" dirty="0">
              <a:latin typeface="Garamond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ko-KR" sz="1350" dirty="0">
                <a:latin typeface="Garamond" pitchFamily="18" charset="0"/>
              </a:rPr>
              <a:t>        </a:t>
            </a:r>
            <a:r>
              <a:rPr lang="en-US" altLang="ko-KR" sz="1350" dirty="0" err="1">
                <a:latin typeface="Garamond" pitchFamily="18" charset="0"/>
              </a:rPr>
              <a:t>FirstCell</a:t>
            </a:r>
            <a:r>
              <a:rPr lang="en-US" altLang="ko-KR" sz="1350" dirty="0">
                <a:latin typeface="Garamond" pitchFamily="18" charset="0"/>
              </a:rPr>
              <a:t> = S-&gt;Next;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ko-KR" sz="1350" dirty="0">
                <a:latin typeface="Garamond" pitchFamily="18" charset="0"/>
              </a:rPr>
              <a:t>        S-&gt;Next = S-&gt;Next-&gt;Next;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ko-KR" sz="1350" dirty="0">
                <a:latin typeface="Garamond" pitchFamily="18" charset="0"/>
              </a:rPr>
              <a:t>        free( </a:t>
            </a:r>
            <a:r>
              <a:rPr lang="en-US" altLang="ko-KR" sz="1350" dirty="0" err="1">
                <a:latin typeface="Garamond" pitchFamily="18" charset="0"/>
              </a:rPr>
              <a:t>FirstCell</a:t>
            </a:r>
            <a:r>
              <a:rPr lang="en-US" altLang="ko-KR" sz="1350" dirty="0">
                <a:latin typeface="Garamond" pitchFamily="18" charset="0"/>
              </a:rPr>
              <a:t> );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ko-KR" sz="1350" dirty="0">
                <a:latin typeface="Garamond" pitchFamily="18" charset="0"/>
              </a:rPr>
              <a:t>    }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ko-KR" sz="1350" dirty="0" smtClean="0">
                <a:latin typeface="Garamond" pitchFamily="18" charset="0"/>
              </a:rPr>
              <a:t>}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Stack </a:t>
            </a:r>
            <a:r>
              <a:rPr lang="en-US" altLang="ko-KR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ADT (Linked list)</a:t>
            </a:r>
          </a:p>
        </p:txBody>
      </p:sp>
    </p:spTree>
    <p:extLst>
      <p:ext uri="{BB962C8B-B14F-4D97-AF65-F5344CB8AC3E}">
        <p14:creationId xmlns:p14="http://schemas.microsoft.com/office/powerpoint/2010/main" val="252646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756B0FF9-9050-4FFF-9FEC-7E3E0CAE1B21}" type="slidenum">
              <a:rPr kumimoji="0" lang="en-US" altLang="ko-KR" sz="1400" smtClean="0">
                <a:latin typeface="Trebuchet MS" pitchFamily="34" charset="0"/>
              </a:rPr>
              <a:pPr/>
              <a:t>31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557213" y="1052737"/>
            <a:ext cx="8132762" cy="518457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 err="1">
                <a:latin typeface="Garamond" pitchFamily="18" charset="0"/>
              </a:rPr>
              <a:t>typedef</a:t>
            </a:r>
            <a:r>
              <a:rPr lang="en-US" altLang="ko-KR" sz="1200" dirty="0">
                <a:latin typeface="Garamond" pitchFamily="18" charset="0"/>
              </a:rPr>
              <a:t> </a:t>
            </a:r>
            <a:r>
              <a:rPr lang="en-US" altLang="ko-KR" sz="1200" dirty="0" err="1">
                <a:latin typeface="Garamond" pitchFamily="18" charset="0"/>
              </a:rPr>
              <a:t>struct</a:t>
            </a:r>
            <a:r>
              <a:rPr lang="en-US" altLang="ko-KR" sz="1200" dirty="0">
                <a:latin typeface="Garamond" pitchFamily="18" charset="0"/>
              </a:rPr>
              <a:t> </a:t>
            </a:r>
            <a:r>
              <a:rPr lang="en-US" altLang="ko-KR" sz="1200" dirty="0" err="1">
                <a:latin typeface="Garamond" pitchFamily="18" charset="0"/>
              </a:rPr>
              <a:t>StackRecord</a:t>
            </a:r>
            <a:r>
              <a:rPr lang="en-US" altLang="ko-KR" sz="1200" dirty="0">
                <a:latin typeface="Garamond" pitchFamily="18" charset="0"/>
              </a:rPr>
              <a:t> *Stack;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latin typeface="Garamond" pitchFamily="18" charset="0"/>
              </a:rPr>
              <a:t>#define </a:t>
            </a:r>
            <a:r>
              <a:rPr lang="en-US" altLang="ko-KR" sz="1200" dirty="0" err="1">
                <a:latin typeface="Garamond" pitchFamily="18" charset="0"/>
              </a:rPr>
              <a:t>EmptyTOS</a:t>
            </a:r>
            <a:r>
              <a:rPr lang="en-US" altLang="ko-KR" sz="1200" dirty="0">
                <a:latin typeface="Garamond" pitchFamily="18" charset="0"/>
              </a:rPr>
              <a:t> ( -1 )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latin typeface="Garamond" pitchFamily="18" charset="0"/>
              </a:rPr>
              <a:t>#define </a:t>
            </a:r>
            <a:r>
              <a:rPr lang="en-US" altLang="ko-KR" sz="1200" dirty="0" err="1">
                <a:latin typeface="Garamond" pitchFamily="18" charset="0"/>
              </a:rPr>
              <a:t>MinStackSize</a:t>
            </a:r>
            <a:r>
              <a:rPr lang="en-US" altLang="ko-KR" sz="1200" dirty="0">
                <a:latin typeface="Garamond" pitchFamily="18" charset="0"/>
              </a:rPr>
              <a:t> ( 5 )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endParaRPr lang="en-US" altLang="ko-KR" sz="1200" dirty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 err="1">
                <a:solidFill>
                  <a:srgbClr val="0000FF"/>
                </a:solidFill>
                <a:latin typeface="Garamond" pitchFamily="18" charset="0"/>
              </a:rPr>
              <a:t>struct</a:t>
            </a:r>
            <a:r>
              <a:rPr lang="en-US" altLang="ko-KR" sz="1200" dirty="0">
                <a:solidFill>
                  <a:srgbClr val="0000FF"/>
                </a:solidFill>
                <a:latin typeface="Garamond" pitchFamily="18" charset="0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Garamond" pitchFamily="18" charset="0"/>
              </a:rPr>
              <a:t>StackRecord</a:t>
            </a:r>
            <a:endParaRPr lang="en-US" altLang="ko-KR" sz="1200" dirty="0">
              <a:solidFill>
                <a:srgbClr val="0000FF"/>
              </a:solidFill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solidFill>
                  <a:srgbClr val="0000FF"/>
                </a:solidFill>
                <a:latin typeface="Garamond" pitchFamily="18" charset="0"/>
              </a:rPr>
              <a:t>{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solidFill>
                  <a:srgbClr val="0000FF"/>
                </a:solidFill>
                <a:latin typeface="Garamond" pitchFamily="18" charset="0"/>
              </a:rPr>
              <a:t>    </a:t>
            </a:r>
            <a:r>
              <a:rPr lang="en-US" altLang="ko-KR" sz="1200" dirty="0" err="1">
                <a:solidFill>
                  <a:srgbClr val="0000FF"/>
                </a:solidFill>
                <a:latin typeface="Garamond" pitchFamily="18" charset="0"/>
              </a:rPr>
              <a:t>int</a:t>
            </a:r>
            <a:r>
              <a:rPr lang="en-US" altLang="ko-KR" sz="1200" dirty="0">
                <a:solidFill>
                  <a:srgbClr val="0000FF"/>
                </a:solidFill>
                <a:latin typeface="Garamond" pitchFamily="18" charset="0"/>
              </a:rPr>
              <a:t> Capacity;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solidFill>
                  <a:srgbClr val="0000FF"/>
                </a:solidFill>
                <a:latin typeface="Garamond" pitchFamily="18" charset="0"/>
              </a:rPr>
              <a:t>    </a:t>
            </a:r>
            <a:r>
              <a:rPr lang="en-US" altLang="ko-KR" sz="1200" dirty="0" err="1">
                <a:solidFill>
                  <a:srgbClr val="0000FF"/>
                </a:solidFill>
                <a:latin typeface="Garamond" pitchFamily="18" charset="0"/>
              </a:rPr>
              <a:t>int</a:t>
            </a:r>
            <a:r>
              <a:rPr lang="en-US" altLang="ko-KR" sz="1200" dirty="0">
                <a:solidFill>
                  <a:srgbClr val="0000FF"/>
                </a:solidFill>
                <a:latin typeface="Garamond" pitchFamily="18" charset="0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Garamond" pitchFamily="18" charset="0"/>
              </a:rPr>
              <a:t>TopOfStack</a:t>
            </a:r>
            <a:r>
              <a:rPr lang="en-US" altLang="ko-KR" sz="1200" dirty="0">
                <a:solidFill>
                  <a:srgbClr val="0000FF"/>
                </a:solidFill>
                <a:latin typeface="Garamond" pitchFamily="18" charset="0"/>
              </a:rPr>
              <a:t>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solidFill>
                  <a:srgbClr val="0000FF"/>
                </a:solidFill>
                <a:latin typeface="Garamond" pitchFamily="18" charset="0"/>
              </a:rPr>
              <a:t>    </a:t>
            </a:r>
            <a:r>
              <a:rPr lang="en-US" altLang="ko-KR" sz="1200" dirty="0" err="1">
                <a:solidFill>
                  <a:srgbClr val="0000FF"/>
                </a:solidFill>
                <a:latin typeface="Garamond" pitchFamily="18" charset="0"/>
              </a:rPr>
              <a:t>ElementType</a:t>
            </a:r>
            <a:r>
              <a:rPr lang="en-US" altLang="ko-KR" sz="1200" dirty="0">
                <a:solidFill>
                  <a:srgbClr val="0000FF"/>
                </a:solidFill>
                <a:latin typeface="Garamond" pitchFamily="18" charset="0"/>
              </a:rPr>
              <a:t> *Array;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solidFill>
                  <a:srgbClr val="0000FF"/>
                </a:solidFill>
                <a:latin typeface="Garamond" pitchFamily="18" charset="0"/>
              </a:rPr>
              <a:t>}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endParaRPr lang="en-US" altLang="ko-KR" sz="1200" dirty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 smtClean="0">
                <a:latin typeface="Garamond" pitchFamily="18" charset="0"/>
              </a:rPr>
              <a:t>Stack </a:t>
            </a:r>
            <a:r>
              <a:rPr lang="en-US" altLang="ko-KR" sz="1200" dirty="0" err="1" smtClean="0">
                <a:latin typeface="Garamond" pitchFamily="18" charset="0"/>
              </a:rPr>
              <a:t>CreateStack</a:t>
            </a:r>
            <a:r>
              <a:rPr lang="en-US" altLang="ko-KR" sz="1200" dirty="0">
                <a:latin typeface="Garamond" pitchFamily="18" charset="0"/>
              </a:rPr>
              <a:t>( </a:t>
            </a:r>
            <a:r>
              <a:rPr lang="en-US" altLang="ko-KR" sz="1200" dirty="0" err="1">
                <a:latin typeface="Garamond" pitchFamily="18" charset="0"/>
              </a:rPr>
              <a:t>int</a:t>
            </a:r>
            <a:r>
              <a:rPr lang="en-US" altLang="ko-KR" sz="1200" dirty="0">
                <a:latin typeface="Garamond" pitchFamily="18" charset="0"/>
              </a:rPr>
              <a:t> </a:t>
            </a:r>
            <a:r>
              <a:rPr lang="en-US" altLang="ko-KR" sz="1200" dirty="0" err="1">
                <a:latin typeface="Garamond" pitchFamily="18" charset="0"/>
              </a:rPr>
              <a:t>MaxElements</a:t>
            </a:r>
            <a:r>
              <a:rPr lang="en-US" altLang="ko-KR" sz="1200" dirty="0">
                <a:latin typeface="Garamond" pitchFamily="18" charset="0"/>
              </a:rPr>
              <a:t> )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latin typeface="Garamond" pitchFamily="18" charset="0"/>
              </a:rPr>
              <a:t>{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latin typeface="Garamond" pitchFamily="18" charset="0"/>
              </a:rPr>
              <a:t>    Stack S;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endParaRPr lang="en-US" altLang="ko-KR" sz="1200" dirty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latin typeface="Garamond" pitchFamily="18" charset="0"/>
              </a:rPr>
              <a:t>    if( </a:t>
            </a:r>
            <a:r>
              <a:rPr lang="en-US" altLang="ko-KR" sz="1200" dirty="0" err="1">
                <a:latin typeface="Garamond" pitchFamily="18" charset="0"/>
              </a:rPr>
              <a:t>MaxElements</a:t>
            </a:r>
            <a:r>
              <a:rPr lang="en-US" altLang="ko-KR" sz="1200" dirty="0">
                <a:latin typeface="Garamond" pitchFamily="18" charset="0"/>
              </a:rPr>
              <a:t> &lt; </a:t>
            </a:r>
            <a:r>
              <a:rPr lang="en-US" altLang="ko-KR" sz="1200" dirty="0" err="1">
                <a:latin typeface="Garamond" pitchFamily="18" charset="0"/>
              </a:rPr>
              <a:t>MinStackSize</a:t>
            </a:r>
            <a:r>
              <a:rPr lang="en-US" altLang="ko-KR" sz="1200" dirty="0">
                <a:latin typeface="Garamond" pitchFamily="18" charset="0"/>
              </a:rPr>
              <a:t> )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latin typeface="Garamond" pitchFamily="18" charset="0"/>
              </a:rPr>
              <a:t>        Error( “Stack size is too small” );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endParaRPr lang="en-US" altLang="ko-KR" sz="1200" dirty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latin typeface="Garamond" pitchFamily="18" charset="0"/>
              </a:rPr>
              <a:t>    S = </a:t>
            </a:r>
            <a:r>
              <a:rPr lang="en-US" altLang="ko-KR" sz="1200" dirty="0" err="1">
                <a:latin typeface="Garamond" pitchFamily="18" charset="0"/>
              </a:rPr>
              <a:t>malloc</a:t>
            </a:r>
            <a:r>
              <a:rPr lang="en-US" altLang="ko-KR" sz="1200" dirty="0">
                <a:latin typeface="Garamond" pitchFamily="18" charset="0"/>
              </a:rPr>
              <a:t>( </a:t>
            </a:r>
            <a:r>
              <a:rPr lang="en-US" altLang="ko-KR" sz="1200" dirty="0" err="1">
                <a:latin typeface="Garamond" pitchFamily="18" charset="0"/>
              </a:rPr>
              <a:t>sizeof</a:t>
            </a:r>
            <a:r>
              <a:rPr lang="en-US" altLang="ko-KR" sz="1200" dirty="0">
                <a:latin typeface="Garamond" pitchFamily="18" charset="0"/>
              </a:rPr>
              <a:t>( </a:t>
            </a:r>
            <a:r>
              <a:rPr lang="en-US" altLang="ko-KR" sz="1200" dirty="0" err="1">
                <a:latin typeface="Garamond" pitchFamily="18" charset="0"/>
              </a:rPr>
              <a:t>struct</a:t>
            </a:r>
            <a:r>
              <a:rPr lang="en-US" altLang="ko-KR" sz="1200" dirty="0">
                <a:latin typeface="Garamond" pitchFamily="18" charset="0"/>
              </a:rPr>
              <a:t> </a:t>
            </a:r>
            <a:r>
              <a:rPr lang="en-US" altLang="ko-KR" sz="1200" dirty="0" err="1">
                <a:latin typeface="Garamond" pitchFamily="18" charset="0"/>
              </a:rPr>
              <a:t>StackRecord</a:t>
            </a:r>
            <a:r>
              <a:rPr lang="en-US" altLang="ko-KR" sz="1200" dirty="0">
                <a:latin typeface="Garamond" pitchFamily="18" charset="0"/>
              </a:rPr>
              <a:t> ) );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latin typeface="Garamond" pitchFamily="18" charset="0"/>
              </a:rPr>
              <a:t>    if( S == NULL )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latin typeface="Garamond" pitchFamily="18" charset="0"/>
              </a:rPr>
              <a:t>        </a:t>
            </a:r>
            <a:r>
              <a:rPr lang="en-US" altLang="ko-KR" sz="1200" dirty="0" err="1">
                <a:latin typeface="Garamond" pitchFamily="18" charset="0"/>
              </a:rPr>
              <a:t>FatalError</a:t>
            </a:r>
            <a:r>
              <a:rPr lang="en-US" altLang="ko-KR" sz="1200" dirty="0">
                <a:latin typeface="Garamond" pitchFamily="18" charset="0"/>
              </a:rPr>
              <a:t>( “Out of space!!!” );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endParaRPr lang="en-US" altLang="ko-KR" sz="1200" dirty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latin typeface="Garamond" pitchFamily="18" charset="0"/>
              </a:rPr>
              <a:t>    S-&gt;Array = </a:t>
            </a:r>
            <a:r>
              <a:rPr lang="en-US" altLang="ko-KR" sz="1200" dirty="0" err="1">
                <a:latin typeface="Garamond" pitchFamily="18" charset="0"/>
              </a:rPr>
              <a:t>malloc</a:t>
            </a:r>
            <a:r>
              <a:rPr lang="en-US" altLang="ko-KR" sz="1200" dirty="0">
                <a:latin typeface="Garamond" pitchFamily="18" charset="0"/>
              </a:rPr>
              <a:t>( </a:t>
            </a:r>
            <a:r>
              <a:rPr lang="en-US" altLang="ko-KR" sz="1200" dirty="0" err="1">
                <a:latin typeface="Garamond" pitchFamily="18" charset="0"/>
              </a:rPr>
              <a:t>sizeof</a:t>
            </a:r>
            <a:r>
              <a:rPr lang="en-US" altLang="ko-KR" sz="1200" dirty="0">
                <a:latin typeface="Garamond" pitchFamily="18" charset="0"/>
              </a:rPr>
              <a:t>( </a:t>
            </a:r>
            <a:r>
              <a:rPr lang="en-US" altLang="ko-KR" sz="1200" dirty="0" err="1">
                <a:latin typeface="Garamond" pitchFamily="18" charset="0"/>
              </a:rPr>
              <a:t>ElementType</a:t>
            </a:r>
            <a:r>
              <a:rPr lang="en-US" altLang="ko-KR" sz="1200" dirty="0">
                <a:latin typeface="Garamond" pitchFamily="18" charset="0"/>
              </a:rPr>
              <a:t> ) * </a:t>
            </a:r>
            <a:r>
              <a:rPr lang="en-US" altLang="ko-KR" sz="1200" dirty="0" err="1">
                <a:latin typeface="Garamond" pitchFamily="18" charset="0"/>
              </a:rPr>
              <a:t>MaxElements</a:t>
            </a:r>
            <a:r>
              <a:rPr lang="en-US" altLang="ko-KR" sz="1200" dirty="0">
                <a:latin typeface="Garamond" pitchFamily="18" charset="0"/>
              </a:rPr>
              <a:t> );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latin typeface="Garamond" pitchFamily="18" charset="0"/>
              </a:rPr>
              <a:t>    if( S-&gt;Array == NULL )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latin typeface="Garamond" pitchFamily="18" charset="0"/>
              </a:rPr>
              <a:t>        </a:t>
            </a:r>
            <a:r>
              <a:rPr lang="en-US" altLang="ko-KR" sz="1200" dirty="0" err="1">
                <a:latin typeface="Garamond" pitchFamily="18" charset="0"/>
              </a:rPr>
              <a:t>FatalError</a:t>
            </a:r>
            <a:r>
              <a:rPr lang="en-US" altLang="ko-KR" sz="1200" dirty="0">
                <a:latin typeface="Garamond" pitchFamily="18" charset="0"/>
              </a:rPr>
              <a:t>( “Out of space!!!” );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latin typeface="Garamond" pitchFamily="18" charset="0"/>
              </a:rPr>
              <a:t>    S-&gt;Capacity = </a:t>
            </a:r>
            <a:r>
              <a:rPr lang="en-US" altLang="ko-KR" sz="1200" dirty="0" err="1">
                <a:latin typeface="Garamond" pitchFamily="18" charset="0"/>
              </a:rPr>
              <a:t>MaxElements</a:t>
            </a:r>
            <a:r>
              <a:rPr lang="en-US" altLang="ko-KR" sz="1200" dirty="0">
                <a:latin typeface="Garamond" pitchFamily="18" charset="0"/>
              </a:rPr>
              <a:t>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latin typeface="Garamond" pitchFamily="18" charset="0"/>
              </a:rPr>
              <a:t>    </a:t>
            </a:r>
            <a:r>
              <a:rPr lang="en-US" altLang="ko-KR" sz="1200" dirty="0" err="1">
                <a:latin typeface="Garamond" pitchFamily="18" charset="0"/>
              </a:rPr>
              <a:t>MakeEmpty</a:t>
            </a:r>
            <a:r>
              <a:rPr lang="en-US" altLang="ko-KR" sz="1200" dirty="0">
                <a:latin typeface="Garamond" pitchFamily="18" charset="0"/>
              </a:rPr>
              <a:t>( S );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endParaRPr lang="en-US" altLang="ko-KR" sz="1200" dirty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latin typeface="Garamond" pitchFamily="18" charset="0"/>
              </a:rPr>
              <a:t>    return S;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latin typeface="Garamond" pitchFamily="18" charset="0"/>
              </a:rPr>
              <a:t>}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Stack </a:t>
            </a:r>
            <a:r>
              <a:rPr lang="en-US" altLang="ko-KR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ADT (Array)</a:t>
            </a:r>
          </a:p>
        </p:txBody>
      </p:sp>
    </p:spTree>
    <p:extLst>
      <p:ext uri="{BB962C8B-B14F-4D97-AF65-F5344CB8AC3E}">
        <p14:creationId xmlns:p14="http://schemas.microsoft.com/office/powerpoint/2010/main" val="182038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F4EDFCCD-CE45-4C3A-87A9-73AA004F488C}" type="slidenum">
              <a:rPr kumimoji="0" lang="en-US" altLang="ko-KR" sz="1400" smtClean="0">
                <a:latin typeface="Trebuchet MS" pitchFamily="34" charset="0"/>
              </a:rPr>
              <a:pPr/>
              <a:t>32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557213" y="836712"/>
            <a:ext cx="8132762" cy="6021288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 smtClean="0">
                <a:latin typeface="Garamond" pitchFamily="18" charset="0"/>
              </a:rPr>
              <a:t>void </a:t>
            </a:r>
            <a:r>
              <a:rPr lang="en-US" altLang="ko-KR" sz="1200" dirty="0" err="1" smtClean="0">
                <a:latin typeface="Garamond" pitchFamily="18" charset="0"/>
              </a:rPr>
              <a:t>DisposeStack</a:t>
            </a:r>
            <a:r>
              <a:rPr lang="en-US" altLang="ko-KR" sz="1200" dirty="0" smtClean="0">
                <a:latin typeface="Garamond" pitchFamily="18" charset="0"/>
              </a:rPr>
              <a:t> ( Stack S )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 smtClean="0">
                <a:latin typeface="Garamond" pitchFamily="18" charset="0"/>
              </a:rPr>
              <a:t>{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latin typeface="Garamond" pitchFamily="18" charset="0"/>
              </a:rPr>
              <a:t> </a:t>
            </a:r>
            <a:r>
              <a:rPr lang="en-US" altLang="ko-KR" sz="1200" dirty="0" smtClean="0">
                <a:latin typeface="Garamond" pitchFamily="18" charset="0"/>
              </a:rPr>
              <a:t>    if ( S != NULL ) {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latin typeface="Garamond" pitchFamily="18" charset="0"/>
              </a:rPr>
              <a:t>	</a:t>
            </a:r>
            <a:r>
              <a:rPr lang="en-US" altLang="ko-KR" sz="1200" dirty="0" smtClean="0">
                <a:latin typeface="Garamond" pitchFamily="18" charset="0"/>
              </a:rPr>
              <a:t>  free( S-&gt;Array);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latin typeface="Garamond" pitchFamily="18" charset="0"/>
              </a:rPr>
              <a:t>	</a:t>
            </a:r>
            <a:r>
              <a:rPr lang="en-US" altLang="ko-KR" sz="1200" dirty="0" smtClean="0">
                <a:latin typeface="Garamond" pitchFamily="18" charset="0"/>
              </a:rPr>
              <a:t>  free( S );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latin typeface="Garamond" pitchFamily="18" charset="0"/>
              </a:rPr>
              <a:t> </a:t>
            </a:r>
            <a:r>
              <a:rPr lang="en-US" altLang="ko-KR" sz="1200" dirty="0" smtClean="0">
                <a:latin typeface="Garamond" pitchFamily="18" charset="0"/>
              </a:rPr>
              <a:t>    }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latin typeface="Garamond" pitchFamily="18" charset="0"/>
              </a:rPr>
              <a:t>}</a:t>
            </a:r>
            <a:endParaRPr lang="en-US" altLang="ko-KR" sz="1200" dirty="0" smtClean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endParaRPr lang="en-US" altLang="ko-KR" sz="1200" dirty="0" smtClean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 smtClean="0">
                <a:latin typeface="Garamond" pitchFamily="18" charset="0"/>
              </a:rPr>
              <a:t>void </a:t>
            </a:r>
            <a:r>
              <a:rPr lang="en-US" altLang="ko-KR" sz="1200" dirty="0" err="1" smtClean="0">
                <a:latin typeface="Garamond" pitchFamily="18" charset="0"/>
              </a:rPr>
              <a:t>MakeEmpty</a:t>
            </a:r>
            <a:r>
              <a:rPr lang="en-US" altLang="ko-KR" sz="1200" dirty="0">
                <a:latin typeface="Garamond" pitchFamily="18" charset="0"/>
              </a:rPr>
              <a:t>( Stack S )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latin typeface="Garamond" pitchFamily="18" charset="0"/>
              </a:rPr>
              <a:t>{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latin typeface="Garamond" pitchFamily="18" charset="0"/>
              </a:rPr>
              <a:t>   </a:t>
            </a:r>
            <a:r>
              <a:rPr lang="en-US" altLang="ko-KR" sz="1200" dirty="0" smtClean="0">
                <a:latin typeface="Garamond" pitchFamily="18" charset="0"/>
              </a:rPr>
              <a:t>  S-</a:t>
            </a:r>
            <a:r>
              <a:rPr lang="en-US" altLang="ko-KR" sz="1200" dirty="0">
                <a:latin typeface="Garamond" pitchFamily="18" charset="0"/>
              </a:rPr>
              <a:t>&gt;</a:t>
            </a:r>
            <a:r>
              <a:rPr lang="en-US" altLang="ko-KR" sz="1200" dirty="0" err="1">
                <a:latin typeface="Garamond" pitchFamily="18" charset="0"/>
              </a:rPr>
              <a:t>TopOfStack</a:t>
            </a:r>
            <a:r>
              <a:rPr lang="en-US" altLang="ko-KR" sz="1200" dirty="0">
                <a:latin typeface="Garamond" pitchFamily="18" charset="0"/>
              </a:rPr>
              <a:t> = </a:t>
            </a:r>
            <a:r>
              <a:rPr lang="en-US" altLang="ko-KR" sz="1200" dirty="0" err="1">
                <a:latin typeface="Garamond" pitchFamily="18" charset="0"/>
              </a:rPr>
              <a:t>EmptyTOS</a:t>
            </a:r>
            <a:r>
              <a:rPr lang="en-US" altLang="ko-KR" sz="1200" dirty="0">
                <a:latin typeface="Garamond" pitchFamily="18" charset="0"/>
              </a:rPr>
              <a:t>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latin typeface="Garamond" pitchFamily="18" charset="0"/>
              </a:rPr>
              <a:t>}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endParaRPr lang="en-US" altLang="ko-KR" sz="1200" dirty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 smtClean="0">
                <a:latin typeface="Garamond" pitchFamily="18" charset="0"/>
              </a:rPr>
              <a:t>void Push</a:t>
            </a:r>
            <a:r>
              <a:rPr lang="en-US" altLang="ko-KR" sz="1200" dirty="0">
                <a:latin typeface="Garamond" pitchFamily="18" charset="0"/>
              </a:rPr>
              <a:t>( </a:t>
            </a:r>
            <a:r>
              <a:rPr lang="en-US" altLang="ko-KR" sz="1200" dirty="0" err="1">
                <a:latin typeface="Garamond" pitchFamily="18" charset="0"/>
              </a:rPr>
              <a:t>ElementType</a:t>
            </a:r>
            <a:r>
              <a:rPr lang="en-US" altLang="ko-KR" sz="1200" dirty="0">
                <a:latin typeface="Garamond" pitchFamily="18" charset="0"/>
              </a:rPr>
              <a:t> X, Stack S )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latin typeface="Garamond" pitchFamily="18" charset="0"/>
              </a:rPr>
              <a:t>{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latin typeface="Garamond" pitchFamily="18" charset="0"/>
              </a:rPr>
              <a:t>    if( </a:t>
            </a:r>
            <a:r>
              <a:rPr lang="en-US" altLang="ko-KR" sz="1200" dirty="0" err="1">
                <a:latin typeface="Garamond" pitchFamily="18" charset="0"/>
              </a:rPr>
              <a:t>IsFull</a:t>
            </a:r>
            <a:r>
              <a:rPr lang="en-US" altLang="ko-KR" sz="1200" dirty="0">
                <a:latin typeface="Garamond" pitchFamily="18" charset="0"/>
              </a:rPr>
              <a:t>( S ) )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latin typeface="Garamond" pitchFamily="18" charset="0"/>
              </a:rPr>
              <a:t>        Error( “Full stack” );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latin typeface="Garamond" pitchFamily="18" charset="0"/>
              </a:rPr>
              <a:t>    else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latin typeface="Garamond" pitchFamily="18" charset="0"/>
              </a:rPr>
              <a:t>        S-&gt;Array[ ++S-&gt;</a:t>
            </a:r>
            <a:r>
              <a:rPr lang="en-US" altLang="ko-KR" sz="1200" dirty="0" err="1">
                <a:latin typeface="Garamond" pitchFamily="18" charset="0"/>
              </a:rPr>
              <a:t>TopOfStack</a:t>
            </a:r>
            <a:r>
              <a:rPr lang="en-US" altLang="ko-KR" sz="1200" dirty="0">
                <a:latin typeface="Garamond" pitchFamily="18" charset="0"/>
              </a:rPr>
              <a:t> ] = X;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latin typeface="Garamond" pitchFamily="18" charset="0"/>
              </a:rPr>
              <a:t>}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endParaRPr lang="en-US" altLang="ko-KR" sz="1200" dirty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 err="1" smtClean="0">
                <a:latin typeface="Garamond" pitchFamily="18" charset="0"/>
              </a:rPr>
              <a:t>ElementType</a:t>
            </a:r>
            <a:r>
              <a:rPr lang="en-US" altLang="ko-KR" sz="1200" dirty="0" smtClean="0">
                <a:latin typeface="Garamond" pitchFamily="18" charset="0"/>
              </a:rPr>
              <a:t> Top</a:t>
            </a:r>
            <a:r>
              <a:rPr lang="en-US" altLang="ko-KR" sz="1200" dirty="0">
                <a:latin typeface="Garamond" pitchFamily="18" charset="0"/>
              </a:rPr>
              <a:t>( Stack S)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latin typeface="Garamond" pitchFamily="18" charset="0"/>
              </a:rPr>
              <a:t>{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latin typeface="Garamond" pitchFamily="18" charset="0"/>
              </a:rPr>
              <a:t>    if( !</a:t>
            </a:r>
            <a:r>
              <a:rPr lang="en-US" altLang="ko-KR" sz="1200" dirty="0" err="1">
                <a:latin typeface="Garamond" pitchFamily="18" charset="0"/>
              </a:rPr>
              <a:t>IsEmpty</a:t>
            </a:r>
            <a:r>
              <a:rPr lang="en-US" altLang="ko-KR" sz="1200" dirty="0">
                <a:latin typeface="Garamond" pitchFamily="18" charset="0"/>
              </a:rPr>
              <a:t>( S ) )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latin typeface="Garamond" pitchFamily="18" charset="0"/>
              </a:rPr>
              <a:t>        return S-&gt;Array[ S-&gt;</a:t>
            </a:r>
            <a:r>
              <a:rPr lang="en-US" altLang="ko-KR" sz="1200" dirty="0" err="1">
                <a:latin typeface="Garamond" pitchFamily="18" charset="0"/>
              </a:rPr>
              <a:t>TopOfStack</a:t>
            </a:r>
            <a:r>
              <a:rPr lang="en-US" altLang="ko-KR" sz="1200" dirty="0">
                <a:latin typeface="Garamond" pitchFamily="18" charset="0"/>
              </a:rPr>
              <a:t> ];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latin typeface="Garamond" pitchFamily="18" charset="0"/>
              </a:rPr>
              <a:t>    Error( “Empty stack” );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latin typeface="Garamond" pitchFamily="18" charset="0"/>
              </a:rPr>
              <a:t>    return 0;   /*  Return value used to avoid warning  */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latin typeface="Garamond" pitchFamily="18" charset="0"/>
              </a:rPr>
              <a:t>}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endParaRPr lang="en-US" altLang="ko-KR" sz="1200" dirty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 smtClean="0">
                <a:latin typeface="Garamond" pitchFamily="18" charset="0"/>
              </a:rPr>
              <a:t>void Pop</a:t>
            </a:r>
            <a:r>
              <a:rPr lang="en-US" altLang="ko-KR" sz="1200" dirty="0">
                <a:latin typeface="Garamond" pitchFamily="18" charset="0"/>
              </a:rPr>
              <a:t>( Stack S )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latin typeface="Garamond" pitchFamily="18" charset="0"/>
              </a:rPr>
              <a:t>{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latin typeface="Garamond" pitchFamily="18" charset="0"/>
              </a:rPr>
              <a:t>    if( </a:t>
            </a:r>
            <a:r>
              <a:rPr lang="en-US" altLang="ko-KR" sz="1200" dirty="0" err="1">
                <a:latin typeface="Garamond" pitchFamily="18" charset="0"/>
              </a:rPr>
              <a:t>IsEmpty</a:t>
            </a:r>
            <a:r>
              <a:rPr lang="en-US" altLang="ko-KR" sz="1200" dirty="0">
                <a:latin typeface="Garamond" pitchFamily="18" charset="0"/>
              </a:rPr>
              <a:t>( S ) )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latin typeface="Garamond" pitchFamily="18" charset="0"/>
              </a:rPr>
              <a:t>        Error( “Empty stack” );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latin typeface="Garamond" pitchFamily="18" charset="0"/>
              </a:rPr>
              <a:t>    else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latin typeface="Garamond" pitchFamily="18" charset="0"/>
              </a:rPr>
              <a:t>        S-&gt;</a:t>
            </a:r>
            <a:r>
              <a:rPr lang="en-US" altLang="ko-KR" sz="1200" dirty="0" err="1">
                <a:latin typeface="Garamond" pitchFamily="18" charset="0"/>
              </a:rPr>
              <a:t>TopOfStack</a:t>
            </a:r>
            <a:r>
              <a:rPr lang="en-US" altLang="ko-KR" sz="1200" dirty="0">
                <a:latin typeface="Garamond" pitchFamily="18" charset="0"/>
              </a:rPr>
              <a:t>--;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200" dirty="0">
                <a:latin typeface="Garamond" pitchFamily="18" charset="0"/>
              </a:rPr>
              <a:t>}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Stack </a:t>
            </a:r>
            <a:r>
              <a:rPr lang="en-US" altLang="ko-KR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ADT (Array)</a:t>
            </a:r>
          </a:p>
        </p:txBody>
      </p:sp>
    </p:spTree>
    <p:extLst>
      <p:ext uri="{BB962C8B-B14F-4D97-AF65-F5344CB8AC3E}">
        <p14:creationId xmlns:p14="http://schemas.microsoft.com/office/powerpoint/2010/main" val="413698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48980CFF-02A6-4FFF-8357-B7EE834E1462}" type="slidenum">
              <a:rPr kumimoji="0" lang="en-US" altLang="ko-KR" sz="1400" smtClean="0">
                <a:latin typeface="Trebuchet MS" pitchFamily="34" charset="0"/>
              </a:rPr>
              <a:pPr/>
              <a:t>33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542924" y="1556792"/>
            <a:ext cx="8120062" cy="432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2000" dirty="0">
                <a:latin typeface="Garamond" pitchFamily="18" charset="0"/>
              </a:rPr>
              <a:t>Example: </a:t>
            </a:r>
            <a:r>
              <a:rPr lang="en-US" altLang="ko-KR" sz="2000" dirty="0">
                <a:latin typeface="Trebuchet MS" pitchFamily="34" charset="0"/>
              </a:rPr>
              <a:t>a + b * c + (d * e + f) * g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2000" dirty="0">
                <a:latin typeface="Garamond" pitchFamily="18" charset="0"/>
              </a:rPr>
              <a:t> </a:t>
            </a:r>
            <a:r>
              <a:rPr lang="en-US" altLang="ko-KR" sz="2000" dirty="0">
                <a:latin typeface="Garamond" pitchFamily="18" charset="0"/>
                <a:sym typeface="Wingdings" pitchFamily="2" charset="2"/>
              </a:rPr>
              <a:t> </a:t>
            </a:r>
            <a:r>
              <a:rPr lang="en-US" altLang="ko-KR" sz="2000" dirty="0">
                <a:latin typeface="Garamond" pitchFamily="18" charset="0"/>
              </a:rPr>
              <a:t>  </a:t>
            </a:r>
            <a:r>
              <a:rPr lang="en-US" altLang="ko-KR" sz="2000" dirty="0">
                <a:latin typeface="Trebuchet MS" pitchFamily="34" charset="0"/>
              </a:rPr>
              <a:t>a b c * + d e * f + g * +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ko-KR" sz="2000" dirty="0">
              <a:latin typeface="Garamond" pitchFamily="18" charset="0"/>
            </a:endParaRP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b="0" dirty="0">
                <a:latin typeface="+mn-lt"/>
                <a:ea typeface="+mn-ea"/>
              </a:rPr>
              <a:t>Rules: Read the next item, if it is</a:t>
            </a:r>
          </a:p>
          <a:p>
            <a:pPr algn="just" eaLnBrk="1" hangingPunct="1">
              <a:spcBef>
                <a:spcPts val="0"/>
              </a:spcBef>
              <a:buFontTx/>
              <a:buChar char="•"/>
            </a:pPr>
            <a:endParaRPr lang="en-US" altLang="ko-KR" sz="2000" b="0" dirty="0" smtClean="0">
              <a:latin typeface="+mn-lt"/>
              <a:ea typeface="+mn-ea"/>
            </a:endParaRPr>
          </a:p>
          <a:p>
            <a:pPr algn="just" eaLnBrk="1" hangingPunct="1">
              <a:spcBef>
                <a:spcPts val="0"/>
              </a:spcBef>
              <a:buFontTx/>
              <a:buChar char="•"/>
            </a:pPr>
            <a:r>
              <a:rPr lang="en-US" altLang="ko-KR" sz="2000" b="0" dirty="0" smtClean="0">
                <a:latin typeface="+mn-lt"/>
                <a:ea typeface="+mn-ea"/>
              </a:rPr>
              <a:t> </a:t>
            </a:r>
            <a:r>
              <a:rPr lang="en-US" altLang="ko-KR" sz="1800" b="0" dirty="0">
                <a:latin typeface="+mn-lt"/>
                <a:ea typeface="+mn-ea"/>
              </a:rPr>
              <a:t>an operand: print to the output</a:t>
            </a:r>
          </a:p>
          <a:p>
            <a:pPr algn="just" eaLnBrk="1" hangingPunct="1">
              <a:spcBef>
                <a:spcPts val="0"/>
              </a:spcBef>
              <a:buFontTx/>
              <a:buChar char="•"/>
            </a:pPr>
            <a:r>
              <a:rPr lang="en-US" altLang="ko-KR" sz="1800" b="0" dirty="0">
                <a:latin typeface="+mn-lt"/>
                <a:ea typeface="+mn-ea"/>
              </a:rPr>
              <a:t> “(”: push onto the stack</a:t>
            </a:r>
          </a:p>
          <a:p>
            <a:pPr algn="just" eaLnBrk="1" hangingPunct="1">
              <a:spcBef>
                <a:spcPts val="0"/>
              </a:spcBef>
              <a:buFontTx/>
              <a:buChar char="•"/>
            </a:pPr>
            <a:r>
              <a:rPr lang="en-US" altLang="ko-KR" sz="1800" b="0" dirty="0">
                <a:latin typeface="+mn-lt"/>
                <a:ea typeface="+mn-ea"/>
              </a:rPr>
              <a:t> “)”: pop stack and print to the output until the left parenthesis is popped out (not printed).</a:t>
            </a:r>
          </a:p>
          <a:p>
            <a:pPr algn="just" eaLnBrk="1" hangingPunct="1">
              <a:spcBef>
                <a:spcPts val="0"/>
              </a:spcBef>
              <a:buFontTx/>
              <a:buChar char="•"/>
            </a:pPr>
            <a:r>
              <a:rPr lang="en-US" altLang="ko-KR" sz="1800" b="0" dirty="0">
                <a:latin typeface="+mn-lt"/>
                <a:ea typeface="+mn-ea"/>
              </a:rPr>
              <a:t> an operator </a:t>
            </a:r>
            <a:r>
              <a:rPr lang="en-US" altLang="ko-KR" sz="1800" b="0" i="1" dirty="0">
                <a:latin typeface="+mn-lt"/>
                <a:ea typeface="+mn-ea"/>
              </a:rPr>
              <a:t>x</a:t>
            </a:r>
            <a:r>
              <a:rPr lang="en-US" altLang="ko-KR" sz="1800" b="0" dirty="0">
                <a:latin typeface="+mn-lt"/>
                <a:ea typeface="+mn-ea"/>
              </a:rPr>
              <a:t>: pop all the operators from the stack that have </a:t>
            </a:r>
            <a:r>
              <a:rPr lang="en-US" altLang="ko-KR" sz="1800" b="0" i="1" dirty="0">
                <a:latin typeface="+mn-lt"/>
                <a:ea typeface="+mn-ea"/>
              </a:rPr>
              <a:t>higher </a:t>
            </a:r>
            <a:r>
              <a:rPr lang="en-US" altLang="ko-KR" sz="1800" b="0" dirty="0">
                <a:latin typeface="+mn-lt"/>
                <a:ea typeface="+mn-ea"/>
              </a:rPr>
              <a:t>or </a:t>
            </a:r>
            <a:r>
              <a:rPr lang="en-US" altLang="ko-KR" sz="1800" b="0" i="1" dirty="0">
                <a:latin typeface="+mn-lt"/>
                <a:ea typeface="+mn-ea"/>
              </a:rPr>
              <a:t>equal </a:t>
            </a:r>
            <a:r>
              <a:rPr lang="en-US" altLang="ko-KR" sz="1800" b="0" dirty="0">
                <a:latin typeface="+mn-lt"/>
                <a:ea typeface="+mn-ea"/>
              </a:rPr>
              <a:t>precedence than </a:t>
            </a:r>
            <a:r>
              <a:rPr lang="en-US" altLang="ko-KR" sz="1800" b="0" i="1" dirty="0">
                <a:latin typeface="+mn-lt"/>
                <a:ea typeface="+mn-ea"/>
              </a:rPr>
              <a:t>x</a:t>
            </a:r>
            <a:r>
              <a:rPr lang="en-US" altLang="ko-KR" sz="1800" b="0" dirty="0">
                <a:latin typeface="+mn-lt"/>
                <a:ea typeface="+mn-ea"/>
              </a:rPr>
              <a:t> except for “(” and print; push </a:t>
            </a:r>
            <a:r>
              <a:rPr lang="en-US" altLang="ko-KR" sz="1800" b="0" i="1" dirty="0">
                <a:latin typeface="+mn-lt"/>
                <a:ea typeface="+mn-ea"/>
              </a:rPr>
              <a:t>x</a:t>
            </a:r>
            <a:r>
              <a:rPr lang="en-US" altLang="ko-KR" sz="1800" b="0" dirty="0">
                <a:latin typeface="+mn-lt"/>
                <a:ea typeface="+mn-ea"/>
              </a:rPr>
              <a:t> onto the stack.</a:t>
            </a:r>
          </a:p>
          <a:p>
            <a:pPr algn="just" eaLnBrk="1" hangingPunct="1">
              <a:spcBef>
                <a:spcPts val="0"/>
              </a:spcBef>
              <a:buFontTx/>
              <a:buChar char="•"/>
            </a:pPr>
            <a:r>
              <a:rPr lang="en-US" altLang="ko-KR" sz="1800" b="0" dirty="0">
                <a:latin typeface="+mn-lt"/>
                <a:ea typeface="+mn-ea"/>
              </a:rPr>
              <a:t> end-of-input: pop all operators in the </a:t>
            </a:r>
            <a:r>
              <a:rPr lang="en-US" altLang="ko-KR" sz="1800" b="0" dirty="0" smtClean="0">
                <a:latin typeface="+mn-lt"/>
                <a:ea typeface="+mn-ea"/>
              </a:rPr>
              <a:t>stack</a:t>
            </a:r>
          </a:p>
          <a:p>
            <a:pPr algn="just" eaLnBrk="1" hangingPunct="1">
              <a:spcBef>
                <a:spcPts val="0"/>
              </a:spcBef>
              <a:buFontTx/>
              <a:buChar char="•"/>
            </a:pPr>
            <a:endParaRPr lang="en-US" altLang="ko-KR" sz="1800" b="0" dirty="0">
              <a:latin typeface="+mn-lt"/>
              <a:ea typeface="+mn-ea"/>
            </a:endParaRPr>
          </a:p>
          <a:p>
            <a:pPr algn="just" eaLnBrk="1" hangingPunct="1">
              <a:spcBef>
                <a:spcPts val="0"/>
              </a:spcBef>
            </a:pPr>
            <a:r>
              <a:rPr lang="en-US" altLang="ko-KR" sz="1800" b="0" dirty="0">
                <a:latin typeface="+mn-lt"/>
                <a:ea typeface="+mn-ea"/>
              </a:rPr>
              <a:t>Precedence:  + &lt; * &lt; (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542924" y="269875"/>
            <a:ext cx="8277547" cy="926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Stack Applications: Infix to Postfix Conversion</a:t>
            </a:r>
          </a:p>
        </p:txBody>
      </p:sp>
    </p:spTree>
    <p:extLst>
      <p:ext uri="{BB962C8B-B14F-4D97-AF65-F5344CB8AC3E}">
        <p14:creationId xmlns:p14="http://schemas.microsoft.com/office/powerpoint/2010/main" val="289809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2848CBF4-998B-4248-B919-B05E948BB6CE}" type="slidenum">
              <a:rPr kumimoji="0" lang="en-US" altLang="ko-KR" sz="1400" smtClean="0">
                <a:latin typeface="Trebuchet MS" pitchFamily="34" charset="0"/>
              </a:rPr>
              <a:pPr/>
              <a:t>34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542924" y="1700808"/>
            <a:ext cx="8120062" cy="473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b="0" dirty="0">
                <a:latin typeface="+mn-ea"/>
                <a:ea typeface="+mn-ea"/>
              </a:rPr>
              <a:t>Postfix (reverse Polish) notation. </a:t>
            </a:r>
            <a:endParaRPr lang="en-US" altLang="ko-KR" b="0" dirty="0" smtClean="0">
              <a:latin typeface="+mn-ea"/>
              <a:ea typeface="+mn-ea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b="0" dirty="0" smtClean="0">
                <a:latin typeface="+mn-ea"/>
                <a:ea typeface="+mn-ea"/>
              </a:rPr>
              <a:t> </a:t>
            </a:r>
            <a:endParaRPr lang="en-US" altLang="ko-KR" b="0" dirty="0">
              <a:latin typeface="+mn-ea"/>
              <a:ea typeface="+mn-ea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b="0" dirty="0">
                <a:latin typeface="+mn-ea"/>
                <a:ea typeface="+mn-ea"/>
              </a:rPr>
              <a:t>Rules: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ko-KR" b="0" dirty="0">
                <a:latin typeface="+mn-ea"/>
                <a:ea typeface="+mn-ea"/>
              </a:rPr>
              <a:t> </a:t>
            </a:r>
            <a:r>
              <a:rPr lang="en-US" altLang="ko-KR" sz="2000" b="0" dirty="0">
                <a:latin typeface="+mn-ea"/>
                <a:ea typeface="+mn-ea"/>
              </a:rPr>
              <a:t>number: pushed onto the stack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ko-KR" b="0" dirty="0">
                <a:latin typeface="+mn-ea"/>
                <a:ea typeface="+mn-ea"/>
              </a:rPr>
              <a:t> </a:t>
            </a:r>
            <a:r>
              <a:rPr lang="en-US" altLang="ko-KR" sz="2000" b="0" dirty="0">
                <a:latin typeface="+mn-ea"/>
                <a:ea typeface="+mn-ea"/>
              </a:rPr>
              <a:t>operator: the operator is applied to the two numbers(symbols) that are popped from the stack, and the result is pushed onto the stack.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ko-KR" sz="2000" b="0" dirty="0">
              <a:latin typeface="Garamond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b="0" dirty="0">
                <a:latin typeface="Garamond" pitchFamily="18" charset="0"/>
              </a:rPr>
              <a:t>Example: </a:t>
            </a:r>
            <a:r>
              <a:rPr lang="en-US" altLang="ko-KR" b="0" dirty="0">
                <a:latin typeface="Trebuchet MS" pitchFamily="34" charset="0"/>
              </a:rPr>
              <a:t>6 5 2 3 + 8 * + 3 + *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ko-KR" dirty="0">
              <a:latin typeface="Garamond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ko-KR" dirty="0">
              <a:latin typeface="Garamond" pitchFamily="18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42924" y="269875"/>
            <a:ext cx="8421563" cy="998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Stack Applications: Evaluating Postfix Expression</a:t>
            </a:r>
          </a:p>
        </p:txBody>
      </p:sp>
    </p:spTree>
    <p:extLst>
      <p:ext uri="{BB962C8B-B14F-4D97-AF65-F5344CB8AC3E}">
        <p14:creationId xmlns:p14="http://schemas.microsoft.com/office/powerpoint/2010/main" val="420696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875941D6-24AC-493C-B09E-F6F23C900E8F}" type="slidenum">
              <a:rPr kumimoji="0" lang="en-US" altLang="ko-KR" sz="1400" smtClean="0">
                <a:latin typeface="Trebuchet MS" pitchFamily="34" charset="0"/>
              </a:rPr>
              <a:pPr/>
              <a:t>35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557213" y="1438275"/>
            <a:ext cx="8118475" cy="5041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b="0" dirty="0">
                <a:latin typeface="+mn-ea"/>
                <a:ea typeface="+mn-ea"/>
              </a:rPr>
              <a:t>Tail recursion can be implemented in other ways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ko-KR" dirty="0">
              <a:latin typeface="Garamond" pitchFamily="18" charset="0"/>
            </a:endParaRP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1600" dirty="0">
                <a:latin typeface="Garamond" pitchFamily="18" charset="0"/>
              </a:rPr>
              <a:t>void                                                                 </a:t>
            </a:r>
            <a:r>
              <a:rPr lang="en-US" altLang="ko-KR" sz="1600" dirty="0" smtClean="0">
                <a:latin typeface="Garamond" pitchFamily="18" charset="0"/>
              </a:rPr>
              <a:t> </a:t>
            </a:r>
            <a:r>
              <a:rPr lang="en-US" altLang="ko-KR" sz="1600" dirty="0" err="1" smtClean="0">
                <a:latin typeface="Garamond" pitchFamily="18" charset="0"/>
              </a:rPr>
              <a:t>void</a:t>
            </a:r>
            <a:endParaRPr lang="en-US" altLang="ko-KR" sz="1600" dirty="0">
              <a:latin typeface="Garamond" pitchFamily="18" charset="0"/>
            </a:endParaRP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1600" dirty="0" err="1">
                <a:latin typeface="Garamond" pitchFamily="18" charset="0"/>
              </a:rPr>
              <a:t>PrintList</a:t>
            </a:r>
            <a:r>
              <a:rPr lang="en-US" altLang="ko-KR" sz="1600" dirty="0">
                <a:latin typeface="Garamond" pitchFamily="18" charset="0"/>
              </a:rPr>
              <a:t>( List L )		         </a:t>
            </a:r>
            <a:r>
              <a:rPr lang="en-US" altLang="ko-KR" sz="1600" dirty="0" err="1">
                <a:latin typeface="Garamond" pitchFamily="18" charset="0"/>
              </a:rPr>
              <a:t>PrintList</a:t>
            </a:r>
            <a:r>
              <a:rPr lang="en-US" altLang="ko-KR" sz="1600" dirty="0">
                <a:latin typeface="Garamond" pitchFamily="18" charset="0"/>
              </a:rPr>
              <a:t>( List L )	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1600" dirty="0">
                <a:latin typeface="Garamond" pitchFamily="18" charset="0"/>
              </a:rPr>
              <a:t>{		         {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1600" dirty="0">
                <a:latin typeface="Garamond" pitchFamily="18" charset="0"/>
              </a:rPr>
              <a:t>    if( L != NULL )		           top: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1600" dirty="0">
                <a:latin typeface="Garamond" pitchFamily="18" charset="0"/>
              </a:rPr>
              <a:t>    {		             if(L != NULL )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1600" dirty="0">
                <a:latin typeface="Garamond" pitchFamily="18" charset="0"/>
              </a:rPr>
              <a:t>        </a:t>
            </a:r>
            <a:r>
              <a:rPr lang="en-US" altLang="ko-KR" sz="1600" dirty="0" err="1">
                <a:latin typeface="Garamond" pitchFamily="18" charset="0"/>
              </a:rPr>
              <a:t>PrintElement</a:t>
            </a:r>
            <a:r>
              <a:rPr lang="en-US" altLang="ko-KR" sz="1600" dirty="0">
                <a:latin typeface="Garamond" pitchFamily="18" charset="0"/>
              </a:rPr>
              <a:t>( L-&gt;Element </a:t>
            </a:r>
            <a:r>
              <a:rPr lang="en-US" altLang="ko-KR" sz="1600" dirty="0" smtClean="0">
                <a:latin typeface="Garamond" pitchFamily="18" charset="0"/>
              </a:rPr>
              <a:t>)	            {</a:t>
            </a:r>
            <a:endParaRPr lang="en-US" altLang="ko-KR" sz="1600" dirty="0">
              <a:latin typeface="Garamond" pitchFamily="18" charset="0"/>
            </a:endParaRP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1600" dirty="0">
                <a:latin typeface="Garamond" pitchFamily="18" charset="0"/>
              </a:rPr>
              <a:t>        </a:t>
            </a:r>
            <a:r>
              <a:rPr lang="en-US" altLang="ko-KR" sz="1600" dirty="0" err="1">
                <a:latin typeface="Garamond" pitchFamily="18" charset="0"/>
              </a:rPr>
              <a:t>PrintList</a:t>
            </a:r>
            <a:r>
              <a:rPr lang="en-US" altLang="ko-KR" sz="1600" dirty="0">
                <a:latin typeface="Garamond" pitchFamily="18" charset="0"/>
              </a:rPr>
              <a:t>( L-&gt;Next );			   </a:t>
            </a:r>
            <a:r>
              <a:rPr lang="en-US" altLang="ko-KR" sz="1600" dirty="0" err="1">
                <a:latin typeface="Garamond" pitchFamily="18" charset="0"/>
              </a:rPr>
              <a:t>PrintElement</a:t>
            </a:r>
            <a:r>
              <a:rPr lang="en-US" altLang="ko-KR" sz="1600" dirty="0">
                <a:latin typeface="Garamond" pitchFamily="18" charset="0"/>
              </a:rPr>
              <a:t>( L-&gt;Element );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1600" dirty="0">
                <a:latin typeface="Garamond" pitchFamily="18" charset="0"/>
              </a:rPr>
              <a:t>    }			   L = L-&gt;Next;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1600" dirty="0">
                <a:latin typeface="Garamond" pitchFamily="18" charset="0"/>
              </a:rPr>
              <a:t>}			   </a:t>
            </a:r>
            <a:r>
              <a:rPr lang="en-US" altLang="ko-KR" sz="1600" dirty="0" err="1">
                <a:latin typeface="Garamond" pitchFamily="18" charset="0"/>
              </a:rPr>
              <a:t>goto</a:t>
            </a:r>
            <a:r>
              <a:rPr lang="en-US" altLang="ko-KR" sz="1600" dirty="0">
                <a:latin typeface="Garamond" pitchFamily="18" charset="0"/>
              </a:rPr>
              <a:t> top;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1600" dirty="0">
                <a:latin typeface="Garamond" pitchFamily="18" charset="0"/>
              </a:rPr>
              <a:t>		             }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1600" dirty="0">
                <a:latin typeface="Garamond" pitchFamily="18" charset="0"/>
              </a:rPr>
              <a:t>		         }</a:t>
            </a:r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FF0000"/>
                </a:solidFill>
                <a:latin typeface="Garamond" pitchFamily="18" charset="0"/>
              </a:rPr>
              <a:t>Tail Recursion	                     Without </a:t>
            </a:r>
            <a:r>
              <a:rPr lang="en-US" altLang="ko-KR" dirty="0" smtClean="0">
                <a:solidFill>
                  <a:srgbClr val="FF0000"/>
                </a:solidFill>
                <a:latin typeface="Garamond" pitchFamily="18" charset="0"/>
              </a:rPr>
              <a:t>Recursion</a:t>
            </a:r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</a:pPr>
            <a:endParaRPr lang="en-US" altLang="ko-KR" dirty="0">
              <a:solidFill>
                <a:srgbClr val="FF0000"/>
              </a:solidFill>
              <a:latin typeface="Garamond" pitchFamily="18" charset="0"/>
            </a:endParaRPr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ko-KR" dirty="0" smtClean="0">
                <a:solidFill>
                  <a:srgbClr val="FF0000"/>
                </a:solidFill>
                <a:latin typeface="Garamond" pitchFamily="18" charset="0"/>
              </a:rPr>
              <a:t>Beware of “stack overflow” when the list has many elements!</a:t>
            </a:r>
            <a:endParaRPr lang="en-US" altLang="ko-KR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Tail Recursion</a:t>
            </a:r>
          </a:p>
        </p:txBody>
      </p:sp>
    </p:spTree>
    <p:extLst>
      <p:ext uri="{BB962C8B-B14F-4D97-AF65-F5344CB8AC3E}">
        <p14:creationId xmlns:p14="http://schemas.microsoft.com/office/powerpoint/2010/main" val="54269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F9ED9F34-E2EE-4381-A9E4-2E9027333357}" type="slidenum">
              <a:rPr kumimoji="0" lang="en-US" altLang="ko-KR" sz="1400" smtClean="0">
                <a:latin typeface="Trebuchet MS" pitchFamily="34" charset="0"/>
              </a:rPr>
              <a:pPr/>
              <a:t>36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557213" y="1438275"/>
            <a:ext cx="8120062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b="0" dirty="0">
                <a:latin typeface="+mn-ea"/>
                <a:ea typeface="+mn-ea"/>
              </a:rPr>
              <a:t>A List where insertion is done at one end, 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b="0" dirty="0">
                <a:latin typeface="+mn-ea"/>
                <a:ea typeface="+mn-ea"/>
              </a:rPr>
              <a:t>                  whereas deletion is done at the other end.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ko-KR" b="0" dirty="0">
                <a:latin typeface="+mn-ea"/>
                <a:ea typeface="+mn-ea"/>
              </a:rPr>
              <a:t> </a:t>
            </a:r>
            <a:r>
              <a:rPr lang="en-US" altLang="ko-KR" sz="2000" b="0" dirty="0">
                <a:latin typeface="+mn-ea"/>
                <a:ea typeface="+mn-ea"/>
              </a:rPr>
              <a:t>FIFO (First-In First-Out)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2000" b="0" dirty="0">
                <a:latin typeface="Garamond" pitchFamily="18" charset="0"/>
              </a:rPr>
              <a:t> </a:t>
            </a:r>
            <a:r>
              <a:rPr lang="en-US" altLang="ko-KR" sz="2000" b="0" dirty="0" err="1">
                <a:latin typeface="Garamond" pitchFamily="18" charset="0"/>
              </a:rPr>
              <a:t>Enqueue</a:t>
            </a:r>
            <a:r>
              <a:rPr lang="en-US" altLang="ko-KR" sz="2000" b="0" dirty="0">
                <a:latin typeface="Garamond" pitchFamily="18" charset="0"/>
              </a:rPr>
              <a:t>(x, Q</a:t>
            </a:r>
            <a:r>
              <a:rPr lang="en-US" altLang="ko-KR" sz="2000" b="0" dirty="0" smtClean="0">
                <a:latin typeface="Garamond" pitchFamily="18" charset="0"/>
              </a:rPr>
              <a:t>): </a:t>
            </a:r>
            <a:r>
              <a:rPr lang="en-US" altLang="ko-KR" sz="2000" b="0" dirty="0" smtClean="0">
                <a:latin typeface="+mn-lt"/>
              </a:rPr>
              <a:t>Insert an element at the end of the </a:t>
            </a:r>
            <a:r>
              <a:rPr lang="en-US" altLang="ko-KR" sz="2000" b="0" dirty="0" smtClean="0">
                <a:latin typeface="+mn-lt"/>
              </a:rPr>
              <a:t>list (rear)</a:t>
            </a:r>
            <a:endParaRPr lang="en-US" altLang="ko-KR" sz="2000" b="0" dirty="0" smtClean="0">
              <a:latin typeface="+mn-lt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2000" b="0" dirty="0" smtClean="0">
                <a:latin typeface="Trebuchet MS" pitchFamily="34" charset="0"/>
              </a:rPr>
              <a:t> </a:t>
            </a:r>
            <a:r>
              <a:rPr lang="en-US" altLang="ko-KR" sz="2000" b="0" dirty="0" err="1" smtClean="0">
                <a:latin typeface="Garamond" pitchFamily="18" charset="0"/>
              </a:rPr>
              <a:t>Dequeue</a:t>
            </a:r>
            <a:r>
              <a:rPr lang="en-US" altLang="ko-KR" sz="2000" b="0" dirty="0" smtClean="0">
                <a:latin typeface="Garamond" pitchFamily="18" charset="0"/>
              </a:rPr>
              <a:t>(Q) : </a:t>
            </a:r>
            <a:r>
              <a:rPr lang="en-US" altLang="ko-KR" sz="2000" b="0" dirty="0" smtClean="0">
                <a:latin typeface="+mn-lt"/>
              </a:rPr>
              <a:t>Delete (and return) the element at the start of </a:t>
            </a:r>
            <a:r>
              <a:rPr lang="en-US" altLang="ko-KR" sz="2000" b="0" dirty="0" smtClean="0">
                <a:latin typeface="+mn-lt"/>
              </a:rPr>
              <a:t>list (front)</a:t>
            </a:r>
            <a:endParaRPr lang="en-US" altLang="ko-KR" sz="2000" b="0" dirty="0">
              <a:latin typeface="Garamond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2000" b="0" dirty="0">
                <a:latin typeface="Garamond" pitchFamily="18" charset="0"/>
              </a:rPr>
              <a:t> </a:t>
            </a:r>
            <a:r>
              <a:rPr lang="en-US" altLang="ko-KR" sz="2000" b="0" dirty="0">
                <a:latin typeface="+mn-ea"/>
                <a:ea typeface="+mn-ea"/>
              </a:rPr>
              <a:t>Two Pointers (</a:t>
            </a:r>
            <a:r>
              <a:rPr lang="en-US" altLang="ko-KR" sz="2000" b="0" dirty="0" err="1">
                <a:latin typeface="+mn-ea"/>
                <a:ea typeface="+mn-ea"/>
              </a:rPr>
              <a:t>Q_Rear</a:t>
            </a:r>
            <a:r>
              <a:rPr lang="en-US" altLang="ko-KR" sz="2000" b="0" dirty="0">
                <a:latin typeface="+mn-ea"/>
                <a:ea typeface="+mn-ea"/>
              </a:rPr>
              <a:t>, </a:t>
            </a:r>
            <a:r>
              <a:rPr lang="en-US" altLang="ko-KR" sz="2000" b="0" dirty="0" err="1">
                <a:latin typeface="+mn-ea"/>
                <a:ea typeface="+mn-ea"/>
              </a:rPr>
              <a:t>Q_Front</a:t>
            </a:r>
            <a:r>
              <a:rPr lang="en-US" altLang="ko-KR" sz="2000" b="0" dirty="0">
                <a:latin typeface="+mn-ea"/>
                <a:ea typeface="+mn-ea"/>
              </a:rPr>
              <a:t>) and </a:t>
            </a:r>
            <a:r>
              <a:rPr lang="en-US" altLang="ko-KR" sz="2000" b="0" dirty="0" err="1">
                <a:latin typeface="+mn-ea"/>
                <a:ea typeface="+mn-ea"/>
              </a:rPr>
              <a:t>Q_Size</a:t>
            </a:r>
            <a:endParaRPr lang="en-US" altLang="ko-KR" sz="2000" b="0" dirty="0">
              <a:latin typeface="+mn-ea"/>
              <a:ea typeface="+mn-ea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endParaRPr lang="en-US" altLang="ko-KR" sz="2000" b="0" dirty="0">
              <a:latin typeface="+mn-ea"/>
              <a:ea typeface="+mn-ea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b="0" dirty="0">
                <a:latin typeface="+mn-ea"/>
                <a:ea typeface="+mn-ea"/>
              </a:rPr>
              <a:t>Implementation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ko-KR" b="0" dirty="0">
                <a:latin typeface="+mn-ea"/>
                <a:ea typeface="+mn-ea"/>
              </a:rPr>
              <a:t> </a:t>
            </a:r>
            <a:r>
              <a:rPr lang="en-US" altLang="ko-KR" sz="2000" b="0" dirty="0">
                <a:latin typeface="+mn-ea"/>
                <a:ea typeface="+mn-ea"/>
              </a:rPr>
              <a:t>Array: Wrap-Around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2000" b="0" dirty="0">
                <a:latin typeface="+mn-ea"/>
                <a:ea typeface="+mn-ea"/>
              </a:rPr>
              <a:t> Linked List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Queue </a:t>
            </a:r>
            <a:r>
              <a:rPr lang="en-US" altLang="ko-KR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ADT</a:t>
            </a:r>
          </a:p>
        </p:txBody>
      </p:sp>
    </p:spTree>
    <p:extLst>
      <p:ext uri="{BB962C8B-B14F-4D97-AF65-F5344CB8AC3E}">
        <p14:creationId xmlns:p14="http://schemas.microsoft.com/office/powerpoint/2010/main" val="305917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F9ED9F34-E2EE-4381-A9E4-2E9027333357}" type="slidenum">
              <a:rPr kumimoji="0" lang="en-US" altLang="ko-KR" sz="1400" smtClean="0">
                <a:latin typeface="Trebuchet MS" pitchFamily="34" charset="0"/>
              </a:rPr>
              <a:pPr/>
              <a:t>37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Queue ADT (Array)</a:t>
            </a:r>
            <a:endParaRPr lang="en-US" altLang="ko-KR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7213" y="1052737"/>
            <a:ext cx="8132762" cy="4824535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endParaRPr lang="en-US" altLang="ko-KR" sz="1600" dirty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600" dirty="0" err="1">
                <a:solidFill>
                  <a:srgbClr val="0000FF"/>
                </a:solidFill>
                <a:latin typeface="Garamond" pitchFamily="18" charset="0"/>
              </a:rPr>
              <a:t>struct</a:t>
            </a:r>
            <a:r>
              <a:rPr lang="en-US" altLang="ko-KR" sz="1600" dirty="0">
                <a:solidFill>
                  <a:srgbClr val="0000FF"/>
                </a:solidFill>
                <a:latin typeface="Garamond" pitchFamily="18" charset="0"/>
              </a:rPr>
              <a:t> </a:t>
            </a:r>
            <a:r>
              <a:rPr lang="en-US" altLang="ko-KR" sz="1600" dirty="0" err="1" smtClean="0">
                <a:solidFill>
                  <a:srgbClr val="0000FF"/>
                </a:solidFill>
                <a:latin typeface="Garamond" pitchFamily="18" charset="0"/>
              </a:rPr>
              <a:t>QueueRecord</a:t>
            </a:r>
            <a:endParaRPr lang="en-US" altLang="ko-KR" sz="1600" dirty="0">
              <a:solidFill>
                <a:srgbClr val="0000FF"/>
              </a:solidFill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600" dirty="0">
                <a:solidFill>
                  <a:srgbClr val="0000FF"/>
                </a:solidFill>
                <a:latin typeface="Garamond" pitchFamily="18" charset="0"/>
              </a:rPr>
              <a:t>{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600" dirty="0">
                <a:solidFill>
                  <a:srgbClr val="0000FF"/>
                </a:solidFill>
                <a:latin typeface="Garamond" pitchFamily="18" charset="0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Garamond" pitchFamily="18" charset="0"/>
              </a:rPr>
              <a:t>int</a:t>
            </a:r>
            <a:r>
              <a:rPr lang="en-US" altLang="ko-KR" sz="1600" dirty="0">
                <a:solidFill>
                  <a:srgbClr val="0000FF"/>
                </a:solidFill>
                <a:latin typeface="Garamond" pitchFamily="18" charset="0"/>
              </a:rPr>
              <a:t> Capacity;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600" dirty="0">
                <a:solidFill>
                  <a:srgbClr val="0000FF"/>
                </a:solidFill>
                <a:latin typeface="Garamond" pitchFamily="18" charset="0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Garamond" pitchFamily="18" charset="0"/>
              </a:rPr>
              <a:t>int</a:t>
            </a:r>
            <a:r>
              <a:rPr lang="en-US" altLang="ko-KR" sz="1600" dirty="0">
                <a:solidFill>
                  <a:srgbClr val="0000FF"/>
                </a:solidFill>
                <a:latin typeface="Garamond" pitchFamily="18" charset="0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Garamond" pitchFamily="18" charset="0"/>
              </a:rPr>
              <a:t>Front;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600" dirty="0">
                <a:solidFill>
                  <a:srgbClr val="0000FF"/>
                </a:solidFill>
                <a:latin typeface="Garamond" pitchFamily="18" charset="0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Garamond" pitchFamily="18" charset="0"/>
              </a:rPr>
              <a:t>   </a:t>
            </a:r>
            <a:r>
              <a:rPr lang="en-US" altLang="ko-KR" sz="1600" dirty="0" err="1" smtClean="0">
                <a:solidFill>
                  <a:srgbClr val="0000FF"/>
                </a:solidFill>
                <a:latin typeface="Garamond" pitchFamily="18" charset="0"/>
              </a:rPr>
              <a:t>int</a:t>
            </a:r>
            <a:r>
              <a:rPr lang="en-US" altLang="ko-KR" sz="1600" dirty="0" smtClean="0">
                <a:solidFill>
                  <a:srgbClr val="0000FF"/>
                </a:solidFill>
                <a:latin typeface="Garamond" pitchFamily="18" charset="0"/>
              </a:rPr>
              <a:t> Rear</a:t>
            </a:r>
            <a:r>
              <a:rPr lang="en-US" altLang="ko-KR" sz="1600" dirty="0" smtClean="0">
                <a:solidFill>
                  <a:srgbClr val="0000FF"/>
                </a:solidFill>
                <a:latin typeface="Garamond" pitchFamily="18" charset="0"/>
              </a:rPr>
              <a:t>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600" dirty="0">
                <a:solidFill>
                  <a:srgbClr val="0000FF"/>
                </a:solidFill>
                <a:latin typeface="Garamond" pitchFamily="18" charset="0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Garamond" pitchFamily="18" charset="0"/>
              </a:rPr>
              <a:t>   </a:t>
            </a:r>
            <a:r>
              <a:rPr lang="en-US" altLang="ko-KR" sz="1600" dirty="0" err="1" smtClean="0">
                <a:solidFill>
                  <a:srgbClr val="0000FF"/>
                </a:solidFill>
                <a:latin typeface="Garamond" pitchFamily="18" charset="0"/>
              </a:rPr>
              <a:t>int</a:t>
            </a:r>
            <a:r>
              <a:rPr lang="en-US" altLang="ko-KR" sz="1600" dirty="0" smtClean="0">
                <a:solidFill>
                  <a:srgbClr val="0000FF"/>
                </a:solidFill>
                <a:latin typeface="Garamond" pitchFamily="18" charset="0"/>
              </a:rPr>
              <a:t> Size;</a:t>
            </a:r>
            <a:endParaRPr lang="en-US" altLang="ko-KR" sz="1600" dirty="0" smtClean="0">
              <a:solidFill>
                <a:srgbClr val="0000FF"/>
              </a:solidFill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600" dirty="0">
                <a:solidFill>
                  <a:srgbClr val="0000FF"/>
                </a:solidFill>
                <a:latin typeface="Garamond" pitchFamily="18" charset="0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Garamond" pitchFamily="18" charset="0"/>
              </a:rPr>
              <a:t>   </a:t>
            </a:r>
            <a:r>
              <a:rPr lang="en-US" altLang="ko-KR" sz="1600" dirty="0" err="1" smtClean="0">
                <a:solidFill>
                  <a:srgbClr val="0000FF"/>
                </a:solidFill>
                <a:latin typeface="Garamond" pitchFamily="18" charset="0"/>
              </a:rPr>
              <a:t>ElementType</a:t>
            </a:r>
            <a:r>
              <a:rPr lang="en-US" altLang="ko-KR" sz="1600" dirty="0" smtClean="0">
                <a:solidFill>
                  <a:srgbClr val="0000FF"/>
                </a:solidFill>
                <a:latin typeface="Garamond" pitchFamily="18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Garamond" pitchFamily="18" charset="0"/>
              </a:rPr>
              <a:t>*Array;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600" dirty="0">
                <a:solidFill>
                  <a:srgbClr val="0000FF"/>
                </a:solidFill>
                <a:latin typeface="Garamond" pitchFamily="18" charset="0"/>
              </a:rPr>
              <a:t>}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endParaRPr lang="en-US" altLang="ko-KR" sz="1600" dirty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600" dirty="0" err="1">
                <a:latin typeface="Garamond" pitchFamily="18" charset="0"/>
              </a:rPr>
              <a:t>typedef</a:t>
            </a:r>
            <a:r>
              <a:rPr lang="en-US" altLang="ko-KR" sz="1600" dirty="0">
                <a:latin typeface="Garamond" pitchFamily="18" charset="0"/>
              </a:rPr>
              <a:t> </a:t>
            </a:r>
            <a:r>
              <a:rPr lang="en-US" altLang="ko-KR" sz="1600" dirty="0" err="1">
                <a:latin typeface="Garamond" pitchFamily="18" charset="0"/>
              </a:rPr>
              <a:t>struct</a:t>
            </a:r>
            <a:r>
              <a:rPr lang="en-US" altLang="ko-KR" sz="1600" dirty="0">
                <a:latin typeface="Garamond" pitchFamily="18" charset="0"/>
              </a:rPr>
              <a:t> </a:t>
            </a:r>
            <a:r>
              <a:rPr lang="en-US" altLang="ko-KR" sz="1600" dirty="0" err="1" smtClean="0">
                <a:latin typeface="Garamond" pitchFamily="18" charset="0"/>
              </a:rPr>
              <a:t>QueueRecord</a:t>
            </a:r>
            <a:r>
              <a:rPr lang="en-US" altLang="ko-KR" sz="1600" dirty="0" smtClean="0">
                <a:latin typeface="Garamond" pitchFamily="18" charset="0"/>
              </a:rPr>
              <a:t> </a:t>
            </a:r>
            <a:r>
              <a:rPr lang="en-US" altLang="ko-KR" sz="1600" dirty="0">
                <a:latin typeface="Garamond" pitchFamily="18" charset="0"/>
              </a:rPr>
              <a:t>*Queue</a:t>
            </a:r>
            <a:r>
              <a:rPr lang="en-US" altLang="ko-KR" sz="1600" dirty="0" smtClean="0">
                <a:latin typeface="Garamond" pitchFamily="18" charset="0"/>
              </a:rPr>
              <a:t>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endParaRPr lang="en-US" altLang="ko-KR" sz="1600" dirty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600" dirty="0" err="1" smtClean="0">
                <a:latin typeface="Garamond" pitchFamily="18" charset="0"/>
              </a:rPr>
              <a:t>int</a:t>
            </a:r>
            <a:r>
              <a:rPr lang="en-US" altLang="ko-KR" sz="1600" dirty="0" smtClean="0">
                <a:latin typeface="Garamond" pitchFamily="18" charset="0"/>
              </a:rPr>
              <a:t> </a:t>
            </a:r>
            <a:r>
              <a:rPr lang="en-US" altLang="ko-KR" sz="1600" dirty="0" err="1" smtClean="0">
                <a:latin typeface="Garamond" pitchFamily="18" charset="0"/>
              </a:rPr>
              <a:t>IsEmpty</a:t>
            </a:r>
            <a:r>
              <a:rPr lang="en-US" altLang="ko-KR" sz="1600" dirty="0" smtClean="0">
                <a:latin typeface="Garamond" pitchFamily="18" charset="0"/>
              </a:rPr>
              <a:t>( Queue Q );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600" dirty="0" err="1" smtClean="0">
                <a:latin typeface="Garamond" pitchFamily="18" charset="0"/>
              </a:rPr>
              <a:t>int</a:t>
            </a:r>
            <a:r>
              <a:rPr lang="en-US" altLang="ko-KR" sz="1600" dirty="0" smtClean="0">
                <a:latin typeface="Garamond" pitchFamily="18" charset="0"/>
              </a:rPr>
              <a:t> </a:t>
            </a:r>
            <a:r>
              <a:rPr lang="en-US" altLang="ko-KR" sz="1600" dirty="0" err="1" smtClean="0">
                <a:latin typeface="Garamond" pitchFamily="18" charset="0"/>
              </a:rPr>
              <a:t>IsFull</a:t>
            </a:r>
            <a:r>
              <a:rPr lang="en-US" altLang="ko-KR" sz="1600" dirty="0" smtClean="0">
                <a:latin typeface="Garamond" pitchFamily="18" charset="0"/>
              </a:rPr>
              <a:t>( Queue Q );</a:t>
            </a:r>
          </a:p>
          <a:p>
            <a:pPr algn="just"/>
            <a:r>
              <a:rPr lang="en-US" altLang="ko-KR" sz="1600" dirty="0" smtClean="0">
                <a:latin typeface="Garamond" pitchFamily="18" charset="0"/>
              </a:rPr>
              <a:t>Queue </a:t>
            </a:r>
            <a:r>
              <a:rPr lang="en-US" altLang="ko-KR" sz="1600" dirty="0" err="1" smtClean="0">
                <a:latin typeface="Garamond" pitchFamily="18" charset="0"/>
              </a:rPr>
              <a:t>CreateQueue</a:t>
            </a:r>
            <a:r>
              <a:rPr lang="en-US" altLang="ko-KR" sz="1600" dirty="0" smtClean="0">
                <a:latin typeface="Garamond" pitchFamily="18" charset="0"/>
              </a:rPr>
              <a:t>( </a:t>
            </a:r>
            <a:r>
              <a:rPr lang="en-US" altLang="ko-KR" sz="1600" dirty="0" err="1" smtClean="0">
                <a:latin typeface="Garamond" pitchFamily="18" charset="0"/>
              </a:rPr>
              <a:t>int</a:t>
            </a:r>
            <a:r>
              <a:rPr lang="en-US" altLang="ko-KR" sz="1600" dirty="0" smtClean="0">
                <a:latin typeface="Garamond" pitchFamily="18" charset="0"/>
              </a:rPr>
              <a:t> </a:t>
            </a:r>
            <a:r>
              <a:rPr lang="en-US" altLang="ko-KR" sz="1600" dirty="0" err="1" smtClean="0">
                <a:latin typeface="Garamond" pitchFamily="18" charset="0"/>
              </a:rPr>
              <a:t>MaxElements</a:t>
            </a:r>
            <a:r>
              <a:rPr lang="en-US" altLang="ko-KR" sz="1600" dirty="0" smtClean="0">
                <a:latin typeface="Garamond" pitchFamily="18" charset="0"/>
              </a:rPr>
              <a:t> );</a:t>
            </a:r>
          </a:p>
          <a:p>
            <a:pPr algn="just"/>
            <a:r>
              <a:rPr lang="en-US" altLang="ko-KR" sz="1600" dirty="0" smtClean="0">
                <a:latin typeface="Garamond" pitchFamily="18" charset="0"/>
              </a:rPr>
              <a:t>void </a:t>
            </a:r>
            <a:r>
              <a:rPr lang="en-US" altLang="ko-KR" sz="1600" dirty="0" err="1" smtClean="0">
                <a:latin typeface="Garamond" pitchFamily="18" charset="0"/>
              </a:rPr>
              <a:t>DisposeQueue</a:t>
            </a:r>
            <a:r>
              <a:rPr lang="en-US" altLang="ko-KR" sz="1600" dirty="0" smtClean="0">
                <a:latin typeface="Garamond" pitchFamily="18" charset="0"/>
              </a:rPr>
              <a:t>( Queue Q);</a:t>
            </a:r>
            <a:endParaRPr lang="en-US" altLang="ko-KR" sz="1600" dirty="0">
              <a:latin typeface="Garamond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 smtClean="0">
                <a:latin typeface="Garamond" pitchFamily="18" charset="0"/>
              </a:rPr>
              <a:t>void </a:t>
            </a:r>
            <a:r>
              <a:rPr lang="en-US" altLang="ko-KR" sz="1600" dirty="0" err="1">
                <a:latin typeface="Garamond" pitchFamily="18" charset="0"/>
              </a:rPr>
              <a:t>MakeEmpty</a:t>
            </a:r>
            <a:r>
              <a:rPr lang="en-US" altLang="ko-KR" sz="1600" dirty="0">
                <a:latin typeface="Garamond" pitchFamily="18" charset="0"/>
              </a:rPr>
              <a:t>( </a:t>
            </a:r>
            <a:r>
              <a:rPr lang="en-US" altLang="ko-KR" sz="1600" dirty="0" smtClean="0">
                <a:latin typeface="Garamond" pitchFamily="18" charset="0"/>
              </a:rPr>
              <a:t>Queue Q 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 smtClean="0">
                <a:latin typeface="Garamond" pitchFamily="18" charset="0"/>
              </a:rPr>
              <a:t>void </a:t>
            </a:r>
            <a:r>
              <a:rPr lang="en-US" altLang="ko-KR" sz="1600" dirty="0" err="1" smtClean="0">
                <a:latin typeface="Garamond" pitchFamily="18" charset="0"/>
              </a:rPr>
              <a:t>Enqueue</a:t>
            </a:r>
            <a:r>
              <a:rPr lang="en-US" altLang="ko-KR" sz="1600" dirty="0" smtClean="0">
                <a:latin typeface="Garamond" pitchFamily="18" charset="0"/>
              </a:rPr>
              <a:t>( </a:t>
            </a:r>
            <a:r>
              <a:rPr lang="en-US" altLang="ko-KR" sz="1600" dirty="0" err="1">
                <a:latin typeface="Garamond" pitchFamily="18" charset="0"/>
              </a:rPr>
              <a:t>ElementType</a:t>
            </a:r>
            <a:r>
              <a:rPr lang="en-US" altLang="ko-KR" sz="1600" dirty="0">
                <a:latin typeface="Garamond" pitchFamily="18" charset="0"/>
              </a:rPr>
              <a:t> X, </a:t>
            </a:r>
            <a:r>
              <a:rPr lang="en-US" altLang="ko-KR" sz="1600" dirty="0" smtClean="0">
                <a:latin typeface="Garamond" pitchFamily="18" charset="0"/>
              </a:rPr>
              <a:t>Queue Q </a:t>
            </a:r>
            <a:r>
              <a:rPr lang="en-US" altLang="ko-KR" sz="1600" dirty="0">
                <a:latin typeface="Garamond" pitchFamily="18" charset="0"/>
              </a:rPr>
              <a:t>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 err="1">
                <a:latin typeface="Garamond" pitchFamily="18" charset="0"/>
              </a:rPr>
              <a:t>ElementType</a:t>
            </a:r>
            <a:r>
              <a:rPr lang="en-US" altLang="ko-KR" sz="1600" dirty="0">
                <a:latin typeface="Garamond" pitchFamily="18" charset="0"/>
              </a:rPr>
              <a:t> </a:t>
            </a:r>
            <a:r>
              <a:rPr lang="en-US" altLang="ko-KR" sz="1600" dirty="0" smtClean="0">
                <a:latin typeface="Garamond" pitchFamily="18" charset="0"/>
              </a:rPr>
              <a:t>Front( Queue Q </a:t>
            </a:r>
            <a:r>
              <a:rPr lang="en-US" altLang="ko-KR" sz="1600" dirty="0">
                <a:latin typeface="Garamond" pitchFamily="18" charset="0"/>
              </a:rPr>
              <a:t>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>
                <a:latin typeface="Garamond" pitchFamily="18" charset="0"/>
              </a:rPr>
              <a:t>void </a:t>
            </a:r>
            <a:r>
              <a:rPr lang="en-US" altLang="ko-KR" sz="1600" dirty="0" err="1" smtClean="0">
                <a:latin typeface="Garamond" pitchFamily="18" charset="0"/>
              </a:rPr>
              <a:t>Dequeue</a:t>
            </a:r>
            <a:r>
              <a:rPr lang="en-US" altLang="ko-KR" sz="1600" dirty="0" smtClean="0">
                <a:latin typeface="Garamond" pitchFamily="18" charset="0"/>
              </a:rPr>
              <a:t>( Queue Q 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 err="1" smtClean="0">
                <a:latin typeface="Garamond" pitchFamily="18" charset="0"/>
              </a:rPr>
              <a:t>ElementType</a:t>
            </a:r>
            <a:r>
              <a:rPr lang="en-US" altLang="ko-KR" sz="1600" dirty="0" smtClean="0">
                <a:latin typeface="Garamond" pitchFamily="18" charset="0"/>
              </a:rPr>
              <a:t> </a:t>
            </a:r>
            <a:r>
              <a:rPr lang="en-US" altLang="ko-KR" sz="1600" dirty="0" err="1" smtClean="0">
                <a:latin typeface="Garamond" pitchFamily="18" charset="0"/>
              </a:rPr>
              <a:t>FrontAndDequeue</a:t>
            </a:r>
            <a:r>
              <a:rPr lang="en-US" altLang="ko-KR" sz="1600" dirty="0" smtClean="0">
                <a:latin typeface="Garamond" pitchFamily="18" charset="0"/>
              </a:rPr>
              <a:t>( Queue Q);</a:t>
            </a:r>
            <a:endParaRPr lang="en-US" altLang="ko-KR" sz="1600" dirty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endParaRPr lang="en-US" altLang="ko-KR" sz="16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9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F9ED9F34-E2EE-4381-A9E4-2E9027333357}" type="slidenum">
              <a:rPr kumimoji="0" lang="en-US" altLang="ko-KR" sz="1400" smtClean="0">
                <a:latin typeface="Trebuchet MS" pitchFamily="34" charset="0"/>
              </a:rPr>
              <a:pPr/>
              <a:t>38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Queue ADT (Array)</a:t>
            </a:r>
            <a:endParaRPr lang="en-US" altLang="ko-KR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7213" y="1052737"/>
            <a:ext cx="8132762" cy="5184575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 err="1" smtClean="0">
                <a:latin typeface="Garamond" pitchFamily="18" charset="0"/>
              </a:rPr>
              <a:t>int</a:t>
            </a:r>
            <a:r>
              <a:rPr lang="en-US" altLang="ko-KR" dirty="0" smtClean="0">
                <a:latin typeface="Garamond" pitchFamily="18" charset="0"/>
              </a:rPr>
              <a:t> </a:t>
            </a:r>
            <a:r>
              <a:rPr lang="en-US" altLang="ko-KR" dirty="0" err="1" smtClean="0">
                <a:latin typeface="Garamond" pitchFamily="18" charset="0"/>
              </a:rPr>
              <a:t>IsEmpty</a:t>
            </a:r>
            <a:r>
              <a:rPr lang="en-US" altLang="ko-KR" dirty="0" smtClean="0">
                <a:latin typeface="Garamond" pitchFamily="18" charset="0"/>
              </a:rPr>
              <a:t>( Queue Q )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 smtClean="0">
                <a:latin typeface="Garamond" pitchFamily="18" charset="0"/>
              </a:rPr>
              <a:t>{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 smtClean="0">
                <a:latin typeface="Garamond" pitchFamily="18" charset="0"/>
              </a:rPr>
              <a:t>     return Q-&gt;Size == 0;   /* If Q is empty, returns   ? */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 smtClean="0">
                <a:latin typeface="Garamond" pitchFamily="18" charset="0"/>
              </a:rPr>
              <a:t>}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endParaRPr lang="en-US" altLang="ko-KR" dirty="0" smtClean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 err="1" smtClean="0">
                <a:latin typeface="Garamond" pitchFamily="18" charset="0"/>
              </a:rPr>
              <a:t>int</a:t>
            </a:r>
            <a:r>
              <a:rPr lang="en-US" altLang="ko-KR" dirty="0" smtClean="0">
                <a:latin typeface="Garamond" pitchFamily="18" charset="0"/>
              </a:rPr>
              <a:t> </a:t>
            </a:r>
            <a:r>
              <a:rPr lang="en-US" altLang="ko-KR" dirty="0" err="1" smtClean="0">
                <a:latin typeface="Garamond" pitchFamily="18" charset="0"/>
              </a:rPr>
              <a:t>IsFull</a:t>
            </a:r>
            <a:r>
              <a:rPr lang="en-US" altLang="ko-KR" dirty="0" smtClean="0">
                <a:latin typeface="Garamond" pitchFamily="18" charset="0"/>
              </a:rPr>
              <a:t> (Queue Q)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 smtClean="0">
                <a:latin typeface="Garamond" pitchFamily="18" charset="0"/>
              </a:rPr>
              <a:t>{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 smtClean="0">
                <a:latin typeface="Garamond" pitchFamily="18" charset="0"/>
              </a:rPr>
              <a:t>     /* If Q is full, return 1 (TRUE) </a:t>
            </a:r>
            <a:r>
              <a:rPr lang="en-US" altLang="ko-KR" dirty="0" smtClean="0">
                <a:latin typeface="Garamond" pitchFamily="18" charset="0"/>
              </a:rPr>
              <a:t>*/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</a:t>
            </a:r>
            <a:r>
              <a:rPr lang="en-US" altLang="ko-KR" dirty="0" smtClean="0">
                <a:latin typeface="Garamond" pitchFamily="18" charset="0"/>
              </a:rPr>
              <a:t>   return Q-&gt;Capacity == Q-&gt;Size;</a:t>
            </a:r>
            <a:endParaRPr lang="en-US" altLang="ko-KR" dirty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 smtClean="0">
                <a:latin typeface="Garamond" pitchFamily="18" charset="0"/>
              </a:rPr>
              <a:t>}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endParaRPr lang="en-US" altLang="ko-KR" dirty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 smtClean="0">
                <a:latin typeface="Garamond" pitchFamily="18" charset="0"/>
              </a:rPr>
              <a:t>Queue </a:t>
            </a:r>
            <a:r>
              <a:rPr lang="en-US" altLang="ko-KR" dirty="0" err="1" smtClean="0">
                <a:latin typeface="Garamond" pitchFamily="18" charset="0"/>
              </a:rPr>
              <a:t>CreateQueue</a:t>
            </a:r>
            <a:r>
              <a:rPr lang="en-US" altLang="ko-KR" dirty="0" smtClean="0">
                <a:latin typeface="Garamond" pitchFamily="18" charset="0"/>
              </a:rPr>
              <a:t> ( </a:t>
            </a:r>
            <a:r>
              <a:rPr lang="en-US" altLang="ko-KR" dirty="0" err="1" smtClean="0">
                <a:latin typeface="Garamond" pitchFamily="18" charset="0"/>
              </a:rPr>
              <a:t>int</a:t>
            </a:r>
            <a:r>
              <a:rPr lang="en-US" altLang="ko-KR" dirty="0" smtClean="0">
                <a:latin typeface="Garamond" pitchFamily="18" charset="0"/>
              </a:rPr>
              <a:t> </a:t>
            </a:r>
            <a:r>
              <a:rPr lang="en-US" altLang="ko-KR" dirty="0" err="1" smtClean="0">
                <a:latin typeface="Garamond" pitchFamily="18" charset="0"/>
              </a:rPr>
              <a:t>MaxElements</a:t>
            </a:r>
            <a:r>
              <a:rPr lang="en-US" altLang="ko-KR" dirty="0" smtClean="0">
                <a:latin typeface="Garamond" pitchFamily="18" charset="0"/>
              </a:rPr>
              <a:t>)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 smtClean="0">
                <a:latin typeface="Garamond" pitchFamily="18" charset="0"/>
              </a:rPr>
              <a:t>{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</a:t>
            </a:r>
            <a:r>
              <a:rPr lang="en-US" altLang="ko-KR" dirty="0" smtClean="0">
                <a:latin typeface="Garamond" pitchFamily="18" charset="0"/>
              </a:rPr>
              <a:t>   </a:t>
            </a:r>
            <a:r>
              <a:rPr lang="en-US" altLang="ko-KR" dirty="0" smtClean="0">
                <a:latin typeface="Garamond" pitchFamily="18" charset="0"/>
              </a:rPr>
              <a:t>Queue </a:t>
            </a:r>
            <a:r>
              <a:rPr lang="en-US" altLang="ko-KR" dirty="0" smtClean="0">
                <a:latin typeface="Garamond" pitchFamily="18" charset="0"/>
              </a:rPr>
              <a:t>Q;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 smtClean="0">
                <a:latin typeface="Garamond" pitchFamily="18" charset="0"/>
              </a:rPr>
              <a:t>    </a:t>
            </a:r>
            <a:r>
              <a:rPr lang="en-US" altLang="ko-KR" dirty="0" smtClean="0">
                <a:latin typeface="Garamond" pitchFamily="18" charset="0"/>
              </a:rPr>
              <a:t>/*  </a:t>
            </a:r>
            <a:r>
              <a:rPr lang="en-US" altLang="ko-KR" dirty="0" smtClean="0">
                <a:latin typeface="Garamond" pitchFamily="18" charset="0"/>
              </a:rPr>
              <a:t>Create Queue with a given size: </a:t>
            </a:r>
            <a:r>
              <a:rPr lang="en-US" altLang="ko-KR" dirty="0" err="1" smtClean="0">
                <a:latin typeface="Garamond" pitchFamily="18" charset="0"/>
              </a:rPr>
              <a:t>MaxElements</a:t>
            </a:r>
            <a:r>
              <a:rPr lang="en-US" altLang="ko-KR" dirty="0" smtClean="0">
                <a:latin typeface="Garamond" pitchFamily="18" charset="0"/>
              </a:rPr>
              <a:t> 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</a:t>
            </a:r>
            <a:r>
              <a:rPr lang="en-US" altLang="ko-KR" dirty="0" smtClean="0">
                <a:latin typeface="Garamond" pitchFamily="18" charset="0"/>
              </a:rPr>
              <a:t>          Refer to array implementation of stack */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 smtClean="0">
                <a:latin typeface="Garamond" pitchFamily="18" charset="0"/>
              </a:rPr>
              <a:t>    Q = (Queue) </a:t>
            </a:r>
            <a:r>
              <a:rPr lang="en-US" altLang="ko-KR" dirty="0" err="1" smtClean="0">
                <a:latin typeface="Garamond" pitchFamily="18" charset="0"/>
              </a:rPr>
              <a:t>malloc</a:t>
            </a:r>
            <a:r>
              <a:rPr lang="en-US" altLang="ko-KR" dirty="0" smtClean="0">
                <a:latin typeface="Garamond" pitchFamily="18" charset="0"/>
              </a:rPr>
              <a:t> (</a:t>
            </a:r>
            <a:r>
              <a:rPr lang="en-US" altLang="ko-KR" dirty="0" err="1" smtClean="0">
                <a:latin typeface="Garamond" pitchFamily="18" charset="0"/>
              </a:rPr>
              <a:t>sizeof</a:t>
            </a:r>
            <a:r>
              <a:rPr lang="en-US" altLang="ko-KR" dirty="0" smtClean="0">
                <a:latin typeface="Garamond" pitchFamily="18" charset="0"/>
              </a:rPr>
              <a:t>(</a:t>
            </a:r>
            <a:r>
              <a:rPr lang="en-US" altLang="ko-KR" dirty="0" err="1" smtClean="0">
                <a:latin typeface="Garamond" pitchFamily="18" charset="0"/>
              </a:rPr>
              <a:t>struct</a:t>
            </a:r>
            <a:r>
              <a:rPr lang="en-US" altLang="ko-KR" dirty="0" smtClean="0">
                <a:latin typeface="Garamond" pitchFamily="18" charset="0"/>
              </a:rPr>
              <a:t> </a:t>
            </a:r>
            <a:r>
              <a:rPr lang="en-US" altLang="ko-KR" dirty="0" err="1" smtClean="0">
                <a:latin typeface="Garamond" pitchFamily="18" charset="0"/>
              </a:rPr>
              <a:t>QueueRecord</a:t>
            </a:r>
            <a:r>
              <a:rPr lang="en-US" altLang="ko-KR" dirty="0" smtClean="0">
                <a:latin typeface="Garamond" pitchFamily="18" charset="0"/>
              </a:rPr>
              <a:t>));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</a:t>
            </a:r>
            <a:r>
              <a:rPr lang="en-US" altLang="ko-KR" dirty="0" smtClean="0">
                <a:latin typeface="Garamond" pitchFamily="18" charset="0"/>
              </a:rPr>
              <a:t>   Q-&gt;</a:t>
            </a:r>
            <a:r>
              <a:rPr lang="en-US" altLang="ko-KR" dirty="0" err="1" smtClean="0">
                <a:latin typeface="Garamond" pitchFamily="18" charset="0"/>
              </a:rPr>
              <a:t>Arry</a:t>
            </a:r>
            <a:r>
              <a:rPr lang="en-US" altLang="ko-KR" dirty="0" smtClean="0">
                <a:latin typeface="Garamond" pitchFamily="18" charset="0"/>
              </a:rPr>
              <a:t> = (</a:t>
            </a:r>
            <a:r>
              <a:rPr lang="en-US" altLang="ko-KR" dirty="0" err="1" smtClean="0">
                <a:latin typeface="Garamond" pitchFamily="18" charset="0"/>
              </a:rPr>
              <a:t>ElementType</a:t>
            </a:r>
            <a:r>
              <a:rPr lang="en-US" altLang="ko-KR" dirty="0" smtClean="0">
                <a:latin typeface="Garamond" pitchFamily="18" charset="0"/>
              </a:rPr>
              <a:t>*)</a:t>
            </a:r>
            <a:r>
              <a:rPr lang="en-US" altLang="ko-KR" dirty="0" err="1" smtClean="0">
                <a:latin typeface="Garamond" pitchFamily="18" charset="0"/>
              </a:rPr>
              <a:t>malloc</a:t>
            </a:r>
            <a:r>
              <a:rPr lang="en-US" altLang="ko-KR" dirty="0" smtClean="0">
                <a:latin typeface="Garamond" pitchFamily="18" charset="0"/>
              </a:rPr>
              <a:t>(</a:t>
            </a:r>
            <a:r>
              <a:rPr lang="en-US" altLang="ko-KR" dirty="0" err="1" smtClean="0">
                <a:latin typeface="Garamond" pitchFamily="18" charset="0"/>
              </a:rPr>
              <a:t>MaxElements</a:t>
            </a:r>
            <a:r>
              <a:rPr lang="en-US" altLang="ko-KR" dirty="0" smtClean="0">
                <a:latin typeface="Garamond" pitchFamily="18" charset="0"/>
              </a:rPr>
              <a:t> * </a:t>
            </a:r>
            <a:r>
              <a:rPr lang="en-US" altLang="ko-KR" dirty="0" err="1" smtClean="0">
                <a:latin typeface="Garamond" pitchFamily="18" charset="0"/>
              </a:rPr>
              <a:t>sizeof</a:t>
            </a:r>
            <a:r>
              <a:rPr lang="en-US" altLang="ko-KR" dirty="0" smtClean="0">
                <a:latin typeface="Garamond" pitchFamily="18" charset="0"/>
              </a:rPr>
              <a:t>(</a:t>
            </a:r>
            <a:r>
              <a:rPr lang="en-US" altLang="ko-KR" dirty="0" err="1" smtClean="0">
                <a:latin typeface="Garamond" pitchFamily="18" charset="0"/>
              </a:rPr>
              <a:t>ElementType</a:t>
            </a:r>
            <a:r>
              <a:rPr lang="en-US" altLang="ko-KR" dirty="0" smtClean="0">
                <a:latin typeface="Garamond" pitchFamily="18" charset="0"/>
              </a:rPr>
              <a:t>));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</a:t>
            </a:r>
            <a:r>
              <a:rPr lang="en-US" altLang="ko-KR" dirty="0" smtClean="0">
                <a:latin typeface="Garamond" pitchFamily="18" charset="0"/>
              </a:rPr>
              <a:t>   Q-&gt;Capacity = </a:t>
            </a:r>
            <a:r>
              <a:rPr lang="en-US" altLang="ko-KR" dirty="0" err="1" smtClean="0">
                <a:latin typeface="Garamond" pitchFamily="18" charset="0"/>
              </a:rPr>
              <a:t>MaxElements</a:t>
            </a:r>
            <a:r>
              <a:rPr lang="en-US" altLang="ko-KR" dirty="0" smtClean="0">
                <a:latin typeface="Garamond" pitchFamily="18" charset="0"/>
              </a:rPr>
              <a:t>;</a:t>
            </a:r>
            <a:endParaRPr lang="en-US" altLang="ko-KR" dirty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 smtClean="0">
                <a:latin typeface="Garamond" pitchFamily="18" charset="0"/>
              </a:rPr>
              <a:t>    </a:t>
            </a:r>
            <a:r>
              <a:rPr lang="en-US" altLang="ko-KR" dirty="0" smtClean="0">
                <a:latin typeface="Garamond" pitchFamily="18" charset="0"/>
              </a:rPr>
              <a:t>return </a:t>
            </a:r>
            <a:r>
              <a:rPr lang="en-US" altLang="ko-KR" dirty="0" smtClean="0">
                <a:latin typeface="Garamond" pitchFamily="18" charset="0"/>
              </a:rPr>
              <a:t>Q;</a:t>
            </a:r>
            <a:endParaRPr lang="en-US" altLang="ko-KR" dirty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 smtClean="0">
                <a:latin typeface="Garamond" pitchFamily="18" charset="0"/>
              </a:rPr>
              <a:t>}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endParaRPr lang="en-US" altLang="ko-KR" sz="1600" dirty="0" smtClean="0">
              <a:latin typeface="Garamond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dirty="0" smtClean="0">
                <a:latin typeface="Garamond" pitchFamily="18" charset="0"/>
              </a:rPr>
              <a:t>void </a:t>
            </a:r>
            <a:r>
              <a:rPr lang="en-US" altLang="ko-KR" dirty="0" err="1" smtClean="0">
                <a:latin typeface="Garamond" pitchFamily="18" charset="0"/>
              </a:rPr>
              <a:t>DisposeQueue</a:t>
            </a:r>
            <a:r>
              <a:rPr lang="en-US" altLang="ko-KR" dirty="0" smtClean="0">
                <a:latin typeface="Garamond" pitchFamily="18" charset="0"/>
              </a:rPr>
              <a:t>( Queue Q 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dirty="0" smtClean="0">
                <a:latin typeface="Garamond" pitchFamily="18" charset="0"/>
              </a:rPr>
              <a:t>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dirty="0">
                <a:latin typeface="Garamond" pitchFamily="18" charset="0"/>
              </a:rPr>
              <a:t> </a:t>
            </a:r>
            <a:r>
              <a:rPr lang="en-US" altLang="ko-KR" dirty="0" smtClean="0">
                <a:latin typeface="Garamond" pitchFamily="18" charset="0"/>
              </a:rPr>
              <a:t>    /* Free Queue: refer to array implementation of stack */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dirty="0" smtClean="0">
                <a:latin typeface="Garamond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109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F9ED9F34-E2EE-4381-A9E4-2E9027333357}" type="slidenum">
              <a:rPr kumimoji="0" lang="en-US" altLang="ko-KR" sz="1400" smtClean="0">
                <a:latin typeface="Trebuchet MS" pitchFamily="34" charset="0"/>
              </a:rPr>
              <a:pPr/>
              <a:t>39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Queue ADT (Array)</a:t>
            </a:r>
            <a:endParaRPr lang="en-US" altLang="ko-KR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7213" y="1052737"/>
            <a:ext cx="8132762" cy="5471888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ko-KR" dirty="0" smtClean="0">
                <a:latin typeface="Garamond" pitchFamily="18" charset="0"/>
              </a:rPr>
              <a:t>void </a:t>
            </a:r>
            <a:r>
              <a:rPr lang="en-US" altLang="ko-KR" dirty="0" err="1">
                <a:latin typeface="Garamond" pitchFamily="18" charset="0"/>
              </a:rPr>
              <a:t>MakeEmpty</a:t>
            </a:r>
            <a:r>
              <a:rPr lang="en-US" altLang="ko-KR" dirty="0">
                <a:latin typeface="Garamond" pitchFamily="18" charset="0"/>
              </a:rPr>
              <a:t>( </a:t>
            </a:r>
            <a:r>
              <a:rPr lang="en-US" altLang="ko-KR" dirty="0" smtClean="0">
                <a:latin typeface="Garamond" pitchFamily="18" charset="0"/>
              </a:rPr>
              <a:t>Queue Q 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dirty="0" smtClean="0">
                <a:latin typeface="Garamond" pitchFamily="18" charset="0"/>
              </a:rPr>
              <a:t>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dirty="0">
                <a:latin typeface="Garamond" pitchFamily="18" charset="0"/>
              </a:rPr>
              <a:t> </a:t>
            </a:r>
            <a:r>
              <a:rPr lang="en-US" altLang="ko-KR" dirty="0" smtClean="0">
                <a:latin typeface="Garamond" pitchFamily="18" charset="0"/>
              </a:rPr>
              <a:t>    Q-&gt;Size = 0;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dirty="0">
                <a:latin typeface="Garamond" pitchFamily="18" charset="0"/>
              </a:rPr>
              <a:t> </a:t>
            </a:r>
            <a:r>
              <a:rPr lang="en-US" altLang="ko-KR" dirty="0" smtClean="0">
                <a:latin typeface="Garamond" pitchFamily="18" charset="0"/>
              </a:rPr>
              <a:t>    Q-&gt;Front = 1;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dirty="0">
                <a:latin typeface="Garamond" pitchFamily="18" charset="0"/>
              </a:rPr>
              <a:t> </a:t>
            </a:r>
            <a:r>
              <a:rPr lang="en-US" altLang="ko-KR" dirty="0" smtClean="0">
                <a:latin typeface="Garamond" pitchFamily="18" charset="0"/>
              </a:rPr>
              <a:t>    Q-&gt;Rear = </a:t>
            </a:r>
            <a:r>
              <a:rPr lang="en-US" altLang="ko-KR" dirty="0" smtClean="0">
                <a:latin typeface="Garamond" pitchFamily="18" charset="0"/>
              </a:rPr>
              <a:t>0;</a:t>
            </a:r>
            <a:endParaRPr lang="en-US" altLang="ko-KR" dirty="0" smtClean="0">
              <a:latin typeface="Garamond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dirty="0" smtClean="0">
                <a:latin typeface="Garamond" pitchFamily="18" charset="0"/>
              </a:rPr>
              <a:t>}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ko-KR" dirty="0">
              <a:latin typeface="Garamond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dirty="0" err="1" smtClean="0">
                <a:latin typeface="Garamond" pitchFamily="18" charset="0"/>
              </a:rPr>
              <a:t>int</a:t>
            </a:r>
            <a:r>
              <a:rPr lang="en-US" altLang="ko-KR" dirty="0" smtClean="0">
                <a:latin typeface="Garamond" pitchFamily="18" charset="0"/>
              </a:rPr>
              <a:t> </a:t>
            </a:r>
            <a:r>
              <a:rPr lang="en-US" altLang="ko-KR" dirty="0" err="1" smtClean="0">
                <a:latin typeface="Garamond" pitchFamily="18" charset="0"/>
              </a:rPr>
              <a:t>Succ</a:t>
            </a:r>
            <a:r>
              <a:rPr lang="en-US" altLang="ko-KR" dirty="0" smtClean="0">
                <a:latin typeface="Garamond" pitchFamily="18" charset="0"/>
              </a:rPr>
              <a:t>( </a:t>
            </a:r>
            <a:r>
              <a:rPr lang="en-US" altLang="ko-KR" dirty="0" err="1" smtClean="0">
                <a:latin typeface="Garamond" pitchFamily="18" charset="0"/>
              </a:rPr>
              <a:t>int</a:t>
            </a:r>
            <a:r>
              <a:rPr lang="en-US" altLang="ko-KR" dirty="0" smtClean="0">
                <a:latin typeface="Garamond" pitchFamily="18" charset="0"/>
              </a:rPr>
              <a:t> Value, Queue Q 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dirty="0" smtClean="0">
                <a:latin typeface="Garamond" pitchFamily="18" charset="0"/>
              </a:rPr>
              <a:t>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dirty="0">
                <a:latin typeface="Garamond" pitchFamily="18" charset="0"/>
              </a:rPr>
              <a:t> </a:t>
            </a:r>
            <a:r>
              <a:rPr lang="en-US" altLang="ko-KR" dirty="0" smtClean="0">
                <a:latin typeface="Garamond" pitchFamily="18" charset="0"/>
              </a:rPr>
              <a:t>   </a:t>
            </a:r>
            <a:r>
              <a:rPr lang="en-US" altLang="ko-KR" dirty="0" smtClean="0">
                <a:latin typeface="Garamond" pitchFamily="18" charset="0"/>
              </a:rPr>
              <a:t>//if </a:t>
            </a:r>
            <a:r>
              <a:rPr lang="en-US" altLang="ko-KR" dirty="0" smtClean="0">
                <a:latin typeface="Garamond" pitchFamily="18" charset="0"/>
              </a:rPr>
              <a:t>(++Value == Q-</a:t>
            </a:r>
            <a:r>
              <a:rPr lang="en-US" altLang="ko-KR" dirty="0" smtClean="0">
                <a:latin typeface="Garamond" pitchFamily="18" charset="0"/>
              </a:rPr>
              <a:t>&gt;Capacity</a:t>
            </a:r>
            <a:r>
              <a:rPr lang="en-US" altLang="ko-KR" dirty="0" smtClean="0">
                <a:latin typeface="Garamond" pitchFamily="18" charset="0"/>
              </a:rPr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dirty="0">
                <a:latin typeface="Garamond" pitchFamily="18" charset="0"/>
              </a:rPr>
              <a:t> </a:t>
            </a:r>
            <a:r>
              <a:rPr lang="en-US" altLang="ko-KR" dirty="0" smtClean="0">
                <a:latin typeface="Garamond" pitchFamily="18" charset="0"/>
              </a:rPr>
              <a:t>   </a:t>
            </a:r>
            <a:r>
              <a:rPr lang="en-US" altLang="ko-KR" dirty="0" smtClean="0">
                <a:latin typeface="Garamond" pitchFamily="18" charset="0"/>
              </a:rPr>
              <a:t>//       </a:t>
            </a:r>
            <a:r>
              <a:rPr lang="en-US" altLang="ko-KR" dirty="0" smtClean="0">
                <a:latin typeface="Garamond" pitchFamily="18" charset="0"/>
              </a:rPr>
              <a:t>Value = 0;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dirty="0">
                <a:latin typeface="Garamond" pitchFamily="18" charset="0"/>
              </a:rPr>
              <a:t> </a:t>
            </a:r>
            <a:r>
              <a:rPr lang="en-US" altLang="ko-KR" dirty="0" smtClean="0">
                <a:latin typeface="Garamond" pitchFamily="18" charset="0"/>
              </a:rPr>
              <a:t>   </a:t>
            </a:r>
            <a:r>
              <a:rPr lang="en-US" altLang="ko-KR" dirty="0" smtClean="0">
                <a:latin typeface="Garamond" pitchFamily="18" charset="0"/>
              </a:rPr>
              <a:t>// </a:t>
            </a:r>
            <a:r>
              <a:rPr lang="en-US" altLang="ko-KR" dirty="0" smtClean="0">
                <a:latin typeface="Garamond" pitchFamily="18" charset="0"/>
              </a:rPr>
              <a:t>return Value</a:t>
            </a:r>
            <a:r>
              <a:rPr lang="en-US" altLang="ko-KR" dirty="0" smtClean="0">
                <a:latin typeface="Garamond" pitchFamily="18" charset="0"/>
              </a:rPr>
              <a:t>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dirty="0">
                <a:latin typeface="Garamond" pitchFamily="18" charset="0"/>
              </a:rPr>
              <a:t> </a:t>
            </a:r>
            <a:r>
              <a:rPr lang="en-US" altLang="ko-KR" dirty="0" smtClean="0">
                <a:latin typeface="Garamond" pitchFamily="18" charset="0"/>
              </a:rPr>
              <a:t>   return (++Value % Q-&gt;Capacity);</a:t>
            </a:r>
            <a:endParaRPr lang="en-US" altLang="ko-KR" dirty="0" smtClean="0">
              <a:latin typeface="Garamond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dirty="0" smtClean="0">
                <a:latin typeface="Garamond" pitchFamily="18" charset="0"/>
              </a:rPr>
              <a:t>}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ko-KR" dirty="0">
              <a:latin typeface="Garamond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dirty="0" smtClean="0">
                <a:latin typeface="Garamond" pitchFamily="18" charset="0"/>
              </a:rPr>
              <a:t>void </a:t>
            </a:r>
            <a:r>
              <a:rPr lang="en-US" altLang="ko-KR" dirty="0" err="1" smtClean="0">
                <a:latin typeface="Garamond" pitchFamily="18" charset="0"/>
              </a:rPr>
              <a:t>Enqueue</a:t>
            </a:r>
            <a:r>
              <a:rPr lang="en-US" altLang="ko-KR" dirty="0" smtClean="0">
                <a:latin typeface="Garamond" pitchFamily="18" charset="0"/>
              </a:rPr>
              <a:t>( </a:t>
            </a:r>
            <a:r>
              <a:rPr lang="en-US" altLang="ko-KR" dirty="0" err="1">
                <a:latin typeface="Garamond" pitchFamily="18" charset="0"/>
              </a:rPr>
              <a:t>ElementType</a:t>
            </a:r>
            <a:r>
              <a:rPr lang="en-US" altLang="ko-KR" dirty="0">
                <a:latin typeface="Garamond" pitchFamily="18" charset="0"/>
              </a:rPr>
              <a:t> X, </a:t>
            </a:r>
            <a:r>
              <a:rPr lang="en-US" altLang="ko-KR" dirty="0" smtClean="0">
                <a:latin typeface="Garamond" pitchFamily="18" charset="0"/>
              </a:rPr>
              <a:t>Queue Q 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dirty="0" smtClean="0">
                <a:latin typeface="Garamond" pitchFamily="18" charset="0"/>
              </a:rPr>
              <a:t>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dirty="0">
                <a:latin typeface="Garamond" pitchFamily="18" charset="0"/>
              </a:rPr>
              <a:t> </a:t>
            </a:r>
            <a:r>
              <a:rPr lang="en-US" altLang="ko-KR" dirty="0" smtClean="0">
                <a:latin typeface="Garamond" pitchFamily="18" charset="0"/>
              </a:rPr>
              <a:t>    if (</a:t>
            </a:r>
            <a:r>
              <a:rPr lang="en-US" altLang="ko-KR" dirty="0" err="1" smtClean="0">
                <a:latin typeface="Garamond" pitchFamily="18" charset="0"/>
              </a:rPr>
              <a:t>IsFull</a:t>
            </a:r>
            <a:r>
              <a:rPr lang="en-US" altLang="ko-KR" dirty="0" smtClean="0">
                <a:latin typeface="Garamond" pitchFamily="18" charset="0"/>
              </a:rPr>
              <a:t>( Q ))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dirty="0">
                <a:latin typeface="Garamond" pitchFamily="18" charset="0"/>
              </a:rPr>
              <a:t> </a:t>
            </a:r>
            <a:r>
              <a:rPr lang="en-US" altLang="ko-KR" dirty="0" smtClean="0">
                <a:latin typeface="Garamond" pitchFamily="18" charset="0"/>
              </a:rPr>
              <a:t>         Error( “ Full Queue” 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dirty="0">
                <a:latin typeface="Garamond" pitchFamily="18" charset="0"/>
              </a:rPr>
              <a:t> </a:t>
            </a:r>
            <a:r>
              <a:rPr lang="en-US" altLang="ko-KR" dirty="0" smtClean="0">
                <a:latin typeface="Garamond" pitchFamily="18" charset="0"/>
              </a:rPr>
              <a:t>    else 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dirty="0" smtClean="0">
                <a:latin typeface="Garamond" pitchFamily="18" charset="0"/>
              </a:rPr>
              <a:t>          Q-&gt;Size++;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dirty="0">
                <a:latin typeface="Garamond" pitchFamily="18" charset="0"/>
              </a:rPr>
              <a:t> </a:t>
            </a:r>
            <a:r>
              <a:rPr lang="en-US" altLang="ko-KR" dirty="0" smtClean="0">
                <a:latin typeface="Garamond" pitchFamily="18" charset="0"/>
              </a:rPr>
              <a:t>         Q-&gt;Rear = </a:t>
            </a:r>
            <a:r>
              <a:rPr lang="en-US" altLang="ko-KR" dirty="0" err="1" smtClean="0">
                <a:latin typeface="Garamond" pitchFamily="18" charset="0"/>
              </a:rPr>
              <a:t>Succ</a:t>
            </a:r>
            <a:r>
              <a:rPr lang="en-US" altLang="ko-KR" dirty="0" smtClean="0">
                <a:latin typeface="Garamond" pitchFamily="18" charset="0"/>
              </a:rPr>
              <a:t>( Q-&gt;Rear, Q);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dirty="0">
                <a:latin typeface="Garamond" pitchFamily="18" charset="0"/>
              </a:rPr>
              <a:t> </a:t>
            </a:r>
            <a:r>
              <a:rPr lang="en-US" altLang="ko-KR" dirty="0" smtClean="0">
                <a:latin typeface="Garamond" pitchFamily="18" charset="0"/>
              </a:rPr>
              <a:t>         Q-&gt;Array [Q-&gt;Rear] = X;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dirty="0">
                <a:latin typeface="Garamond" pitchFamily="18" charset="0"/>
              </a:rPr>
              <a:t> </a:t>
            </a:r>
            <a:r>
              <a:rPr lang="en-US" altLang="ko-KR" dirty="0" smtClean="0">
                <a:latin typeface="Garamond" pitchFamily="18" charset="0"/>
              </a:rPr>
              <a:t>    }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dirty="0">
                <a:latin typeface="Garamond" pitchFamily="18" charset="0"/>
              </a:rPr>
              <a:t>}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endParaRPr lang="en-US" altLang="ko-KR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03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00DA219D-2FB9-46B4-8583-54F424B9BD83}" type="slidenum">
              <a:rPr kumimoji="0" lang="en-US" altLang="ko-KR" sz="1400" smtClean="0">
                <a:latin typeface="Trebuchet MS" pitchFamily="34" charset="0"/>
              </a:rPr>
              <a:pPr/>
              <a:t>4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88640"/>
            <a:ext cx="8229600" cy="714380"/>
          </a:xfrm>
        </p:spPr>
        <p:txBody>
          <a:bodyPr/>
          <a:lstStyle/>
          <a:p>
            <a:pPr eaLnBrk="1" hangingPunct="1"/>
            <a:r>
              <a:rPr lang="en-US" altLang="ko-KR" b="1" dirty="0" smtClean="0">
                <a:solidFill>
                  <a:schemeClr val="accent6"/>
                </a:solidFill>
              </a:rPr>
              <a:t>Abstract Data Type (ADT)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5329014"/>
          </a:xfrm>
          <a:noFill/>
        </p:spPr>
        <p:txBody>
          <a:bodyPr/>
          <a:lstStyle/>
          <a:p>
            <a:pPr eaLnBrk="1" hangingPunct="1"/>
            <a:r>
              <a:rPr lang="en-US" altLang="ko-KR" sz="2400" dirty="0" smtClean="0"/>
              <a:t>Data types: integer, character, reals, and </a:t>
            </a:r>
            <a:r>
              <a:rPr lang="en-US" altLang="ko-KR" sz="2400" dirty="0" err="1" smtClean="0"/>
              <a:t>booleans</a:t>
            </a:r>
            <a:endParaRPr lang="en-US" altLang="ko-KR" sz="2400" dirty="0" smtClean="0"/>
          </a:p>
          <a:p>
            <a:pPr eaLnBrk="1" hangingPunct="1"/>
            <a:r>
              <a:rPr lang="en-US" altLang="ko-KR" sz="2400" dirty="0" smtClean="0"/>
              <a:t>Abstract Data Type</a:t>
            </a:r>
          </a:p>
          <a:p>
            <a:pPr lvl="1" eaLnBrk="1" hangingPunct="1"/>
            <a:r>
              <a:rPr lang="en-US" altLang="ko-KR" sz="2000" dirty="0" smtClean="0"/>
              <a:t>The concept of data structure is formalized as abstract data type.</a:t>
            </a:r>
          </a:p>
          <a:p>
            <a:pPr lvl="1" eaLnBrk="1" hangingPunct="1"/>
            <a:r>
              <a:rPr lang="en-US" altLang="ko-KR" sz="2000" dirty="0" smtClean="0"/>
              <a:t>A kind of </a:t>
            </a:r>
            <a:r>
              <a:rPr lang="en-US" altLang="ko-KR" sz="2000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abstraction</a:t>
            </a:r>
            <a:r>
              <a:rPr lang="en-US" altLang="ko-KR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 dirty="0" smtClean="0"/>
              <a:t>where a type's internal form is hidden behind a set of </a:t>
            </a:r>
            <a:r>
              <a:rPr lang="en-US" altLang="ko-KR" sz="2000" i="1" dirty="0" smtClean="0">
                <a:solidFill>
                  <a:schemeClr val="accent2"/>
                </a:solidFill>
              </a:rPr>
              <a:t>access functions</a:t>
            </a:r>
            <a:r>
              <a:rPr lang="en-US" altLang="ko-KR" sz="2000" dirty="0" smtClean="0"/>
              <a:t>. Values of the type are created and inspected only by calls to the access functions. </a:t>
            </a:r>
            <a:r>
              <a:rPr lang="en-US" altLang="ko-KR" sz="2000" dirty="0" smtClean="0">
                <a:solidFill>
                  <a:srgbClr val="FF0000"/>
                </a:solidFill>
              </a:rPr>
              <a:t>This allows the implementation of the type to be changed without requiring any changes outside the module in which it is defined.</a:t>
            </a:r>
          </a:p>
          <a:p>
            <a:pPr lvl="1" eaLnBrk="1" hangingPunct="1"/>
            <a:r>
              <a:rPr lang="en-US" altLang="ko-KR" sz="2000" dirty="0" smtClean="0"/>
              <a:t>Lists, sets, and graphs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grpSp>
        <p:nvGrpSpPr>
          <p:cNvPr id="3077" name="Group 14"/>
          <p:cNvGrpSpPr>
            <a:grpSpLocks/>
          </p:cNvGrpSpPr>
          <p:nvPr/>
        </p:nvGrpSpPr>
        <p:grpSpPr bwMode="auto">
          <a:xfrm>
            <a:off x="3034903" y="4437087"/>
            <a:ext cx="2060576" cy="1800225"/>
            <a:chOff x="811" y="2024"/>
            <a:chExt cx="1298" cy="1134"/>
          </a:xfrm>
        </p:grpSpPr>
        <p:sp>
          <p:nvSpPr>
            <p:cNvPr id="3080" name="Text Box 5"/>
            <p:cNvSpPr txBox="1">
              <a:spLocks noChangeArrowheads="1"/>
            </p:cNvSpPr>
            <p:nvPr/>
          </p:nvSpPr>
          <p:spPr bwMode="auto">
            <a:xfrm>
              <a:off x="811" y="2024"/>
              <a:ext cx="109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latin typeface="Arial" charset="0"/>
                </a:rPr>
                <a:t>Abstract data type</a:t>
              </a:r>
            </a:p>
          </p:txBody>
        </p:sp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884" y="2205"/>
              <a:ext cx="1224" cy="95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ko-KR" sz="2000">
                <a:latin typeface="Arial" charset="0"/>
              </a:endParaRPr>
            </a:p>
            <a:p>
              <a:pPr algn="ctr"/>
              <a:endParaRPr lang="en-US" altLang="ko-KR" sz="2000">
                <a:latin typeface="Arial" charset="0"/>
              </a:endParaRPr>
            </a:p>
            <a:p>
              <a:pPr algn="ctr"/>
              <a:endParaRPr lang="en-US" altLang="ko-KR" sz="2000">
                <a:latin typeface="Arial" charset="0"/>
              </a:endParaRPr>
            </a:p>
            <a:p>
              <a:pPr algn="ctr"/>
              <a:endParaRPr lang="en-US" altLang="ko-KR" sz="2000">
                <a:latin typeface="Arial" charset="0"/>
              </a:endParaRPr>
            </a:p>
            <a:p>
              <a:pPr algn="ctr"/>
              <a:endParaRPr lang="en-US" altLang="ko-KR" sz="2000">
                <a:latin typeface="Arial" charset="0"/>
              </a:endParaRPr>
            </a:p>
            <a:p>
              <a:pPr algn="ctr"/>
              <a:endParaRPr lang="en-US" altLang="ko-KR" sz="2000">
                <a:latin typeface="Arial" charset="0"/>
              </a:endParaRPr>
            </a:p>
          </p:txBody>
        </p:sp>
        <p:sp>
          <p:nvSpPr>
            <p:cNvPr id="3082" name="Line 10"/>
            <p:cNvSpPr>
              <a:spLocks noChangeShapeType="1"/>
            </p:cNvSpPr>
            <p:nvPr/>
          </p:nvSpPr>
          <p:spPr bwMode="auto">
            <a:xfrm>
              <a:off x="884" y="2568"/>
              <a:ext cx="1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/>
            </a:p>
          </p:txBody>
        </p:sp>
        <p:sp>
          <p:nvSpPr>
            <p:cNvPr id="3083" name="Text Box 12"/>
            <p:cNvSpPr txBox="1">
              <a:spLocks noChangeArrowheads="1"/>
            </p:cNvSpPr>
            <p:nvPr/>
          </p:nvSpPr>
          <p:spPr bwMode="auto">
            <a:xfrm>
              <a:off x="1265" y="2295"/>
              <a:ext cx="4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600">
                  <a:latin typeface="Arial" charset="0"/>
                </a:rPr>
                <a:t> data</a:t>
              </a:r>
            </a:p>
          </p:txBody>
        </p:sp>
        <p:sp>
          <p:nvSpPr>
            <p:cNvPr id="3084" name="Text Box 13"/>
            <p:cNvSpPr txBox="1">
              <a:spLocks noChangeArrowheads="1"/>
            </p:cNvSpPr>
            <p:nvPr/>
          </p:nvSpPr>
          <p:spPr bwMode="auto">
            <a:xfrm>
              <a:off x="909" y="2784"/>
              <a:ext cx="116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600" dirty="0">
                  <a:latin typeface="Arial" charset="0"/>
                </a:rPr>
                <a:t>access functions</a:t>
              </a:r>
            </a:p>
          </p:txBody>
        </p:sp>
      </p:grpSp>
      <p:sp>
        <p:nvSpPr>
          <p:cNvPr id="3078" name="Text Box 15"/>
          <p:cNvSpPr txBox="1">
            <a:spLocks noChangeArrowheads="1"/>
          </p:cNvSpPr>
          <p:nvPr/>
        </p:nvSpPr>
        <p:spPr bwMode="auto">
          <a:xfrm>
            <a:off x="5229728" y="5661049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 i="1">
                <a:latin typeface="Arial" charset="0"/>
              </a:rPr>
              <a:t>interface</a:t>
            </a:r>
          </a:p>
        </p:txBody>
      </p:sp>
      <p:sp>
        <p:nvSpPr>
          <p:cNvPr id="3079" name="Line 16"/>
          <p:cNvSpPr>
            <a:spLocks noChangeShapeType="1"/>
          </p:cNvSpPr>
          <p:nvPr/>
        </p:nvSpPr>
        <p:spPr bwMode="auto">
          <a:xfrm>
            <a:off x="4951015" y="5803924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62094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F9ED9F34-E2EE-4381-A9E4-2E9027333357}" type="slidenum">
              <a:rPr kumimoji="0" lang="en-US" altLang="ko-KR" sz="1400" smtClean="0">
                <a:latin typeface="Trebuchet MS" pitchFamily="34" charset="0"/>
              </a:rPr>
              <a:pPr/>
              <a:t>40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Queue ADT (Array)</a:t>
            </a:r>
            <a:endParaRPr lang="en-US" altLang="ko-KR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7213" y="1052737"/>
            <a:ext cx="8132762" cy="5256583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 err="1" smtClean="0">
                <a:latin typeface="Garamond" pitchFamily="18" charset="0"/>
              </a:rPr>
              <a:t>ElementType</a:t>
            </a:r>
            <a:r>
              <a:rPr lang="en-US" altLang="ko-KR" sz="1600" dirty="0" smtClean="0">
                <a:latin typeface="Garamond" pitchFamily="18" charset="0"/>
              </a:rPr>
              <a:t> Front (Queue Q)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 smtClean="0">
                <a:latin typeface="Garamond" pitchFamily="18" charset="0"/>
              </a:rPr>
              <a:t>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 smtClean="0">
                <a:latin typeface="Garamond" pitchFamily="18" charset="0"/>
              </a:rPr>
              <a:t>    /* Return the data(value) at the front of Q */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 smtClean="0">
                <a:latin typeface="Garamond" pitchFamily="18" charset="0"/>
              </a:rPr>
              <a:t>}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ko-KR" sz="1600" dirty="0">
              <a:latin typeface="Garamond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 smtClean="0">
                <a:latin typeface="Garamond" pitchFamily="18" charset="0"/>
              </a:rPr>
              <a:t>void </a:t>
            </a:r>
            <a:r>
              <a:rPr lang="en-US" altLang="ko-KR" sz="1600" dirty="0" err="1" smtClean="0">
                <a:latin typeface="Garamond" pitchFamily="18" charset="0"/>
              </a:rPr>
              <a:t>Dequeue</a:t>
            </a:r>
            <a:r>
              <a:rPr lang="en-US" altLang="ko-KR" sz="1600" dirty="0" smtClean="0">
                <a:latin typeface="Garamond" pitchFamily="18" charset="0"/>
              </a:rPr>
              <a:t>( Queue Q)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 smtClean="0">
                <a:latin typeface="Garamond" pitchFamily="18" charset="0"/>
              </a:rPr>
              <a:t>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>
                <a:latin typeface="Garamond" pitchFamily="18" charset="0"/>
              </a:rPr>
              <a:t> </a:t>
            </a:r>
            <a:r>
              <a:rPr lang="en-US" altLang="ko-KR" sz="1600" dirty="0" smtClean="0">
                <a:latin typeface="Garamond" pitchFamily="18" charset="0"/>
              </a:rPr>
              <a:t>   /* Delete an item at the front of Q */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 smtClean="0">
                <a:latin typeface="Garamond" pitchFamily="18" charset="0"/>
              </a:rPr>
              <a:t>    if (</a:t>
            </a:r>
            <a:r>
              <a:rPr lang="en-US" altLang="ko-KR" sz="1600" dirty="0" err="1" smtClean="0">
                <a:latin typeface="Garamond" pitchFamily="18" charset="0"/>
              </a:rPr>
              <a:t>IsEmpty</a:t>
            </a:r>
            <a:r>
              <a:rPr lang="en-US" altLang="ko-KR" sz="1600" dirty="0" smtClean="0">
                <a:latin typeface="Garamond" pitchFamily="18" charset="0"/>
              </a:rPr>
              <a:t>(Q)) Error(…);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>
                <a:latin typeface="Garamond" pitchFamily="18" charset="0"/>
              </a:rPr>
              <a:t> </a:t>
            </a:r>
            <a:r>
              <a:rPr lang="en-US" altLang="ko-KR" sz="1600" dirty="0" smtClean="0">
                <a:latin typeface="Garamond" pitchFamily="18" charset="0"/>
              </a:rPr>
              <a:t>   Q-&gt;Front = </a:t>
            </a:r>
            <a:r>
              <a:rPr lang="en-US" altLang="ko-KR" sz="1600" dirty="0" err="1" smtClean="0">
                <a:latin typeface="Garamond" pitchFamily="18" charset="0"/>
              </a:rPr>
              <a:t>Succ</a:t>
            </a:r>
            <a:r>
              <a:rPr lang="en-US" altLang="ko-KR" sz="1600" dirty="0" smtClean="0">
                <a:latin typeface="Garamond" pitchFamily="18" charset="0"/>
              </a:rPr>
              <a:t>(Q-&gt;Front, Q);</a:t>
            </a:r>
            <a:endParaRPr lang="en-US" altLang="ko-KR" sz="1600" dirty="0" smtClean="0">
              <a:latin typeface="Garamond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 smtClean="0">
                <a:latin typeface="Garamond" pitchFamily="18" charset="0"/>
              </a:rPr>
              <a:t>}</a:t>
            </a:r>
            <a:endParaRPr lang="en-US" altLang="ko-KR" sz="1600" dirty="0" smtClean="0">
              <a:latin typeface="Garamond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US" altLang="ko-KR" sz="1600" dirty="0">
              <a:latin typeface="Garamond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 err="1" smtClean="0">
                <a:latin typeface="Garamond" pitchFamily="18" charset="0"/>
              </a:rPr>
              <a:t>ElementType</a:t>
            </a:r>
            <a:r>
              <a:rPr lang="en-US" altLang="ko-KR" sz="1600" dirty="0" smtClean="0">
                <a:latin typeface="Garamond" pitchFamily="18" charset="0"/>
              </a:rPr>
              <a:t> </a:t>
            </a:r>
            <a:r>
              <a:rPr lang="en-US" altLang="ko-KR" sz="1600" dirty="0" err="1" smtClean="0">
                <a:latin typeface="Garamond" pitchFamily="18" charset="0"/>
              </a:rPr>
              <a:t>FrontAndDequeue</a:t>
            </a:r>
            <a:r>
              <a:rPr lang="en-US" altLang="ko-KR" sz="1600" dirty="0" smtClean="0">
                <a:latin typeface="Garamond" pitchFamily="18" charset="0"/>
              </a:rPr>
              <a:t>( Queue Q 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 smtClean="0">
                <a:latin typeface="Garamond" pitchFamily="18" charset="0"/>
              </a:rPr>
              <a:t>{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>
                <a:latin typeface="Garamond" pitchFamily="18" charset="0"/>
              </a:rPr>
              <a:t> </a:t>
            </a:r>
            <a:r>
              <a:rPr lang="en-US" altLang="ko-KR" sz="1600" dirty="0" smtClean="0">
                <a:latin typeface="Garamond" pitchFamily="18" charset="0"/>
              </a:rPr>
              <a:t>   /* Delete and return the data of an element at the front of Q </a:t>
            </a:r>
            <a:r>
              <a:rPr lang="en-US" altLang="ko-KR" sz="1600" dirty="0" smtClean="0">
                <a:latin typeface="Garamond" pitchFamily="18" charset="0"/>
              </a:rPr>
              <a:t>*/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>
                <a:latin typeface="Garamond" pitchFamily="18" charset="0"/>
              </a:rPr>
              <a:t> </a:t>
            </a:r>
            <a:r>
              <a:rPr lang="en-US" altLang="ko-KR" sz="1600" dirty="0" smtClean="0">
                <a:latin typeface="Garamond" pitchFamily="18" charset="0"/>
              </a:rPr>
              <a:t>   </a:t>
            </a:r>
            <a:r>
              <a:rPr lang="en-US" altLang="ko-KR" sz="1600" dirty="0" err="1" smtClean="0">
                <a:latin typeface="Garamond" pitchFamily="18" charset="0"/>
              </a:rPr>
              <a:t>ElementType</a:t>
            </a:r>
            <a:r>
              <a:rPr lang="en-US" altLang="ko-KR" sz="1600" dirty="0" smtClean="0">
                <a:latin typeface="Garamond" pitchFamily="18" charset="0"/>
              </a:rPr>
              <a:t> ret;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 smtClean="0">
                <a:latin typeface="Garamond" pitchFamily="18" charset="0"/>
              </a:rPr>
              <a:t>    </a:t>
            </a:r>
            <a:r>
              <a:rPr lang="en-US" altLang="ko-KR" sz="1600" dirty="0">
                <a:latin typeface="Garamond" pitchFamily="18" charset="0"/>
              </a:rPr>
              <a:t>if (</a:t>
            </a:r>
            <a:r>
              <a:rPr lang="en-US" altLang="ko-KR" sz="1600" dirty="0" err="1">
                <a:latin typeface="Garamond" pitchFamily="18" charset="0"/>
              </a:rPr>
              <a:t>IsEmpty</a:t>
            </a:r>
            <a:r>
              <a:rPr lang="en-US" altLang="ko-KR" sz="1600" dirty="0">
                <a:latin typeface="Garamond" pitchFamily="18" charset="0"/>
              </a:rPr>
              <a:t>(Q)) Error</a:t>
            </a:r>
            <a:r>
              <a:rPr lang="en-US" altLang="ko-KR" sz="1600" dirty="0" smtClean="0">
                <a:latin typeface="Garamond" pitchFamily="18" charset="0"/>
              </a:rPr>
              <a:t>(…);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>
                <a:latin typeface="Garamond" pitchFamily="18" charset="0"/>
              </a:rPr>
              <a:t> </a:t>
            </a:r>
            <a:r>
              <a:rPr lang="en-US" altLang="ko-KR" sz="1600" dirty="0" smtClean="0">
                <a:latin typeface="Garamond" pitchFamily="18" charset="0"/>
              </a:rPr>
              <a:t>   ret = Q-&gt;Array[Q-&gt;Front];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>
                <a:latin typeface="Garamond" pitchFamily="18" charset="0"/>
              </a:rPr>
              <a:t> </a:t>
            </a:r>
            <a:r>
              <a:rPr lang="en-US" altLang="ko-KR" sz="1600" dirty="0" smtClean="0">
                <a:latin typeface="Garamond" pitchFamily="18" charset="0"/>
              </a:rPr>
              <a:t>   </a:t>
            </a:r>
            <a:r>
              <a:rPr lang="en-US" altLang="ko-KR" sz="1600" dirty="0" err="1" smtClean="0">
                <a:latin typeface="Garamond" pitchFamily="18" charset="0"/>
              </a:rPr>
              <a:t>Dequeue</a:t>
            </a:r>
            <a:r>
              <a:rPr lang="en-US" altLang="ko-KR" sz="1600" dirty="0" smtClean="0">
                <a:latin typeface="Garamond" pitchFamily="18" charset="0"/>
              </a:rPr>
              <a:t>(Q);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>
                <a:latin typeface="Garamond" pitchFamily="18" charset="0"/>
              </a:rPr>
              <a:t> </a:t>
            </a:r>
            <a:r>
              <a:rPr lang="en-US" altLang="ko-KR" sz="1600" dirty="0" smtClean="0">
                <a:latin typeface="Garamond" pitchFamily="18" charset="0"/>
              </a:rPr>
              <a:t>   return ret;</a:t>
            </a:r>
            <a:endParaRPr lang="en-US" altLang="ko-KR" sz="1600" dirty="0" smtClean="0">
              <a:latin typeface="Garamond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ko-KR" sz="1600" dirty="0" smtClean="0">
                <a:latin typeface="Garamond" pitchFamily="18" charset="0"/>
              </a:rPr>
              <a:t>}</a:t>
            </a:r>
            <a:endParaRPr lang="en-US" altLang="ko-KR" sz="1600" dirty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endParaRPr lang="en-US" altLang="ko-KR" sz="16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52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00DA219D-2FB9-46B4-8583-54F424B9BD83}" type="slidenum">
              <a:rPr kumimoji="0" lang="en-US" altLang="ko-KR" sz="1400" smtClean="0">
                <a:latin typeface="Trebuchet MS" pitchFamily="34" charset="0"/>
              </a:rPr>
              <a:pPr/>
              <a:t>5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 smtClean="0">
                <a:solidFill>
                  <a:schemeClr val="accent6"/>
                </a:solidFill>
              </a:rPr>
              <a:t>Abstract Data Type (ADT)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5329014"/>
          </a:xfrm>
          <a:noFill/>
        </p:spPr>
        <p:txBody>
          <a:bodyPr/>
          <a:lstStyle/>
          <a:p>
            <a:pPr eaLnBrk="1" hangingPunct="1"/>
            <a:r>
              <a:rPr lang="en-US" altLang="ko-KR" dirty="0" smtClean="0"/>
              <a:t>(Example)  “Set ADT” can have access functions such as </a:t>
            </a:r>
            <a:r>
              <a:rPr lang="en-US" altLang="ko-KR" i="1" dirty="0" smtClean="0"/>
              <a:t>union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intersection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size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complement</a:t>
            </a:r>
            <a:r>
              <a:rPr lang="en-US" altLang="ko-KR" dirty="0" smtClean="0"/>
              <a:t>.</a:t>
            </a:r>
          </a:p>
          <a:p>
            <a:pPr eaLnBrk="1" hangingPunct="1"/>
            <a:r>
              <a:rPr lang="en-US" altLang="ko-KR" dirty="0" smtClean="0"/>
              <a:t>Advantage of using ADT: modular design!</a:t>
            </a:r>
          </a:p>
        </p:txBody>
      </p:sp>
    </p:spTree>
    <p:extLst>
      <p:ext uri="{BB962C8B-B14F-4D97-AF65-F5344CB8AC3E}">
        <p14:creationId xmlns:p14="http://schemas.microsoft.com/office/powerpoint/2010/main" val="70346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260648"/>
            <a:ext cx="8229600" cy="550984"/>
          </a:xfrm>
        </p:spPr>
        <p:txBody>
          <a:bodyPr/>
          <a:lstStyle/>
          <a:p>
            <a:r>
              <a:rPr lang="en-US" altLang="ko-KR" b="1" dirty="0" smtClean="0"/>
              <a:t>Arrays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545038"/>
          </a:xfrm>
        </p:spPr>
        <p:txBody>
          <a:bodyPr/>
          <a:lstStyle/>
          <a:p>
            <a:r>
              <a:rPr lang="en-US" altLang="ko-KR" sz="2400" dirty="0" smtClean="0"/>
              <a:t>A fixed number of data items that are stored contiguously and that are accessible by an index</a:t>
            </a:r>
          </a:p>
          <a:p>
            <a:r>
              <a:rPr lang="en-US" altLang="ko-KR" sz="2400" dirty="0" smtClean="0"/>
              <a:t>A[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]: the element with index </a:t>
            </a:r>
            <a:r>
              <a:rPr lang="en-US" altLang="ko-KR" sz="2400" i="1" dirty="0" err="1" smtClean="0"/>
              <a:t>i</a:t>
            </a:r>
            <a:r>
              <a:rPr lang="en-US" altLang="ko-KR" sz="2400" dirty="0" smtClean="0"/>
              <a:t> of an array A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DAAF86-D035-4F02-8527-EF0B54C2FD17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062342"/>
              </p:ext>
            </p:extLst>
          </p:nvPr>
        </p:nvGraphicFramePr>
        <p:xfrm>
          <a:off x="1356321" y="2584649"/>
          <a:ext cx="6095999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68892" y="2204864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A[0]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5802" y="2528093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A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609035" y="2220316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A[N-1]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92425" y="2220316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A[1]</a:t>
            </a:r>
            <a:endParaRPr lang="ko-KR" alt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450009" y="3212976"/>
            <a:ext cx="5526955" cy="3214861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600" dirty="0">
                <a:solidFill>
                  <a:srgbClr val="FF0000"/>
                </a:solidFill>
                <a:latin typeface="Garamond" pitchFamily="18" charset="0"/>
              </a:rPr>
              <a:t>/*  </a:t>
            </a:r>
            <a:r>
              <a:rPr lang="en-US" altLang="ko-KR" sz="1600" dirty="0" smtClean="0">
                <a:solidFill>
                  <a:srgbClr val="FF0000"/>
                </a:solidFill>
                <a:latin typeface="Garamond" pitchFamily="18" charset="0"/>
              </a:rPr>
              <a:t>Sieve of Eratosthenes: Finding Prime numbers */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600" dirty="0" smtClean="0">
                <a:solidFill>
                  <a:schemeClr val="tx1"/>
                </a:solidFill>
                <a:latin typeface="Garamond" pitchFamily="18" charset="0"/>
              </a:rPr>
              <a:t>#define N	1000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sz="1600" dirty="0" smtClean="0">
                <a:solidFill>
                  <a:schemeClr val="tx1"/>
                </a:solidFill>
                <a:latin typeface="Garamond" pitchFamily="18" charset="0"/>
              </a:rPr>
              <a:t>main()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tx1"/>
                </a:solidFill>
                <a:latin typeface="Garamond" pitchFamily="18" charset="0"/>
              </a:rPr>
              <a:t>{ </a:t>
            </a:r>
            <a:endParaRPr lang="en-US" altLang="ko-KR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 smtClean="0">
                <a:latin typeface="Garamond" pitchFamily="18" charset="0"/>
              </a:rPr>
              <a:t>     </a:t>
            </a:r>
            <a:r>
              <a:rPr lang="en-US" altLang="ko-KR" dirty="0" err="1" smtClean="0">
                <a:latin typeface="Garamond" pitchFamily="18" charset="0"/>
              </a:rPr>
              <a:t>int</a:t>
            </a:r>
            <a:r>
              <a:rPr lang="en-US" altLang="ko-KR" dirty="0" smtClean="0">
                <a:latin typeface="Garamond" pitchFamily="18" charset="0"/>
              </a:rPr>
              <a:t> </a:t>
            </a:r>
            <a:r>
              <a:rPr lang="en-US" altLang="ko-KR" dirty="0" err="1" smtClean="0">
                <a:latin typeface="Garamond" pitchFamily="18" charset="0"/>
              </a:rPr>
              <a:t>i</a:t>
            </a:r>
            <a:r>
              <a:rPr lang="en-US" altLang="ko-KR" dirty="0" smtClean="0">
                <a:latin typeface="Garamond" pitchFamily="18" charset="0"/>
              </a:rPr>
              <a:t>, j, a[N+1];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endParaRPr lang="en-US" altLang="ko-KR" dirty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 smtClean="0">
                <a:latin typeface="Garamond" pitchFamily="18" charset="0"/>
              </a:rPr>
              <a:t>     for (a[1] = 0, </a:t>
            </a:r>
            <a:r>
              <a:rPr lang="en-US" altLang="ko-KR" dirty="0" err="1" smtClean="0">
                <a:latin typeface="Garamond" pitchFamily="18" charset="0"/>
              </a:rPr>
              <a:t>i</a:t>
            </a:r>
            <a:r>
              <a:rPr lang="en-US" altLang="ko-KR" dirty="0" smtClean="0">
                <a:latin typeface="Garamond" pitchFamily="18" charset="0"/>
              </a:rPr>
              <a:t>=2; </a:t>
            </a:r>
            <a:r>
              <a:rPr lang="en-US" altLang="ko-KR" dirty="0" err="1" smtClean="0">
                <a:latin typeface="Garamond" pitchFamily="18" charset="0"/>
              </a:rPr>
              <a:t>i</a:t>
            </a:r>
            <a:r>
              <a:rPr lang="en-US" altLang="ko-KR" dirty="0" smtClean="0">
                <a:latin typeface="Garamond" pitchFamily="18" charset="0"/>
              </a:rPr>
              <a:t> &lt;=N; </a:t>
            </a:r>
            <a:r>
              <a:rPr lang="en-US" altLang="ko-KR" dirty="0" err="1" smtClean="0">
                <a:latin typeface="Garamond" pitchFamily="18" charset="0"/>
              </a:rPr>
              <a:t>i</a:t>
            </a:r>
            <a:r>
              <a:rPr lang="en-US" altLang="ko-KR" dirty="0" smtClean="0">
                <a:latin typeface="Garamond" pitchFamily="18" charset="0"/>
              </a:rPr>
              <a:t>++)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	</a:t>
            </a:r>
            <a:r>
              <a:rPr lang="en-US" altLang="ko-KR" dirty="0" smtClean="0">
                <a:latin typeface="Garamond" pitchFamily="18" charset="0"/>
              </a:rPr>
              <a:t> a[</a:t>
            </a:r>
            <a:r>
              <a:rPr lang="en-US" altLang="ko-KR" dirty="0" err="1" smtClean="0">
                <a:latin typeface="Garamond" pitchFamily="18" charset="0"/>
              </a:rPr>
              <a:t>i</a:t>
            </a:r>
            <a:r>
              <a:rPr lang="en-US" altLang="ko-KR" dirty="0" smtClean="0">
                <a:latin typeface="Garamond" pitchFamily="18" charset="0"/>
              </a:rPr>
              <a:t>] = 1;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</a:t>
            </a:r>
            <a:r>
              <a:rPr lang="en-US" altLang="ko-KR" dirty="0" smtClean="0">
                <a:latin typeface="Garamond" pitchFamily="18" charset="0"/>
              </a:rPr>
              <a:t>     for (</a:t>
            </a:r>
            <a:r>
              <a:rPr lang="en-US" altLang="ko-KR" dirty="0" err="1" smtClean="0">
                <a:latin typeface="Garamond" pitchFamily="18" charset="0"/>
              </a:rPr>
              <a:t>i</a:t>
            </a:r>
            <a:r>
              <a:rPr lang="en-US" altLang="ko-KR" dirty="0" smtClean="0">
                <a:latin typeface="Garamond" pitchFamily="18" charset="0"/>
              </a:rPr>
              <a:t> = 2; </a:t>
            </a:r>
            <a:r>
              <a:rPr lang="en-US" altLang="ko-KR" dirty="0" err="1" smtClean="0">
                <a:latin typeface="Garamond" pitchFamily="18" charset="0"/>
              </a:rPr>
              <a:t>i</a:t>
            </a:r>
            <a:r>
              <a:rPr lang="en-US" altLang="ko-KR" dirty="0" smtClean="0">
                <a:latin typeface="Garamond" pitchFamily="18" charset="0"/>
              </a:rPr>
              <a:t> &lt;= N/2 ; </a:t>
            </a:r>
            <a:r>
              <a:rPr lang="en-US" altLang="ko-KR" dirty="0" err="1" smtClean="0">
                <a:latin typeface="Garamond" pitchFamily="18" charset="0"/>
              </a:rPr>
              <a:t>i</a:t>
            </a:r>
            <a:r>
              <a:rPr lang="en-US" altLang="ko-KR" dirty="0" smtClean="0">
                <a:latin typeface="Garamond" pitchFamily="18" charset="0"/>
              </a:rPr>
              <a:t>++)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</a:t>
            </a:r>
            <a:r>
              <a:rPr lang="en-US" altLang="ko-KR" dirty="0" smtClean="0">
                <a:latin typeface="Garamond" pitchFamily="18" charset="0"/>
              </a:rPr>
              <a:t>          for (j = 2; j &lt;=N/</a:t>
            </a:r>
            <a:r>
              <a:rPr lang="en-US" altLang="ko-KR" dirty="0" err="1" smtClean="0">
                <a:latin typeface="Garamond" pitchFamily="18" charset="0"/>
              </a:rPr>
              <a:t>i</a:t>
            </a:r>
            <a:r>
              <a:rPr lang="en-US" altLang="ko-KR" dirty="0" smtClean="0">
                <a:latin typeface="Garamond" pitchFamily="18" charset="0"/>
              </a:rPr>
              <a:t> ; j++)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	 </a:t>
            </a:r>
            <a:r>
              <a:rPr lang="en-US" altLang="ko-KR" dirty="0" smtClean="0">
                <a:latin typeface="Garamond" pitchFamily="18" charset="0"/>
              </a:rPr>
              <a:t>       a[</a:t>
            </a:r>
            <a:r>
              <a:rPr lang="en-US" altLang="ko-KR" dirty="0" err="1" smtClean="0">
                <a:latin typeface="Garamond" pitchFamily="18" charset="0"/>
              </a:rPr>
              <a:t>i</a:t>
            </a:r>
            <a:r>
              <a:rPr lang="en-US" altLang="ko-KR" dirty="0" smtClean="0">
                <a:latin typeface="Garamond" pitchFamily="18" charset="0"/>
              </a:rPr>
              <a:t>*j] = 0;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endParaRPr lang="en-US" altLang="ko-KR" dirty="0" smtClean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 </a:t>
            </a:r>
            <a:r>
              <a:rPr lang="en-US" altLang="ko-KR" dirty="0" smtClean="0">
                <a:latin typeface="Garamond" pitchFamily="18" charset="0"/>
              </a:rPr>
              <a:t>     for  (</a:t>
            </a:r>
            <a:r>
              <a:rPr lang="en-US" altLang="ko-KR" dirty="0" err="1" smtClean="0">
                <a:latin typeface="Garamond" pitchFamily="18" charset="0"/>
              </a:rPr>
              <a:t>i</a:t>
            </a:r>
            <a:r>
              <a:rPr lang="en-US" altLang="ko-KR" dirty="0" smtClean="0">
                <a:latin typeface="Garamond" pitchFamily="18" charset="0"/>
              </a:rPr>
              <a:t>=1; I &lt;=N; </a:t>
            </a:r>
            <a:r>
              <a:rPr lang="en-US" altLang="ko-KR" dirty="0" err="1" smtClean="0">
                <a:latin typeface="Garamond" pitchFamily="18" charset="0"/>
              </a:rPr>
              <a:t>i</a:t>
            </a:r>
            <a:r>
              <a:rPr lang="en-US" altLang="ko-KR" dirty="0" smtClean="0">
                <a:latin typeface="Garamond" pitchFamily="18" charset="0"/>
              </a:rPr>
              <a:t>++)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	</a:t>
            </a:r>
            <a:r>
              <a:rPr lang="en-US" altLang="ko-KR" dirty="0" smtClean="0">
                <a:latin typeface="Garamond" pitchFamily="18" charset="0"/>
              </a:rPr>
              <a:t>  if (a[</a:t>
            </a:r>
            <a:r>
              <a:rPr lang="en-US" altLang="ko-KR" dirty="0" err="1" smtClean="0">
                <a:latin typeface="Garamond" pitchFamily="18" charset="0"/>
              </a:rPr>
              <a:t>i</a:t>
            </a:r>
            <a:r>
              <a:rPr lang="en-US" altLang="ko-KR" dirty="0" smtClean="0">
                <a:latin typeface="Garamond" pitchFamily="18" charset="0"/>
              </a:rPr>
              <a:t>])	    </a:t>
            </a:r>
            <a:r>
              <a:rPr lang="en-US" altLang="ko-KR" dirty="0" err="1" smtClean="0">
                <a:latin typeface="Garamond" pitchFamily="18" charset="0"/>
              </a:rPr>
              <a:t>printf</a:t>
            </a:r>
            <a:r>
              <a:rPr lang="en-US" altLang="ko-KR" dirty="0" smtClean="0">
                <a:latin typeface="Garamond" pitchFamily="18" charset="0"/>
              </a:rPr>
              <a:t>(“%4d ”, </a:t>
            </a:r>
            <a:r>
              <a:rPr lang="en-US" altLang="ko-KR" dirty="0" err="1" smtClean="0">
                <a:latin typeface="Garamond" pitchFamily="18" charset="0"/>
              </a:rPr>
              <a:t>i</a:t>
            </a:r>
            <a:r>
              <a:rPr lang="en-US" altLang="ko-KR" dirty="0" smtClean="0">
                <a:latin typeface="Garamond" pitchFamily="18" charset="0"/>
              </a:rPr>
              <a:t>);      </a:t>
            </a:r>
            <a:endParaRPr lang="en-US" altLang="ko-KR" dirty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latin typeface="Garamond" pitchFamily="18" charset="0"/>
              </a:rPr>
              <a:t>}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endParaRPr lang="en-US" altLang="ko-KR" sz="1200" dirty="0">
              <a:latin typeface="Garamond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</a:pPr>
            <a:endParaRPr lang="en-US" altLang="ko-KR" sz="12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262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Arrays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990"/>
          </a:xfrm>
        </p:spPr>
        <p:txBody>
          <a:bodyPr/>
          <a:lstStyle/>
          <a:p>
            <a:r>
              <a:rPr lang="en-US" altLang="ko-KR" sz="2400" dirty="0"/>
              <a:t>Properties</a:t>
            </a:r>
          </a:p>
          <a:p>
            <a:pPr lvl="1"/>
            <a:r>
              <a:rPr lang="en-US" altLang="ko-KR" sz="2000" dirty="0"/>
              <a:t>Any item can be accessed in constant time if the index is known.</a:t>
            </a:r>
          </a:p>
          <a:p>
            <a:pPr lvl="1"/>
            <a:r>
              <a:rPr lang="en-US" altLang="ko-KR" sz="2000" dirty="0"/>
              <a:t>In general, the size of array is fixed </a:t>
            </a:r>
            <a:r>
              <a:rPr lang="en-US" altLang="ko-KR" sz="2000" dirty="0" smtClean="0"/>
              <a:t>and must </a:t>
            </a:r>
            <a:r>
              <a:rPr lang="en-US" altLang="ko-KR" sz="2000" dirty="0"/>
              <a:t>be known beforehand. </a:t>
            </a:r>
          </a:p>
          <a:p>
            <a:pPr lvl="1"/>
            <a:r>
              <a:rPr lang="en-US" altLang="ko-KR" sz="2000" dirty="0"/>
              <a:t>A familiar way to structure information is to use a multi-dimensional table; on a computer, such a tables would be represented as a multi-dimensional array with multiple indices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smtClean="0"/>
              <a:t>Arrays also corresponds directly to </a:t>
            </a:r>
            <a:r>
              <a:rPr lang="en-US" altLang="ko-KR" sz="2000" i="1" dirty="0" smtClean="0"/>
              <a:t>vectors</a:t>
            </a:r>
            <a:r>
              <a:rPr lang="en-US" altLang="ko-KR" sz="2000" dirty="0" smtClean="0"/>
              <a:t> or </a:t>
            </a:r>
            <a:r>
              <a:rPr lang="en-US" altLang="ko-KR" sz="2000" i="1" dirty="0" smtClean="0"/>
              <a:t>matrices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DAAF86-D035-4F02-8527-EF0B54C2FD17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197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3E8A6BC4-2D27-43AC-BBF8-D5D4C64D00B9}" type="slidenum">
              <a:rPr kumimoji="0" lang="en-US" altLang="ko-KR" sz="1400" smtClean="0">
                <a:latin typeface="Trebuchet MS" pitchFamily="34" charset="0"/>
              </a:rPr>
              <a:pPr/>
              <a:t>8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7213" y="1124745"/>
            <a:ext cx="8191251" cy="5212556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dirty="0" smtClean="0"/>
              <a:t>An Ordered Sequence of Elements &lt;</a:t>
            </a:r>
            <a:r>
              <a:rPr lang="en-US" altLang="ko-KR" i="1" dirty="0" smtClean="0"/>
              <a:t>A</a:t>
            </a:r>
            <a:r>
              <a:rPr lang="en-US" altLang="ko-KR" i="1" baseline="-25000" dirty="0" smtClean="0"/>
              <a:t>1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A</a:t>
            </a:r>
            <a:r>
              <a:rPr lang="en-US" altLang="ko-KR" i="1" baseline="-25000" dirty="0" smtClean="0"/>
              <a:t>2 </a:t>
            </a:r>
            <a:r>
              <a:rPr lang="en-US" altLang="ko-KR" dirty="0" smtClean="0"/>
              <a:t>,… </a:t>
            </a:r>
            <a:r>
              <a:rPr lang="en-US" altLang="ko-KR" i="1" dirty="0" smtClean="0"/>
              <a:t>A</a:t>
            </a:r>
            <a:r>
              <a:rPr lang="en-US" altLang="ko-KR" i="1" baseline="-25000" dirty="0" smtClean="0"/>
              <a:t>N</a:t>
            </a:r>
            <a:r>
              <a:rPr lang="en-US" altLang="ko-KR" dirty="0" smtClean="0"/>
              <a:t>&gt;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dirty="0" smtClean="0"/>
              <a:t>The </a:t>
            </a:r>
            <a:r>
              <a:rPr lang="en-US" altLang="ko-KR" i="1" u="sng" dirty="0" smtClean="0"/>
              <a:t>size or length</a:t>
            </a:r>
            <a:r>
              <a:rPr lang="en-US" altLang="ko-KR" dirty="0" smtClean="0"/>
              <a:t> of the above list is </a:t>
            </a:r>
            <a:r>
              <a:rPr lang="en-US" altLang="ko-KR" i="1" u="sng" dirty="0" smtClean="0"/>
              <a:t>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dirty="0" smtClean="0"/>
              <a:t>A </a:t>
            </a:r>
            <a:r>
              <a:rPr lang="en-US" altLang="ko-KR" i="1" u="sng" dirty="0" smtClean="0"/>
              <a:t>list of size 0</a:t>
            </a:r>
            <a:r>
              <a:rPr lang="en-US" altLang="ko-KR" dirty="0" smtClean="0"/>
              <a:t> is called an </a:t>
            </a:r>
            <a:r>
              <a:rPr lang="en-US" altLang="ko-KR" i="1" u="sng" dirty="0" smtClean="0"/>
              <a:t>empty list</a:t>
            </a:r>
            <a:r>
              <a:rPr lang="en-US" altLang="ko-KR" dirty="0" smtClean="0"/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i="1" dirty="0" smtClean="0"/>
              <a:t>A</a:t>
            </a:r>
            <a:r>
              <a:rPr lang="en-US" altLang="ko-KR" i="1" baseline="-25000" dirty="0" smtClean="0"/>
              <a:t>i+1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follows </a:t>
            </a:r>
            <a:r>
              <a:rPr lang="en-US" altLang="ko-KR" i="1" dirty="0" smtClean="0"/>
              <a:t>A</a:t>
            </a:r>
            <a:r>
              <a:rPr lang="en-US" altLang="ko-KR" i="1" baseline="-25000" dirty="0" smtClean="0"/>
              <a:t>i</a:t>
            </a:r>
            <a:r>
              <a:rPr lang="en-US" altLang="ko-KR" dirty="0" smtClean="0"/>
              <a:t>,  </a:t>
            </a:r>
            <a:r>
              <a:rPr lang="en-US" altLang="ko-KR" i="1" dirty="0" smtClean="0"/>
              <a:t>A</a:t>
            </a:r>
            <a:r>
              <a:rPr lang="en-US" altLang="ko-KR" i="1" baseline="-25000" dirty="0" smtClean="0"/>
              <a:t>i-1 </a:t>
            </a:r>
            <a:r>
              <a:rPr lang="en-US" altLang="ko-KR" dirty="0" smtClean="0"/>
              <a:t>precedes </a:t>
            </a:r>
            <a:r>
              <a:rPr lang="en-US" altLang="ko-KR" i="1" dirty="0" smtClean="0"/>
              <a:t>A</a:t>
            </a:r>
            <a:r>
              <a:rPr lang="en-US" altLang="ko-KR" i="1" baseline="-25000" dirty="0" smtClean="0"/>
              <a:t>i </a:t>
            </a:r>
            <a:r>
              <a:rPr lang="en-US" altLang="ko-KR" dirty="0" smtClean="0"/>
              <a:t>( </a:t>
            </a:r>
            <a:r>
              <a:rPr lang="en-US" altLang="ko-KR" i="1" dirty="0" err="1" smtClean="0"/>
              <a:t>i</a:t>
            </a:r>
            <a:r>
              <a:rPr lang="en-US" altLang="ko-KR" dirty="0" smtClean="0"/>
              <a:t> &gt; 1 ).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dirty="0" smtClean="0"/>
              <a:t>The position of element </a:t>
            </a:r>
            <a:r>
              <a:rPr lang="en-US" altLang="ko-KR" i="1" dirty="0" smtClean="0"/>
              <a:t>A</a:t>
            </a:r>
            <a:r>
              <a:rPr lang="en-US" altLang="ko-KR" i="1" baseline="-25000" dirty="0" smtClean="0"/>
              <a:t>i</a:t>
            </a:r>
            <a:r>
              <a:rPr lang="en-US" altLang="ko-KR" dirty="0" smtClean="0"/>
              <a:t> in a list is </a:t>
            </a:r>
            <a:r>
              <a:rPr lang="en-US" altLang="ko-KR" i="1" dirty="0" err="1" smtClean="0"/>
              <a:t>i</a:t>
            </a:r>
            <a:r>
              <a:rPr lang="en-US" altLang="ko-KR" i="1" dirty="0" smtClean="0"/>
              <a:t>.</a:t>
            </a:r>
            <a:endParaRPr lang="en-US" altLang="ko-KR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800" dirty="0" smtClean="0"/>
          </a:p>
          <a:p>
            <a:pPr lvl="1" eaLnBrk="1" hangingPunct="1">
              <a:lnSpc>
                <a:spcPct val="80000"/>
              </a:lnSpc>
            </a:pPr>
            <a:endParaRPr lang="en-US" altLang="ko-KR" dirty="0" smtClean="0"/>
          </a:p>
        </p:txBody>
      </p:sp>
      <p:sp>
        <p:nvSpPr>
          <p:cNvPr id="4100" name="Text Box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b="1" dirty="0" smtClean="0">
                <a:solidFill>
                  <a:schemeClr val="accent6"/>
                </a:solidFill>
              </a:rPr>
              <a:t>List ADT	</a:t>
            </a:r>
          </a:p>
        </p:txBody>
      </p:sp>
    </p:spTree>
    <p:extLst>
      <p:ext uri="{BB962C8B-B14F-4D97-AF65-F5344CB8AC3E}">
        <p14:creationId xmlns:p14="http://schemas.microsoft.com/office/powerpoint/2010/main" val="48808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3E8A6BC4-2D27-43AC-BBF8-D5D4C64D00B9}" type="slidenum">
              <a:rPr kumimoji="0" lang="en-US" altLang="ko-KR" sz="1400" smtClean="0">
                <a:latin typeface="Trebuchet MS" pitchFamily="34" charset="0"/>
              </a:rPr>
              <a:pPr/>
              <a:t>9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5"/>
            <a:ext cx="8424937" cy="5212556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dirty="0" smtClean="0"/>
              <a:t>There are lots of possible operation in the List ADT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ko-KR" dirty="0" err="1" smtClean="0">
                <a:latin typeface="Garamond" pitchFamily="18" charset="0"/>
              </a:rPr>
              <a:t>MakeEmpty</a:t>
            </a:r>
            <a:r>
              <a:rPr lang="en-US" altLang="ko-KR" dirty="0" smtClean="0">
                <a:latin typeface="Garamond" pitchFamily="18" charset="0"/>
              </a:rPr>
              <a:t> ( List L ): </a:t>
            </a:r>
            <a:r>
              <a:rPr lang="en-US" altLang="ko-KR" dirty="0" smtClean="0"/>
              <a:t>constructor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dirty="0" err="1" smtClean="0">
                <a:latin typeface="Garamond" pitchFamily="18" charset="0"/>
              </a:rPr>
              <a:t>DeleteList</a:t>
            </a:r>
            <a:r>
              <a:rPr lang="en-US" altLang="ko-KR" dirty="0" smtClean="0">
                <a:latin typeface="Garamond" pitchFamily="18" charset="0"/>
              </a:rPr>
              <a:t>( List L ) </a:t>
            </a:r>
            <a:r>
              <a:rPr lang="en-US" altLang="ko-KR" dirty="0" smtClean="0"/>
              <a:t>: destructor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dirty="0" smtClean="0">
                <a:latin typeface="Garamond" pitchFamily="18" charset="0"/>
              </a:rPr>
              <a:t>Find( L, Key ) </a:t>
            </a:r>
            <a:r>
              <a:rPr lang="en-US" altLang="ko-KR" dirty="0" smtClean="0"/>
              <a:t>: returns the position of the key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dirty="0" err="1" smtClean="0">
                <a:latin typeface="Garamond" pitchFamily="18" charset="0"/>
              </a:rPr>
              <a:t>FindKth</a:t>
            </a:r>
            <a:r>
              <a:rPr lang="en-US" altLang="ko-KR" dirty="0" smtClean="0">
                <a:latin typeface="Garamond" pitchFamily="18" charset="0"/>
              </a:rPr>
              <a:t>( L, K ) </a:t>
            </a:r>
            <a:r>
              <a:rPr lang="en-US" altLang="ko-KR" dirty="0" smtClean="0"/>
              <a:t>: returns the k-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 element of 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dirty="0" smtClean="0">
                <a:latin typeface="Garamond" pitchFamily="18" charset="0"/>
              </a:rPr>
              <a:t>Insert( Item, L, P ) </a:t>
            </a:r>
            <a:r>
              <a:rPr lang="en-US" altLang="ko-KR" dirty="0" smtClean="0"/>
              <a:t>: insert an item after the element P in 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dirty="0" smtClean="0">
                <a:latin typeface="Garamond" pitchFamily="18" charset="0"/>
              </a:rPr>
              <a:t>Delete ( Item, L ) </a:t>
            </a:r>
            <a:r>
              <a:rPr lang="en-US" altLang="ko-KR" dirty="0" smtClean="0"/>
              <a:t>: delete an item from 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dirty="0" smtClean="0">
                <a:latin typeface="Garamond" pitchFamily="18" charset="0"/>
              </a:rPr>
              <a:t>L3 = </a:t>
            </a:r>
            <a:r>
              <a:rPr lang="en-US" altLang="ko-KR" dirty="0" err="1" smtClean="0">
                <a:latin typeface="Garamond" pitchFamily="18" charset="0"/>
              </a:rPr>
              <a:t>Concat</a:t>
            </a:r>
            <a:r>
              <a:rPr lang="en-US" altLang="ko-KR" dirty="0" smtClean="0">
                <a:latin typeface="Garamond" pitchFamily="18" charset="0"/>
              </a:rPr>
              <a:t>(L1, L2</a:t>
            </a:r>
            <a:r>
              <a:rPr lang="en-US" altLang="ko-KR" dirty="0" smtClean="0"/>
              <a:t>) : returns the concatenation of L1 and L2</a:t>
            </a:r>
          </a:p>
          <a:p>
            <a:pPr lvl="1" eaLnBrk="1" hangingPunct="1">
              <a:lnSpc>
                <a:spcPct val="80000"/>
              </a:lnSpc>
            </a:pPr>
            <a:endParaRPr lang="en-US" altLang="ko-KR" dirty="0" smtClean="0"/>
          </a:p>
        </p:txBody>
      </p:sp>
      <p:sp>
        <p:nvSpPr>
          <p:cNvPr id="4100" name="Text Box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b="1" dirty="0" smtClean="0">
                <a:solidFill>
                  <a:schemeClr val="accent6"/>
                </a:solidFill>
              </a:rPr>
              <a:t>List ADT	</a:t>
            </a:r>
          </a:p>
        </p:txBody>
      </p:sp>
    </p:spTree>
    <p:extLst>
      <p:ext uri="{BB962C8B-B14F-4D97-AF65-F5344CB8AC3E}">
        <p14:creationId xmlns:p14="http://schemas.microsoft.com/office/powerpoint/2010/main" val="17816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Segoe UI"/>
        <a:ea typeface="맑은 고딕"/>
        <a:cs typeface=""/>
      </a:majorFont>
      <a:minorFont>
        <a:latin typeface="Segoe U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seoul</Template>
  <TotalTime>3128</TotalTime>
  <Words>3435</Words>
  <Application>Microsoft Office PowerPoint</Application>
  <PresentationFormat>화면 슬라이드 쇼(4:3)</PresentationFormat>
  <Paragraphs>860</Paragraphs>
  <Slides>40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0" baseType="lpstr">
      <vt:lpstr>굴림</vt:lpstr>
      <vt:lpstr>맑은 고딕</vt:lpstr>
      <vt:lpstr>Arial</vt:lpstr>
      <vt:lpstr>Garamond</vt:lpstr>
      <vt:lpstr>Segoe UI</vt:lpstr>
      <vt:lpstr>Symbol</vt:lpstr>
      <vt:lpstr>Times New Roman</vt:lpstr>
      <vt:lpstr>Trebuchet MS</vt:lpstr>
      <vt:lpstr>Wingdings</vt:lpstr>
      <vt:lpstr>1_기본 디자인</vt:lpstr>
      <vt:lpstr>자료구조 및 알고리즘  - List, Stack, Queue</vt:lpstr>
      <vt:lpstr>Table of Contents</vt:lpstr>
      <vt:lpstr>Modularity</vt:lpstr>
      <vt:lpstr>Abstract Data Type (ADT)</vt:lpstr>
      <vt:lpstr>Abstract Data Type (ADT)</vt:lpstr>
      <vt:lpstr>Arrays</vt:lpstr>
      <vt:lpstr>Arrays</vt:lpstr>
      <vt:lpstr>List ADT </vt:lpstr>
      <vt:lpstr>List ADT </vt:lpstr>
      <vt:lpstr>Simple Array Implementation of Lists</vt:lpstr>
      <vt:lpstr>Linked Lists</vt:lpstr>
      <vt:lpstr>Implementation Details of Linked List</vt:lpstr>
      <vt:lpstr>Implementation Details of Linked List</vt:lpstr>
      <vt:lpstr>Implementation Details of Linked List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Stack ADT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</dc:title>
  <dc:creator>Administrator</dc:creator>
  <cp:lastModifiedBy>Windows 사용자</cp:lastModifiedBy>
  <cp:revision>232</cp:revision>
  <dcterms:created xsi:type="dcterms:W3CDTF">2000-03-05T06:23:56Z</dcterms:created>
  <dcterms:modified xsi:type="dcterms:W3CDTF">2018-03-26T07:57:07Z</dcterms:modified>
</cp:coreProperties>
</file>