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3"/>
  </p:notesMasterIdLst>
  <p:handoutMasterIdLst>
    <p:handoutMasterId r:id="rId64"/>
  </p:handoutMasterIdLst>
  <p:sldIdLst>
    <p:sldId id="337" r:id="rId2"/>
    <p:sldId id="446" r:id="rId3"/>
    <p:sldId id="403" r:id="rId4"/>
    <p:sldId id="447" r:id="rId5"/>
    <p:sldId id="406" r:id="rId6"/>
    <p:sldId id="441" r:id="rId7"/>
    <p:sldId id="407" r:id="rId8"/>
    <p:sldId id="408" r:id="rId9"/>
    <p:sldId id="409" r:id="rId10"/>
    <p:sldId id="410" r:id="rId11"/>
    <p:sldId id="411" r:id="rId12"/>
    <p:sldId id="443" r:id="rId13"/>
    <p:sldId id="445" r:id="rId14"/>
    <p:sldId id="444" r:id="rId15"/>
    <p:sldId id="412" r:id="rId16"/>
    <p:sldId id="413" r:id="rId17"/>
    <p:sldId id="414" r:id="rId18"/>
    <p:sldId id="415" r:id="rId19"/>
    <p:sldId id="416" r:id="rId20"/>
    <p:sldId id="417" r:id="rId21"/>
    <p:sldId id="440" r:id="rId22"/>
    <p:sldId id="418" r:id="rId23"/>
    <p:sldId id="420" r:id="rId24"/>
    <p:sldId id="421" r:id="rId25"/>
    <p:sldId id="422" r:id="rId26"/>
    <p:sldId id="423" r:id="rId27"/>
    <p:sldId id="424" r:id="rId28"/>
    <p:sldId id="425" r:id="rId29"/>
    <p:sldId id="448" r:id="rId30"/>
    <p:sldId id="427" r:id="rId31"/>
    <p:sldId id="449" r:id="rId32"/>
    <p:sldId id="450"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6"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Lst>
  <p:sldSz cx="9144000" cy="6858000" type="screen4x3"/>
  <p:notesSz cx="6858000" cy="9144000"/>
  <p:defaultTextStyle>
    <a:defPPr>
      <a:defRPr lang="ko-KR"/>
    </a:defPPr>
    <a:lvl1pPr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1pPr>
    <a:lvl2pPr marL="4572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2pPr>
    <a:lvl3pPr marL="9144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3pPr>
    <a:lvl4pPr marL="13716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4pPr>
    <a:lvl5pPr marL="18288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5pPr>
    <a:lvl6pPr marL="2286000" algn="l" defTabSz="914400" rtl="0" eaLnBrk="1" latinLnBrk="1" hangingPunct="1">
      <a:defRPr kumimoji="1" sz="1400" b="1" kern="1200">
        <a:solidFill>
          <a:schemeClr val="tx1"/>
        </a:solidFill>
        <a:latin typeface="맑은 고딕" pitchFamily="50" charset="-127"/>
        <a:ea typeface="맑은 고딕" pitchFamily="50" charset="-127"/>
        <a:cs typeface="+mn-cs"/>
      </a:defRPr>
    </a:lvl6pPr>
    <a:lvl7pPr marL="2743200" algn="l" defTabSz="914400" rtl="0" eaLnBrk="1" latinLnBrk="1" hangingPunct="1">
      <a:defRPr kumimoji="1" sz="1400" b="1" kern="1200">
        <a:solidFill>
          <a:schemeClr val="tx1"/>
        </a:solidFill>
        <a:latin typeface="맑은 고딕" pitchFamily="50" charset="-127"/>
        <a:ea typeface="맑은 고딕" pitchFamily="50" charset="-127"/>
        <a:cs typeface="+mn-cs"/>
      </a:defRPr>
    </a:lvl7pPr>
    <a:lvl8pPr marL="3200400" algn="l" defTabSz="914400" rtl="0" eaLnBrk="1" latinLnBrk="1" hangingPunct="1">
      <a:defRPr kumimoji="1" sz="1400" b="1" kern="1200">
        <a:solidFill>
          <a:schemeClr val="tx1"/>
        </a:solidFill>
        <a:latin typeface="맑은 고딕" pitchFamily="50" charset="-127"/>
        <a:ea typeface="맑은 고딕" pitchFamily="50" charset="-127"/>
        <a:cs typeface="+mn-cs"/>
      </a:defRPr>
    </a:lvl8pPr>
    <a:lvl9pPr marL="3657600" algn="l" defTabSz="914400" rtl="0" eaLnBrk="1" latinLnBrk="1" hangingPunct="1">
      <a:defRPr kumimoji="1" sz="1400" b="1" kern="1200">
        <a:solidFill>
          <a:schemeClr val="tx1"/>
        </a:solidFill>
        <a:latin typeface="맑은 고딕" pitchFamily="50" charset="-127"/>
        <a:ea typeface="맑은 고딕"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CC"/>
    <a:srgbClr val="0033CC"/>
    <a:srgbClr val="FFFF99"/>
    <a:srgbClr val="0099CC"/>
    <a:srgbClr val="339966"/>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2" autoAdjust="0"/>
    <p:restoredTop sz="94584" autoAdjust="0"/>
  </p:normalViewPr>
  <p:slideViewPr>
    <p:cSldViewPr>
      <p:cViewPr varScale="1">
        <p:scale>
          <a:sx n="79" d="100"/>
          <a:sy n="79" d="100"/>
        </p:scale>
        <p:origin x="108"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1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461B09D-FE32-4E30-B5DC-8124FD2492B7}" type="datetimeFigureOut">
              <a:rPr lang="ko-KR" altLang="en-US"/>
              <a:pPr>
                <a:defRPr/>
              </a:pPr>
              <a:t>2016-02-26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0B6CAFC-2A08-495F-9278-B57EB230FDDA}" type="slidenum">
              <a:rPr lang="ko-KR" altLang="en-US"/>
              <a:pPr>
                <a:defRPr/>
              </a:pPr>
              <a:t>‹#›</a:t>
            </a:fld>
            <a:endParaRPr lang="ko-KR" altLang="en-US"/>
          </a:p>
        </p:txBody>
      </p:sp>
    </p:spTree>
    <p:extLst>
      <p:ext uri="{BB962C8B-B14F-4D97-AF65-F5344CB8AC3E}">
        <p14:creationId xmlns:p14="http://schemas.microsoft.com/office/powerpoint/2010/main" val="32153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굴림" pitchFamily="50" charset="-127"/>
              </a:defRPr>
            </a:lvl1pPr>
          </a:lstStyle>
          <a:p>
            <a:pPr>
              <a:defRPr/>
            </a:pPr>
            <a:endParaRPr lang="en-US" altLang="ko-K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98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굴림" pitchFamily="50" charset="-127"/>
              </a:defRPr>
            </a:lvl1pPr>
          </a:lstStyle>
          <a:p>
            <a:pPr>
              <a:defRPr/>
            </a:pPr>
            <a:fld id="{6F3182DE-BE29-48FE-8101-8F57BFCEC811}" type="slidenum">
              <a:rPr lang="en-US" altLang="ko-KR"/>
              <a:pPr>
                <a:defRPr/>
              </a:pPr>
              <a:t>‹#›</a:t>
            </a:fld>
            <a:endParaRPr lang="en-US" altLang="ko-KR"/>
          </a:p>
        </p:txBody>
      </p:sp>
    </p:spTree>
    <p:extLst>
      <p:ext uri="{BB962C8B-B14F-4D97-AF65-F5344CB8AC3E}">
        <p14:creationId xmlns:p14="http://schemas.microsoft.com/office/powerpoint/2010/main" val="210067159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B907185A-D542-456D-B489-7BB1251D3625}" type="slidenum">
              <a:rPr lang="en-US" altLang="ko-KR" sz="1200" smtClean="0">
                <a:latin typeface="굴림" charset="-127"/>
              </a:rPr>
              <a:pPr eaLnBrk="1" hangingPunct="1"/>
              <a:t>4</a:t>
            </a:fld>
            <a:endParaRPr lang="en-US" altLang="ko-KR" sz="1200" smtClean="0">
              <a:latin typeface="굴림" charset="-127"/>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latin typeface="굴림" charset="-127"/>
                <a:ea typeface="굴림" charset="-127"/>
              </a:rPr>
              <a:t>Time Complexity O(N)</a:t>
            </a:r>
          </a:p>
        </p:txBody>
      </p:sp>
    </p:spTree>
    <p:extLst>
      <p:ext uri="{BB962C8B-B14F-4D97-AF65-F5344CB8AC3E}">
        <p14:creationId xmlns:p14="http://schemas.microsoft.com/office/powerpoint/2010/main" val="3831435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37</a:t>
            </a:fld>
            <a:endParaRPr lang="en-US" altLang="ko-KR"/>
          </a:p>
        </p:txBody>
      </p:sp>
    </p:spTree>
    <p:extLst>
      <p:ext uri="{BB962C8B-B14F-4D97-AF65-F5344CB8AC3E}">
        <p14:creationId xmlns:p14="http://schemas.microsoft.com/office/powerpoint/2010/main" val="20680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이미지 개체 틀 1"/>
          <p:cNvSpPr>
            <a:spLocks noGrp="1" noRot="1" noChangeAspect="1" noTextEdit="1"/>
          </p:cNvSpPr>
          <p:nvPr>
            <p:ph type="sldImg"/>
          </p:nvPr>
        </p:nvSpPr>
        <p:spPr>
          <a:ln/>
        </p:spPr>
      </p:sp>
      <p:sp>
        <p:nvSpPr>
          <p:cNvPr id="450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dirty="0" smtClean="0">
              <a:latin typeface="굴림" charset="-127"/>
              <a:ea typeface="굴림" charset="-127"/>
            </a:endParaRPr>
          </a:p>
        </p:txBody>
      </p:sp>
      <p:sp>
        <p:nvSpPr>
          <p:cNvPr id="450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E821727A-D288-4F36-B585-A4C8CF7BD6A2}" type="slidenum">
              <a:rPr lang="en-US" altLang="ko-KR" sz="1200" smtClean="0">
                <a:latin typeface="굴림" charset="-127"/>
              </a:rPr>
              <a:pPr eaLnBrk="1" hangingPunct="1"/>
              <a:t>38</a:t>
            </a:fld>
            <a:endParaRPr lang="en-US" altLang="ko-KR" sz="1200" smtClean="0">
              <a:latin typeface="굴림" charset="-127"/>
            </a:endParaRPr>
          </a:p>
        </p:txBody>
      </p:sp>
    </p:spTree>
    <p:extLst>
      <p:ext uri="{BB962C8B-B14F-4D97-AF65-F5344CB8AC3E}">
        <p14:creationId xmlns:p14="http://schemas.microsoft.com/office/powerpoint/2010/main" val="556448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이미지 개체 틀 1"/>
          <p:cNvSpPr>
            <a:spLocks noGrp="1" noRot="1" noChangeAspect="1" noTextEdit="1"/>
          </p:cNvSpPr>
          <p:nvPr>
            <p:ph type="sldImg"/>
          </p:nvPr>
        </p:nvSpPr>
        <p:spPr>
          <a:ln/>
        </p:spPr>
      </p:sp>
      <p:sp>
        <p:nvSpPr>
          <p:cNvPr id="450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dirty="0" smtClean="0">
              <a:latin typeface="굴림" charset="-127"/>
              <a:ea typeface="굴림" charset="-127"/>
            </a:endParaRPr>
          </a:p>
        </p:txBody>
      </p:sp>
      <p:sp>
        <p:nvSpPr>
          <p:cNvPr id="450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E821727A-D288-4F36-B585-A4C8CF7BD6A2}" type="slidenum">
              <a:rPr lang="en-US" altLang="ko-KR" sz="1200" smtClean="0">
                <a:latin typeface="굴림" charset="-127"/>
              </a:rPr>
              <a:pPr eaLnBrk="1" hangingPunct="1"/>
              <a:t>39</a:t>
            </a:fld>
            <a:endParaRPr lang="en-US" altLang="ko-KR" sz="1200" smtClean="0">
              <a:latin typeface="굴림" charset="-127"/>
            </a:endParaRPr>
          </a:p>
        </p:txBody>
      </p:sp>
    </p:spTree>
    <p:extLst>
      <p:ext uri="{BB962C8B-B14F-4D97-AF65-F5344CB8AC3E}">
        <p14:creationId xmlns:p14="http://schemas.microsoft.com/office/powerpoint/2010/main" val="3695606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슬라이드 이미지 개체 틀 1"/>
          <p:cNvSpPr>
            <a:spLocks noGrp="1" noRot="1" noChangeAspect="1" noTextEdit="1"/>
          </p:cNvSpPr>
          <p:nvPr>
            <p:ph type="sldImg"/>
          </p:nvPr>
        </p:nvSpPr>
        <p:spPr>
          <a:ln/>
        </p:spPr>
      </p:sp>
      <p:sp>
        <p:nvSpPr>
          <p:cNvPr id="46083"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charset="-127"/>
              <a:ea typeface="굴림" charset="-127"/>
            </a:endParaRPr>
          </a:p>
        </p:txBody>
      </p:sp>
      <p:sp>
        <p:nvSpPr>
          <p:cNvPr id="46084"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2E45D0C6-9E7F-4829-820C-EE345890CC6B}" type="slidenum">
              <a:rPr lang="en-US" altLang="ko-KR" sz="1200" smtClean="0">
                <a:latin typeface="굴림" charset="-127"/>
              </a:rPr>
              <a:pPr eaLnBrk="1" hangingPunct="1"/>
              <a:t>40</a:t>
            </a:fld>
            <a:endParaRPr lang="en-US" altLang="ko-KR" sz="1200" smtClean="0">
              <a:latin typeface="굴림" charset="-127"/>
            </a:endParaRPr>
          </a:p>
        </p:txBody>
      </p:sp>
    </p:spTree>
    <p:extLst>
      <p:ext uri="{BB962C8B-B14F-4D97-AF65-F5344CB8AC3E}">
        <p14:creationId xmlns:p14="http://schemas.microsoft.com/office/powerpoint/2010/main" val="495657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a:ln/>
        </p:spPr>
      </p:sp>
      <p:sp>
        <p:nvSpPr>
          <p:cNvPr id="47107"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smtClean="0">
                <a:latin typeface="굴림" charset="-127"/>
                <a:ea typeface="굴림" charset="-127"/>
              </a:rPr>
              <a:t>이 경우 </a:t>
            </a:r>
            <a:r>
              <a:rPr lang="en-US" altLang="ko-KR" smtClean="0">
                <a:latin typeface="굴림" charset="-127"/>
                <a:ea typeface="굴림" charset="-127"/>
              </a:rPr>
              <a:t>tree height</a:t>
            </a:r>
            <a:r>
              <a:rPr lang="ko-KR" altLang="en-US" smtClean="0">
                <a:latin typeface="굴림" charset="-127"/>
                <a:ea typeface="굴림" charset="-127"/>
              </a:rPr>
              <a:t>는 </a:t>
            </a:r>
            <a:r>
              <a:rPr lang="en-US" altLang="ko-KR" smtClean="0">
                <a:latin typeface="굴림" charset="-127"/>
                <a:ea typeface="굴림" charset="-127"/>
              </a:rPr>
              <a:t>insertion </a:t>
            </a:r>
            <a:r>
              <a:rPr lang="ko-KR" altLang="en-US" smtClean="0">
                <a:latin typeface="굴림" charset="-127"/>
                <a:ea typeface="굴림" charset="-127"/>
              </a:rPr>
              <a:t>전후에 어떻게 되는가</a:t>
            </a:r>
            <a:r>
              <a:rPr lang="en-US" altLang="ko-KR" smtClean="0">
                <a:latin typeface="굴림" charset="-127"/>
                <a:ea typeface="굴림" charset="-127"/>
              </a:rPr>
              <a:t>?</a:t>
            </a:r>
          </a:p>
          <a:p>
            <a:pPr eaLnBrk="1" hangingPunct="1"/>
            <a:endParaRPr lang="ko-KR" altLang="en-US" smtClean="0">
              <a:latin typeface="굴림" charset="-127"/>
              <a:ea typeface="굴림" charset="-127"/>
            </a:endParaRPr>
          </a:p>
        </p:txBody>
      </p:sp>
      <p:sp>
        <p:nvSpPr>
          <p:cNvPr id="47108"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B44958AD-6AED-4C88-BB32-0755D7E86362}" type="slidenum">
              <a:rPr lang="en-US" altLang="ko-KR" sz="1200" smtClean="0">
                <a:latin typeface="굴림" charset="-127"/>
              </a:rPr>
              <a:pPr eaLnBrk="1" hangingPunct="1"/>
              <a:t>41</a:t>
            </a:fld>
            <a:endParaRPr lang="en-US" altLang="ko-KR" sz="1200" smtClean="0">
              <a:latin typeface="굴림" charset="-127"/>
            </a:endParaRPr>
          </a:p>
        </p:txBody>
      </p:sp>
    </p:spTree>
    <p:extLst>
      <p:ext uri="{BB962C8B-B14F-4D97-AF65-F5344CB8AC3E}">
        <p14:creationId xmlns:p14="http://schemas.microsoft.com/office/powerpoint/2010/main" val="116238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a:ln/>
        </p:spPr>
      </p:sp>
      <p:sp>
        <p:nvSpPr>
          <p:cNvPr id="47107"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smtClean="0">
                <a:latin typeface="굴림" charset="-127"/>
                <a:ea typeface="굴림" charset="-127"/>
              </a:rPr>
              <a:t>이 경우 </a:t>
            </a:r>
            <a:r>
              <a:rPr lang="en-US" altLang="ko-KR" smtClean="0">
                <a:latin typeface="굴림" charset="-127"/>
                <a:ea typeface="굴림" charset="-127"/>
              </a:rPr>
              <a:t>tree height</a:t>
            </a:r>
            <a:r>
              <a:rPr lang="ko-KR" altLang="en-US" smtClean="0">
                <a:latin typeface="굴림" charset="-127"/>
                <a:ea typeface="굴림" charset="-127"/>
              </a:rPr>
              <a:t>는 </a:t>
            </a:r>
            <a:r>
              <a:rPr lang="en-US" altLang="ko-KR" smtClean="0">
                <a:latin typeface="굴림" charset="-127"/>
                <a:ea typeface="굴림" charset="-127"/>
              </a:rPr>
              <a:t>insertion </a:t>
            </a:r>
            <a:r>
              <a:rPr lang="ko-KR" altLang="en-US" smtClean="0">
                <a:latin typeface="굴림" charset="-127"/>
                <a:ea typeface="굴림" charset="-127"/>
              </a:rPr>
              <a:t>전후에 어떻게 되는가</a:t>
            </a:r>
            <a:r>
              <a:rPr lang="en-US" altLang="ko-KR" smtClean="0">
                <a:latin typeface="굴림" charset="-127"/>
                <a:ea typeface="굴림" charset="-127"/>
              </a:rPr>
              <a:t>?</a:t>
            </a:r>
          </a:p>
          <a:p>
            <a:pPr eaLnBrk="1" hangingPunct="1"/>
            <a:endParaRPr lang="ko-KR" altLang="en-US" smtClean="0">
              <a:latin typeface="굴림" charset="-127"/>
              <a:ea typeface="굴림" charset="-127"/>
            </a:endParaRPr>
          </a:p>
        </p:txBody>
      </p:sp>
      <p:sp>
        <p:nvSpPr>
          <p:cNvPr id="47108"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B44958AD-6AED-4C88-BB32-0755D7E86362}" type="slidenum">
              <a:rPr lang="en-US" altLang="ko-KR" sz="1200" smtClean="0">
                <a:latin typeface="굴림" charset="-127"/>
              </a:rPr>
              <a:pPr eaLnBrk="1" hangingPunct="1"/>
              <a:t>42</a:t>
            </a:fld>
            <a:endParaRPr lang="en-US" altLang="ko-KR" sz="1200" smtClean="0">
              <a:latin typeface="굴림" charset="-127"/>
            </a:endParaRPr>
          </a:p>
        </p:txBody>
      </p:sp>
    </p:spTree>
    <p:extLst>
      <p:ext uri="{BB962C8B-B14F-4D97-AF65-F5344CB8AC3E}">
        <p14:creationId xmlns:p14="http://schemas.microsoft.com/office/powerpoint/2010/main" val="128334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ED283359-049B-4291-9BAD-A6CF0084538D}" type="slidenum">
              <a:rPr lang="en-US" altLang="ko-KR" sz="1200" smtClean="0">
                <a:latin typeface="굴림" charset="-127"/>
              </a:rPr>
              <a:pPr eaLnBrk="1" hangingPunct="1"/>
              <a:t>43</a:t>
            </a:fld>
            <a:endParaRPr lang="en-US" altLang="ko-KR" sz="1200" smtClean="0">
              <a:latin typeface="굴림" charset="-127"/>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굴림" charset="-127"/>
                <a:ea typeface="굴림" charset="-127"/>
              </a:rPr>
              <a:t>/* insert without rotation */  </a:t>
            </a:r>
            <a:r>
              <a:rPr lang="ko-KR" altLang="en-US" dirty="0" smtClean="0">
                <a:latin typeface="굴림" charset="-127"/>
                <a:ea typeface="굴림" charset="-127"/>
              </a:rPr>
              <a:t>다음코드</a:t>
            </a:r>
            <a:r>
              <a:rPr lang="en-US" altLang="ko-KR" dirty="0" smtClean="0">
                <a:latin typeface="굴림" charset="-127"/>
                <a:ea typeface="굴림" charset="-127"/>
              </a:rPr>
              <a:t>: rotation</a:t>
            </a:r>
            <a:r>
              <a:rPr lang="ko-KR" altLang="en-US" dirty="0" smtClean="0">
                <a:latin typeface="굴림" charset="-127"/>
                <a:ea typeface="굴림" charset="-127"/>
              </a:rPr>
              <a:t>을 하면 </a:t>
            </a:r>
            <a:r>
              <a:rPr lang="en-US" altLang="ko-KR" dirty="0" smtClean="0">
                <a:latin typeface="굴림" charset="-127"/>
                <a:ea typeface="굴림" charset="-127"/>
              </a:rPr>
              <a:t>rotation</a:t>
            </a:r>
            <a:r>
              <a:rPr lang="ko-KR" altLang="en-US" dirty="0" smtClean="0">
                <a:latin typeface="굴림" charset="-127"/>
                <a:ea typeface="굴림" charset="-127"/>
              </a:rPr>
              <a:t>의 결과로 </a:t>
            </a:r>
            <a:r>
              <a:rPr lang="en-US" altLang="ko-KR" dirty="0" smtClean="0">
                <a:latin typeface="굴림" charset="-127"/>
                <a:ea typeface="굴림" charset="-127"/>
              </a:rPr>
              <a:t>height</a:t>
            </a:r>
            <a:r>
              <a:rPr lang="ko-KR" altLang="en-US" dirty="0" smtClean="0">
                <a:latin typeface="굴림" charset="-127"/>
                <a:ea typeface="굴림" charset="-127"/>
              </a:rPr>
              <a:t>가 조정됨</a:t>
            </a:r>
            <a:r>
              <a:rPr lang="en-US" altLang="ko-KR" dirty="0" smtClean="0">
                <a:latin typeface="굴림" charset="-127"/>
                <a:ea typeface="굴림" charset="-127"/>
              </a:rPr>
              <a:t>. </a:t>
            </a:r>
            <a:r>
              <a:rPr lang="ko-KR" altLang="en-US" dirty="0" smtClean="0">
                <a:latin typeface="굴림" charset="-127"/>
                <a:ea typeface="굴림" charset="-127"/>
              </a:rPr>
              <a:t>그렇지 않고 그냥 </a:t>
            </a:r>
            <a:r>
              <a:rPr lang="en-US" altLang="ko-KR" dirty="0" smtClean="0">
                <a:latin typeface="굴림" charset="-127"/>
                <a:ea typeface="굴림" charset="-127"/>
              </a:rPr>
              <a:t>insert </a:t>
            </a:r>
            <a:r>
              <a:rPr lang="ko-KR" altLang="en-US" dirty="0" smtClean="0">
                <a:latin typeface="굴림" charset="-127"/>
                <a:ea typeface="굴림" charset="-127"/>
              </a:rPr>
              <a:t>되는 경우에는 </a:t>
            </a:r>
            <a:r>
              <a:rPr lang="en-US" altLang="ko-KR" dirty="0" smtClean="0">
                <a:latin typeface="굴림" charset="-127"/>
                <a:ea typeface="굴림" charset="-127"/>
              </a:rPr>
              <a:t>height</a:t>
            </a:r>
            <a:r>
              <a:rPr lang="ko-KR" altLang="en-US" dirty="0" smtClean="0">
                <a:latin typeface="굴림" charset="-127"/>
                <a:ea typeface="굴림" charset="-127"/>
              </a:rPr>
              <a:t>를 조정하는 부분이 </a:t>
            </a:r>
            <a:r>
              <a:rPr lang="en-US" altLang="ko-KR" dirty="0" smtClean="0">
                <a:latin typeface="굴림" charset="-127"/>
                <a:ea typeface="굴림" charset="-127"/>
              </a:rPr>
              <a:t>left insertion, right insertion</a:t>
            </a:r>
            <a:r>
              <a:rPr lang="ko-KR" altLang="en-US" dirty="0" smtClean="0">
                <a:latin typeface="굴림" charset="-127"/>
                <a:ea typeface="굴림" charset="-127"/>
              </a:rPr>
              <a:t>의 경우에 모두 공통적으로 필요 </a:t>
            </a:r>
          </a:p>
          <a:p>
            <a:pPr eaLnBrk="1" hangingPunct="1"/>
            <a:endParaRPr lang="en-US" altLang="ko-KR" dirty="0" smtClean="0">
              <a:latin typeface="굴림" charset="-127"/>
              <a:ea typeface="굴림" charset="-127"/>
            </a:endParaRPr>
          </a:p>
        </p:txBody>
      </p:sp>
    </p:spTree>
    <p:extLst>
      <p:ext uri="{BB962C8B-B14F-4D97-AF65-F5344CB8AC3E}">
        <p14:creationId xmlns:p14="http://schemas.microsoft.com/office/powerpoint/2010/main" val="2903421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슬라이드 이미지 개체 틀 1"/>
          <p:cNvSpPr>
            <a:spLocks noGrp="1" noRot="1" noChangeAspect="1" noTextEdit="1"/>
          </p:cNvSpPr>
          <p:nvPr>
            <p:ph type="sldImg"/>
          </p:nvPr>
        </p:nvSpPr>
        <p:spPr>
          <a:ln/>
        </p:spPr>
      </p:sp>
      <p:sp>
        <p:nvSpPr>
          <p:cNvPr id="4813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charset="-127"/>
              <a:ea typeface="굴림" charset="-127"/>
            </a:endParaRPr>
          </a:p>
        </p:txBody>
      </p:sp>
      <p:sp>
        <p:nvSpPr>
          <p:cNvPr id="4813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7491BFE5-DF05-411F-836C-89D06A0D8951}" type="slidenum">
              <a:rPr lang="en-US" altLang="ko-KR" sz="1200" smtClean="0">
                <a:latin typeface="굴림" charset="-127"/>
              </a:rPr>
              <a:pPr eaLnBrk="1" hangingPunct="1"/>
              <a:t>44</a:t>
            </a:fld>
            <a:endParaRPr lang="en-US" altLang="ko-KR" sz="1200" smtClean="0">
              <a:latin typeface="굴림" charset="-127"/>
            </a:endParaRPr>
          </a:p>
        </p:txBody>
      </p:sp>
    </p:spTree>
    <p:extLst>
      <p:ext uri="{BB962C8B-B14F-4D97-AF65-F5344CB8AC3E}">
        <p14:creationId xmlns:p14="http://schemas.microsoft.com/office/powerpoint/2010/main" val="403903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8E69B00F-2923-4A08-B072-CE402B8111DE}" type="slidenum">
              <a:rPr lang="en-US" altLang="ko-KR" sz="1200" smtClean="0">
                <a:latin typeface="굴림" charset="-127"/>
              </a:rPr>
              <a:pPr eaLnBrk="1" hangingPunct="1"/>
              <a:t>45</a:t>
            </a:fld>
            <a:endParaRPr lang="en-US" altLang="ko-KR" sz="1200" smtClean="0">
              <a:latin typeface="굴림" charset="-127"/>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ko-KR" dirty="0" smtClean="0">
                <a:latin typeface="굴림" charset="-127"/>
                <a:ea typeface="굴림" charset="-127"/>
              </a:rPr>
              <a:t>Deletion</a:t>
            </a:r>
            <a:r>
              <a:rPr lang="ko-KR" altLang="en-US" dirty="0" smtClean="0">
                <a:latin typeface="굴림" charset="-127"/>
                <a:ea typeface="굴림" charset="-127"/>
              </a:rPr>
              <a:t>과 </a:t>
            </a:r>
            <a:r>
              <a:rPr lang="en-US" altLang="ko-KR" dirty="0" smtClean="0">
                <a:latin typeface="굴림" charset="-127"/>
                <a:ea typeface="굴림" charset="-127"/>
              </a:rPr>
              <a:t>Insertion</a:t>
            </a:r>
            <a:r>
              <a:rPr lang="ko-KR" altLang="en-US" dirty="0" smtClean="0">
                <a:latin typeface="굴림" charset="-127"/>
                <a:ea typeface="굴림" charset="-127"/>
              </a:rPr>
              <a:t>의 차이</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Insertion </a:t>
            </a:r>
            <a:r>
              <a:rPr lang="ko-KR" altLang="en-US" dirty="0" smtClean="0">
                <a:latin typeface="굴림" charset="-127"/>
                <a:ea typeface="굴림" charset="-127"/>
              </a:rPr>
              <a:t>에 의해서는 실제로 </a:t>
            </a:r>
            <a:r>
              <a:rPr lang="en-US" altLang="ko-KR" dirty="0" smtClean="0">
                <a:latin typeface="굴림" charset="-127"/>
                <a:ea typeface="굴림" charset="-127"/>
              </a:rPr>
              <a:t>rotation</a:t>
            </a:r>
            <a:r>
              <a:rPr lang="ko-KR" altLang="en-US" dirty="0" smtClean="0">
                <a:latin typeface="굴림" charset="-127"/>
                <a:ea typeface="굴림" charset="-127"/>
              </a:rPr>
              <a:t>에 의한 </a:t>
            </a:r>
            <a:r>
              <a:rPr lang="en-US" altLang="ko-KR" dirty="0" smtClean="0">
                <a:latin typeface="굴림" charset="-127"/>
                <a:ea typeface="굴림" charset="-127"/>
              </a:rPr>
              <a:t>restructuring</a:t>
            </a:r>
            <a:r>
              <a:rPr lang="ko-KR" altLang="en-US" dirty="0" smtClean="0">
                <a:latin typeface="굴림" charset="-127"/>
                <a:ea typeface="굴림" charset="-127"/>
              </a:rPr>
              <a:t>이 딱 한번만 일어난다</a:t>
            </a:r>
            <a:r>
              <a:rPr lang="en-US" altLang="ko-KR" dirty="0" smtClean="0">
                <a:latin typeface="굴림" charset="-127"/>
                <a:ea typeface="굴림" charset="-127"/>
              </a:rPr>
              <a:t>. </a:t>
            </a:r>
            <a:r>
              <a:rPr lang="ko-KR" altLang="en-US" dirty="0" smtClean="0">
                <a:latin typeface="굴림" charset="-127"/>
                <a:ea typeface="굴림" charset="-127"/>
              </a:rPr>
              <a:t>왜</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Deletion </a:t>
            </a:r>
            <a:r>
              <a:rPr lang="ko-KR" altLang="en-US" dirty="0" smtClean="0">
                <a:latin typeface="굴림" charset="-127"/>
                <a:ea typeface="굴림" charset="-127"/>
              </a:rPr>
              <a:t>때에는 </a:t>
            </a:r>
            <a:r>
              <a:rPr lang="en-US" altLang="ko-KR" dirty="0" smtClean="0">
                <a:latin typeface="굴림" charset="-127"/>
                <a:ea typeface="굴림" charset="-127"/>
              </a:rPr>
              <a:t>root</a:t>
            </a:r>
            <a:r>
              <a:rPr lang="ko-KR" altLang="en-US" dirty="0" smtClean="0">
                <a:latin typeface="굴림" charset="-127"/>
                <a:ea typeface="굴림" charset="-127"/>
              </a:rPr>
              <a:t>까지 되짚어 오면서 계속 </a:t>
            </a:r>
            <a:r>
              <a:rPr lang="en-US" altLang="ko-KR" dirty="0" smtClean="0">
                <a:latin typeface="굴림" charset="-127"/>
                <a:ea typeface="굴림" charset="-127"/>
              </a:rPr>
              <a:t>restructuring</a:t>
            </a:r>
            <a:r>
              <a:rPr lang="ko-KR" altLang="en-US" dirty="0" smtClean="0">
                <a:latin typeface="굴림" charset="-127"/>
                <a:ea typeface="굴림" charset="-127"/>
              </a:rPr>
              <a:t>이 필요할 수 있음</a:t>
            </a:r>
            <a:r>
              <a:rPr lang="en-US" altLang="ko-KR" dirty="0" smtClean="0">
                <a:latin typeface="굴림" charset="-127"/>
                <a:ea typeface="굴림" charset="-127"/>
              </a:rPr>
              <a:t>. </a:t>
            </a:r>
            <a:r>
              <a:rPr lang="ko-KR" altLang="en-US" dirty="0" smtClean="0">
                <a:latin typeface="굴림" charset="-127"/>
                <a:ea typeface="굴림" charset="-127"/>
              </a:rPr>
              <a:t>왜</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Insert </a:t>
            </a:r>
            <a:r>
              <a:rPr lang="ko-KR" altLang="en-US" dirty="0" smtClean="0">
                <a:latin typeface="굴림" charset="-127"/>
                <a:ea typeface="굴림" charset="-127"/>
              </a:rPr>
              <a:t>할 때는 </a:t>
            </a:r>
            <a:r>
              <a:rPr lang="en-US" altLang="ko-KR" dirty="0" smtClean="0">
                <a:latin typeface="굴림" charset="-127"/>
                <a:ea typeface="굴림" charset="-127"/>
              </a:rPr>
              <a:t>insert </a:t>
            </a:r>
            <a:r>
              <a:rPr lang="ko-KR" altLang="en-US" dirty="0" smtClean="0">
                <a:latin typeface="굴림" charset="-127"/>
                <a:ea typeface="굴림" charset="-127"/>
              </a:rPr>
              <a:t>한 위치에서 </a:t>
            </a:r>
            <a:r>
              <a:rPr lang="en-US" altLang="ko-KR" dirty="0" smtClean="0">
                <a:latin typeface="굴림" charset="-127"/>
                <a:ea typeface="굴림" charset="-127"/>
              </a:rPr>
              <a:t>height</a:t>
            </a:r>
            <a:r>
              <a:rPr lang="ko-KR" altLang="en-US" dirty="0" smtClean="0">
                <a:latin typeface="굴림" charset="-127"/>
                <a:ea typeface="굴림" charset="-127"/>
              </a:rPr>
              <a:t>가 늘어나기 때문에 그 위치에서 </a:t>
            </a:r>
            <a:r>
              <a:rPr lang="en-US" altLang="ko-KR" dirty="0" smtClean="0">
                <a:latin typeface="굴림" charset="-127"/>
                <a:ea typeface="굴림" charset="-127"/>
              </a:rPr>
              <a:t>rotate. Delete</a:t>
            </a:r>
            <a:r>
              <a:rPr lang="ko-KR" altLang="en-US" dirty="0" smtClean="0">
                <a:latin typeface="굴림" charset="-127"/>
                <a:ea typeface="굴림" charset="-127"/>
              </a:rPr>
              <a:t>할 때는 그렇지 않음</a:t>
            </a:r>
            <a:r>
              <a:rPr lang="en-US" altLang="ko-KR" dirty="0" smtClean="0">
                <a:latin typeface="굴림" charset="-127"/>
                <a:ea typeface="굴림" charset="-127"/>
              </a:rPr>
              <a:t>. </a:t>
            </a:r>
            <a:r>
              <a:rPr lang="ko-KR" altLang="en-US" dirty="0" smtClean="0">
                <a:latin typeface="굴림" charset="-127"/>
                <a:ea typeface="굴림" charset="-127"/>
              </a:rPr>
              <a:t>어떻게 해야 될까</a:t>
            </a:r>
            <a:r>
              <a:rPr lang="en-US" altLang="ko-KR" dirty="0" smtClean="0">
                <a:latin typeface="굴림" charset="-127"/>
                <a:ea typeface="굴림" charset="-127"/>
              </a:rPr>
              <a:t>?</a:t>
            </a:r>
          </a:p>
        </p:txBody>
      </p:sp>
    </p:spTree>
    <p:extLst>
      <p:ext uri="{BB962C8B-B14F-4D97-AF65-F5344CB8AC3E}">
        <p14:creationId xmlns:p14="http://schemas.microsoft.com/office/powerpoint/2010/main" val="1896486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8E69B00F-2923-4A08-B072-CE402B8111DE}" type="slidenum">
              <a:rPr lang="en-US" altLang="ko-KR" sz="1200" smtClean="0">
                <a:latin typeface="굴림" charset="-127"/>
              </a:rPr>
              <a:pPr eaLnBrk="1" hangingPunct="1"/>
              <a:t>46</a:t>
            </a:fld>
            <a:endParaRPr lang="en-US" altLang="ko-KR" sz="1200" smtClean="0">
              <a:latin typeface="굴림" charset="-127"/>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ko-KR" dirty="0" smtClean="0">
                <a:latin typeface="굴림" charset="-127"/>
                <a:ea typeface="굴림" charset="-127"/>
              </a:rPr>
              <a:t>Deletion</a:t>
            </a:r>
            <a:r>
              <a:rPr lang="ko-KR" altLang="en-US" dirty="0" smtClean="0">
                <a:latin typeface="굴림" charset="-127"/>
                <a:ea typeface="굴림" charset="-127"/>
              </a:rPr>
              <a:t>과 </a:t>
            </a:r>
            <a:r>
              <a:rPr lang="en-US" altLang="ko-KR" dirty="0" smtClean="0">
                <a:latin typeface="굴림" charset="-127"/>
                <a:ea typeface="굴림" charset="-127"/>
              </a:rPr>
              <a:t>Insertion</a:t>
            </a:r>
            <a:r>
              <a:rPr lang="ko-KR" altLang="en-US" dirty="0" smtClean="0">
                <a:latin typeface="굴림" charset="-127"/>
                <a:ea typeface="굴림" charset="-127"/>
              </a:rPr>
              <a:t>의 차이</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Insertion </a:t>
            </a:r>
            <a:r>
              <a:rPr lang="ko-KR" altLang="en-US" dirty="0" smtClean="0">
                <a:latin typeface="굴림" charset="-127"/>
                <a:ea typeface="굴림" charset="-127"/>
              </a:rPr>
              <a:t>에 의해서는 실제로 </a:t>
            </a:r>
            <a:r>
              <a:rPr lang="en-US" altLang="ko-KR" dirty="0" smtClean="0">
                <a:latin typeface="굴림" charset="-127"/>
                <a:ea typeface="굴림" charset="-127"/>
              </a:rPr>
              <a:t>rotation</a:t>
            </a:r>
            <a:r>
              <a:rPr lang="ko-KR" altLang="en-US" dirty="0" smtClean="0">
                <a:latin typeface="굴림" charset="-127"/>
                <a:ea typeface="굴림" charset="-127"/>
              </a:rPr>
              <a:t>에 의한 </a:t>
            </a:r>
            <a:r>
              <a:rPr lang="en-US" altLang="ko-KR" dirty="0" smtClean="0">
                <a:latin typeface="굴림" charset="-127"/>
                <a:ea typeface="굴림" charset="-127"/>
              </a:rPr>
              <a:t>restructuring</a:t>
            </a:r>
            <a:r>
              <a:rPr lang="ko-KR" altLang="en-US" dirty="0" smtClean="0">
                <a:latin typeface="굴림" charset="-127"/>
                <a:ea typeface="굴림" charset="-127"/>
              </a:rPr>
              <a:t>이 딱 한번만 일어난다</a:t>
            </a:r>
            <a:r>
              <a:rPr lang="en-US" altLang="ko-KR" dirty="0" smtClean="0">
                <a:latin typeface="굴림" charset="-127"/>
                <a:ea typeface="굴림" charset="-127"/>
              </a:rPr>
              <a:t>. </a:t>
            </a:r>
            <a:r>
              <a:rPr lang="ko-KR" altLang="en-US" dirty="0" smtClean="0">
                <a:latin typeface="굴림" charset="-127"/>
                <a:ea typeface="굴림" charset="-127"/>
              </a:rPr>
              <a:t>왜</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Deletion </a:t>
            </a:r>
            <a:r>
              <a:rPr lang="ko-KR" altLang="en-US" dirty="0" smtClean="0">
                <a:latin typeface="굴림" charset="-127"/>
                <a:ea typeface="굴림" charset="-127"/>
              </a:rPr>
              <a:t>때에는 </a:t>
            </a:r>
            <a:r>
              <a:rPr lang="en-US" altLang="ko-KR" dirty="0" smtClean="0">
                <a:latin typeface="굴림" charset="-127"/>
                <a:ea typeface="굴림" charset="-127"/>
              </a:rPr>
              <a:t>root</a:t>
            </a:r>
            <a:r>
              <a:rPr lang="ko-KR" altLang="en-US" dirty="0" smtClean="0">
                <a:latin typeface="굴림" charset="-127"/>
                <a:ea typeface="굴림" charset="-127"/>
              </a:rPr>
              <a:t>까지 되짚어 오면서 계속 </a:t>
            </a:r>
            <a:r>
              <a:rPr lang="en-US" altLang="ko-KR" dirty="0" smtClean="0">
                <a:latin typeface="굴림" charset="-127"/>
                <a:ea typeface="굴림" charset="-127"/>
              </a:rPr>
              <a:t>restructuring</a:t>
            </a:r>
            <a:r>
              <a:rPr lang="ko-KR" altLang="en-US" dirty="0" smtClean="0">
                <a:latin typeface="굴림" charset="-127"/>
                <a:ea typeface="굴림" charset="-127"/>
              </a:rPr>
              <a:t>이 필요할 수 있음</a:t>
            </a:r>
            <a:r>
              <a:rPr lang="en-US" altLang="ko-KR" dirty="0" smtClean="0">
                <a:latin typeface="굴림" charset="-127"/>
                <a:ea typeface="굴림" charset="-127"/>
              </a:rPr>
              <a:t>. </a:t>
            </a:r>
            <a:r>
              <a:rPr lang="ko-KR" altLang="en-US" dirty="0" smtClean="0">
                <a:latin typeface="굴림" charset="-127"/>
                <a:ea typeface="굴림" charset="-127"/>
              </a:rPr>
              <a:t>왜</a:t>
            </a:r>
            <a:r>
              <a:rPr lang="en-US" altLang="ko-KR" dirty="0" smtClean="0">
                <a:latin typeface="굴림" charset="-127"/>
                <a:ea typeface="굴림" charset="-127"/>
              </a:rPr>
              <a:t>?</a:t>
            </a:r>
          </a:p>
          <a:p>
            <a:pPr marL="228600" indent="-228600" eaLnBrk="1" hangingPunct="1">
              <a:buFontTx/>
              <a:buAutoNum type="arabicParenBoth"/>
            </a:pPr>
            <a:r>
              <a:rPr lang="en-US" altLang="ko-KR" dirty="0" smtClean="0">
                <a:latin typeface="굴림" charset="-127"/>
                <a:ea typeface="굴림" charset="-127"/>
              </a:rPr>
              <a:t> Insert </a:t>
            </a:r>
            <a:r>
              <a:rPr lang="ko-KR" altLang="en-US" dirty="0" smtClean="0">
                <a:latin typeface="굴림" charset="-127"/>
                <a:ea typeface="굴림" charset="-127"/>
              </a:rPr>
              <a:t>할 때는 </a:t>
            </a:r>
            <a:r>
              <a:rPr lang="en-US" altLang="ko-KR" dirty="0" smtClean="0">
                <a:latin typeface="굴림" charset="-127"/>
                <a:ea typeface="굴림" charset="-127"/>
              </a:rPr>
              <a:t>insert </a:t>
            </a:r>
            <a:r>
              <a:rPr lang="ko-KR" altLang="en-US" dirty="0" smtClean="0">
                <a:latin typeface="굴림" charset="-127"/>
                <a:ea typeface="굴림" charset="-127"/>
              </a:rPr>
              <a:t>한 위치에서 </a:t>
            </a:r>
            <a:r>
              <a:rPr lang="en-US" altLang="ko-KR" dirty="0" smtClean="0">
                <a:latin typeface="굴림" charset="-127"/>
                <a:ea typeface="굴림" charset="-127"/>
              </a:rPr>
              <a:t>height</a:t>
            </a:r>
            <a:r>
              <a:rPr lang="ko-KR" altLang="en-US" dirty="0" smtClean="0">
                <a:latin typeface="굴림" charset="-127"/>
                <a:ea typeface="굴림" charset="-127"/>
              </a:rPr>
              <a:t>가 늘어나기 때문에 그 위치에서 </a:t>
            </a:r>
            <a:r>
              <a:rPr lang="en-US" altLang="ko-KR" dirty="0" smtClean="0">
                <a:latin typeface="굴림" charset="-127"/>
                <a:ea typeface="굴림" charset="-127"/>
              </a:rPr>
              <a:t>rotate. Delete</a:t>
            </a:r>
            <a:r>
              <a:rPr lang="ko-KR" altLang="en-US" dirty="0" smtClean="0">
                <a:latin typeface="굴림" charset="-127"/>
                <a:ea typeface="굴림" charset="-127"/>
              </a:rPr>
              <a:t>할 때는 그렇지 않음</a:t>
            </a:r>
            <a:r>
              <a:rPr lang="en-US" altLang="ko-KR" dirty="0" smtClean="0">
                <a:latin typeface="굴림" charset="-127"/>
                <a:ea typeface="굴림" charset="-127"/>
              </a:rPr>
              <a:t>. </a:t>
            </a:r>
            <a:r>
              <a:rPr lang="ko-KR" altLang="en-US" dirty="0" smtClean="0">
                <a:latin typeface="굴림" charset="-127"/>
                <a:ea typeface="굴림" charset="-127"/>
              </a:rPr>
              <a:t>어떻게 해야 될까</a:t>
            </a:r>
            <a:r>
              <a:rPr lang="en-US" altLang="ko-KR" dirty="0" smtClean="0">
                <a:latin typeface="굴림" charset="-127"/>
                <a:ea typeface="굴림" charset="-127"/>
              </a:rPr>
              <a:t>?</a:t>
            </a:r>
          </a:p>
        </p:txBody>
      </p:sp>
    </p:spTree>
    <p:extLst>
      <p:ext uri="{BB962C8B-B14F-4D97-AF65-F5344CB8AC3E}">
        <p14:creationId xmlns:p14="http://schemas.microsoft.com/office/powerpoint/2010/main" val="144626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DE414D28-D638-4747-9F9A-4D3B6BE2259C}" type="slidenum">
              <a:rPr lang="en-US" altLang="ko-KR" sz="1200" smtClean="0">
                <a:latin typeface="굴림" charset="-127"/>
              </a:rPr>
              <a:pPr eaLnBrk="1" hangingPunct="1"/>
              <a:t>23</a:t>
            </a:fld>
            <a:endParaRPr lang="en-US" altLang="ko-KR" sz="1200" smtClean="0">
              <a:latin typeface="굴림" charset="-127"/>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093398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B3557E49-2FD4-4B5F-AF0E-FD4D5FFDCB86}" type="slidenum">
              <a:rPr lang="en-US" altLang="ko-KR" sz="1200" smtClean="0"/>
              <a:pPr eaLnBrk="1" hangingPunct="1"/>
              <a:t>47</a:t>
            </a:fld>
            <a:endParaRPr lang="en-US" altLang="ko-KR"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굴림" charset="-127"/>
                <a:ea typeface="굴림" charset="-127"/>
              </a:rPr>
              <a:t>memory access: in ns.</a:t>
            </a:r>
          </a:p>
          <a:p>
            <a:pPr eaLnBrk="1" hangingPunct="1"/>
            <a:r>
              <a:rPr lang="en-US" altLang="ko-KR" dirty="0" smtClean="0">
                <a:latin typeface="굴림" charset="-127"/>
                <a:ea typeface="굴림" charset="-127"/>
              </a:rPr>
              <a:t>disk access: in </a:t>
            </a:r>
            <a:r>
              <a:rPr lang="en-US" altLang="ko-KR" dirty="0" err="1" smtClean="0">
                <a:latin typeface="굴림" charset="-127"/>
                <a:ea typeface="굴림" charset="-127"/>
              </a:rPr>
              <a:t>ms.</a:t>
            </a:r>
            <a:endParaRPr lang="en-US" altLang="ko-KR" dirty="0" smtClean="0">
              <a:latin typeface="굴림" charset="-127"/>
              <a:ea typeface="굴림" charset="-127"/>
            </a:endParaRPr>
          </a:p>
        </p:txBody>
      </p:sp>
    </p:spTree>
    <p:extLst>
      <p:ext uri="{BB962C8B-B14F-4D97-AF65-F5344CB8AC3E}">
        <p14:creationId xmlns:p14="http://schemas.microsoft.com/office/powerpoint/2010/main" val="417651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B3557E49-2FD4-4B5F-AF0E-FD4D5FFDCB86}" type="slidenum">
              <a:rPr lang="en-US" altLang="ko-KR" sz="1200" smtClean="0"/>
              <a:pPr eaLnBrk="1" hangingPunct="1"/>
              <a:t>48</a:t>
            </a:fld>
            <a:endParaRPr lang="en-US" altLang="ko-KR"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굴림" charset="-127"/>
                <a:ea typeface="굴림" charset="-127"/>
              </a:rPr>
              <a:t>- </a:t>
            </a:r>
            <a:r>
              <a:rPr lang="ko-KR" altLang="en-US" dirty="0" smtClean="0">
                <a:latin typeface="굴림" charset="-127"/>
                <a:ea typeface="굴림" charset="-127"/>
              </a:rPr>
              <a:t>한 </a:t>
            </a:r>
            <a:r>
              <a:rPr lang="ko-KR" altLang="en-US" dirty="0" err="1" smtClean="0">
                <a:latin typeface="굴림" charset="-127"/>
                <a:ea typeface="굴림" charset="-127"/>
              </a:rPr>
              <a:t>노드</a:t>
            </a:r>
            <a:r>
              <a:rPr lang="ko-KR" altLang="en-US" dirty="0" smtClean="0">
                <a:latin typeface="굴림" charset="-127"/>
                <a:ea typeface="굴림" charset="-127"/>
              </a:rPr>
              <a:t> 안의 </a:t>
            </a:r>
            <a:r>
              <a:rPr lang="en-US" altLang="ko-KR" dirty="0" smtClean="0">
                <a:latin typeface="굴림" charset="-127"/>
                <a:ea typeface="굴림" charset="-127"/>
              </a:rPr>
              <a:t>key </a:t>
            </a:r>
            <a:r>
              <a:rPr lang="ko-KR" altLang="en-US" dirty="0" smtClean="0">
                <a:latin typeface="굴림" charset="-127"/>
                <a:ea typeface="굴림" charset="-127"/>
              </a:rPr>
              <a:t>값은 오름차순으로 정렬되어 있어야 함</a:t>
            </a:r>
            <a:endParaRPr lang="en-US" altLang="ko-KR" dirty="0" smtClean="0">
              <a:latin typeface="굴림" charset="-127"/>
              <a:ea typeface="굴림" charset="-127"/>
            </a:endParaRPr>
          </a:p>
          <a:p>
            <a:pPr eaLnBrk="1" hangingPunct="1"/>
            <a:r>
              <a:rPr lang="en-US" altLang="ko-KR" dirty="0" smtClean="0">
                <a:latin typeface="굴림" charset="-127"/>
                <a:ea typeface="굴림" charset="-127"/>
              </a:rPr>
              <a:t>- </a:t>
            </a:r>
            <a:r>
              <a:rPr lang="ko-KR" altLang="en-US" dirty="0" smtClean="0">
                <a:latin typeface="굴림" charset="-127"/>
                <a:ea typeface="굴림" charset="-127"/>
              </a:rPr>
              <a:t>중간</a:t>
            </a:r>
            <a:r>
              <a:rPr lang="en-US" altLang="ko-KR" dirty="0" smtClean="0">
                <a:latin typeface="굴림" charset="-127"/>
                <a:ea typeface="굴림" charset="-127"/>
              </a:rPr>
              <a:t> </a:t>
            </a:r>
            <a:r>
              <a:rPr lang="ko-KR" altLang="en-US" dirty="0" err="1" smtClean="0">
                <a:latin typeface="굴림" charset="-127"/>
                <a:ea typeface="굴림" charset="-127"/>
              </a:rPr>
              <a:t>노드의</a:t>
            </a:r>
            <a:r>
              <a:rPr lang="ko-KR" altLang="en-US" dirty="0" smtClean="0">
                <a:latin typeface="굴림" charset="-127"/>
                <a:ea typeface="굴림" charset="-127"/>
              </a:rPr>
              <a:t> </a:t>
            </a:r>
            <a:r>
              <a:rPr lang="en-US" altLang="ko-KR" dirty="0" smtClean="0">
                <a:latin typeface="굴림" charset="-127"/>
                <a:ea typeface="굴림" charset="-127"/>
              </a:rPr>
              <a:t>key </a:t>
            </a:r>
            <a:r>
              <a:rPr lang="ko-KR" altLang="en-US" dirty="0" smtClean="0">
                <a:latin typeface="굴림" charset="-127"/>
                <a:ea typeface="굴림" charset="-127"/>
              </a:rPr>
              <a:t>값은 </a:t>
            </a:r>
            <a:endParaRPr lang="en-US" altLang="ko-KR" dirty="0" smtClean="0">
              <a:latin typeface="굴림" charset="-127"/>
              <a:ea typeface="굴림" charset="-127"/>
            </a:endParaRPr>
          </a:p>
        </p:txBody>
      </p:sp>
    </p:spTree>
    <p:extLst>
      <p:ext uri="{BB962C8B-B14F-4D97-AF65-F5344CB8AC3E}">
        <p14:creationId xmlns:p14="http://schemas.microsoft.com/office/powerpoint/2010/main" val="1752425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Root</a:t>
            </a:r>
            <a:r>
              <a:rPr lang="ko-KR" altLang="en-US" dirty="0" smtClean="0"/>
              <a:t>는 </a:t>
            </a:r>
            <a:r>
              <a:rPr lang="en-US" altLang="ko-KR" dirty="0" smtClean="0"/>
              <a:t>min. 2</a:t>
            </a:r>
            <a:r>
              <a:rPr lang="ko-KR" altLang="en-US" dirty="0" smtClean="0"/>
              <a:t>개의 </a:t>
            </a:r>
            <a:r>
              <a:rPr lang="en-US" altLang="ko-KR" dirty="0" smtClean="0"/>
              <a:t>children</a:t>
            </a:r>
            <a:r>
              <a:rPr lang="ko-KR" altLang="en-US" dirty="0" smtClean="0"/>
              <a:t>을 가지도록 함</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49</a:t>
            </a:fld>
            <a:endParaRPr lang="en-US" altLang="ko-KR"/>
          </a:p>
        </p:txBody>
      </p:sp>
    </p:spTree>
    <p:extLst>
      <p:ext uri="{BB962C8B-B14F-4D97-AF65-F5344CB8AC3E}">
        <p14:creationId xmlns:p14="http://schemas.microsoft.com/office/powerpoint/2010/main" val="1027766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50</a:t>
            </a:fld>
            <a:endParaRPr lang="en-US" altLang="ko-KR"/>
          </a:p>
        </p:txBody>
      </p:sp>
    </p:spTree>
    <p:extLst>
      <p:ext uri="{BB962C8B-B14F-4D97-AF65-F5344CB8AC3E}">
        <p14:creationId xmlns:p14="http://schemas.microsoft.com/office/powerpoint/2010/main" val="2924402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E891FF36-CE51-4E73-B227-AFD2EFE48051}" type="slidenum">
              <a:rPr lang="en-US" altLang="ko-KR" sz="1200" smtClean="0"/>
              <a:pPr eaLnBrk="1" hangingPunct="1"/>
              <a:t>51</a:t>
            </a:fld>
            <a:endParaRPr lang="en-US" altLang="ko-KR"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굴림" charset="-127"/>
                <a:ea typeface="굴림" charset="-127"/>
              </a:rPr>
              <a:t/>
            </a:r>
            <a:br>
              <a:rPr lang="en-US" altLang="ko-KR" dirty="0" smtClean="0">
                <a:latin typeface="굴림" charset="-127"/>
                <a:ea typeface="굴림" charset="-127"/>
              </a:rPr>
            </a:br>
            <a:r>
              <a:rPr lang="en-US" altLang="ko-KR" dirty="0" smtClean="0">
                <a:latin typeface="굴림" charset="-127"/>
                <a:ea typeface="굴림" charset="-127"/>
              </a:rPr>
              <a:t>Best case: all nodes</a:t>
            </a:r>
            <a:r>
              <a:rPr lang="en-US" altLang="ko-KR" baseline="0" dirty="0" smtClean="0">
                <a:latin typeface="굴림" charset="-127"/>
                <a:ea typeface="굴림" charset="-127"/>
              </a:rPr>
              <a:t> are full with m children with H</a:t>
            </a:r>
          </a:p>
        </p:txBody>
      </p:sp>
    </p:spTree>
    <p:extLst>
      <p:ext uri="{BB962C8B-B14F-4D97-AF65-F5344CB8AC3E}">
        <p14:creationId xmlns:p14="http://schemas.microsoft.com/office/powerpoint/2010/main" val="4148902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log_m</a:t>
            </a:r>
            <a:r>
              <a:rPr lang="en-US" altLang="ko-KR" dirty="0" smtClean="0"/>
              <a:t> n = </a:t>
            </a:r>
            <a:r>
              <a:rPr lang="ko-KR" altLang="en-US" dirty="0" smtClean="0"/>
              <a:t>해당 레벨로 내려가는 오버헤드</a:t>
            </a:r>
            <a:r>
              <a:rPr lang="en-US" altLang="ko-KR" dirty="0" smtClean="0"/>
              <a:t>, log m = </a:t>
            </a:r>
            <a:r>
              <a:rPr lang="ko-KR" altLang="en-US" dirty="0" smtClean="0"/>
              <a:t>해당 레벨에서 이진 탐색</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52</a:t>
            </a:fld>
            <a:endParaRPr lang="en-US" altLang="ko-KR"/>
          </a:p>
        </p:txBody>
      </p:sp>
    </p:spTree>
    <p:extLst>
      <p:ext uri="{BB962C8B-B14F-4D97-AF65-F5344CB8AC3E}">
        <p14:creationId xmlns:p14="http://schemas.microsoft.com/office/powerpoint/2010/main" val="920631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482F047D-6628-4E41-879B-085EC7ABD179}" type="slidenum">
              <a:rPr lang="en-US" altLang="ko-KR" sz="1200" smtClean="0"/>
              <a:pPr eaLnBrk="1" hangingPunct="1"/>
              <a:t>53</a:t>
            </a:fld>
            <a:endParaRPr lang="en-US" altLang="ko-KR"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dirty="0" smtClean="0">
                <a:latin typeface="굴림" charset="-127"/>
                <a:ea typeface="굴림" charset="-127"/>
              </a:rPr>
              <a:t>삽입은 </a:t>
            </a:r>
            <a:r>
              <a:rPr lang="en-US" altLang="ko-KR" dirty="0" smtClean="0">
                <a:latin typeface="굴림" charset="-127"/>
                <a:ea typeface="굴림" charset="-127"/>
              </a:rPr>
              <a:t>leaf </a:t>
            </a:r>
            <a:r>
              <a:rPr lang="ko-KR" altLang="en-US" dirty="0" err="1" smtClean="0">
                <a:latin typeface="굴림" charset="-127"/>
                <a:ea typeface="굴림" charset="-127"/>
              </a:rPr>
              <a:t>노드에서만</a:t>
            </a:r>
            <a:r>
              <a:rPr lang="ko-KR" altLang="en-US" dirty="0" smtClean="0">
                <a:latin typeface="굴림" charset="-127"/>
                <a:ea typeface="굴림" charset="-127"/>
              </a:rPr>
              <a:t> 일어나도록 함</a:t>
            </a:r>
            <a:r>
              <a:rPr lang="en-US" altLang="ko-KR" dirty="0" smtClean="0">
                <a:latin typeface="굴림" charset="-127"/>
                <a:ea typeface="굴림" charset="-127"/>
              </a:rPr>
              <a:t>.</a:t>
            </a:r>
          </a:p>
          <a:p>
            <a:pPr eaLnBrk="1" hangingPunct="1"/>
            <a:r>
              <a:rPr lang="ko-KR" altLang="en-US" dirty="0" smtClean="0">
                <a:latin typeface="굴림" charset="-127"/>
                <a:ea typeface="굴림" charset="-127"/>
              </a:rPr>
              <a:t>오름 </a:t>
            </a:r>
            <a:r>
              <a:rPr lang="ko-KR" altLang="en-US" dirty="0" err="1" smtClean="0">
                <a:latin typeface="굴림" charset="-127"/>
                <a:ea typeface="굴림" charset="-127"/>
              </a:rPr>
              <a:t>차순은</a:t>
            </a:r>
            <a:r>
              <a:rPr lang="ko-KR" altLang="en-US" dirty="0" smtClean="0">
                <a:latin typeface="굴림" charset="-127"/>
                <a:ea typeface="굴림" charset="-127"/>
              </a:rPr>
              <a:t> 지켜져야 함</a:t>
            </a:r>
            <a:r>
              <a:rPr lang="en-US" altLang="ko-KR" dirty="0" smtClean="0">
                <a:latin typeface="굴림" charset="-127"/>
                <a:ea typeface="굴림" charset="-127"/>
              </a:rPr>
              <a:t>.</a:t>
            </a:r>
            <a:endParaRPr lang="ko-KR" altLang="ko-KR" dirty="0" smtClean="0">
              <a:latin typeface="굴림" charset="-127"/>
              <a:ea typeface="굴림" charset="-127"/>
            </a:endParaRPr>
          </a:p>
        </p:txBody>
      </p:sp>
    </p:spTree>
    <p:extLst>
      <p:ext uri="{BB962C8B-B14F-4D97-AF65-F5344CB8AC3E}">
        <p14:creationId xmlns:p14="http://schemas.microsoft.com/office/powerpoint/2010/main" val="4142989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54</a:t>
            </a:fld>
            <a:endParaRPr lang="en-US" altLang="ko-KR"/>
          </a:p>
        </p:txBody>
      </p:sp>
    </p:spTree>
    <p:extLst>
      <p:ext uri="{BB962C8B-B14F-4D97-AF65-F5344CB8AC3E}">
        <p14:creationId xmlns:p14="http://schemas.microsoft.com/office/powerpoint/2010/main" val="196104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55</a:t>
            </a:fld>
            <a:endParaRPr lang="en-US" altLang="ko-KR"/>
          </a:p>
        </p:txBody>
      </p:sp>
    </p:spTree>
    <p:extLst>
      <p:ext uri="{BB962C8B-B14F-4D97-AF65-F5344CB8AC3E}">
        <p14:creationId xmlns:p14="http://schemas.microsoft.com/office/powerpoint/2010/main" val="145865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482F047D-6628-4E41-879B-085EC7ABD179}" type="slidenum">
              <a:rPr lang="en-US" altLang="ko-KR" sz="1200" smtClean="0"/>
              <a:pPr eaLnBrk="1" hangingPunct="1"/>
              <a:t>56</a:t>
            </a:fld>
            <a:endParaRPr lang="en-US" altLang="ko-KR"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dirty="0" smtClean="0">
                <a:latin typeface="굴림" charset="-127"/>
                <a:ea typeface="굴림" charset="-127"/>
              </a:rPr>
              <a:t>삽입은 </a:t>
            </a:r>
            <a:r>
              <a:rPr lang="en-US" altLang="ko-KR" dirty="0" smtClean="0">
                <a:latin typeface="굴림" charset="-127"/>
                <a:ea typeface="굴림" charset="-127"/>
              </a:rPr>
              <a:t>leaf </a:t>
            </a:r>
            <a:r>
              <a:rPr lang="ko-KR" altLang="en-US" dirty="0" err="1" smtClean="0">
                <a:latin typeface="굴림" charset="-127"/>
                <a:ea typeface="굴림" charset="-127"/>
              </a:rPr>
              <a:t>노드에서만</a:t>
            </a:r>
            <a:r>
              <a:rPr lang="ko-KR" altLang="en-US" dirty="0" smtClean="0">
                <a:latin typeface="굴림" charset="-127"/>
                <a:ea typeface="굴림" charset="-127"/>
              </a:rPr>
              <a:t> 일어나도록 함</a:t>
            </a:r>
            <a:r>
              <a:rPr lang="en-US" altLang="ko-KR" dirty="0" smtClean="0">
                <a:latin typeface="굴림" charset="-127"/>
                <a:ea typeface="굴림" charset="-127"/>
              </a:rPr>
              <a:t>.</a:t>
            </a:r>
          </a:p>
          <a:p>
            <a:pPr eaLnBrk="1" hangingPunct="1"/>
            <a:r>
              <a:rPr lang="ko-KR" altLang="en-US" dirty="0" smtClean="0">
                <a:latin typeface="굴림" charset="-127"/>
                <a:ea typeface="굴림" charset="-127"/>
              </a:rPr>
              <a:t>오름 </a:t>
            </a:r>
            <a:r>
              <a:rPr lang="ko-KR" altLang="en-US" dirty="0" err="1" smtClean="0">
                <a:latin typeface="굴림" charset="-127"/>
                <a:ea typeface="굴림" charset="-127"/>
              </a:rPr>
              <a:t>차순은</a:t>
            </a:r>
            <a:r>
              <a:rPr lang="ko-KR" altLang="en-US" dirty="0" smtClean="0">
                <a:latin typeface="굴림" charset="-127"/>
                <a:ea typeface="굴림" charset="-127"/>
              </a:rPr>
              <a:t> 지켜져야 함</a:t>
            </a:r>
            <a:r>
              <a:rPr lang="en-US" altLang="ko-KR" dirty="0" smtClean="0">
                <a:latin typeface="굴림" charset="-127"/>
                <a:ea typeface="굴림" charset="-127"/>
              </a:rPr>
              <a:t>.</a:t>
            </a:r>
          </a:p>
          <a:p>
            <a:pPr eaLnBrk="1" hangingPunct="1"/>
            <a:endParaRPr lang="en-US" altLang="ko-KR" dirty="0" smtClean="0">
              <a:latin typeface="굴림" charset="-127"/>
              <a:ea typeface="굴림" charset="-127"/>
            </a:endParaRPr>
          </a:p>
          <a:p>
            <a:pPr eaLnBrk="1" hangingPunct="1"/>
            <a:r>
              <a:rPr lang="ko-KR" altLang="en-US" dirty="0" smtClean="0">
                <a:latin typeface="굴림" charset="-127"/>
                <a:ea typeface="굴림" charset="-127"/>
              </a:rPr>
              <a:t>양쪽 </a:t>
            </a:r>
            <a:r>
              <a:rPr lang="en-US" altLang="ko-KR" dirty="0" smtClean="0">
                <a:latin typeface="굴림" charset="-127"/>
                <a:ea typeface="굴림" charset="-127"/>
              </a:rPr>
              <a:t>sibling</a:t>
            </a:r>
            <a:r>
              <a:rPr lang="ko-KR" altLang="en-US" dirty="0" smtClean="0">
                <a:latin typeface="굴림" charset="-127"/>
                <a:ea typeface="굴림" charset="-127"/>
              </a:rPr>
              <a:t>이 </a:t>
            </a:r>
            <a:r>
              <a:rPr lang="en-US" altLang="ko-KR" dirty="0" smtClean="0">
                <a:latin typeface="굴림" charset="-127"/>
                <a:ea typeface="굴림" charset="-127"/>
              </a:rPr>
              <a:t>full</a:t>
            </a:r>
            <a:r>
              <a:rPr lang="ko-KR" altLang="en-US" dirty="0" smtClean="0">
                <a:latin typeface="굴림" charset="-127"/>
                <a:ea typeface="굴림" charset="-127"/>
              </a:rPr>
              <a:t>이 아닐 때만 사용 가능 </a:t>
            </a:r>
            <a:r>
              <a:rPr lang="en-US" altLang="ko-KR" dirty="0" smtClean="0">
                <a:latin typeface="굴림" charset="-127"/>
                <a:ea typeface="굴림" charset="-127"/>
              </a:rPr>
              <a:t>(</a:t>
            </a:r>
            <a:r>
              <a:rPr lang="ko-KR" altLang="en-US" dirty="0" smtClean="0">
                <a:latin typeface="굴림" charset="-127"/>
                <a:ea typeface="굴림" charset="-127"/>
              </a:rPr>
              <a:t>공간 절약</a:t>
            </a:r>
            <a:r>
              <a:rPr lang="en-US" altLang="ko-KR" dirty="0" smtClean="0">
                <a:latin typeface="굴림" charset="-127"/>
                <a:ea typeface="굴림" charset="-127"/>
              </a:rPr>
              <a:t>)</a:t>
            </a:r>
          </a:p>
          <a:p>
            <a:pPr eaLnBrk="1" hangingPunct="1"/>
            <a:r>
              <a:rPr lang="en-US" altLang="ko-KR" dirty="0" smtClean="0">
                <a:latin typeface="굴림" charset="-127"/>
                <a:ea typeface="굴림" charset="-127"/>
              </a:rPr>
              <a:t>(m-1)</a:t>
            </a:r>
            <a:r>
              <a:rPr lang="en-US" altLang="ko-KR" baseline="0" dirty="0" smtClean="0">
                <a:latin typeface="굴림" charset="-127"/>
                <a:ea typeface="굴림" charset="-127"/>
              </a:rPr>
              <a:t> </a:t>
            </a:r>
            <a:r>
              <a:rPr lang="ko-KR" altLang="en-US" baseline="0" dirty="0" smtClean="0">
                <a:latin typeface="굴림" charset="-127"/>
                <a:ea typeface="굴림" charset="-127"/>
              </a:rPr>
              <a:t>미만의 키를 가진 </a:t>
            </a:r>
            <a:r>
              <a:rPr lang="en-US" altLang="ko-KR" baseline="0" dirty="0" smtClean="0">
                <a:latin typeface="굴림" charset="-127"/>
                <a:ea typeface="굴림" charset="-127"/>
              </a:rPr>
              <a:t>sibling</a:t>
            </a:r>
            <a:r>
              <a:rPr lang="ko-KR" altLang="en-US" baseline="0" dirty="0" smtClean="0">
                <a:latin typeface="굴림" charset="-127"/>
                <a:ea typeface="굴림" charset="-127"/>
              </a:rPr>
              <a:t>이 있으면 가능</a:t>
            </a:r>
            <a:r>
              <a:rPr lang="en-US" altLang="ko-KR" baseline="0" dirty="0" smtClean="0">
                <a:latin typeface="굴림" charset="-127"/>
                <a:ea typeface="굴림" charset="-127"/>
              </a:rPr>
              <a:t>. Full</a:t>
            </a:r>
            <a:r>
              <a:rPr lang="ko-KR" altLang="en-US" baseline="0" dirty="0" smtClean="0">
                <a:latin typeface="굴림" charset="-127"/>
                <a:ea typeface="굴림" charset="-127"/>
              </a:rPr>
              <a:t>이</a:t>
            </a:r>
            <a:r>
              <a:rPr lang="en-US" altLang="ko-KR" baseline="0" dirty="0" smtClean="0">
                <a:latin typeface="굴림" charset="-127"/>
                <a:ea typeface="굴림" charset="-127"/>
              </a:rPr>
              <a:t> </a:t>
            </a:r>
            <a:r>
              <a:rPr lang="ko-KR" altLang="en-US" baseline="0" dirty="0" smtClean="0">
                <a:latin typeface="굴림" charset="-127"/>
                <a:ea typeface="굴림" charset="-127"/>
              </a:rPr>
              <a:t>된 </a:t>
            </a:r>
            <a:r>
              <a:rPr lang="ko-KR" altLang="en-US" baseline="0" dirty="0" err="1" smtClean="0">
                <a:latin typeface="굴림" charset="-127"/>
                <a:ea typeface="굴림" charset="-127"/>
              </a:rPr>
              <a:t>노드와</a:t>
            </a:r>
            <a:r>
              <a:rPr lang="ko-KR" altLang="en-US" baseline="0" dirty="0" smtClean="0">
                <a:latin typeface="굴림" charset="-127"/>
                <a:ea typeface="굴림" charset="-127"/>
              </a:rPr>
              <a:t> </a:t>
            </a:r>
            <a:r>
              <a:rPr lang="en-US" altLang="ko-KR" baseline="0" dirty="0" smtClean="0">
                <a:latin typeface="굴림" charset="-127"/>
                <a:ea typeface="굴림" charset="-127"/>
              </a:rPr>
              <a:t>full</a:t>
            </a:r>
            <a:r>
              <a:rPr lang="ko-KR" altLang="en-US" baseline="0" dirty="0" smtClean="0">
                <a:latin typeface="굴림" charset="-127"/>
                <a:ea typeface="굴림" charset="-127"/>
              </a:rPr>
              <a:t>이 아닌 </a:t>
            </a:r>
            <a:r>
              <a:rPr lang="en-US" altLang="ko-KR" baseline="0" dirty="0" smtClean="0">
                <a:latin typeface="굴림" charset="-127"/>
                <a:ea typeface="굴림" charset="-127"/>
              </a:rPr>
              <a:t>sibling</a:t>
            </a:r>
            <a:r>
              <a:rPr lang="ko-KR" altLang="en-US" baseline="0" dirty="0" smtClean="0">
                <a:latin typeface="굴림" charset="-127"/>
                <a:ea typeface="굴림" charset="-127"/>
              </a:rPr>
              <a:t>을 구분하는 </a:t>
            </a:r>
            <a:r>
              <a:rPr lang="en-US" altLang="ko-KR" baseline="0" dirty="0" smtClean="0">
                <a:latin typeface="굴림" charset="-127"/>
                <a:ea typeface="굴림" charset="-127"/>
              </a:rPr>
              <a:t>parent node</a:t>
            </a:r>
            <a:r>
              <a:rPr lang="ko-KR" altLang="en-US" baseline="0" dirty="0" smtClean="0">
                <a:latin typeface="굴림" charset="-127"/>
                <a:ea typeface="굴림" charset="-127"/>
              </a:rPr>
              <a:t>의 키를 </a:t>
            </a:r>
            <a:endParaRPr lang="en-US" altLang="ko-KR" baseline="0" dirty="0" smtClean="0">
              <a:latin typeface="굴림" charset="-127"/>
              <a:ea typeface="굴림" charset="-127"/>
            </a:endParaRPr>
          </a:p>
          <a:p>
            <a:pPr eaLnBrk="1" hangingPunct="1"/>
            <a:r>
              <a:rPr lang="en-US" altLang="ko-KR" dirty="0" smtClean="0">
                <a:latin typeface="굴림" charset="-127"/>
                <a:ea typeface="굴림" charset="-127"/>
              </a:rPr>
              <a:t>Full</a:t>
            </a:r>
            <a:r>
              <a:rPr lang="en-US" altLang="ko-KR" baseline="0" dirty="0" smtClean="0">
                <a:latin typeface="굴림" charset="-127"/>
                <a:ea typeface="굴림" charset="-127"/>
              </a:rPr>
              <a:t> </a:t>
            </a:r>
            <a:r>
              <a:rPr lang="ko-KR" altLang="en-US" baseline="0" dirty="0" smtClean="0">
                <a:latin typeface="굴림" charset="-127"/>
                <a:ea typeface="굴림" charset="-127"/>
              </a:rPr>
              <a:t>이 아닌 </a:t>
            </a:r>
            <a:r>
              <a:rPr lang="ko-KR" altLang="en-US" baseline="0" dirty="0" err="1" smtClean="0">
                <a:latin typeface="굴림" charset="-127"/>
                <a:ea typeface="굴림" charset="-127"/>
              </a:rPr>
              <a:t>노드로</a:t>
            </a:r>
            <a:r>
              <a:rPr lang="ko-KR" altLang="en-US" baseline="0" dirty="0" smtClean="0">
                <a:latin typeface="굴림" charset="-127"/>
                <a:ea typeface="굴림" charset="-127"/>
              </a:rPr>
              <a:t> 내리고</a:t>
            </a:r>
            <a:r>
              <a:rPr lang="en-US" altLang="ko-KR" baseline="0" dirty="0" smtClean="0">
                <a:latin typeface="굴림" charset="-127"/>
                <a:ea typeface="굴림" charset="-127"/>
              </a:rPr>
              <a:t>, full</a:t>
            </a:r>
            <a:r>
              <a:rPr lang="ko-KR" altLang="en-US" baseline="0" dirty="0" smtClean="0">
                <a:latin typeface="굴림" charset="-127"/>
                <a:ea typeface="굴림" charset="-127"/>
              </a:rPr>
              <a:t>이 된 </a:t>
            </a:r>
            <a:r>
              <a:rPr lang="ko-KR" altLang="en-US" baseline="0" dirty="0" err="1" smtClean="0">
                <a:latin typeface="굴림" charset="-127"/>
                <a:ea typeface="굴림" charset="-127"/>
              </a:rPr>
              <a:t>노드의</a:t>
            </a:r>
            <a:r>
              <a:rPr lang="ko-KR" altLang="en-US" baseline="0" dirty="0" smtClean="0">
                <a:latin typeface="굴림" charset="-127"/>
                <a:ea typeface="굴림" charset="-127"/>
              </a:rPr>
              <a:t> </a:t>
            </a:r>
            <a:r>
              <a:rPr lang="en-US" altLang="ko-KR" baseline="0" dirty="0" smtClean="0">
                <a:latin typeface="굴림" charset="-127"/>
                <a:ea typeface="굴림" charset="-127"/>
              </a:rPr>
              <a:t>leftmost </a:t>
            </a:r>
            <a:r>
              <a:rPr lang="ko-KR" altLang="en-US" baseline="0" dirty="0" smtClean="0">
                <a:latin typeface="굴림" charset="-127"/>
                <a:ea typeface="굴림" charset="-127"/>
              </a:rPr>
              <a:t>혹은 </a:t>
            </a:r>
            <a:r>
              <a:rPr lang="en-US" altLang="ko-KR" baseline="0" dirty="0" smtClean="0">
                <a:latin typeface="굴림" charset="-127"/>
                <a:ea typeface="굴림" charset="-127"/>
              </a:rPr>
              <a:t>rightmost </a:t>
            </a:r>
            <a:r>
              <a:rPr lang="ko-KR" altLang="en-US" baseline="0" dirty="0" smtClean="0">
                <a:latin typeface="굴림" charset="-127"/>
                <a:ea typeface="굴림" charset="-127"/>
              </a:rPr>
              <a:t>키를 </a:t>
            </a:r>
            <a:r>
              <a:rPr lang="en-US" altLang="ko-KR" baseline="0" dirty="0" smtClean="0">
                <a:latin typeface="굴림" charset="-127"/>
                <a:ea typeface="굴림" charset="-127"/>
              </a:rPr>
              <a:t>parent</a:t>
            </a:r>
            <a:r>
              <a:rPr lang="ko-KR" altLang="en-US" baseline="0" dirty="0" smtClean="0">
                <a:latin typeface="굴림" charset="-127"/>
                <a:ea typeface="굴림" charset="-127"/>
              </a:rPr>
              <a:t>로 올리도록 함</a:t>
            </a:r>
            <a:r>
              <a:rPr lang="en-US" altLang="ko-KR" baseline="0" dirty="0" smtClean="0">
                <a:latin typeface="굴림" charset="-127"/>
                <a:ea typeface="굴림" charset="-127"/>
              </a:rPr>
              <a:t>.</a:t>
            </a:r>
            <a:endParaRPr lang="ko-KR" altLang="ko-KR" dirty="0" smtClean="0">
              <a:latin typeface="굴림" charset="-127"/>
              <a:ea typeface="굴림" charset="-127"/>
            </a:endParaRPr>
          </a:p>
        </p:txBody>
      </p:sp>
    </p:spTree>
    <p:extLst>
      <p:ext uri="{BB962C8B-B14F-4D97-AF65-F5344CB8AC3E}">
        <p14:creationId xmlns:p14="http://schemas.microsoft.com/office/powerpoint/2010/main" val="277651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CC4C4D91-53E0-4081-8007-7D231B15E0EF}" type="slidenum">
              <a:rPr lang="en-US" altLang="ko-KR" sz="1200" smtClean="0">
                <a:latin typeface="굴림" charset="-127"/>
              </a:rPr>
              <a:pPr eaLnBrk="1" hangingPunct="1"/>
              <a:t>30</a:t>
            </a:fld>
            <a:endParaRPr lang="en-US" altLang="ko-KR" sz="1200" smtClean="0">
              <a:latin typeface="굴림"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latin typeface="굴림" charset="-127"/>
                <a:ea typeface="굴림" charset="-127"/>
              </a:rPr>
              <a:t>proof does not work when k=2. summation index j runs from 1 to </a:t>
            </a:r>
            <a:r>
              <a:rPr lang="en-US" altLang="ko-KR" smtClean="0">
                <a:latin typeface="Arial" charset="0"/>
                <a:ea typeface="굴림" charset="-127"/>
              </a:rPr>
              <a:t>“</a:t>
            </a:r>
            <a:r>
              <a:rPr lang="en-US" altLang="ko-KR" smtClean="0">
                <a:latin typeface="굴림" charset="-127"/>
                <a:ea typeface="굴림" charset="-127"/>
              </a:rPr>
              <a:t>ceiling(k/2)-1</a:t>
            </a:r>
            <a:r>
              <a:rPr lang="en-US" altLang="ko-KR" smtClean="0">
                <a:latin typeface="Arial" charset="0"/>
                <a:ea typeface="굴림" charset="-127"/>
              </a:rPr>
              <a:t>”</a:t>
            </a:r>
            <a:r>
              <a:rPr lang="en-US" altLang="ko-KR" smtClean="0">
                <a:latin typeface="굴림" charset="-127"/>
                <a:ea typeface="굴림" charset="-127"/>
              </a:rPr>
              <a:t>, which is equal to 0 when k=2.</a:t>
            </a:r>
          </a:p>
        </p:txBody>
      </p:sp>
    </p:spTree>
    <p:extLst>
      <p:ext uri="{BB962C8B-B14F-4D97-AF65-F5344CB8AC3E}">
        <p14:creationId xmlns:p14="http://schemas.microsoft.com/office/powerpoint/2010/main" val="30430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57</a:t>
            </a:fld>
            <a:endParaRPr lang="en-US" altLang="ko-KR"/>
          </a:p>
        </p:txBody>
      </p:sp>
    </p:spTree>
    <p:extLst>
      <p:ext uri="{BB962C8B-B14F-4D97-AF65-F5344CB8AC3E}">
        <p14:creationId xmlns:p14="http://schemas.microsoft.com/office/powerpoint/2010/main" val="4257767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58</a:t>
            </a:fld>
            <a:endParaRPr lang="en-US" altLang="ko-KR"/>
          </a:p>
        </p:txBody>
      </p:sp>
    </p:spTree>
    <p:extLst>
      <p:ext uri="{BB962C8B-B14F-4D97-AF65-F5344CB8AC3E}">
        <p14:creationId xmlns:p14="http://schemas.microsoft.com/office/powerpoint/2010/main" val="4184885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23CCF08A-9694-4A3B-87B0-736F80D825BF}" type="slidenum">
              <a:rPr lang="en-US" altLang="ko-KR" sz="1200" smtClean="0"/>
              <a:pPr eaLnBrk="1" hangingPunct="1"/>
              <a:t>59</a:t>
            </a:fld>
            <a:endParaRPr lang="en-US" altLang="ko-KR"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latin typeface="굴림" charset="-127"/>
                <a:ea typeface="굴림" charset="-127"/>
              </a:rPr>
              <a:t>key rotation is not sufficient: </a:t>
            </a:r>
            <a:r>
              <a:rPr lang="ko-KR" altLang="en-US" smtClean="0">
                <a:latin typeface="굴림" charset="-127"/>
                <a:ea typeface="굴림" charset="-127"/>
              </a:rPr>
              <a:t>양쪽 </a:t>
            </a:r>
            <a:r>
              <a:rPr lang="en-US" altLang="ko-KR" smtClean="0">
                <a:latin typeface="굴림" charset="-127"/>
                <a:ea typeface="굴림" charset="-127"/>
              </a:rPr>
              <a:t>sibling</a:t>
            </a:r>
            <a:r>
              <a:rPr lang="ko-KR" altLang="en-US" smtClean="0">
                <a:latin typeface="굴림" charset="-127"/>
                <a:ea typeface="굴림" charset="-127"/>
              </a:rPr>
              <a:t>이 모두 </a:t>
            </a:r>
            <a:r>
              <a:rPr lang="en-US" altLang="ko-KR" smtClean="0">
                <a:latin typeface="굴림" charset="-127"/>
                <a:ea typeface="굴림" charset="-127"/>
              </a:rPr>
              <a:t>m/2 </a:t>
            </a:r>
            <a:r>
              <a:rPr lang="en-US" altLang="ko-KR" smtClean="0">
                <a:latin typeface="Arial" charset="0"/>
                <a:ea typeface="굴림" charset="-127"/>
              </a:rPr>
              <a:t>–</a:t>
            </a:r>
            <a:r>
              <a:rPr lang="en-US" altLang="ko-KR" smtClean="0">
                <a:latin typeface="굴림" charset="-127"/>
                <a:ea typeface="굴림" charset="-127"/>
              </a:rPr>
              <a:t> 1 </a:t>
            </a:r>
            <a:r>
              <a:rPr lang="ko-KR" altLang="en-US" smtClean="0">
                <a:latin typeface="굴림" charset="-127"/>
                <a:ea typeface="굴림" charset="-127"/>
              </a:rPr>
              <a:t>개의 </a:t>
            </a:r>
            <a:r>
              <a:rPr lang="en-US" altLang="ko-KR" smtClean="0">
                <a:latin typeface="굴림" charset="-127"/>
                <a:ea typeface="굴림" charset="-127"/>
              </a:rPr>
              <a:t>key</a:t>
            </a:r>
            <a:r>
              <a:rPr lang="ko-KR" altLang="en-US" smtClean="0">
                <a:latin typeface="굴림" charset="-127"/>
                <a:ea typeface="굴림" charset="-127"/>
              </a:rPr>
              <a:t>를 포함하는 경우에는 </a:t>
            </a:r>
            <a:r>
              <a:rPr lang="en-US" altLang="ko-KR" smtClean="0">
                <a:latin typeface="굴림" charset="-127"/>
                <a:ea typeface="굴림" charset="-127"/>
              </a:rPr>
              <a:t>rotate</a:t>
            </a:r>
            <a:r>
              <a:rPr lang="ko-KR" altLang="en-US" smtClean="0">
                <a:latin typeface="굴림" charset="-127"/>
                <a:ea typeface="굴림" charset="-127"/>
              </a:rPr>
              <a:t>할 수 없음</a:t>
            </a:r>
            <a:r>
              <a:rPr lang="en-US" altLang="ko-KR" smtClean="0">
                <a:latin typeface="굴림" charset="-127"/>
                <a:ea typeface="굴림" charset="-127"/>
              </a:rPr>
              <a:t>. </a:t>
            </a:r>
            <a:r>
              <a:rPr lang="ko-KR" altLang="en-US" smtClean="0">
                <a:latin typeface="굴림" charset="-127"/>
                <a:ea typeface="굴림" charset="-127"/>
              </a:rPr>
              <a:t>이런 경우</a:t>
            </a:r>
            <a:r>
              <a:rPr lang="en-US" altLang="ko-KR" smtClean="0">
                <a:latin typeface="굴림" charset="-127"/>
                <a:ea typeface="굴림" charset="-127"/>
              </a:rPr>
              <a:t>, </a:t>
            </a:r>
            <a:r>
              <a:rPr lang="ko-KR" altLang="en-US" smtClean="0">
                <a:latin typeface="굴림" charset="-127"/>
                <a:ea typeface="굴림" charset="-127"/>
              </a:rPr>
              <a:t>그 </a:t>
            </a:r>
            <a:r>
              <a:rPr lang="en-US" altLang="ko-KR" smtClean="0">
                <a:latin typeface="굴림" charset="-127"/>
                <a:ea typeface="굴림" charset="-127"/>
              </a:rPr>
              <a:t>sibling</a:t>
            </a:r>
            <a:r>
              <a:rPr lang="ko-KR" altLang="en-US" smtClean="0">
                <a:latin typeface="굴림" charset="-127"/>
                <a:ea typeface="굴림" charset="-127"/>
              </a:rPr>
              <a:t>과 </a:t>
            </a:r>
            <a:r>
              <a:rPr lang="en-US" altLang="ko-KR" smtClean="0">
                <a:latin typeface="굴림" charset="-127"/>
                <a:ea typeface="굴림" charset="-127"/>
              </a:rPr>
              <a:t>node merge. </a:t>
            </a:r>
            <a:r>
              <a:rPr lang="ko-KR" altLang="en-US" smtClean="0">
                <a:latin typeface="굴림" charset="-127"/>
                <a:ea typeface="굴림" charset="-127"/>
              </a:rPr>
              <a:t>새로운 노드에 포함되는 전체 </a:t>
            </a:r>
            <a:r>
              <a:rPr lang="en-US" altLang="ko-KR" smtClean="0">
                <a:latin typeface="굴림" charset="-127"/>
                <a:ea typeface="굴림" charset="-127"/>
              </a:rPr>
              <a:t>key</a:t>
            </a:r>
            <a:r>
              <a:rPr lang="ko-KR" altLang="en-US" smtClean="0">
                <a:latin typeface="굴림" charset="-127"/>
                <a:ea typeface="굴림" charset="-127"/>
              </a:rPr>
              <a:t>의 수는 </a:t>
            </a:r>
            <a:r>
              <a:rPr lang="en-US" altLang="ko-KR" smtClean="0">
                <a:latin typeface="굴림" charset="-127"/>
                <a:ea typeface="굴림" charset="-127"/>
              </a:rPr>
              <a:t>m/2-2 (delete </a:t>
            </a:r>
            <a:r>
              <a:rPr lang="ko-KR" altLang="en-US" smtClean="0">
                <a:latin typeface="굴림" charset="-127"/>
                <a:ea typeface="굴림" charset="-127"/>
              </a:rPr>
              <a:t>후에 </a:t>
            </a:r>
            <a:r>
              <a:rPr lang="en-US" altLang="ko-KR" smtClean="0">
                <a:latin typeface="굴림" charset="-127"/>
                <a:ea typeface="굴림" charset="-127"/>
              </a:rPr>
              <a:t>balance </a:t>
            </a:r>
            <a:r>
              <a:rPr lang="ko-KR" altLang="en-US" smtClean="0">
                <a:latin typeface="굴림" charset="-127"/>
                <a:ea typeface="굴림" charset="-127"/>
              </a:rPr>
              <a:t>가 필요한 노드</a:t>
            </a:r>
            <a:r>
              <a:rPr lang="en-US" altLang="ko-KR" smtClean="0">
                <a:latin typeface="굴림" charset="-127"/>
                <a:ea typeface="굴림" charset="-127"/>
              </a:rPr>
              <a:t>) + m/2 -1 (sibling) + 1 (parent</a:t>
            </a:r>
            <a:r>
              <a:rPr lang="ko-KR" altLang="en-US" smtClean="0">
                <a:latin typeface="굴림" charset="-127"/>
                <a:ea typeface="굴림" charset="-127"/>
              </a:rPr>
              <a:t>의 </a:t>
            </a:r>
            <a:r>
              <a:rPr lang="en-US" altLang="ko-KR" smtClean="0">
                <a:latin typeface="굴림" charset="-127"/>
                <a:ea typeface="굴림" charset="-127"/>
              </a:rPr>
              <a:t>key) =&gt; node merge</a:t>
            </a:r>
            <a:r>
              <a:rPr lang="ko-KR" altLang="en-US" smtClean="0">
                <a:latin typeface="굴림" charset="-127"/>
                <a:ea typeface="굴림" charset="-127"/>
              </a:rPr>
              <a:t>가 필요</a:t>
            </a:r>
          </a:p>
          <a:p>
            <a:pPr eaLnBrk="1" hangingPunct="1"/>
            <a:endParaRPr lang="en-US" altLang="ko-KR" smtClean="0">
              <a:latin typeface="굴림" charset="-127"/>
              <a:ea typeface="굴림" charset="-127"/>
            </a:endParaRPr>
          </a:p>
        </p:txBody>
      </p:sp>
    </p:spTree>
    <p:extLst>
      <p:ext uri="{BB962C8B-B14F-4D97-AF65-F5344CB8AC3E}">
        <p14:creationId xmlns:p14="http://schemas.microsoft.com/office/powerpoint/2010/main" val="3370495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841B3F88-B69D-4005-85F5-174044BA34D7}" type="slidenum">
              <a:rPr lang="en-US" altLang="ko-KR" sz="1200" smtClean="0"/>
              <a:pPr eaLnBrk="1" hangingPunct="1"/>
              <a:t>60</a:t>
            </a:fld>
            <a:endParaRPr lang="en-US" altLang="ko-KR"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07627" y="4721186"/>
            <a:ext cx="4991947" cy="4472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굴림" charset="-127"/>
                <a:ea typeface="굴림" charset="-127"/>
              </a:rPr>
              <a:t>case 1: insert 28 (leaf</a:t>
            </a:r>
            <a:r>
              <a:rPr lang="ko-KR" altLang="en-US" dirty="0" smtClean="0">
                <a:latin typeface="굴림" charset="-127"/>
                <a:ea typeface="굴림" charset="-127"/>
              </a:rPr>
              <a:t>와 </a:t>
            </a:r>
            <a:r>
              <a:rPr lang="en-US" altLang="ko-KR" dirty="0" smtClean="0">
                <a:latin typeface="굴림" charset="-127"/>
                <a:ea typeface="굴림" charset="-127"/>
              </a:rPr>
              <a:t>index</a:t>
            </a:r>
            <a:r>
              <a:rPr lang="ko-KR" altLang="en-US" dirty="0" smtClean="0">
                <a:latin typeface="굴림" charset="-127"/>
                <a:ea typeface="굴림" charset="-127"/>
              </a:rPr>
              <a:t>에 모두 공간이 있는 경우</a:t>
            </a:r>
            <a:r>
              <a:rPr lang="en-US" altLang="ko-KR" dirty="0" smtClean="0">
                <a:latin typeface="굴림" charset="-127"/>
                <a:ea typeface="굴림" charset="-127"/>
              </a:rPr>
              <a:t>)</a:t>
            </a:r>
          </a:p>
          <a:p>
            <a:pPr eaLnBrk="1" hangingPunct="1"/>
            <a:r>
              <a:rPr lang="en-US" altLang="ko-KR" dirty="0" smtClean="0">
                <a:latin typeface="굴림" charset="-127"/>
                <a:ea typeface="굴림" charset="-127"/>
              </a:rPr>
              <a:t>case 2: insert 70 (leaf</a:t>
            </a:r>
            <a:r>
              <a:rPr lang="ko-KR" altLang="en-US" dirty="0" smtClean="0">
                <a:latin typeface="굴림" charset="-127"/>
                <a:ea typeface="굴림" charset="-127"/>
              </a:rPr>
              <a:t>에는 공간이 없고</a:t>
            </a:r>
            <a:r>
              <a:rPr lang="en-US" altLang="ko-KR" dirty="0" smtClean="0">
                <a:latin typeface="굴림" charset="-127"/>
                <a:ea typeface="굴림" charset="-127"/>
              </a:rPr>
              <a:t>, index</a:t>
            </a:r>
            <a:r>
              <a:rPr lang="ko-KR" altLang="en-US" dirty="0" smtClean="0">
                <a:latin typeface="굴림" charset="-127"/>
                <a:ea typeface="굴림" charset="-127"/>
              </a:rPr>
              <a:t>에는 공간이 있음</a:t>
            </a:r>
            <a:r>
              <a:rPr lang="en-US" altLang="ko-KR" dirty="0" smtClean="0">
                <a:latin typeface="굴림" charset="-127"/>
                <a:ea typeface="굴림" charset="-127"/>
              </a:rPr>
              <a:t>.) =&gt; overflow node</a:t>
            </a:r>
            <a:r>
              <a:rPr lang="ko-KR" altLang="en-US" dirty="0" smtClean="0">
                <a:latin typeface="굴림" charset="-127"/>
                <a:ea typeface="굴림" charset="-127"/>
              </a:rPr>
              <a:t>의 가운데 </a:t>
            </a:r>
            <a:r>
              <a:rPr lang="en-US" altLang="ko-KR" dirty="0" smtClean="0">
                <a:latin typeface="굴림" charset="-127"/>
                <a:ea typeface="굴림" charset="-127"/>
              </a:rPr>
              <a:t>key</a:t>
            </a:r>
            <a:r>
              <a:rPr lang="ko-KR" altLang="en-US" dirty="0" smtClean="0">
                <a:latin typeface="굴림" charset="-127"/>
                <a:ea typeface="굴림" charset="-127"/>
              </a:rPr>
              <a:t>값인 </a:t>
            </a:r>
            <a:r>
              <a:rPr lang="en-US" altLang="ko-KR" dirty="0" smtClean="0">
                <a:latin typeface="굴림" charset="-127"/>
                <a:ea typeface="굴림" charset="-127"/>
              </a:rPr>
              <a:t>60</a:t>
            </a:r>
            <a:r>
              <a:rPr lang="ko-KR" altLang="en-US" dirty="0" smtClean="0">
                <a:latin typeface="굴림" charset="-127"/>
                <a:ea typeface="굴림" charset="-127"/>
              </a:rPr>
              <a:t>을 </a:t>
            </a:r>
            <a:r>
              <a:rPr lang="en-US" altLang="ko-KR" dirty="0" smtClean="0">
                <a:latin typeface="굴림" charset="-127"/>
                <a:ea typeface="굴림" charset="-127"/>
              </a:rPr>
              <a:t>index </a:t>
            </a:r>
            <a:r>
              <a:rPr lang="ko-KR" altLang="en-US" dirty="0" err="1" smtClean="0">
                <a:latin typeface="굴림" charset="-127"/>
                <a:ea typeface="굴림" charset="-127"/>
              </a:rPr>
              <a:t>노드에</a:t>
            </a:r>
            <a:r>
              <a:rPr lang="ko-KR" altLang="en-US" dirty="0" smtClean="0">
                <a:latin typeface="굴림" charset="-127"/>
                <a:ea typeface="굴림" charset="-127"/>
              </a:rPr>
              <a:t> 추가</a:t>
            </a:r>
            <a:r>
              <a:rPr lang="en-US" altLang="ko-KR" dirty="0" smtClean="0">
                <a:latin typeface="굴림" charset="-127"/>
                <a:ea typeface="굴림" charset="-127"/>
              </a:rPr>
              <a:t>, overflow node</a:t>
            </a:r>
            <a:r>
              <a:rPr lang="ko-KR" altLang="en-US" dirty="0" smtClean="0">
                <a:latin typeface="굴림" charset="-127"/>
                <a:ea typeface="굴림" charset="-127"/>
              </a:rPr>
              <a:t>는 </a:t>
            </a:r>
            <a:r>
              <a:rPr lang="en-US" altLang="ko-KR" dirty="0" smtClean="0">
                <a:latin typeface="굴림" charset="-127"/>
                <a:ea typeface="굴림" charset="-127"/>
              </a:rPr>
              <a:t>split</a:t>
            </a:r>
          </a:p>
          <a:p>
            <a:pPr eaLnBrk="1" hangingPunct="1"/>
            <a:r>
              <a:rPr lang="en-US" altLang="ko-KR" dirty="0" smtClean="0">
                <a:latin typeface="굴림" charset="-127"/>
                <a:ea typeface="굴림" charset="-127"/>
              </a:rPr>
              <a:t>case 3: insert 95 (after previous insertions) </a:t>
            </a:r>
          </a:p>
          <a:p>
            <a:pPr eaLnBrk="1" hangingPunct="1"/>
            <a:r>
              <a:rPr lang="ko-KR" altLang="en-US" dirty="0" smtClean="0">
                <a:latin typeface="굴림" charset="-127"/>
                <a:ea typeface="굴림" charset="-127"/>
              </a:rPr>
              <a:t>장점</a:t>
            </a:r>
            <a:r>
              <a:rPr lang="en-US" altLang="ko-KR" dirty="0" smtClean="0">
                <a:latin typeface="굴림" charset="-127"/>
                <a:ea typeface="굴림" charset="-127"/>
              </a:rPr>
              <a:t>: leaf node</a:t>
            </a:r>
            <a:r>
              <a:rPr lang="ko-KR" altLang="en-US" dirty="0" smtClean="0">
                <a:latin typeface="굴림" charset="-127"/>
                <a:ea typeface="굴림" charset="-127"/>
              </a:rPr>
              <a:t>의 </a:t>
            </a:r>
            <a:r>
              <a:rPr lang="en-US" altLang="ko-KR" dirty="0" smtClean="0">
                <a:latin typeface="굴림" charset="-127"/>
                <a:ea typeface="굴림" charset="-127"/>
              </a:rPr>
              <a:t>sibling </a:t>
            </a:r>
            <a:r>
              <a:rPr lang="ko-KR" altLang="en-US" dirty="0" smtClean="0">
                <a:latin typeface="굴림" charset="-127"/>
                <a:ea typeface="굴림" charset="-127"/>
              </a:rPr>
              <a:t>사이에 </a:t>
            </a:r>
            <a:r>
              <a:rPr lang="en-US" altLang="ko-KR" dirty="0" smtClean="0">
                <a:latin typeface="굴림" charset="-127"/>
                <a:ea typeface="굴림" charset="-127"/>
              </a:rPr>
              <a:t>pointer</a:t>
            </a:r>
            <a:r>
              <a:rPr lang="ko-KR" altLang="en-US" dirty="0" smtClean="0">
                <a:latin typeface="굴림" charset="-127"/>
                <a:ea typeface="굴림" charset="-127"/>
              </a:rPr>
              <a:t>를 두면 </a:t>
            </a:r>
            <a:r>
              <a:rPr lang="en-US" altLang="ko-KR" dirty="0" smtClean="0">
                <a:latin typeface="굴림" charset="-127"/>
                <a:ea typeface="굴림" charset="-127"/>
              </a:rPr>
              <a:t>sequential access</a:t>
            </a:r>
            <a:r>
              <a:rPr lang="ko-KR" altLang="en-US" dirty="0" smtClean="0">
                <a:latin typeface="굴림" charset="-127"/>
                <a:ea typeface="굴림" charset="-127"/>
              </a:rPr>
              <a:t>가 가능하다</a:t>
            </a:r>
            <a:r>
              <a:rPr lang="en-US" altLang="ko-KR" dirty="0" smtClean="0">
                <a:latin typeface="굴림" charset="-127"/>
                <a:ea typeface="굴림" charset="-127"/>
              </a:rPr>
              <a:t>.</a:t>
            </a:r>
          </a:p>
        </p:txBody>
      </p:sp>
    </p:spTree>
    <p:extLst>
      <p:ext uri="{BB962C8B-B14F-4D97-AF65-F5344CB8AC3E}">
        <p14:creationId xmlns:p14="http://schemas.microsoft.com/office/powerpoint/2010/main" val="3016892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61</a:t>
            </a:fld>
            <a:endParaRPr lang="en-US" altLang="ko-KR"/>
          </a:p>
        </p:txBody>
      </p:sp>
    </p:spTree>
    <p:extLst>
      <p:ext uri="{BB962C8B-B14F-4D97-AF65-F5344CB8AC3E}">
        <p14:creationId xmlns:p14="http://schemas.microsoft.com/office/powerpoint/2010/main" val="170163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Bad</a:t>
            </a:r>
            <a:r>
              <a:rPr lang="en-US" altLang="ko-KR" baseline="0" dirty="0" smtClean="0"/>
              <a:t> binary tree</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31</a:t>
            </a:fld>
            <a:endParaRPr lang="en-US" altLang="ko-KR"/>
          </a:p>
        </p:txBody>
      </p:sp>
    </p:spTree>
    <p:extLst>
      <p:ext uri="{BB962C8B-B14F-4D97-AF65-F5344CB8AC3E}">
        <p14:creationId xmlns:p14="http://schemas.microsoft.com/office/powerpoint/2010/main" val="63407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32</a:t>
            </a:fld>
            <a:endParaRPr lang="en-US" altLang="ko-KR"/>
          </a:p>
        </p:txBody>
      </p:sp>
    </p:spTree>
    <p:extLst>
      <p:ext uri="{BB962C8B-B14F-4D97-AF65-F5344CB8AC3E}">
        <p14:creationId xmlns:p14="http://schemas.microsoft.com/office/powerpoint/2010/main" val="141919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33</a:t>
            </a:fld>
            <a:endParaRPr lang="en-US" altLang="ko-KR"/>
          </a:p>
        </p:txBody>
      </p:sp>
    </p:spTree>
    <p:extLst>
      <p:ext uri="{BB962C8B-B14F-4D97-AF65-F5344CB8AC3E}">
        <p14:creationId xmlns:p14="http://schemas.microsoft.com/office/powerpoint/2010/main" val="11436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슬라이드 이미지 개체 틀 1"/>
          <p:cNvSpPr>
            <a:spLocks noGrp="1" noRot="1" noChangeAspect="1" noTextEdit="1"/>
          </p:cNvSpPr>
          <p:nvPr>
            <p:ph type="sldImg"/>
          </p:nvPr>
        </p:nvSpPr>
        <p:spPr>
          <a:ln/>
        </p:spPr>
      </p:sp>
      <p:sp>
        <p:nvSpPr>
          <p:cNvPr id="4915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smtClean="0">
                <a:latin typeface="굴림" charset="-127"/>
                <a:ea typeface="굴림" charset="-127"/>
              </a:rPr>
              <a:t>구현을 위해서 자료구조에 어떤 정보가 필요한가</a:t>
            </a:r>
            <a:r>
              <a:rPr lang="en-US" altLang="ko-KR" smtClean="0">
                <a:latin typeface="굴림" charset="-127"/>
                <a:ea typeface="굴림" charset="-127"/>
              </a:rPr>
              <a:t>?</a:t>
            </a:r>
          </a:p>
          <a:p>
            <a:pPr eaLnBrk="1" hangingPunct="1"/>
            <a:r>
              <a:rPr lang="en-US" altLang="ko-KR" smtClean="0">
                <a:latin typeface="굴림" charset="-127"/>
                <a:ea typeface="굴림" charset="-127"/>
              </a:rPr>
              <a:t>- balance</a:t>
            </a:r>
            <a:r>
              <a:rPr lang="ko-KR" altLang="en-US" smtClean="0">
                <a:latin typeface="굴림" charset="-127"/>
                <a:ea typeface="굴림" charset="-127"/>
              </a:rPr>
              <a:t>가 깨진 것을 알아야 함 </a:t>
            </a:r>
            <a:r>
              <a:rPr lang="en-US" altLang="ko-KR" smtClean="0">
                <a:latin typeface="굴림" charset="-127"/>
                <a:ea typeface="굴림" charset="-127"/>
                <a:sym typeface="Wingdings" pitchFamily="2" charset="2"/>
              </a:rPr>
              <a:t> height </a:t>
            </a:r>
            <a:r>
              <a:rPr lang="ko-KR" altLang="en-US" smtClean="0">
                <a:latin typeface="굴림" charset="-127"/>
                <a:ea typeface="굴림" charset="-127"/>
                <a:sym typeface="Wingdings" pitchFamily="2" charset="2"/>
              </a:rPr>
              <a:t>기록 </a:t>
            </a:r>
            <a:r>
              <a:rPr lang="en-US" altLang="ko-KR" smtClean="0">
                <a:latin typeface="굴림" charset="-127"/>
                <a:ea typeface="굴림" charset="-127"/>
                <a:sym typeface="Wingdings" pitchFamily="2" charset="2"/>
              </a:rPr>
              <a:t>or balance info (-1, 0. +1) </a:t>
            </a:r>
            <a:r>
              <a:rPr lang="ko-KR" altLang="en-US" smtClean="0">
                <a:latin typeface="굴림" charset="-127"/>
                <a:ea typeface="굴림" charset="-127"/>
                <a:sym typeface="Wingdings" pitchFamily="2" charset="2"/>
              </a:rPr>
              <a:t>기록</a:t>
            </a:r>
            <a:r>
              <a:rPr lang="en-US" altLang="ko-KR" smtClean="0">
                <a:latin typeface="굴림" charset="-127"/>
                <a:ea typeface="굴림" charset="-127"/>
                <a:sym typeface="Wingdings" pitchFamily="2" charset="2"/>
              </a:rPr>
              <a:t>.</a:t>
            </a:r>
            <a:endParaRPr lang="ko-KR" altLang="en-US" smtClean="0">
              <a:latin typeface="굴림" charset="-127"/>
              <a:ea typeface="굴림" charset="-127"/>
            </a:endParaRPr>
          </a:p>
        </p:txBody>
      </p:sp>
      <p:sp>
        <p:nvSpPr>
          <p:cNvPr id="4915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fld id="{72183701-219E-4F93-A608-1FE0E0FBF16F}" type="slidenum">
              <a:rPr lang="en-US" altLang="ko-KR" sz="1200" smtClean="0">
                <a:latin typeface="굴림" charset="-127"/>
              </a:rPr>
              <a:pPr eaLnBrk="1" hangingPunct="1"/>
              <a:t>34</a:t>
            </a:fld>
            <a:endParaRPr lang="en-US" altLang="ko-KR" sz="1200" smtClean="0">
              <a:latin typeface="굴림" charset="-127"/>
            </a:endParaRPr>
          </a:p>
        </p:txBody>
      </p:sp>
    </p:spTree>
    <p:extLst>
      <p:ext uri="{BB962C8B-B14F-4D97-AF65-F5344CB8AC3E}">
        <p14:creationId xmlns:p14="http://schemas.microsoft.com/office/powerpoint/2010/main" val="227107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35</a:t>
            </a:fld>
            <a:endParaRPr lang="en-US" altLang="ko-KR"/>
          </a:p>
        </p:txBody>
      </p:sp>
    </p:spTree>
    <p:extLst>
      <p:ext uri="{BB962C8B-B14F-4D97-AF65-F5344CB8AC3E}">
        <p14:creationId xmlns:p14="http://schemas.microsoft.com/office/powerpoint/2010/main" val="413096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36</a:t>
            </a:fld>
            <a:endParaRPr lang="en-US" altLang="ko-KR"/>
          </a:p>
        </p:txBody>
      </p:sp>
    </p:spTree>
    <p:extLst>
      <p:ext uri="{BB962C8B-B14F-4D97-AF65-F5344CB8AC3E}">
        <p14:creationId xmlns:p14="http://schemas.microsoft.com/office/powerpoint/2010/main" val="224744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965B8637-B4C2-45FA-AD57-3E0AA6F2730B}" type="slidenum">
              <a:rPr lang="en-US" altLang="ko-KR"/>
              <a:pPr>
                <a:defRPr/>
              </a:pPr>
              <a:t>‹#›</a:t>
            </a:fld>
            <a:endParaRPr lang="en-US" altLang="ko-KR"/>
          </a:p>
        </p:txBody>
      </p:sp>
    </p:spTree>
    <p:extLst>
      <p:ext uri="{BB962C8B-B14F-4D97-AF65-F5344CB8AC3E}">
        <p14:creationId xmlns:p14="http://schemas.microsoft.com/office/powerpoint/2010/main" val="294553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EC715959-D091-4DC8-B350-343CF7AD9861}" type="slidenum">
              <a:rPr lang="en-US" altLang="ko-KR"/>
              <a:pPr>
                <a:defRPr/>
              </a:pPr>
              <a:t>‹#›</a:t>
            </a:fld>
            <a:endParaRPr lang="en-US" altLang="ko-KR"/>
          </a:p>
        </p:txBody>
      </p:sp>
    </p:spTree>
    <p:extLst>
      <p:ext uri="{BB962C8B-B14F-4D97-AF65-F5344CB8AC3E}">
        <p14:creationId xmlns:p14="http://schemas.microsoft.com/office/powerpoint/2010/main" val="113399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404813"/>
            <a:ext cx="2057400" cy="5976937"/>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404813"/>
            <a:ext cx="6019800" cy="5976937"/>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7DC44D87-3114-4C06-A194-6180940957F1}" type="slidenum">
              <a:rPr lang="en-US" altLang="ko-KR"/>
              <a:pPr>
                <a:defRPr/>
              </a:pPr>
              <a:t>‹#›</a:t>
            </a:fld>
            <a:endParaRPr lang="en-US" altLang="ko-KR"/>
          </a:p>
        </p:txBody>
      </p:sp>
    </p:spTree>
    <p:extLst>
      <p:ext uri="{BB962C8B-B14F-4D97-AF65-F5344CB8AC3E}">
        <p14:creationId xmlns:p14="http://schemas.microsoft.com/office/powerpoint/2010/main" val="307118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0E53E8BE-CCA0-41B3-B314-8C3E413ACF40}" type="slidenum">
              <a:rPr lang="en-US" altLang="ko-KR"/>
              <a:pPr>
                <a:defRPr/>
              </a:pPr>
              <a:t>‹#›</a:t>
            </a:fld>
            <a:endParaRPr lang="en-US" altLang="ko-KR"/>
          </a:p>
        </p:txBody>
      </p:sp>
    </p:spTree>
    <p:extLst>
      <p:ext uri="{BB962C8B-B14F-4D97-AF65-F5344CB8AC3E}">
        <p14:creationId xmlns:p14="http://schemas.microsoft.com/office/powerpoint/2010/main" val="260336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648200" y="1600200"/>
            <a:ext cx="4038600" cy="2314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648200" y="4067175"/>
            <a:ext cx="4038600" cy="2314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7" name="Rectangle 5"/>
          <p:cNvSpPr>
            <a:spLocks noGrp="1" noChangeArrowheads="1"/>
          </p:cNvSpPr>
          <p:nvPr>
            <p:ph type="sldNum" sz="quarter" idx="11"/>
          </p:nvPr>
        </p:nvSpPr>
        <p:spPr>
          <a:ln/>
        </p:spPr>
        <p:txBody>
          <a:bodyPr/>
          <a:lstStyle>
            <a:lvl1pPr>
              <a:defRPr/>
            </a:lvl1pPr>
          </a:lstStyle>
          <a:p>
            <a:pPr>
              <a:defRPr/>
            </a:pPr>
            <a:fld id="{23461D6B-85C5-4B43-9335-C3ED2C5CD3B0}" type="slidenum">
              <a:rPr lang="en-US" altLang="ko-KR"/>
              <a:pPr>
                <a:defRPr/>
              </a:pPr>
              <a:t>‹#›</a:t>
            </a:fld>
            <a:endParaRPr lang="en-US" altLang="ko-KR"/>
          </a:p>
        </p:txBody>
      </p:sp>
    </p:spTree>
    <p:extLst>
      <p:ext uri="{BB962C8B-B14F-4D97-AF65-F5344CB8AC3E}">
        <p14:creationId xmlns:p14="http://schemas.microsoft.com/office/powerpoint/2010/main" val="184253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457200" y="404813"/>
            <a:ext cx="8229600" cy="59769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BFC0F7AC-8578-4BDC-ADBC-EEC49446FF37}" type="slidenum">
              <a:rPr lang="en-US" altLang="ko-KR"/>
              <a:pPr>
                <a:defRPr/>
              </a:pPr>
              <a:t>‹#›</a:t>
            </a:fld>
            <a:endParaRPr lang="en-US" altLang="ko-KR"/>
          </a:p>
        </p:txBody>
      </p:sp>
    </p:spTree>
    <p:extLst>
      <p:ext uri="{BB962C8B-B14F-4D97-AF65-F5344CB8AC3E}">
        <p14:creationId xmlns:p14="http://schemas.microsoft.com/office/powerpoint/2010/main" val="270507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28596" y="285728"/>
            <a:ext cx="8229600" cy="714380"/>
          </a:xfrm>
        </p:spPr>
        <p:txBody>
          <a:bodyPr/>
          <a:lstStyle>
            <a:lvl1pPr algn="l">
              <a:defRPr sz="3600"/>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60DAAF86-D035-4F02-8527-EF0B54C2FD17}" type="slidenum">
              <a:rPr lang="en-US" altLang="ko-KR"/>
              <a:pPr>
                <a:defRPr/>
              </a:pPr>
              <a:t>‹#›</a:t>
            </a:fld>
            <a:endParaRPr lang="en-US" altLang="ko-KR"/>
          </a:p>
        </p:txBody>
      </p:sp>
    </p:spTree>
    <p:extLst>
      <p:ext uri="{BB962C8B-B14F-4D97-AF65-F5344CB8AC3E}">
        <p14:creationId xmlns:p14="http://schemas.microsoft.com/office/powerpoint/2010/main" val="427885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26D25533-763B-4113-B13D-80718CA67BF2}" type="slidenum">
              <a:rPr lang="en-US" altLang="ko-KR"/>
              <a:pPr>
                <a:defRPr/>
              </a:pPr>
              <a:t>‹#›</a:t>
            </a:fld>
            <a:endParaRPr lang="en-US" altLang="ko-KR"/>
          </a:p>
        </p:txBody>
      </p:sp>
    </p:spTree>
    <p:extLst>
      <p:ext uri="{BB962C8B-B14F-4D97-AF65-F5344CB8AC3E}">
        <p14:creationId xmlns:p14="http://schemas.microsoft.com/office/powerpoint/2010/main" val="249904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2F539C6A-970C-4A93-A29E-F2440D02CA4E}" type="slidenum">
              <a:rPr lang="en-US" altLang="ko-KR"/>
              <a:pPr>
                <a:defRPr/>
              </a:pPr>
              <a:t>‹#›</a:t>
            </a:fld>
            <a:endParaRPr lang="en-US" altLang="ko-KR"/>
          </a:p>
        </p:txBody>
      </p:sp>
    </p:spTree>
    <p:extLst>
      <p:ext uri="{BB962C8B-B14F-4D97-AF65-F5344CB8AC3E}">
        <p14:creationId xmlns:p14="http://schemas.microsoft.com/office/powerpoint/2010/main" val="153252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8" name="Rectangle 5"/>
          <p:cNvSpPr>
            <a:spLocks noGrp="1" noChangeArrowheads="1"/>
          </p:cNvSpPr>
          <p:nvPr>
            <p:ph type="sldNum" sz="quarter" idx="11"/>
          </p:nvPr>
        </p:nvSpPr>
        <p:spPr>
          <a:ln/>
        </p:spPr>
        <p:txBody>
          <a:bodyPr/>
          <a:lstStyle>
            <a:lvl1pPr>
              <a:defRPr/>
            </a:lvl1pPr>
          </a:lstStyle>
          <a:p>
            <a:pPr>
              <a:defRPr/>
            </a:pPr>
            <a:fld id="{10101865-7BF3-4F92-B4E0-EB2397518E6B}" type="slidenum">
              <a:rPr lang="en-US" altLang="ko-KR"/>
              <a:pPr>
                <a:defRPr/>
              </a:pPr>
              <a:t>‹#›</a:t>
            </a:fld>
            <a:endParaRPr lang="en-US" altLang="ko-KR"/>
          </a:p>
        </p:txBody>
      </p:sp>
    </p:spTree>
    <p:extLst>
      <p:ext uri="{BB962C8B-B14F-4D97-AF65-F5344CB8AC3E}">
        <p14:creationId xmlns:p14="http://schemas.microsoft.com/office/powerpoint/2010/main" val="336377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5DC4CF3B-F8F3-4A4E-BB43-71DC77DE2970}" type="slidenum">
              <a:rPr lang="en-US" altLang="ko-KR"/>
              <a:pPr>
                <a:defRPr/>
              </a:pPr>
              <a:t>‹#›</a:t>
            </a:fld>
            <a:endParaRPr lang="en-US" altLang="ko-KR"/>
          </a:p>
        </p:txBody>
      </p:sp>
    </p:spTree>
    <p:extLst>
      <p:ext uri="{BB962C8B-B14F-4D97-AF65-F5344CB8AC3E}">
        <p14:creationId xmlns:p14="http://schemas.microsoft.com/office/powerpoint/2010/main" val="206429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바닥글 개체 틀 1"/>
          <p:cNvSpPr>
            <a:spLocks noGrp="1"/>
          </p:cNvSpPr>
          <p:nvPr>
            <p:ph type="ftr" sz="quarter" idx="10"/>
          </p:nvPr>
        </p:nvSpPr>
        <p:spPr>
          <a:xfrm>
            <a:off x="0" y="6524625"/>
            <a:ext cx="2857500" cy="333375"/>
          </a:xfrm>
        </p:spPr>
        <p:txBody>
          <a:bodyPr/>
          <a:lstStyle>
            <a:lvl1pPr>
              <a:defRPr/>
            </a:lvl1pPr>
          </a:lstStyle>
          <a:p>
            <a:pPr>
              <a:defRPr/>
            </a:pPr>
            <a:r>
              <a:rPr lang="ko-KR" altLang="en-US"/>
              <a:t>디지털논리설계및실습</a:t>
            </a:r>
            <a:r>
              <a:rPr lang="en-US" altLang="ko-KR"/>
              <a:t>, 2009/2</a:t>
            </a:r>
          </a:p>
        </p:txBody>
      </p:sp>
      <p:sp>
        <p:nvSpPr>
          <p:cNvPr id="3" name="슬라이드 번호 개체 틀 2"/>
          <p:cNvSpPr>
            <a:spLocks noGrp="1"/>
          </p:cNvSpPr>
          <p:nvPr>
            <p:ph type="sldNum" sz="quarter" idx="11"/>
          </p:nvPr>
        </p:nvSpPr>
        <p:spPr/>
        <p:txBody>
          <a:bodyPr/>
          <a:lstStyle>
            <a:lvl1pPr>
              <a:defRPr sz="1400" baseline="0"/>
            </a:lvl1pPr>
          </a:lstStyle>
          <a:p>
            <a:pPr>
              <a:defRPr/>
            </a:pPr>
            <a:fld id="{9CA21EB0-CF16-4589-A10D-A5D81D52349F}" type="slidenum">
              <a:rPr lang="en-US" altLang="ko-KR"/>
              <a:pPr>
                <a:defRPr/>
              </a:pPr>
              <a:t>‹#›</a:t>
            </a:fld>
            <a:endParaRPr lang="en-US" altLang="ko-KR" dirty="0"/>
          </a:p>
        </p:txBody>
      </p:sp>
    </p:spTree>
    <p:extLst>
      <p:ext uri="{BB962C8B-B14F-4D97-AF65-F5344CB8AC3E}">
        <p14:creationId xmlns:p14="http://schemas.microsoft.com/office/powerpoint/2010/main" val="429004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E57FC97C-83B0-4793-9514-AC2407726749}" type="slidenum">
              <a:rPr lang="en-US" altLang="ko-KR"/>
              <a:pPr>
                <a:defRPr/>
              </a:pPr>
              <a:t>‹#›</a:t>
            </a:fld>
            <a:endParaRPr lang="en-US" altLang="ko-KR"/>
          </a:p>
        </p:txBody>
      </p:sp>
    </p:spTree>
    <p:extLst>
      <p:ext uri="{BB962C8B-B14F-4D97-AF65-F5344CB8AC3E}">
        <p14:creationId xmlns:p14="http://schemas.microsoft.com/office/powerpoint/2010/main" val="38280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4C802DBF-55C5-44AA-AE30-C3047F389214}" type="slidenum">
              <a:rPr lang="en-US" altLang="ko-KR"/>
              <a:pPr>
                <a:defRPr/>
              </a:pPr>
              <a:t>‹#›</a:t>
            </a:fld>
            <a:endParaRPr lang="en-US" altLang="ko-KR"/>
          </a:p>
        </p:txBody>
      </p:sp>
    </p:spTree>
    <p:extLst>
      <p:ext uri="{BB962C8B-B14F-4D97-AF65-F5344CB8AC3E}">
        <p14:creationId xmlns:p14="http://schemas.microsoft.com/office/powerpoint/2010/main" val="265105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457200" y="404813"/>
            <a:ext cx="8229600" cy="863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457200" y="1600200"/>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19812" name="Rectangle 4"/>
          <p:cNvSpPr>
            <a:spLocks noGrp="1" noChangeArrowheads="1"/>
          </p:cNvSpPr>
          <p:nvPr>
            <p:ph type="ftr" sz="quarter" idx="3"/>
          </p:nvPr>
        </p:nvSpPr>
        <p:spPr bwMode="auto">
          <a:xfrm>
            <a:off x="0" y="6524625"/>
            <a:ext cx="26273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solidFill>
                  <a:srgbClr val="321100"/>
                </a:solidFill>
                <a:effectLst>
                  <a:outerShdw blurRad="38100" dist="38100" dir="2700000" algn="tl">
                    <a:srgbClr val="C0C0C0"/>
                  </a:outerShdw>
                </a:effectLst>
                <a:latin typeface="+mn-lt"/>
              </a:defRPr>
            </a:lvl1pPr>
          </a:lstStyle>
          <a:p>
            <a:pPr>
              <a:defRPr/>
            </a:pPr>
            <a:r>
              <a:rPr lang="ko-KR" altLang="en-US"/>
              <a:t>디지털논리설계및실습</a:t>
            </a:r>
            <a:r>
              <a:rPr lang="en-US" altLang="ko-KR"/>
              <a:t>, 2009/2</a:t>
            </a:r>
          </a:p>
        </p:txBody>
      </p:sp>
      <p:sp>
        <p:nvSpPr>
          <p:cNvPr id="119813" name="Rectangle 5"/>
          <p:cNvSpPr>
            <a:spLocks noGrp="1" noChangeArrowheads="1"/>
          </p:cNvSpPr>
          <p:nvPr>
            <p:ph type="sldNum" sz="quarter" idx="4"/>
          </p:nvPr>
        </p:nvSpPr>
        <p:spPr bwMode="auto">
          <a:xfrm>
            <a:off x="7019925" y="659765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808080"/>
                </a:solidFill>
                <a:latin typeface="+mn-lt"/>
              </a:defRPr>
            </a:lvl1pPr>
          </a:lstStyle>
          <a:p>
            <a:pPr>
              <a:defRPr/>
            </a:pPr>
            <a:fld id="{AC606AC8-5602-4267-A098-B0C9D070014F}" type="slidenum">
              <a:rPr lang="en-US" altLang="ko-KR"/>
              <a:pPr>
                <a:defRPr/>
              </a:pPr>
              <a:t>‹#›</a:t>
            </a:fld>
            <a:endParaRPr lang="en-US" altLang="ko-KR"/>
          </a:p>
        </p:txBody>
      </p:sp>
      <p:sp>
        <p:nvSpPr>
          <p:cNvPr id="1030" name="Freeform 6"/>
          <p:cNvSpPr>
            <a:spLocks noChangeArrowheads="1"/>
          </p:cNvSpPr>
          <p:nvPr userDrawn="1"/>
        </p:nvSpPr>
        <p:spPr bwMode="auto">
          <a:xfrm>
            <a:off x="381000" y="228600"/>
            <a:ext cx="7315200" cy="609600"/>
          </a:xfrm>
          <a:custGeom>
            <a:avLst/>
            <a:gdLst>
              <a:gd name="T0" fmla="*/ 0 w 1000"/>
              <a:gd name="T1" fmla="*/ 609600 h 1000"/>
              <a:gd name="T2" fmla="*/ 0 w 1000"/>
              <a:gd name="T3" fmla="*/ 0 h 1000"/>
              <a:gd name="T4" fmla="*/ 73152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99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6" r:id="rId7"/>
    <p:sldLayoutId id="2147483759" r:id="rId8"/>
    <p:sldLayoutId id="2147483760" r:id="rId9"/>
    <p:sldLayoutId id="2147483761" r:id="rId10"/>
    <p:sldLayoutId id="2147483762" r:id="rId11"/>
    <p:sldLayoutId id="2147483763" r:id="rId12"/>
    <p:sldLayoutId id="2147483764" r:id="rId13"/>
    <p:sldLayoutId id="2147483765" r:id="rId14"/>
  </p:sldLayoutIdLst>
  <p:hf hdr="0" dt="0"/>
  <p:txStyles>
    <p:titleStyle>
      <a:lvl1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mj-lt"/>
          <a:ea typeface="+mj-ea"/>
          <a:cs typeface="+mj-cs"/>
        </a:defRPr>
      </a:lvl1pPr>
      <a:lvl2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2pPr>
      <a:lvl3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3pPr>
      <a:lvl4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4pPr>
      <a:lvl5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5pPr>
      <a:lvl6pPr marL="4572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6pPr>
      <a:lvl7pPr marL="9144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7pPr>
      <a:lvl8pPr marL="13716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8pPr>
      <a:lvl9pPr marL="18288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9pPr>
    </p:titleStyle>
    <p:body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 Id="rId9" Type="http://schemas.openxmlformats.org/officeDocument/2006/relationships/image" Target="../media/image10.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528" y="2060848"/>
            <a:ext cx="8062913" cy="722313"/>
          </a:xfrm>
        </p:spPr>
        <p:txBody>
          <a:bodyPr/>
          <a:lstStyle/>
          <a:p>
            <a:pPr eaLnBrk="1" hangingPunct="1"/>
            <a:r>
              <a:rPr lang="ko-KR" altLang="en-US" b="1" dirty="0" smtClean="0"/>
              <a:t>자료구조 및 알고리즘 </a:t>
            </a:r>
            <a:r>
              <a:rPr lang="en-US" altLang="ko-KR" b="1" dirty="0" smtClean="0"/>
              <a:t/>
            </a:r>
            <a:br>
              <a:rPr lang="en-US" altLang="ko-KR" b="1" dirty="0" smtClean="0"/>
            </a:br>
            <a:r>
              <a:rPr lang="en-US" altLang="ko-KR" b="1" dirty="0" smtClean="0"/>
              <a:t>- Trees</a:t>
            </a:r>
            <a:endParaRPr lang="ko-KR" altLang="en-US" b="1" dirty="0" smtClean="0"/>
          </a:p>
        </p:txBody>
      </p:sp>
      <p:sp>
        <p:nvSpPr>
          <p:cNvPr id="3075" name="Rectangle 3"/>
          <p:cNvSpPr>
            <a:spLocks noGrp="1" noChangeArrowheads="1"/>
          </p:cNvSpPr>
          <p:nvPr>
            <p:ph type="subTitle" idx="1"/>
          </p:nvPr>
        </p:nvSpPr>
        <p:spPr>
          <a:xfrm>
            <a:off x="755650" y="3886200"/>
            <a:ext cx="7632700" cy="1752600"/>
          </a:xfrm>
        </p:spPr>
        <p:txBody>
          <a:bodyPr/>
          <a:lstStyle/>
          <a:p>
            <a:pPr eaLnBrk="1" hangingPunct="1">
              <a:lnSpc>
                <a:spcPct val="90000"/>
              </a:lnSpc>
            </a:pPr>
            <a:r>
              <a:rPr lang="en-US" altLang="ko-KR" sz="2800" b="1" dirty="0" err="1" smtClean="0"/>
              <a:t>Taehyoun</a:t>
            </a:r>
            <a:r>
              <a:rPr lang="en-US" altLang="ko-KR" sz="2800" b="1" smtClean="0"/>
              <a:t> Kim</a:t>
            </a:r>
          </a:p>
          <a:p>
            <a:pPr eaLnBrk="1" hangingPunct="1">
              <a:lnSpc>
                <a:spcPct val="90000"/>
              </a:lnSpc>
            </a:pPr>
            <a:endParaRPr lang="en-US" altLang="ko-KR" sz="2800" b="1" smtClean="0"/>
          </a:p>
          <a:p>
            <a:pPr eaLnBrk="1" hangingPunct="1">
              <a:lnSpc>
                <a:spcPct val="90000"/>
              </a:lnSpc>
            </a:pPr>
            <a:r>
              <a:rPr lang="en-US" altLang="ko-KR" b="1" smtClean="0"/>
              <a:t>Dept. of Mechanical &amp; Information Engineering, </a:t>
            </a:r>
          </a:p>
          <a:p>
            <a:pPr eaLnBrk="1" hangingPunct="1">
              <a:lnSpc>
                <a:spcPct val="90000"/>
              </a:lnSpc>
            </a:pPr>
            <a:r>
              <a:rPr lang="en-US" altLang="ko-KR" b="1" smtClean="0"/>
              <a:t>University of Seoul</a:t>
            </a:r>
          </a:p>
        </p:txBody>
      </p:sp>
    </p:spTree>
    <p:extLst>
      <p:ext uri="{BB962C8B-B14F-4D97-AF65-F5344CB8AC3E}">
        <p14:creationId xmlns:p14="http://schemas.microsoft.com/office/powerpoint/2010/main" val="153054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32AFFA36-5527-4C3E-9959-1BCCAFE2E81A}" type="slidenum">
              <a:rPr kumimoji="0" lang="en-US" altLang="ko-KR" sz="1400" smtClean="0">
                <a:latin typeface="Trebuchet MS" pitchFamily="34" charset="0"/>
              </a:rPr>
              <a:pPr/>
              <a:t>10</a:t>
            </a:fld>
            <a:endParaRPr kumimoji="0" lang="en-US" altLang="ko-KR" sz="1400" smtClean="0">
              <a:latin typeface="Trebuchet MS" pitchFamily="34" charset="0"/>
            </a:endParaRPr>
          </a:p>
        </p:txBody>
      </p:sp>
      <p:sp>
        <p:nvSpPr>
          <p:cNvPr id="10243" name="Text Box 3"/>
          <p:cNvSpPr txBox="1">
            <a:spLocks noChangeArrowheads="1"/>
          </p:cNvSpPr>
          <p:nvPr/>
        </p:nvSpPr>
        <p:spPr bwMode="auto">
          <a:xfrm>
            <a:off x="557213" y="1438275"/>
            <a:ext cx="7975600" cy="28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buFontTx/>
              <a:buChar char="•"/>
            </a:pPr>
            <a:r>
              <a:rPr lang="en-US" altLang="ko-KR" sz="2000" dirty="0"/>
              <a:t> Binary Search Tree: representing ordered sets of elements</a:t>
            </a:r>
          </a:p>
          <a:p>
            <a:pPr algn="just" eaLnBrk="1" hangingPunct="1">
              <a:lnSpc>
                <a:spcPct val="90000"/>
              </a:lnSpc>
              <a:spcBef>
                <a:spcPct val="50000"/>
              </a:spcBef>
              <a:buFontTx/>
              <a:buChar char="•"/>
            </a:pPr>
            <a:r>
              <a:rPr lang="en-US" altLang="ko-KR" sz="2000" dirty="0"/>
              <a:t> Expression Tree: intermediate representation for expressions used by the compiler</a:t>
            </a:r>
          </a:p>
          <a:p>
            <a:pPr algn="just" eaLnBrk="1" hangingPunct="1">
              <a:lnSpc>
                <a:spcPct val="90000"/>
              </a:lnSpc>
              <a:spcBef>
                <a:spcPct val="50000"/>
              </a:spcBef>
              <a:buFontTx/>
              <a:buChar char="•"/>
            </a:pPr>
            <a:endParaRPr lang="en-US" altLang="ko-KR" sz="2000" dirty="0"/>
          </a:p>
          <a:p>
            <a:pPr algn="just" eaLnBrk="1" hangingPunct="1">
              <a:lnSpc>
                <a:spcPct val="90000"/>
              </a:lnSpc>
              <a:spcBef>
                <a:spcPct val="50000"/>
              </a:spcBef>
              <a:buFontTx/>
              <a:buChar char="•"/>
            </a:pPr>
            <a:endParaRPr lang="en-US" altLang="ko-KR" sz="2000" dirty="0"/>
          </a:p>
          <a:p>
            <a:pPr algn="just" eaLnBrk="1" hangingPunct="1">
              <a:lnSpc>
                <a:spcPct val="90000"/>
              </a:lnSpc>
              <a:spcBef>
                <a:spcPct val="50000"/>
              </a:spcBef>
            </a:pPr>
            <a:r>
              <a:rPr lang="en-US" altLang="ko-KR" sz="2000" dirty="0"/>
              <a:t>  Expression Tree: An Example</a:t>
            </a:r>
          </a:p>
          <a:p>
            <a:pPr algn="just" eaLnBrk="1" hangingPunct="1">
              <a:lnSpc>
                <a:spcPct val="90000"/>
              </a:lnSpc>
              <a:spcBef>
                <a:spcPct val="50000"/>
              </a:spcBef>
            </a:pPr>
            <a:r>
              <a:rPr lang="en-US" altLang="ko-KR" sz="2000" dirty="0">
                <a:solidFill>
                  <a:srgbClr val="FF0000"/>
                </a:solidFill>
                <a:latin typeface="Courier New" pitchFamily="49" charset="0"/>
              </a:rPr>
              <a:t> </a:t>
            </a:r>
            <a:r>
              <a:rPr lang="en-US" altLang="ko-KR" sz="2000" b="1" dirty="0">
                <a:solidFill>
                  <a:srgbClr val="FF0000"/>
                </a:solidFill>
                <a:latin typeface="Courier New" pitchFamily="49" charset="0"/>
              </a:rPr>
              <a:t>(</a:t>
            </a:r>
            <a:r>
              <a:rPr lang="en-US" altLang="ko-KR" sz="2000" b="1" dirty="0" err="1">
                <a:solidFill>
                  <a:srgbClr val="FF0000"/>
                </a:solidFill>
                <a:latin typeface="Courier New" pitchFamily="49" charset="0"/>
              </a:rPr>
              <a:t>a+b</a:t>
            </a:r>
            <a:r>
              <a:rPr lang="en-US" altLang="ko-KR" sz="2000" b="1" dirty="0">
                <a:solidFill>
                  <a:srgbClr val="FF0000"/>
                </a:solidFill>
                <a:latin typeface="Courier New" pitchFamily="49" charset="0"/>
              </a:rPr>
              <a:t>*c</a:t>
            </a:r>
            <a:r>
              <a:rPr lang="en-US" altLang="ko-KR" sz="2000" b="1" dirty="0" smtClean="0">
                <a:solidFill>
                  <a:srgbClr val="FF0000"/>
                </a:solidFill>
                <a:latin typeface="Courier New" pitchFamily="49" charset="0"/>
              </a:rPr>
              <a:t>)+(d*</a:t>
            </a:r>
            <a:r>
              <a:rPr lang="en-US" altLang="ko-KR" sz="2000" b="1" dirty="0" err="1" smtClean="0">
                <a:solidFill>
                  <a:srgbClr val="FF0000"/>
                </a:solidFill>
                <a:latin typeface="Courier New" pitchFamily="49" charset="0"/>
              </a:rPr>
              <a:t>e+f</a:t>
            </a:r>
            <a:r>
              <a:rPr lang="en-US" altLang="ko-KR" sz="2000" b="1" dirty="0" smtClean="0">
                <a:solidFill>
                  <a:srgbClr val="FF0000"/>
                </a:solidFill>
                <a:latin typeface="Courier New" pitchFamily="49" charset="0"/>
              </a:rPr>
              <a:t>)</a:t>
            </a:r>
            <a:endParaRPr lang="en-US" altLang="ko-KR" sz="2000" b="1" dirty="0">
              <a:solidFill>
                <a:srgbClr val="FF0000"/>
              </a:solidFill>
              <a:latin typeface="Courier New" pitchFamily="49" charset="0"/>
            </a:endParaRPr>
          </a:p>
        </p:txBody>
      </p:sp>
      <p:grpSp>
        <p:nvGrpSpPr>
          <p:cNvPr id="10244" name="Group 48"/>
          <p:cNvGrpSpPr>
            <a:grpSpLocks/>
          </p:cNvGrpSpPr>
          <p:nvPr/>
        </p:nvGrpSpPr>
        <p:grpSpPr bwMode="auto">
          <a:xfrm>
            <a:off x="4067175" y="2708275"/>
            <a:ext cx="3984625" cy="2695575"/>
            <a:chOff x="2562" y="1706"/>
            <a:chExt cx="2510" cy="1698"/>
          </a:xfrm>
          <a:solidFill>
            <a:schemeClr val="bg1"/>
          </a:solidFill>
        </p:grpSpPr>
        <p:sp>
          <p:nvSpPr>
            <p:cNvPr id="1024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a:p>
          </p:txBody>
        </p:sp>
        <p:sp>
          <p:nvSpPr>
            <p:cNvPr id="1024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a:p>
          </p:txBody>
        </p:sp>
        <p:sp>
          <p:nvSpPr>
            <p:cNvPr id="1024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a:p>
          </p:txBody>
        </p:sp>
        <p:sp>
          <p:nvSpPr>
            <p:cNvPr id="1024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a:p>
          </p:txBody>
        </p:sp>
        <p:sp>
          <p:nvSpPr>
            <p:cNvPr id="10250" name="Oval 8"/>
            <p:cNvSpPr>
              <a:spLocks noChangeArrowheads="1"/>
            </p:cNvSpPr>
            <p:nvPr/>
          </p:nvSpPr>
          <p:spPr bwMode="auto">
            <a:xfrm>
              <a:off x="3619" y="1706"/>
              <a:ext cx="268" cy="268"/>
            </a:xfrm>
            <a:prstGeom prst="ellipse">
              <a:avLst/>
            </a:prstGeom>
            <a:grpFill/>
            <a:ln w="9525">
              <a:solidFill>
                <a:schemeClr val="tx1"/>
              </a:solidFill>
              <a:round/>
              <a:headEnd/>
              <a:tailEnd/>
            </a:ln>
            <a:extLst/>
          </p:spPr>
          <p:txBody>
            <a:bodyPr wrap="none" anchor="ctr"/>
            <a:lstStyle/>
            <a:p>
              <a:pPr algn="ctr"/>
              <a:r>
                <a:rPr lang="en-US" altLang="ko-KR" sz="1800" b="1"/>
                <a:t>+</a:t>
              </a:r>
            </a:p>
          </p:txBody>
        </p:sp>
        <p:sp>
          <p:nvSpPr>
            <p:cNvPr id="10251" name="Oval 10"/>
            <p:cNvSpPr>
              <a:spLocks noChangeArrowheads="1"/>
            </p:cNvSpPr>
            <p:nvPr/>
          </p:nvSpPr>
          <p:spPr bwMode="auto">
            <a:xfrm>
              <a:off x="2827" y="2090"/>
              <a:ext cx="268" cy="268"/>
            </a:xfrm>
            <a:prstGeom prst="ellipse">
              <a:avLst/>
            </a:prstGeom>
            <a:grpFill/>
            <a:ln w="9525">
              <a:solidFill>
                <a:schemeClr val="tx1"/>
              </a:solidFill>
              <a:round/>
              <a:headEnd/>
              <a:tailEnd/>
            </a:ln>
            <a:extLst/>
          </p:spPr>
          <p:txBody>
            <a:bodyPr wrap="none" anchor="ctr"/>
            <a:lstStyle/>
            <a:p>
              <a:pPr algn="ctr"/>
              <a:r>
                <a:rPr lang="en-US" altLang="ko-KR" sz="1800" b="1"/>
                <a:t>+</a:t>
              </a:r>
            </a:p>
          </p:txBody>
        </p:sp>
        <p:sp>
          <p:nvSpPr>
            <p:cNvPr id="10252" name="Oval 12"/>
            <p:cNvSpPr>
              <a:spLocks noChangeArrowheads="1"/>
            </p:cNvSpPr>
            <p:nvPr/>
          </p:nvSpPr>
          <p:spPr bwMode="auto">
            <a:xfrm>
              <a:off x="4477" y="2105"/>
              <a:ext cx="268" cy="268"/>
            </a:xfrm>
            <a:prstGeom prst="ellipse">
              <a:avLst/>
            </a:prstGeom>
            <a:grpFill/>
            <a:ln w="9525">
              <a:solidFill>
                <a:schemeClr val="tx1"/>
              </a:solidFill>
              <a:round/>
              <a:headEnd/>
              <a:tailEnd/>
            </a:ln>
            <a:extLst/>
          </p:spPr>
          <p:txBody>
            <a:bodyPr wrap="none" anchor="ctr"/>
            <a:lstStyle/>
            <a:p>
              <a:pPr algn="ctr"/>
              <a:r>
                <a:rPr lang="en-US" altLang="ko-KR" sz="1800" b="1"/>
                <a:t>+</a:t>
              </a:r>
            </a:p>
          </p:txBody>
        </p:sp>
        <p:sp>
          <p:nvSpPr>
            <p:cNvPr id="10254" name="Oval 17"/>
            <p:cNvSpPr>
              <a:spLocks noChangeArrowheads="1"/>
            </p:cNvSpPr>
            <p:nvPr/>
          </p:nvSpPr>
          <p:spPr bwMode="auto">
            <a:xfrm>
              <a:off x="2562" y="2588"/>
              <a:ext cx="268" cy="268"/>
            </a:xfrm>
            <a:prstGeom prst="ellipse">
              <a:avLst/>
            </a:prstGeom>
            <a:grpFill/>
            <a:ln w="9525">
              <a:solidFill>
                <a:schemeClr val="tx1"/>
              </a:solidFill>
              <a:round/>
              <a:headEnd/>
              <a:tailEnd/>
            </a:ln>
            <a:extLst/>
          </p:spPr>
          <p:txBody>
            <a:bodyPr wrap="none" anchor="ctr"/>
            <a:lstStyle/>
            <a:p>
              <a:pPr algn="ctr"/>
              <a:r>
                <a:rPr lang="en-US" altLang="ko-KR" sz="1800" b="1"/>
                <a:t>a</a:t>
              </a:r>
            </a:p>
          </p:txBody>
        </p:sp>
        <p:sp>
          <p:nvSpPr>
            <p:cNvPr id="10255"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800" b="1"/>
                <a:t>*</a:t>
              </a:r>
            </a:p>
          </p:txBody>
        </p:sp>
        <p:sp>
          <p:nvSpPr>
            <p:cNvPr id="10257"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800" b="1"/>
                <a:t>b</a:t>
              </a:r>
            </a:p>
          </p:txBody>
        </p:sp>
        <p:sp>
          <p:nvSpPr>
            <p:cNvPr id="10258"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800" b="1"/>
                <a:t>c</a:t>
              </a:r>
            </a:p>
          </p:txBody>
        </p:sp>
        <p:sp>
          <p:nvSpPr>
            <p:cNvPr id="10259" name="Line 29"/>
            <p:cNvSpPr>
              <a:spLocks noChangeShapeType="1"/>
            </p:cNvSpPr>
            <p:nvPr/>
          </p:nvSpPr>
          <p:spPr bwMode="auto">
            <a:xfrm flipH="1">
              <a:off x="3071" y="1931"/>
              <a:ext cx="566" cy="203"/>
            </a:xfrm>
            <a:prstGeom prst="line">
              <a:avLst/>
            </a:prstGeom>
            <a:grpFill/>
            <a:ln w="9525">
              <a:solidFill>
                <a:schemeClr val="tx1"/>
              </a:solidFill>
              <a:round/>
              <a:headEnd/>
              <a:tailEnd/>
            </a:ln>
            <a:extLst/>
          </p:spPr>
          <p:txBody>
            <a:bodyPr/>
            <a:lstStyle/>
            <a:p>
              <a:endParaRPr lang="ko-KR" altLang="en-US"/>
            </a:p>
          </p:txBody>
        </p:sp>
        <p:sp>
          <p:nvSpPr>
            <p:cNvPr id="10260" name="Line 30"/>
            <p:cNvSpPr>
              <a:spLocks noChangeShapeType="1"/>
            </p:cNvSpPr>
            <p:nvPr/>
          </p:nvSpPr>
          <p:spPr bwMode="auto">
            <a:xfrm>
              <a:off x="3882" y="1870"/>
              <a:ext cx="698" cy="228"/>
            </a:xfrm>
            <a:prstGeom prst="line">
              <a:avLst/>
            </a:prstGeom>
            <a:grpFill/>
            <a:ln w="9525">
              <a:solidFill>
                <a:schemeClr val="tx1"/>
              </a:solidFill>
              <a:round/>
              <a:headEnd/>
              <a:tailEnd/>
            </a:ln>
            <a:extLst/>
          </p:spPr>
          <p:txBody>
            <a:bodyPr/>
            <a:lstStyle/>
            <a:p>
              <a:endParaRPr lang="ko-KR" altLang="en-US"/>
            </a:p>
          </p:txBody>
        </p:sp>
        <p:sp>
          <p:nvSpPr>
            <p:cNvPr id="10261" name="Oval 31"/>
            <p:cNvSpPr>
              <a:spLocks noChangeArrowheads="1"/>
            </p:cNvSpPr>
            <p:nvPr/>
          </p:nvSpPr>
          <p:spPr bwMode="auto">
            <a:xfrm>
              <a:off x="4261" y="2616"/>
              <a:ext cx="268" cy="268"/>
            </a:xfrm>
            <a:prstGeom prst="ellipse">
              <a:avLst/>
            </a:prstGeom>
            <a:grpFill/>
            <a:ln w="9525">
              <a:solidFill>
                <a:schemeClr val="tx1"/>
              </a:solidFill>
              <a:round/>
              <a:headEnd/>
              <a:tailEnd/>
            </a:ln>
            <a:extLst/>
          </p:spPr>
          <p:txBody>
            <a:bodyPr wrap="none" anchor="ctr"/>
            <a:lstStyle/>
            <a:p>
              <a:pPr algn="ctr"/>
              <a:r>
                <a:rPr lang="en-US" altLang="ko-KR" sz="1800" b="1"/>
                <a:t>*</a:t>
              </a:r>
            </a:p>
          </p:txBody>
        </p:sp>
        <p:sp>
          <p:nvSpPr>
            <p:cNvPr id="10262" name="Oval 33"/>
            <p:cNvSpPr>
              <a:spLocks noChangeArrowheads="1"/>
            </p:cNvSpPr>
            <p:nvPr/>
          </p:nvSpPr>
          <p:spPr bwMode="auto">
            <a:xfrm>
              <a:off x="4804" y="2600"/>
              <a:ext cx="268" cy="268"/>
            </a:xfrm>
            <a:prstGeom prst="ellipse">
              <a:avLst/>
            </a:prstGeom>
            <a:grpFill/>
            <a:ln w="9525">
              <a:solidFill>
                <a:schemeClr val="tx1"/>
              </a:solidFill>
              <a:round/>
              <a:headEnd/>
              <a:tailEnd/>
            </a:ln>
            <a:extLst/>
          </p:spPr>
          <p:txBody>
            <a:bodyPr wrap="none" anchor="ctr"/>
            <a:lstStyle/>
            <a:p>
              <a:pPr algn="ctr"/>
              <a:r>
                <a:rPr lang="en-US" altLang="ko-KR" sz="1800" b="1"/>
                <a:t>f</a:t>
              </a:r>
            </a:p>
          </p:txBody>
        </p:sp>
        <p:sp>
          <p:nvSpPr>
            <p:cNvPr id="10263" name="Oval 35"/>
            <p:cNvSpPr>
              <a:spLocks noChangeArrowheads="1"/>
            </p:cNvSpPr>
            <p:nvPr/>
          </p:nvSpPr>
          <p:spPr bwMode="auto">
            <a:xfrm>
              <a:off x="4009" y="3120"/>
              <a:ext cx="268" cy="268"/>
            </a:xfrm>
            <a:prstGeom prst="ellipse">
              <a:avLst/>
            </a:prstGeom>
            <a:grpFill/>
            <a:ln w="9525">
              <a:solidFill>
                <a:schemeClr val="tx1"/>
              </a:solidFill>
              <a:round/>
              <a:headEnd/>
              <a:tailEnd/>
            </a:ln>
            <a:extLst/>
          </p:spPr>
          <p:txBody>
            <a:bodyPr wrap="none" anchor="ctr"/>
            <a:lstStyle/>
            <a:p>
              <a:pPr algn="ctr"/>
              <a:r>
                <a:rPr lang="en-US" altLang="ko-KR" sz="1800" b="1"/>
                <a:t>d</a:t>
              </a:r>
            </a:p>
          </p:txBody>
        </p:sp>
        <p:sp>
          <p:nvSpPr>
            <p:cNvPr id="10264" name="Oval 38"/>
            <p:cNvSpPr>
              <a:spLocks noChangeArrowheads="1"/>
            </p:cNvSpPr>
            <p:nvPr/>
          </p:nvSpPr>
          <p:spPr bwMode="auto">
            <a:xfrm>
              <a:off x="4602" y="3136"/>
              <a:ext cx="268" cy="268"/>
            </a:xfrm>
            <a:prstGeom prst="ellipse">
              <a:avLst/>
            </a:prstGeom>
            <a:grpFill/>
            <a:ln w="9525">
              <a:solidFill>
                <a:schemeClr val="tx1"/>
              </a:solidFill>
              <a:round/>
              <a:headEnd/>
              <a:tailEnd/>
            </a:ln>
            <a:extLst/>
          </p:spPr>
          <p:txBody>
            <a:bodyPr wrap="none" anchor="ctr"/>
            <a:lstStyle/>
            <a:p>
              <a:pPr algn="ctr"/>
              <a:r>
                <a:rPr lang="en-US" altLang="ko-KR" sz="1800" b="1"/>
                <a:t>e</a:t>
              </a:r>
            </a:p>
          </p:txBody>
        </p:sp>
        <p:sp>
          <p:nvSpPr>
            <p:cNvPr id="10266" name="Line 41"/>
            <p:cNvSpPr>
              <a:spLocks noChangeShapeType="1"/>
            </p:cNvSpPr>
            <p:nvPr/>
          </p:nvSpPr>
          <p:spPr bwMode="auto">
            <a:xfrm flipH="1">
              <a:off x="4161" y="2868"/>
              <a:ext cx="170" cy="275"/>
            </a:xfrm>
            <a:prstGeom prst="line">
              <a:avLst/>
            </a:prstGeom>
            <a:grpFill/>
            <a:ln w="9525">
              <a:solidFill>
                <a:schemeClr val="tx1"/>
              </a:solidFill>
              <a:round/>
              <a:headEnd/>
              <a:tailEnd/>
            </a:ln>
            <a:extLst/>
          </p:spPr>
          <p:txBody>
            <a:bodyPr/>
            <a:lstStyle/>
            <a:p>
              <a:endParaRPr lang="ko-KR" altLang="en-US"/>
            </a:p>
          </p:txBody>
        </p:sp>
        <p:sp>
          <p:nvSpPr>
            <p:cNvPr id="10267" name="Line 42"/>
            <p:cNvSpPr>
              <a:spLocks noChangeShapeType="1"/>
            </p:cNvSpPr>
            <p:nvPr/>
          </p:nvSpPr>
          <p:spPr bwMode="auto">
            <a:xfrm flipH="1">
              <a:off x="4438" y="2344"/>
              <a:ext cx="122" cy="259"/>
            </a:xfrm>
            <a:prstGeom prst="line">
              <a:avLst/>
            </a:prstGeom>
            <a:grpFill/>
            <a:ln w="9525">
              <a:solidFill>
                <a:schemeClr val="tx1"/>
              </a:solidFill>
              <a:round/>
              <a:headEnd/>
              <a:tailEnd/>
            </a:ln>
            <a:extLst/>
          </p:spPr>
          <p:txBody>
            <a:bodyPr/>
            <a:lstStyle/>
            <a:p>
              <a:endParaRPr lang="ko-KR" altLang="en-US"/>
            </a:p>
          </p:txBody>
        </p:sp>
        <p:sp>
          <p:nvSpPr>
            <p:cNvPr id="10268" name="Line 43"/>
            <p:cNvSpPr>
              <a:spLocks noChangeShapeType="1"/>
            </p:cNvSpPr>
            <p:nvPr/>
          </p:nvSpPr>
          <p:spPr bwMode="auto">
            <a:xfrm>
              <a:off x="4499" y="2843"/>
              <a:ext cx="195" cy="292"/>
            </a:xfrm>
            <a:prstGeom prst="line">
              <a:avLst/>
            </a:prstGeom>
            <a:grpFill/>
            <a:ln w="9525">
              <a:solidFill>
                <a:schemeClr val="tx1"/>
              </a:solidFill>
              <a:round/>
              <a:headEnd/>
              <a:tailEnd/>
            </a:ln>
            <a:extLst/>
          </p:spPr>
          <p:txBody>
            <a:bodyPr/>
            <a:lstStyle/>
            <a:p>
              <a:endParaRPr lang="ko-KR" altLang="en-US"/>
            </a:p>
          </p:txBody>
        </p:sp>
        <p:sp>
          <p:nvSpPr>
            <p:cNvPr id="10269" name="Line 44"/>
            <p:cNvSpPr>
              <a:spLocks noChangeShapeType="1"/>
            </p:cNvSpPr>
            <p:nvPr/>
          </p:nvSpPr>
          <p:spPr bwMode="auto">
            <a:xfrm>
              <a:off x="4702" y="2332"/>
              <a:ext cx="195" cy="283"/>
            </a:xfrm>
            <a:prstGeom prst="line">
              <a:avLst/>
            </a:prstGeom>
            <a:grpFill/>
            <a:ln w="9525">
              <a:solidFill>
                <a:schemeClr val="tx1"/>
              </a:solidFill>
              <a:round/>
              <a:headEnd/>
              <a:tailEnd/>
            </a:ln>
            <a:extLst/>
          </p:spPr>
          <p:txBody>
            <a:bodyPr/>
            <a:lstStyle/>
            <a:p>
              <a:endParaRPr lang="ko-KR" altLang="en-US"/>
            </a:p>
          </p:txBody>
        </p:sp>
      </p:grpSp>
      <p:sp>
        <p:nvSpPr>
          <p:cNvPr id="10245" name="Rectangle 4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Application of Binary Trees</a:t>
            </a:r>
          </a:p>
        </p:txBody>
      </p:sp>
    </p:spTree>
    <p:extLst>
      <p:ext uri="{BB962C8B-B14F-4D97-AF65-F5344CB8AC3E}">
        <p14:creationId xmlns:p14="http://schemas.microsoft.com/office/powerpoint/2010/main" val="2620606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B90F328-30A4-4E39-A8D0-CD1CB28F23D7}" type="slidenum">
              <a:rPr kumimoji="0" lang="en-US" altLang="ko-KR" sz="1400" smtClean="0">
                <a:latin typeface="Trebuchet MS" pitchFamily="34" charset="0"/>
              </a:rPr>
              <a:pPr/>
              <a:t>11</a:t>
            </a:fld>
            <a:endParaRPr kumimoji="0" lang="en-US" altLang="ko-KR" sz="1400" smtClean="0">
              <a:latin typeface="Trebuchet MS" pitchFamily="34" charset="0"/>
            </a:endParaRPr>
          </a:p>
        </p:txBody>
      </p:sp>
      <p:sp>
        <p:nvSpPr>
          <p:cNvPr id="11267" name="Text Box 3"/>
          <p:cNvSpPr txBox="1">
            <a:spLocks noChangeArrowheads="1"/>
          </p:cNvSpPr>
          <p:nvPr/>
        </p:nvSpPr>
        <p:spPr bwMode="auto">
          <a:xfrm>
            <a:off x="557213" y="1196752"/>
            <a:ext cx="7975600" cy="397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80000"/>
              </a:lnSpc>
              <a:spcBef>
                <a:spcPct val="50000"/>
              </a:spcBef>
            </a:pPr>
            <a:r>
              <a:rPr lang="en-US" altLang="ko-KR" sz="2000" dirty="0"/>
              <a:t>Three ways to visit or </a:t>
            </a:r>
            <a:r>
              <a:rPr lang="en-US" altLang="ko-KR" sz="2000" i="1" dirty="0"/>
              <a:t>traverse </a:t>
            </a:r>
            <a:r>
              <a:rPr lang="en-US" altLang="ko-KR" sz="2000" dirty="0"/>
              <a:t>every node of a tree </a:t>
            </a:r>
            <a:r>
              <a:rPr lang="en-US" altLang="ko-KR" sz="2000" i="1" dirty="0"/>
              <a:t>T</a:t>
            </a:r>
            <a:r>
              <a:rPr lang="en-US" altLang="ko-KR" sz="2000" dirty="0"/>
              <a:t>, whose root is </a:t>
            </a:r>
            <a:r>
              <a:rPr lang="en-US" altLang="ko-KR" sz="2000" i="1" dirty="0"/>
              <a:t>r </a:t>
            </a:r>
            <a:r>
              <a:rPr lang="en-US" altLang="ko-KR" sz="2000" dirty="0"/>
              <a:t>and whose </a:t>
            </a:r>
            <a:r>
              <a:rPr lang="en-US" altLang="ko-KR" sz="2000" dirty="0" err="1"/>
              <a:t>subtrees</a:t>
            </a:r>
            <a:r>
              <a:rPr lang="en-US" altLang="ko-KR" sz="2000" dirty="0"/>
              <a:t> are </a:t>
            </a:r>
            <a:r>
              <a:rPr lang="en-US" altLang="ko-KR" sz="2000" i="1" dirty="0"/>
              <a:t>T</a:t>
            </a:r>
            <a:r>
              <a:rPr lang="en-US" altLang="ko-KR" sz="2000" i="1" baseline="-25000" dirty="0"/>
              <a:t>1</a:t>
            </a:r>
            <a:r>
              <a:rPr lang="en-US" altLang="ko-KR" sz="2000" i="1" dirty="0"/>
              <a:t>, T</a:t>
            </a:r>
            <a:r>
              <a:rPr lang="en-US" altLang="ko-KR" sz="2000" i="1" baseline="-25000" dirty="0"/>
              <a:t>2</a:t>
            </a:r>
            <a:r>
              <a:rPr lang="en-US" altLang="ko-KR" sz="2000" i="1" dirty="0"/>
              <a:t>,..., T</a:t>
            </a:r>
            <a:r>
              <a:rPr lang="en-US" altLang="ko-KR" sz="2000" i="1" baseline="-25000" dirty="0"/>
              <a:t>k</a:t>
            </a:r>
            <a:r>
              <a:rPr lang="en-US" altLang="ko-KR" sz="2000" i="1" dirty="0"/>
              <a:t>.</a:t>
            </a:r>
            <a:r>
              <a:rPr lang="en-US" altLang="ko-KR" sz="2000" i="1" baseline="-25000" dirty="0"/>
              <a:t> </a:t>
            </a:r>
          </a:p>
          <a:p>
            <a:pPr algn="just" eaLnBrk="1" hangingPunct="1">
              <a:lnSpc>
                <a:spcPct val="80000"/>
              </a:lnSpc>
              <a:spcBef>
                <a:spcPct val="50000"/>
              </a:spcBef>
            </a:pPr>
            <a:endParaRPr lang="en-US" altLang="ko-KR" sz="2000" i="1" baseline="-25000" dirty="0"/>
          </a:p>
          <a:p>
            <a:pPr algn="just" eaLnBrk="1" hangingPunct="1">
              <a:lnSpc>
                <a:spcPct val="80000"/>
              </a:lnSpc>
              <a:spcBef>
                <a:spcPct val="50000"/>
              </a:spcBef>
              <a:buFontTx/>
              <a:buChar char="•"/>
            </a:pPr>
            <a:r>
              <a:rPr lang="en-US" altLang="ko-KR" sz="2000" dirty="0"/>
              <a:t> </a:t>
            </a:r>
            <a:r>
              <a:rPr lang="en-US" altLang="ko-KR" sz="2000" dirty="0" smtClean="0">
                <a:solidFill>
                  <a:srgbClr val="FF0000"/>
                </a:solidFill>
              </a:rPr>
              <a:t>Preorder</a:t>
            </a:r>
            <a:endParaRPr lang="en-US" altLang="ko-KR" sz="2000" dirty="0"/>
          </a:p>
          <a:p>
            <a:pPr algn="just" eaLnBrk="1" hangingPunct="1">
              <a:lnSpc>
                <a:spcPct val="80000"/>
              </a:lnSpc>
              <a:spcBef>
                <a:spcPct val="50000"/>
              </a:spcBef>
            </a:pPr>
            <a:r>
              <a:rPr lang="en-US" altLang="ko-KR" sz="2000" dirty="0"/>
              <a:t> </a:t>
            </a:r>
            <a:r>
              <a:rPr lang="en-US" altLang="ko-KR" sz="2000" dirty="0" smtClean="0"/>
              <a:t>  - Visit </a:t>
            </a:r>
            <a:r>
              <a:rPr lang="en-US" altLang="ko-KR" sz="2000" i="1" dirty="0"/>
              <a:t>r</a:t>
            </a:r>
            <a:r>
              <a:rPr lang="en-US" altLang="ko-KR" sz="2000" dirty="0"/>
              <a:t>, then recursively do a pre-order traversal of </a:t>
            </a:r>
            <a:r>
              <a:rPr lang="en-US" altLang="ko-KR" sz="2000" i="1" dirty="0"/>
              <a:t>T</a:t>
            </a:r>
            <a:r>
              <a:rPr lang="en-US" altLang="ko-KR" sz="2000" i="1" baseline="-25000" dirty="0"/>
              <a:t>1</a:t>
            </a:r>
            <a:r>
              <a:rPr lang="en-US" altLang="ko-KR" sz="2000" i="1" dirty="0"/>
              <a:t>, T</a:t>
            </a:r>
            <a:r>
              <a:rPr lang="en-US" altLang="ko-KR" sz="2000" i="1" baseline="-25000" dirty="0"/>
              <a:t>2</a:t>
            </a:r>
            <a:r>
              <a:rPr lang="en-US" altLang="ko-KR" sz="2000" i="1" dirty="0"/>
              <a:t>,..., T</a:t>
            </a:r>
            <a:r>
              <a:rPr lang="en-US" altLang="ko-KR" sz="2000" i="1" baseline="-25000" dirty="0"/>
              <a:t>k</a:t>
            </a:r>
            <a:r>
              <a:rPr lang="en-US" altLang="ko-KR" sz="2000" i="1" dirty="0"/>
              <a:t>.</a:t>
            </a:r>
          </a:p>
          <a:p>
            <a:pPr algn="just" eaLnBrk="1" hangingPunct="1">
              <a:lnSpc>
                <a:spcPct val="80000"/>
              </a:lnSpc>
              <a:spcBef>
                <a:spcPct val="50000"/>
              </a:spcBef>
            </a:pPr>
            <a:r>
              <a:rPr lang="en-US" altLang="ko-KR" sz="2000" dirty="0" smtClean="0"/>
              <a:t>    </a:t>
            </a:r>
            <a:r>
              <a:rPr lang="en-US" altLang="ko-KR" sz="1800" dirty="0" smtClean="0"/>
              <a:t> </a:t>
            </a:r>
            <a:endParaRPr lang="en-US" altLang="ko-KR" sz="1600" dirty="0"/>
          </a:p>
          <a:p>
            <a:pPr algn="just" eaLnBrk="1" hangingPunct="1">
              <a:lnSpc>
                <a:spcPct val="80000"/>
              </a:lnSpc>
              <a:spcBef>
                <a:spcPct val="50000"/>
              </a:spcBef>
              <a:buFontTx/>
              <a:buChar char="•"/>
            </a:pPr>
            <a:r>
              <a:rPr lang="en-US" altLang="ko-KR" sz="1800" i="1" dirty="0"/>
              <a:t> </a:t>
            </a:r>
            <a:r>
              <a:rPr lang="en-US" altLang="ko-KR" sz="2000" dirty="0" err="1">
                <a:solidFill>
                  <a:srgbClr val="FF0000"/>
                </a:solidFill>
              </a:rPr>
              <a:t>Inorder</a:t>
            </a:r>
            <a:r>
              <a:rPr lang="en-US" altLang="ko-KR" sz="2000" dirty="0">
                <a:solidFill>
                  <a:srgbClr val="FF0000"/>
                </a:solidFill>
              </a:rPr>
              <a:t> </a:t>
            </a:r>
            <a:r>
              <a:rPr lang="en-US" altLang="ko-KR" sz="2000" dirty="0"/>
              <a:t>(for binary tree) </a:t>
            </a:r>
          </a:p>
          <a:p>
            <a:pPr algn="just" eaLnBrk="1" hangingPunct="1">
              <a:lnSpc>
                <a:spcPct val="80000"/>
              </a:lnSpc>
              <a:spcBef>
                <a:spcPct val="50000"/>
              </a:spcBef>
            </a:pPr>
            <a:r>
              <a:rPr lang="en-US" altLang="ko-KR" sz="1800" dirty="0"/>
              <a:t>  - Do in-order traversal of </a:t>
            </a:r>
            <a:r>
              <a:rPr lang="en-US" altLang="ko-KR" sz="1800" i="1" dirty="0"/>
              <a:t>T</a:t>
            </a:r>
            <a:r>
              <a:rPr lang="en-US" altLang="ko-KR" sz="1800" i="1" baseline="-25000" dirty="0"/>
              <a:t>L</a:t>
            </a:r>
            <a:r>
              <a:rPr lang="en-US" altLang="ko-KR" sz="1800" i="1" dirty="0"/>
              <a:t>, </a:t>
            </a:r>
            <a:r>
              <a:rPr lang="en-US" altLang="ko-KR" sz="1800" dirty="0"/>
              <a:t>visit </a:t>
            </a:r>
            <a:r>
              <a:rPr lang="en-US" altLang="ko-KR" sz="1800" i="1" dirty="0"/>
              <a:t>r, </a:t>
            </a:r>
            <a:r>
              <a:rPr lang="en-US" altLang="ko-KR" sz="1800" dirty="0"/>
              <a:t>then do in-order traversal of </a:t>
            </a:r>
            <a:r>
              <a:rPr lang="en-US" altLang="ko-KR" sz="1800" i="1" dirty="0"/>
              <a:t>T</a:t>
            </a:r>
            <a:r>
              <a:rPr lang="en-US" altLang="ko-KR" sz="1800" i="1" baseline="-25000" dirty="0"/>
              <a:t>R</a:t>
            </a:r>
            <a:r>
              <a:rPr lang="en-US" altLang="ko-KR" sz="1800" i="1" dirty="0" smtClean="0"/>
              <a:t>.</a:t>
            </a:r>
          </a:p>
          <a:p>
            <a:pPr algn="just" eaLnBrk="1" hangingPunct="1">
              <a:lnSpc>
                <a:spcPct val="80000"/>
              </a:lnSpc>
              <a:spcBef>
                <a:spcPct val="50000"/>
              </a:spcBef>
            </a:pPr>
            <a:endParaRPr lang="en-US" altLang="ko-KR" sz="1800" dirty="0" smtClean="0"/>
          </a:p>
          <a:p>
            <a:pPr algn="just" eaLnBrk="1" hangingPunct="1">
              <a:lnSpc>
                <a:spcPct val="80000"/>
              </a:lnSpc>
              <a:spcBef>
                <a:spcPct val="50000"/>
              </a:spcBef>
              <a:buFontTx/>
              <a:buChar char="•"/>
            </a:pPr>
            <a:r>
              <a:rPr lang="en-US" altLang="ko-KR" sz="2000" i="1" baseline="-25000" dirty="0" smtClean="0"/>
              <a:t> </a:t>
            </a:r>
            <a:r>
              <a:rPr lang="en-US" altLang="ko-KR" sz="2000" dirty="0" err="1" smtClean="0">
                <a:solidFill>
                  <a:srgbClr val="FF0000"/>
                </a:solidFill>
              </a:rPr>
              <a:t>Postorder</a:t>
            </a:r>
            <a:endParaRPr lang="en-US" altLang="ko-KR" sz="2000" dirty="0" smtClean="0">
              <a:solidFill>
                <a:srgbClr val="FF0000"/>
              </a:solidFill>
            </a:endParaRPr>
          </a:p>
          <a:p>
            <a:pPr algn="just" eaLnBrk="1" hangingPunct="1">
              <a:lnSpc>
                <a:spcPct val="80000"/>
              </a:lnSpc>
              <a:spcBef>
                <a:spcPct val="50000"/>
              </a:spcBef>
            </a:pPr>
            <a:r>
              <a:rPr lang="en-US" altLang="ko-KR" sz="2000" dirty="0"/>
              <a:t> </a:t>
            </a:r>
            <a:r>
              <a:rPr lang="en-US" altLang="ko-KR" sz="2000" dirty="0" smtClean="0"/>
              <a:t> - Recursively do post-order traversal of </a:t>
            </a:r>
            <a:r>
              <a:rPr lang="en-US" altLang="ko-KR" sz="2000" i="1" dirty="0" smtClean="0"/>
              <a:t>T</a:t>
            </a:r>
            <a:r>
              <a:rPr lang="en-US" altLang="ko-KR" sz="2000" i="1" baseline="-25000" dirty="0" smtClean="0"/>
              <a:t>1</a:t>
            </a:r>
            <a:r>
              <a:rPr lang="en-US" altLang="ko-KR" sz="2000" i="1" dirty="0" smtClean="0"/>
              <a:t>, T</a:t>
            </a:r>
            <a:r>
              <a:rPr lang="en-US" altLang="ko-KR" sz="2000" i="1" baseline="-25000" dirty="0" smtClean="0"/>
              <a:t>2</a:t>
            </a:r>
            <a:r>
              <a:rPr lang="en-US" altLang="ko-KR" sz="2000" i="1" dirty="0" smtClean="0"/>
              <a:t>,..., </a:t>
            </a:r>
            <a:r>
              <a:rPr lang="en-US" altLang="ko-KR" sz="2000" i="1" dirty="0" err="1" smtClean="0"/>
              <a:t>T</a:t>
            </a:r>
            <a:r>
              <a:rPr lang="en-US" altLang="ko-KR" sz="2000" i="1" baseline="-25000" dirty="0" err="1" smtClean="0"/>
              <a:t>k</a:t>
            </a:r>
            <a:r>
              <a:rPr lang="en-US" altLang="ko-KR" sz="2000" dirty="0" smtClean="0"/>
              <a:t>, and then visit </a:t>
            </a:r>
            <a:r>
              <a:rPr lang="en-US" altLang="ko-KR" sz="2000" i="1" dirty="0" smtClean="0"/>
              <a:t>r.</a:t>
            </a:r>
          </a:p>
        </p:txBody>
      </p:sp>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Traversal of Binary Trees</a:t>
            </a:r>
          </a:p>
        </p:txBody>
      </p:sp>
    </p:spTree>
    <p:extLst>
      <p:ext uri="{BB962C8B-B14F-4D97-AF65-F5344CB8AC3E}">
        <p14:creationId xmlns:p14="http://schemas.microsoft.com/office/powerpoint/2010/main" val="844876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B90F328-30A4-4E39-A8D0-CD1CB28F23D7}" type="slidenum">
              <a:rPr kumimoji="0" lang="en-US" altLang="ko-KR" sz="1400" smtClean="0">
                <a:latin typeface="Trebuchet MS" pitchFamily="34" charset="0"/>
              </a:rPr>
              <a:pPr/>
              <a:t>12</a:t>
            </a:fld>
            <a:endParaRPr kumimoji="0" lang="en-US" altLang="ko-KR" sz="1400" smtClean="0">
              <a:latin typeface="Trebuchet MS" pitchFamily="34" charset="0"/>
            </a:endParaRPr>
          </a:p>
        </p:txBody>
      </p:sp>
      <p:sp>
        <p:nvSpPr>
          <p:cNvPr id="11267" name="Text Box 3"/>
          <p:cNvSpPr txBox="1">
            <a:spLocks noChangeArrowheads="1"/>
          </p:cNvSpPr>
          <p:nvPr/>
        </p:nvSpPr>
        <p:spPr bwMode="auto">
          <a:xfrm>
            <a:off x="557213" y="1196752"/>
            <a:ext cx="79756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80000"/>
              </a:lnSpc>
              <a:spcBef>
                <a:spcPct val="50000"/>
              </a:spcBef>
              <a:buFontTx/>
              <a:buChar char="•"/>
            </a:pPr>
            <a:r>
              <a:rPr lang="en-US" altLang="ko-KR" sz="2000" dirty="0" smtClean="0"/>
              <a:t> </a:t>
            </a:r>
            <a:r>
              <a:rPr lang="en-US" altLang="ko-KR" sz="2000" dirty="0"/>
              <a:t>Preorder: Visit </a:t>
            </a:r>
            <a:r>
              <a:rPr lang="en-US" altLang="ko-KR" sz="2000" i="1" dirty="0"/>
              <a:t>r</a:t>
            </a:r>
            <a:r>
              <a:rPr lang="en-US" altLang="ko-KR" sz="2000" dirty="0"/>
              <a:t>, then recursively do a pre-order traversal of </a:t>
            </a:r>
            <a:r>
              <a:rPr lang="en-US" altLang="ko-KR" sz="2000" i="1" dirty="0"/>
              <a:t>T</a:t>
            </a:r>
            <a:r>
              <a:rPr lang="en-US" altLang="ko-KR" sz="2000" i="1" baseline="-25000" dirty="0"/>
              <a:t>1</a:t>
            </a:r>
            <a:r>
              <a:rPr lang="en-US" altLang="ko-KR" sz="2000" i="1" dirty="0"/>
              <a:t>, T</a:t>
            </a:r>
            <a:r>
              <a:rPr lang="en-US" altLang="ko-KR" sz="2000" i="1" baseline="-25000" dirty="0"/>
              <a:t>2</a:t>
            </a:r>
            <a:r>
              <a:rPr lang="en-US" altLang="ko-KR" sz="2000" i="1" dirty="0"/>
              <a:t>,..., T</a:t>
            </a:r>
            <a:r>
              <a:rPr lang="en-US" altLang="ko-KR" sz="2000" i="1" baseline="-25000" dirty="0"/>
              <a:t>k</a:t>
            </a:r>
            <a:r>
              <a:rPr lang="en-US" altLang="ko-KR" sz="2000" i="1" dirty="0" smtClean="0"/>
              <a:t>. </a:t>
            </a:r>
            <a:r>
              <a:rPr lang="en-US" altLang="ko-KR" sz="2000" dirty="0" smtClean="0"/>
              <a:t>(</a:t>
            </a:r>
            <a:r>
              <a:rPr lang="en-US" altLang="ko-KR" sz="2000" dirty="0"/>
              <a:t>Example: Depth-First </a:t>
            </a:r>
            <a:r>
              <a:rPr lang="en-US" altLang="ko-KR" sz="2000" dirty="0" smtClean="0"/>
              <a:t>Search)</a:t>
            </a:r>
            <a:endParaRPr lang="en-US" altLang="ko-KR" sz="2000" i="1" dirty="0"/>
          </a:p>
          <a:p>
            <a:pPr algn="just" eaLnBrk="1" hangingPunct="1">
              <a:lnSpc>
                <a:spcPct val="80000"/>
              </a:lnSpc>
              <a:spcBef>
                <a:spcPct val="50000"/>
              </a:spcBef>
            </a:pPr>
            <a:r>
              <a:rPr lang="en-US" altLang="ko-KR" sz="2000" dirty="0"/>
              <a:t>    </a:t>
            </a:r>
            <a:r>
              <a:rPr lang="en-US" altLang="ko-KR" sz="2000" dirty="0">
                <a:solidFill>
                  <a:srgbClr val="FF0000"/>
                </a:solidFill>
              </a:rPr>
              <a:t>[+,+,a,*,</a:t>
            </a:r>
            <a:r>
              <a:rPr lang="en-US" altLang="ko-KR" sz="2000" dirty="0" err="1">
                <a:solidFill>
                  <a:srgbClr val="FF0000"/>
                </a:solidFill>
              </a:rPr>
              <a:t>b,c</a:t>
            </a:r>
            <a:r>
              <a:rPr lang="en-US" altLang="ko-KR" sz="2000" dirty="0" smtClean="0">
                <a:solidFill>
                  <a:srgbClr val="FF0000"/>
                </a:solidFill>
              </a:rPr>
              <a:t>,+,*,</a:t>
            </a:r>
            <a:r>
              <a:rPr lang="en-US" altLang="ko-KR" sz="2000" dirty="0" err="1" smtClean="0">
                <a:solidFill>
                  <a:srgbClr val="FF0000"/>
                </a:solidFill>
              </a:rPr>
              <a:t>d,e,f</a:t>
            </a:r>
            <a:r>
              <a:rPr lang="en-US" altLang="ko-KR" sz="2000" dirty="0" smtClean="0">
                <a:solidFill>
                  <a:srgbClr val="FF0000"/>
                </a:solidFill>
              </a:rPr>
              <a:t>]</a:t>
            </a:r>
            <a:r>
              <a:rPr lang="en-US" altLang="ko-KR" sz="2000" dirty="0" smtClean="0"/>
              <a:t> </a:t>
            </a:r>
            <a:endParaRPr lang="en-US" altLang="ko-KR" sz="2000" dirty="0"/>
          </a:p>
        </p:txBody>
      </p:sp>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Traversal of Binary Trees</a:t>
            </a:r>
          </a:p>
        </p:txBody>
      </p:sp>
      <p:grpSp>
        <p:nvGrpSpPr>
          <p:cNvPr id="31" name="Group 48"/>
          <p:cNvGrpSpPr>
            <a:grpSpLocks/>
          </p:cNvGrpSpPr>
          <p:nvPr/>
        </p:nvGrpSpPr>
        <p:grpSpPr bwMode="auto">
          <a:xfrm>
            <a:off x="163127" y="2451897"/>
            <a:ext cx="1384639" cy="1187376"/>
            <a:chOff x="2562" y="1706"/>
            <a:chExt cx="2308" cy="1658"/>
          </a:xfrm>
          <a:solidFill>
            <a:schemeClr val="bg1"/>
          </a:solidFill>
        </p:grpSpPr>
        <p:sp>
          <p:nvSpPr>
            <p:cNvPr id="32"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33"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34"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35"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36"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7" name="Oval 10"/>
            <p:cNvSpPr>
              <a:spLocks noChangeArrowheads="1"/>
            </p:cNvSpPr>
            <p:nvPr/>
          </p:nvSpPr>
          <p:spPr bwMode="auto">
            <a:xfrm>
              <a:off x="2827" y="2090"/>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38"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40" name="Oval 17"/>
            <p:cNvSpPr>
              <a:spLocks noChangeArrowheads="1"/>
            </p:cNvSpPr>
            <p:nvPr/>
          </p:nvSpPr>
          <p:spPr bwMode="auto">
            <a:xfrm>
              <a:off x="2562" y="2588"/>
              <a:ext cx="268" cy="268"/>
            </a:xfrm>
            <a:prstGeom prst="ellipse">
              <a:avLst/>
            </a:prstGeom>
            <a:grpFill/>
            <a:ln w="9525">
              <a:solidFill>
                <a:schemeClr val="tx1"/>
              </a:solidFill>
              <a:round/>
              <a:headEnd/>
              <a:tailEnd/>
            </a:ln>
            <a:extLst/>
          </p:spPr>
          <p:txBody>
            <a:bodyPr wrap="none" anchor="ctr"/>
            <a:lstStyle/>
            <a:p>
              <a:pPr algn="ctr"/>
              <a:r>
                <a:rPr lang="en-US" altLang="ko-KR" sz="1100" b="1"/>
                <a:t>a</a:t>
              </a:r>
            </a:p>
          </p:txBody>
        </p:sp>
        <p:sp>
          <p:nvSpPr>
            <p:cNvPr id="41"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43"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44"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45"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46"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47"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48"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49"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50"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52"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53"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54"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55"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36" name="Group 48"/>
          <p:cNvGrpSpPr>
            <a:grpSpLocks/>
          </p:cNvGrpSpPr>
          <p:nvPr/>
        </p:nvGrpSpPr>
        <p:grpSpPr bwMode="auto">
          <a:xfrm>
            <a:off x="1675193" y="2420888"/>
            <a:ext cx="1384639" cy="1187376"/>
            <a:chOff x="2562" y="1706"/>
            <a:chExt cx="2308" cy="1658"/>
          </a:xfrm>
          <a:solidFill>
            <a:schemeClr val="bg1"/>
          </a:solidFill>
        </p:grpSpPr>
        <p:sp>
          <p:nvSpPr>
            <p:cNvPr id="137"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38"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39"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40"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41"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42"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43"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44" name="Oval 17"/>
            <p:cNvSpPr>
              <a:spLocks noChangeArrowheads="1"/>
            </p:cNvSpPr>
            <p:nvPr/>
          </p:nvSpPr>
          <p:spPr bwMode="auto">
            <a:xfrm>
              <a:off x="2562" y="2588"/>
              <a:ext cx="268" cy="268"/>
            </a:xfrm>
            <a:prstGeom prst="ellipse">
              <a:avLst/>
            </a:prstGeom>
            <a:grpFill/>
            <a:ln w="9525">
              <a:solidFill>
                <a:schemeClr val="tx1"/>
              </a:solidFill>
              <a:round/>
              <a:headEnd/>
              <a:tailEnd/>
            </a:ln>
            <a:extLst/>
          </p:spPr>
          <p:txBody>
            <a:bodyPr wrap="none" anchor="ctr"/>
            <a:lstStyle/>
            <a:p>
              <a:pPr algn="ctr"/>
              <a:r>
                <a:rPr lang="en-US" altLang="ko-KR" sz="1100" b="1"/>
                <a:t>a</a:t>
              </a:r>
            </a:p>
          </p:txBody>
        </p:sp>
        <p:sp>
          <p:nvSpPr>
            <p:cNvPr id="145"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46"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147"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148"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49"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50"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51"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52"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53"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54"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55"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56"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57"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58" name="Group 48"/>
          <p:cNvGrpSpPr>
            <a:grpSpLocks/>
          </p:cNvGrpSpPr>
          <p:nvPr/>
        </p:nvGrpSpPr>
        <p:grpSpPr bwMode="auto">
          <a:xfrm>
            <a:off x="3115353" y="2420888"/>
            <a:ext cx="1384639" cy="1187376"/>
            <a:chOff x="2562" y="1706"/>
            <a:chExt cx="2308" cy="1658"/>
          </a:xfrm>
          <a:solidFill>
            <a:schemeClr val="bg1"/>
          </a:solidFill>
        </p:grpSpPr>
        <p:sp>
          <p:nvSpPr>
            <p:cNvPr id="159"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60"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61"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62"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63"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64"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65"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66"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167"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68"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169"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170"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71"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72"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73"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74"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75"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76"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77"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78"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79"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80" name="Group 48"/>
          <p:cNvGrpSpPr>
            <a:grpSpLocks/>
          </p:cNvGrpSpPr>
          <p:nvPr/>
        </p:nvGrpSpPr>
        <p:grpSpPr bwMode="auto">
          <a:xfrm>
            <a:off x="4555513" y="2420888"/>
            <a:ext cx="1384639" cy="1187376"/>
            <a:chOff x="2562" y="1706"/>
            <a:chExt cx="2308" cy="1658"/>
          </a:xfrm>
          <a:solidFill>
            <a:schemeClr val="bg1"/>
          </a:solidFill>
        </p:grpSpPr>
        <p:sp>
          <p:nvSpPr>
            <p:cNvPr id="181"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82"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83"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84"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85"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86"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87"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88"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189"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90"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191"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192"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93"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94"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95"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96"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97"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98"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99"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00"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01"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02" name="Group 48"/>
          <p:cNvGrpSpPr>
            <a:grpSpLocks/>
          </p:cNvGrpSpPr>
          <p:nvPr/>
        </p:nvGrpSpPr>
        <p:grpSpPr bwMode="auto">
          <a:xfrm>
            <a:off x="5995673" y="2420888"/>
            <a:ext cx="1384639" cy="1187376"/>
            <a:chOff x="2562" y="1706"/>
            <a:chExt cx="2308" cy="1658"/>
          </a:xfrm>
          <a:solidFill>
            <a:schemeClr val="bg1"/>
          </a:solidFill>
        </p:grpSpPr>
        <p:sp>
          <p:nvSpPr>
            <p:cNvPr id="203"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04"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05"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06"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07"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08"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09"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210"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11"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12"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213"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214"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15"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16"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217"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18"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19"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20"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21"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22"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23"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24" name="Group 48"/>
          <p:cNvGrpSpPr>
            <a:grpSpLocks/>
          </p:cNvGrpSpPr>
          <p:nvPr/>
        </p:nvGrpSpPr>
        <p:grpSpPr bwMode="auto">
          <a:xfrm>
            <a:off x="7452320" y="2420888"/>
            <a:ext cx="1384639" cy="1187376"/>
            <a:chOff x="2562" y="1706"/>
            <a:chExt cx="2308" cy="1658"/>
          </a:xfrm>
          <a:solidFill>
            <a:schemeClr val="bg1"/>
          </a:solidFill>
        </p:grpSpPr>
        <p:sp>
          <p:nvSpPr>
            <p:cNvPr id="225"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26"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27"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28"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29"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0"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1"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232"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33"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34"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35"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36"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37"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38"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239"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40"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41"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42"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43"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44"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45"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46" name="Group 48"/>
          <p:cNvGrpSpPr>
            <a:grpSpLocks/>
          </p:cNvGrpSpPr>
          <p:nvPr/>
        </p:nvGrpSpPr>
        <p:grpSpPr bwMode="auto">
          <a:xfrm>
            <a:off x="88135" y="4149080"/>
            <a:ext cx="1384639" cy="1187376"/>
            <a:chOff x="2562" y="1706"/>
            <a:chExt cx="2308" cy="1658"/>
          </a:xfrm>
          <a:solidFill>
            <a:schemeClr val="bg1"/>
          </a:solidFill>
        </p:grpSpPr>
        <p:sp>
          <p:nvSpPr>
            <p:cNvPr id="247"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48"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49"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50"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51"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52"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53"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54"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55"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56"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57"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58"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59"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60"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261"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62"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63"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64"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65"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66"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67"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68" name="Group 48"/>
          <p:cNvGrpSpPr>
            <a:grpSpLocks/>
          </p:cNvGrpSpPr>
          <p:nvPr/>
        </p:nvGrpSpPr>
        <p:grpSpPr bwMode="auto">
          <a:xfrm>
            <a:off x="1603185" y="4149080"/>
            <a:ext cx="1384639" cy="1187376"/>
            <a:chOff x="2562" y="1706"/>
            <a:chExt cx="2308" cy="1658"/>
          </a:xfrm>
          <a:solidFill>
            <a:schemeClr val="bg1"/>
          </a:solidFill>
        </p:grpSpPr>
        <p:sp>
          <p:nvSpPr>
            <p:cNvPr id="269"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70"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71"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72"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73"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74"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75"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76"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77"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78"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79"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80"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81"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82"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83"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84"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85"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86"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87"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88"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89"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90" name="Group 48"/>
          <p:cNvGrpSpPr>
            <a:grpSpLocks/>
          </p:cNvGrpSpPr>
          <p:nvPr/>
        </p:nvGrpSpPr>
        <p:grpSpPr bwMode="auto">
          <a:xfrm>
            <a:off x="3115353" y="4149080"/>
            <a:ext cx="1384639" cy="1187376"/>
            <a:chOff x="2562" y="1706"/>
            <a:chExt cx="2308" cy="1658"/>
          </a:xfrm>
          <a:solidFill>
            <a:schemeClr val="bg1"/>
          </a:solidFill>
        </p:grpSpPr>
        <p:sp>
          <p:nvSpPr>
            <p:cNvPr id="291"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92"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93"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94"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95"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96"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97"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98"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99"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300"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301"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302"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303"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304"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05"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306"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307"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308"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309"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310"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311"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312" name="Group 48"/>
          <p:cNvGrpSpPr>
            <a:grpSpLocks/>
          </p:cNvGrpSpPr>
          <p:nvPr/>
        </p:nvGrpSpPr>
        <p:grpSpPr bwMode="auto">
          <a:xfrm>
            <a:off x="4572000" y="4113832"/>
            <a:ext cx="1384639" cy="1187376"/>
            <a:chOff x="2562" y="1706"/>
            <a:chExt cx="2308" cy="1658"/>
          </a:xfrm>
          <a:solidFill>
            <a:schemeClr val="bg1"/>
          </a:solidFill>
        </p:grpSpPr>
        <p:sp>
          <p:nvSpPr>
            <p:cNvPr id="313"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314"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315"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316"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317"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18"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19"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20"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321"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322"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323"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324"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325"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326"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27"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328"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329"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330"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331"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332"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333"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334" name="Group 48"/>
          <p:cNvGrpSpPr>
            <a:grpSpLocks/>
          </p:cNvGrpSpPr>
          <p:nvPr/>
        </p:nvGrpSpPr>
        <p:grpSpPr bwMode="auto">
          <a:xfrm>
            <a:off x="6084168" y="4077072"/>
            <a:ext cx="1384639" cy="1187376"/>
            <a:chOff x="2562" y="1706"/>
            <a:chExt cx="2308" cy="1658"/>
          </a:xfrm>
          <a:solidFill>
            <a:schemeClr val="bg1"/>
          </a:solidFill>
        </p:grpSpPr>
        <p:sp>
          <p:nvSpPr>
            <p:cNvPr id="335"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336"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337"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338"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339"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40"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41"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42"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343"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344"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345"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346"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347"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348"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49" name="Oval 33"/>
            <p:cNvSpPr>
              <a:spLocks noChangeArrowheads="1"/>
            </p:cNvSpPr>
            <p:nvPr/>
          </p:nvSpPr>
          <p:spPr bwMode="auto">
            <a:xfrm>
              <a:off x="4602" y="256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f</a:t>
              </a:r>
            </a:p>
          </p:txBody>
        </p:sp>
        <p:sp>
          <p:nvSpPr>
            <p:cNvPr id="350"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351"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352"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353"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354"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355"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spTree>
    <p:extLst>
      <p:ext uri="{BB962C8B-B14F-4D97-AF65-F5344CB8AC3E}">
        <p14:creationId xmlns:p14="http://schemas.microsoft.com/office/powerpoint/2010/main" val="412075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B90F328-30A4-4E39-A8D0-CD1CB28F23D7}" type="slidenum">
              <a:rPr kumimoji="0" lang="en-US" altLang="ko-KR" sz="1400" smtClean="0">
                <a:latin typeface="Trebuchet MS" pitchFamily="34" charset="0"/>
              </a:rPr>
              <a:pPr/>
              <a:t>13</a:t>
            </a:fld>
            <a:endParaRPr kumimoji="0" lang="en-US" altLang="ko-KR" sz="1400" smtClean="0">
              <a:latin typeface="Trebuchet MS" pitchFamily="34" charset="0"/>
            </a:endParaRPr>
          </a:p>
        </p:txBody>
      </p:sp>
      <p:sp>
        <p:nvSpPr>
          <p:cNvPr id="11267" name="Text Box 3"/>
          <p:cNvSpPr txBox="1">
            <a:spLocks noChangeArrowheads="1"/>
          </p:cNvSpPr>
          <p:nvPr/>
        </p:nvSpPr>
        <p:spPr bwMode="auto">
          <a:xfrm>
            <a:off x="557213" y="1196752"/>
            <a:ext cx="79756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80000"/>
              </a:lnSpc>
              <a:spcBef>
                <a:spcPct val="50000"/>
              </a:spcBef>
              <a:buFontTx/>
              <a:buChar char="•"/>
            </a:pPr>
            <a:r>
              <a:rPr lang="en-US" altLang="ko-KR" sz="2000" i="1" dirty="0" smtClean="0"/>
              <a:t> </a:t>
            </a:r>
            <a:r>
              <a:rPr lang="en-US" altLang="ko-KR" sz="2000" dirty="0" err="1"/>
              <a:t>Inorder</a:t>
            </a:r>
            <a:r>
              <a:rPr lang="en-US" altLang="ko-KR" sz="2000" dirty="0"/>
              <a:t>: (for binary tree) Do in-order traversal of </a:t>
            </a:r>
            <a:r>
              <a:rPr lang="en-US" altLang="ko-KR" sz="2000" i="1" dirty="0"/>
              <a:t>T</a:t>
            </a:r>
            <a:r>
              <a:rPr lang="en-US" altLang="ko-KR" sz="2000" i="1" baseline="-25000" dirty="0"/>
              <a:t>L</a:t>
            </a:r>
            <a:r>
              <a:rPr lang="en-US" altLang="ko-KR" sz="2000" i="1" dirty="0"/>
              <a:t>, </a:t>
            </a:r>
            <a:r>
              <a:rPr lang="en-US" altLang="ko-KR" sz="2000" dirty="0"/>
              <a:t>visit </a:t>
            </a:r>
            <a:r>
              <a:rPr lang="en-US" altLang="ko-KR" sz="2000" i="1" dirty="0"/>
              <a:t>r, </a:t>
            </a:r>
            <a:r>
              <a:rPr lang="en-US" altLang="ko-KR" sz="2000" dirty="0"/>
              <a:t>then do in-order traversal of </a:t>
            </a:r>
            <a:r>
              <a:rPr lang="en-US" altLang="ko-KR" sz="2000" i="1" dirty="0"/>
              <a:t>T</a:t>
            </a:r>
            <a:r>
              <a:rPr lang="en-US" altLang="ko-KR" sz="2000" i="1" baseline="-25000" dirty="0"/>
              <a:t>R</a:t>
            </a:r>
            <a:r>
              <a:rPr lang="en-US" altLang="ko-KR" sz="2000" i="1" dirty="0" smtClean="0"/>
              <a:t>. </a:t>
            </a:r>
            <a:r>
              <a:rPr lang="en-US" altLang="ko-KR" sz="2000" dirty="0" smtClean="0"/>
              <a:t>(</a:t>
            </a:r>
            <a:r>
              <a:rPr lang="en-US" altLang="ko-KR" sz="2000" dirty="0"/>
              <a:t>Example: Binary Search </a:t>
            </a:r>
            <a:r>
              <a:rPr lang="en-US" altLang="ko-KR" sz="2000" dirty="0" smtClean="0"/>
              <a:t>Tree)</a:t>
            </a:r>
            <a:endParaRPr lang="en-US" altLang="ko-KR" sz="2000" i="1" dirty="0"/>
          </a:p>
          <a:p>
            <a:pPr algn="just" eaLnBrk="1" hangingPunct="1">
              <a:lnSpc>
                <a:spcPct val="80000"/>
              </a:lnSpc>
              <a:spcBef>
                <a:spcPct val="50000"/>
              </a:spcBef>
            </a:pPr>
            <a:r>
              <a:rPr lang="en-US" altLang="ko-KR" sz="2000" dirty="0"/>
              <a:t>    </a:t>
            </a:r>
            <a:r>
              <a:rPr lang="en-US" altLang="ko-KR" sz="2000" dirty="0">
                <a:solidFill>
                  <a:srgbClr val="FF0000"/>
                </a:solidFill>
              </a:rPr>
              <a:t>[</a:t>
            </a:r>
            <a:r>
              <a:rPr lang="en-US" altLang="ko-KR" sz="2000" dirty="0" err="1">
                <a:solidFill>
                  <a:srgbClr val="FF0000"/>
                </a:solidFill>
              </a:rPr>
              <a:t>a,+,b</a:t>
            </a:r>
            <a:r>
              <a:rPr lang="en-US" altLang="ko-KR" sz="2000" dirty="0">
                <a:solidFill>
                  <a:srgbClr val="FF0000"/>
                </a:solidFill>
              </a:rPr>
              <a:t>,*,</a:t>
            </a:r>
            <a:r>
              <a:rPr lang="en-US" altLang="ko-KR" sz="2000" dirty="0" err="1">
                <a:solidFill>
                  <a:srgbClr val="FF0000"/>
                </a:solidFill>
              </a:rPr>
              <a:t>c,+,d</a:t>
            </a:r>
            <a:r>
              <a:rPr lang="en-US" altLang="ko-KR" sz="2000" dirty="0">
                <a:solidFill>
                  <a:srgbClr val="FF0000"/>
                </a:solidFill>
              </a:rPr>
              <a:t>,*,</a:t>
            </a:r>
            <a:r>
              <a:rPr lang="en-US" altLang="ko-KR" sz="2000" dirty="0" err="1">
                <a:solidFill>
                  <a:srgbClr val="FF0000"/>
                </a:solidFill>
              </a:rPr>
              <a:t>e,+,</a:t>
            </a:r>
            <a:r>
              <a:rPr lang="en-US" altLang="ko-KR" sz="2000" dirty="0" err="1" smtClean="0">
                <a:solidFill>
                  <a:srgbClr val="FF0000"/>
                </a:solidFill>
              </a:rPr>
              <a:t>f</a:t>
            </a:r>
            <a:r>
              <a:rPr lang="en-US" altLang="ko-KR" sz="2000" dirty="0" smtClean="0">
                <a:solidFill>
                  <a:srgbClr val="FF0000"/>
                </a:solidFill>
              </a:rPr>
              <a:t>] </a:t>
            </a:r>
            <a:r>
              <a:rPr lang="en-US" altLang="ko-KR" sz="2000" dirty="0" smtClean="0"/>
              <a:t>    </a:t>
            </a:r>
            <a:endParaRPr lang="en-US" altLang="ko-KR" sz="1800" dirty="0"/>
          </a:p>
        </p:txBody>
      </p:sp>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Traversal of Binary Trees</a:t>
            </a:r>
          </a:p>
        </p:txBody>
      </p:sp>
      <p:grpSp>
        <p:nvGrpSpPr>
          <p:cNvPr id="5" name="Group 48"/>
          <p:cNvGrpSpPr>
            <a:grpSpLocks/>
          </p:cNvGrpSpPr>
          <p:nvPr/>
        </p:nvGrpSpPr>
        <p:grpSpPr bwMode="auto">
          <a:xfrm>
            <a:off x="169409" y="2608232"/>
            <a:ext cx="1384639" cy="1187376"/>
            <a:chOff x="2562" y="1706"/>
            <a:chExt cx="2308" cy="1658"/>
          </a:xfrm>
          <a:solidFill>
            <a:schemeClr val="bg1"/>
          </a:solidFill>
        </p:grpSpPr>
        <p:sp>
          <p:nvSpPr>
            <p:cNvPr id="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0"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1" name="Oval 10"/>
            <p:cNvSpPr>
              <a:spLocks noChangeArrowheads="1"/>
            </p:cNvSpPr>
            <p:nvPr/>
          </p:nvSpPr>
          <p:spPr bwMode="auto">
            <a:xfrm>
              <a:off x="2827" y="2090"/>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2"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4"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5"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16"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1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9"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20"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1"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2"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7" name="Group 48"/>
          <p:cNvGrpSpPr>
            <a:grpSpLocks/>
          </p:cNvGrpSpPr>
          <p:nvPr/>
        </p:nvGrpSpPr>
        <p:grpSpPr bwMode="auto">
          <a:xfrm>
            <a:off x="1681475" y="2577223"/>
            <a:ext cx="1384639" cy="1187376"/>
            <a:chOff x="2562" y="1706"/>
            <a:chExt cx="2308" cy="1658"/>
          </a:xfrm>
          <a:solidFill>
            <a:schemeClr val="bg1"/>
          </a:solidFill>
        </p:grpSpPr>
        <p:sp>
          <p:nvSpPr>
            <p:cNvPr id="28"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9"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30"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31"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32"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33"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34"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35"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36"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37"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38"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39"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40"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41"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42"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43"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44"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45"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46"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47"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48"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49" name="Group 48"/>
          <p:cNvGrpSpPr>
            <a:grpSpLocks/>
          </p:cNvGrpSpPr>
          <p:nvPr/>
        </p:nvGrpSpPr>
        <p:grpSpPr bwMode="auto">
          <a:xfrm>
            <a:off x="3121635" y="2577223"/>
            <a:ext cx="1384639" cy="1187376"/>
            <a:chOff x="2562" y="1706"/>
            <a:chExt cx="2308" cy="1658"/>
          </a:xfrm>
          <a:solidFill>
            <a:schemeClr val="bg1"/>
          </a:solidFill>
        </p:grpSpPr>
        <p:sp>
          <p:nvSpPr>
            <p:cNvPr id="50"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51"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52"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53"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54"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55"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56"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57"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58"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59"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60"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61"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62"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63"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64"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65"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66"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67"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68"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69"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70"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71" name="Group 48"/>
          <p:cNvGrpSpPr>
            <a:grpSpLocks/>
          </p:cNvGrpSpPr>
          <p:nvPr/>
        </p:nvGrpSpPr>
        <p:grpSpPr bwMode="auto">
          <a:xfrm>
            <a:off x="4561795" y="2577223"/>
            <a:ext cx="1384639" cy="1187376"/>
            <a:chOff x="2562" y="1706"/>
            <a:chExt cx="2308" cy="1658"/>
          </a:xfrm>
          <a:solidFill>
            <a:schemeClr val="bg1"/>
          </a:solidFill>
        </p:grpSpPr>
        <p:sp>
          <p:nvSpPr>
            <p:cNvPr id="72"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73"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74"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75"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76"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77"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78"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79"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80"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81"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82"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83"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84"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85"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86"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87"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88"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89"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90"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91"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92"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93" name="Group 48"/>
          <p:cNvGrpSpPr>
            <a:grpSpLocks/>
          </p:cNvGrpSpPr>
          <p:nvPr/>
        </p:nvGrpSpPr>
        <p:grpSpPr bwMode="auto">
          <a:xfrm>
            <a:off x="6001955" y="2577223"/>
            <a:ext cx="1384639" cy="1187376"/>
            <a:chOff x="2562" y="1706"/>
            <a:chExt cx="2308" cy="1658"/>
          </a:xfrm>
          <a:solidFill>
            <a:schemeClr val="bg1"/>
          </a:solidFill>
        </p:grpSpPr>
        <p:sp>
          <p:nvSpPr>
            <p:cNvPr id="94"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95"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96"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97"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98"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99"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00"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01"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02"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03"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104"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05"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06"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07"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08"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09"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10"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11"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12"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13"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14"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15" name="Group 48"/>
          <p:cNvGrpSpPr>
            <a:grpSpLocks/>
          </p:cNvGrpSpPr>
          <p:nvPr/>
        </p:nvGrpSpPr>
        <p:grpSpPr bwMode="auto">
          <a:xfrm>
            <a:off x="7458602" y="2577223"/>
            <a:ext cx="1384639" cy="1187376"/>
            <a:chOff x="2562" y="1706"/>
            <a:chExt cx="2308" cy="1658"/>
          </a:xfrm>
          <a:solidFill>
            <a:schemeClr val="bg1"/>
          </a:solidFill>
        </p:grpSpPr>
        <p:sp>
          <p:nvSpPr>
            <p:cNvPr id="11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1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1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1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20"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21"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22"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2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24"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25"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26"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2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2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29"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30"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31"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32"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3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3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3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3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37" name="Group 48"/>
          <p:cNvGrpSpPr>
            <a:grpSpLocks/>
          </p:cNvGrpSpPr>
          <p:nvPr/>
        </p:nvGrpSpPr>
        <p:grpSpPr bwMode="auto">
          <a:xfrm>
            <a:off x="94417" y="4305415"/>
            <a:ext cx="1384639" cy="1187376"/>
            <a:chOff x="2562" y="1706"/>
            <a:chExt cx="2308" cy="1658"/>
          </a:xfrm>
          <a:solidFill>
            <a:schemeClr val="bg1"/>
          </a:solidFill>
        </p:grpSpPr>
        <p:sp>
          <p:nvSpPr>
            <p:cNvPr id="138"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39"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40"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41"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42"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43"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44"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45"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46"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47"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48"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49"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50"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51"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52"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53"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154"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55"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56"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57"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58"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59" name="Group 48"/>
          <p:cNvGrpSpPr>
            <a:grpSpLocks/>
          </p:cNvGrpSpPr>
          <p:nvPr/>
        </p:nvGrpSpPr>
        <p:grpSpPr bwMode="auto">
          <a:xfrm>
            <a:off x="1609467" y="4305415"/>
            <a:ext cx="1384639" cy="1187376"/>
            <a:chOff x="2562" y="1706"/>
            <a:chExt cx="2308" cy="1658"/>
          </a:xfrm>
          <a:solidFill>
            <a:schemeClr val="bg1"/>
          </a:solidFill>
        </p:grpSpPr>
        <p:sp>
          <p:nvSpPr>
            <p:cNvPr id="160"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61"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62"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63"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64"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65"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66"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67"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68"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69"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70"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71"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72"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73"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74"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75"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d</a:t>
              </a:r>
            </a:p>
          </p:txBody>
        </p:sp>
        <p:sp>
          <p:nvSpPr>
            <p:cNvPr id="176"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77"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78"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79"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80"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81" name="Group 48"/>
          <p:cNvGrpSpPr>
            <a:grpSpLocks/>
          </p:cNvGrpSpPr>
          <p:nvPr/>
        </p:nvGrpSpPr>
        <p:grpSpPr bwMode="auto">
          <a:xfrm>
            <a:off x="3121635" y="4305415"/>
            <a:ext cx="1384639" cy="1187376"/>
            <a:chOff x="2562" y="1706"/>
            <a:chExt cx="2308" cy="1658"/>
          </a:xfrm>
          <a:solidFill>
            <a:schemeClr val="bg1"/>
          </a:solidFill>
        </p:grpSpPr>
        <p:sp>
          <p:nvSpPr>
            <p:cNvPr id="182"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83"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84"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85"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86"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87"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88"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89"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90"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91"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92"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93"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94"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95"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96"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97"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198"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199"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00"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01"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02"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03" name="Group 48"/>
          <p:cNvGrpSpPr>
            <a:grpSpLocks/>
          </p:cNvGrpSpPr>
          <p:nvPr/>
        </p:nvGrpSpPr>
        <p:grpSpPr bwMode="auto">
          <a:xfrm>
            <a:off x="4578282" y="4270167"/>
            <a:ext cx="1384639" cy="1187376"/>
            <a:chOff x="2562" y="1706"/>
            <a:chExt cx="2308" cy="1658"/>
          </a:xfrm>
          <a:solidFill>
            <a:schemeClr val="bg1"/>
          </a:solidFill>
        </p:grpSpPr>
        <p:sp>
          <p:nvSpPr>
            <p:cNvPr id="204"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05"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06"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07"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08"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09"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0"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1"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12"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13"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14"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15"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16"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17"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8"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19"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220"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221"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22"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23"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24"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25" name="Group 48"/>
          <p:cNvGrpSpPr>
            <a:grpSpLocks/>
          </p:cNvGrpSpPr>
          <p:nvPr/>
        </p:nvGrpSpPr>
        <p:grpSpPr bwMode="auto">
          <a:xfrm>
            <a:off x="6090450" y="4233407"/>
            <a:ext cx="1384639" cy="1187376"/>
            <a:chOff x="2562" y="1706"/>
            <a:chExt cx="2308" cy="1658"/>
          </a:xfrm>
          <a:solidFill>
            <a:schemeClr val="bg1"/>
          </a:solidFill>
        </p:grpSpPr>
        <p:sp>
          <p:nvSpPr>
            <p:cNvPr id="22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2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2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2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30"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1"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2"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34"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35"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36"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3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3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39"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40" name="Oval 33"/>
            <p:cNvSpPr>
              <a:spLocks noChangeArrowheads="1"/>
            </p:cNvSpPr>
            <p:nvPr/>
          </p:nvSpPr>
          <p:spPr bwMode="auto">
            <a:xfrm>
              <a:off x="4602" y="256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f</a:t>
              </a:r>
            </a:p>
          </p:txBody>
        </p:sp>
        <p:sp>
          <p:nvSpPr>
            <p:cNvPr id="241"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242"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24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4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4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4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spTree>
    <p:extLst>
      <p:ext uri="{BB962C8B-B14F-4D97-AF65-F5344CB8AC3E}">
        <p14:creationId xmlns:p14="http://schemas.microsoft.com/office/powerpoint/2010/main" val="1465623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B90F328-30A4-4E39-A8D0-CD1CB28F23D7}" type="slidenum">
              <a:rPr kumimoji="0" lang="en-US" altLang="ko-KR" sz="1400" smtClean="0">
                <a:latin typeface="Trebuchet MS" pitchFamily="34" charset="0"/>
              </a:rPr>
              <a:pPr/>
              <a:t>14</a:t>
            </a:fld>
            <a:endParaRPr kumimoji="0" lang="en-US" altLang="ko-KR" sz="1400" smtClean="0">
              <a:latin typeface="Trebuchet MS" pitchFamily="34" charset="0"/>
            </a:endParaRPr>
          </a:p>
        </p:txBody>
      </p:sp>
      <p:sp>
        <p:nvSpPr>
          <p:cNvPr id="11267" name="Text Box 3"/>
          <p:cNvSpPr txBox="1">
            <a:spLocks noChangeArrowheads="1"/>
          </p:cNvSpPr>
          <p:nvPr/>
        </p:nvSpPr>
        <p:spPr bwMode="auto">
          <a:xfrm>
            <a:off x="557213" y="1196752"/>
            <a:ext cx="79756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80000"/>
              </a:lnSpc>
              <a:spcBef>
                <a:spcPct val="50000"/>
              </a:spcBef>
              <a:buFontTx/>
              <a:buChar char="•"/>
            </a:pPr>
            <a:r>
              <a:rPr lang="en-US" altLang="ko-KR" sz="2000" i="1" baseline="-25000" dirty="0" smtClean="0"/>
              <a:t> </a:t>
            </a:r>
            <a:r>
              <a:rPr lang="en-US" altLang="ko-KR" sz="2000" dirty="0" err="1" smtClean="0"/>
              <a:t>Postorder</a:t>
            </a:r>
            <a:r>
              <a:rPr lang="en-US" altLang="ko-KR" sz="2000" dirty="0" smtClean="0"/>
              <a:t>: Recursively do post-order traversal of </a:t>
            </a:r>
            <a:r>
              <a:rPr lang="en-US" altLang="ko-KR" sz="2000" i="1" dirty="0" smtClean="0"/>
              <a:t>T</a:t>
            </a:r>
            <a:r>
              <a:rPr lang="en-US" altLang="ko-KR" sz="2000" i="1" baseline="-25000" dirty="0" smtClean="0"/>
              <a:t>1</a:t>
            </a:r>
            <a:r>
              <a:rPr lang="en-US" altLang="ko-KR" sz="2000" i="1" dirty="0" smtClean="0"/>
              <a:t>, T</a:t>
            </a:r>
            <a:r>
              <a:rPr lang="en-US" altLang="ko-KR" sz="2000" i="1" baseline="-25000" dirty="0" smtClean="0"/>
              <a:t>2</a:t>
            </a:r>
            <a:r>
              <a:rPr lang="en-US" altLang="ko-KR" sz="2000" i="1" dirty="0" smtClean="0"/>
              <a:t>,..., </a:t>
            </a:r>
            <a:r>
              <a:rPr lang="en-US" altLang="ko-KR" sz="2000" i="1" dirty="0" err="1" smtClean="0"/>
              <a:t>T</a:t>
            </a:r>
            <a:r>
              <a:rPr lang="en-US" altLang="ko-KR" sz="2000" i="1" baseline="-25000" dirty="0" err="1" smtClean="0"/>
              <a:t>k</a:t>
            </a:r>
            <a:r>
              <a:rPr lang="en-US" altLang="ko-KR" sz="2000" dirty="0" smtClean="0"/>
              <a:t>, and then visit </a:t>
            </a:r>
            <a:r>
              <a:rPr lang="en-US" altLang="ko-KR" sz="2000" i="1" dirty="0" smtClean="0"/>
              <a:t>r. (</a:t>
            </a:r>
            <a:r>
              <a:rPr lang="en-US" altLang="ko-KR" sz="2000" dirty="0" smtClean="0"/>
              <a:t>Example</a:t>
            </a:r>
            <a:r>
              <a:rPr lang="en-US" altLang="ko-KR" sz="2000" dirty="0"/>
              <a:t>: Code generation for </a:t>
            </a:r>
            <a:r>
              <a:rPr lang="en-US" altLang="ko-KR" sz="2000" dirty="0" smtClean="0"/>
              <a:t>Compilers)</a:t>
            </a:r>
            <a:endParaRPr lang="en-US" altLang="ko-KR" sz="2000" dirty="0"/>
          </a:p>
          <a:p>
            <a:pPr algn="just" eaLnBrk="1" hangingPunct="1">
              <a:lnSpc>
                <a:spcPct val="80000"/>
              </a:lnSpc>
              <a:spcBef>
                <a:spcPct val="50000"/>
              </a:spcBef>
            </a:pPr>
            <a:r>
              <a:rPr lang="en-US" altLang="ko-KR" sz="2000" dirty="0" smtClean="0"/>
              <a:t>    </a:t>
            </a:r>
            <a:r>
              <a:rPr lang="en-US" altLang="ko-KR" sz="2000" dirty="0">
                <a:solidFill>
                  <a:srgbClr val="FF0000"/>
                </a:solidFill>
              </a:rPr>
              <a:t>[</a:t>
            </a:r>
            <a:r>
              <a:rPr lang="en-US" altLang="ko-KR" sz="2000" dirty="0" err="1">
                <a:solidFill>
                  <a:srgbClr val="FF0000"/>
                </a:solidFill>
              </a:rPr>
              <a:t>a,b,c</a:t>
            </a:r>
            <a:r>
              <a:rPr lang="en-US" altLang="ko-KR" sz="2000" dirty="0">
                <a:solidFill>
                  <a:srgbClr val="FF0000"/>
                </a:solidFill>
              </a:rPr>
              <a:t>,*,+,</a:t>
            </a:r>
            <a:r>
              <a:rPr lang="en-US" altLang="ko-KR" sz="2000" dirty="0" err="1">
                <a:solidFill>
                  <a:srgbClr val="FF0000"/>
                </a:solidFill>
              </a:rPr>
              <a:t>d,e</a:t>
            </a:r>
            <a:r>
              <a:rPr lang="en-US" altLang="ko-KR" sz="2000" dirty="0">
                <a:solidFill>
                  <a:srgbClr val="FF0000"/>
                </a:solidFill>
              </a:rPr>
              <a:t>,*,f</a:t>
            </a:r>
            <a:r>
              <a:rPr lang="en-US" altLang="ko-KR" sz="2000" dirty="0" smtClean="0">
                <a:solidFill>
                  <a:srgbClr val="FF0000"/>
                </a:solidFill>
              </a:rPr>
              <a:t>,+,+] </a:t>
            </a:r>
            <a:r>
              <a:rPr lang="en-US" altLang="ko-KR" sz="2000" dirty="0" smtClean="0"/>
              <a:t>    </a:t>
            </a:r>
            <a:endParaRPr lang="en-US" altLang="ko-KR" sz="1800" dirty="0"/>
          </a:p>
        </p:txBody>
      </p:sp>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Traversal of Binary Trees</a:t>
            </a:r>
          </a:p>
        </p:txBody>
      </p:sp>
      <p:grpSp>
        <p:nvGrpSpPr>
          <p:cNvPr id="5" name="Group 48"/>
          <p:cNvGrpSpPr>
            <a:grpSpLocks/>
          </p:cNvGrpSpPr>
          <p:nvPr/>
        </p:nvGrpSpPr>
        <p:grpSpPr bwMode="auto">
          <a:xfrm>
            <a:off x="306493" y="2883950"/>
            <a:ext cx="1384639" cy="1187376"/>
            <a:chOff x="2562" y="1706"/>
            <a:chExt cx="2308" cy="1658"/>
          </a:xfrm>
          <a:solidFill>
            <a:schemeClr val="bg1"/>
          </a:solidFill>
        </p:grpSpPr>
        <p:sp>
          <p:nvSpPr>
            <p:cNvPr id="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0"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1" name="Oval 10"/>
            <p:cNvSpPr>
              <a:spLocks noChangeArrowheads="1"/>
            </p:cNvSpPr>
            <p:nvPr/>
          </p:nvSpPr>
          <p:spPr bwMode="auto">
            <a:xfrm>
              <a:off x="2827" y="2090"/>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2"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14"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5" name="Oval 25"/>
            <p:cNvSpPr>
              <a:spLocks noChangeArrowheads="1"/>
            </p:cNvSpPr>
            <p:nvPr/>
          </p:nvSpPr>
          <p:spPr bwMode="auto">
            <a:xfrm>
              <a:off x="2857" y="3077"/>
              <a:ext cx="268" cy="268"/>
            </a:xfrm>
            <a:prstGeom prst="ellipse">
              <a:avLst/>
            </a:prstGeom>
            <a:grpFill/>
            <a:ln w="9525">
              <a:solidFill>
                <a:schemeClr val="tx1"/>
              </a:solidFill>
              <a:round/>
              <a:headEnd/>
              <a:tailEnd/>
            </a:ln>
            <a:extLst/>
          </p:spPr>
          <p:txBody>
            <a:bodyPr wrap="none" anchor="ctr"/>
            <a:lstStyle/>
            <a:p>
              <a:pPr algn="ctr"/>
              <a:r>
                <a:rPr lang="en-US" altLang="ko-KR" sz="1100" b="1"/>
                <a:t>b</a:t>
              </a:r>
            </a:p>
          </p:txBody>
        </p:sp>
        <p:sp>
          <p:nvSpPr>
            <p:cNvPr id="16"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1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9"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20"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21"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22"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2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7" name="Group 48"/>
          <p:cNvGrpSpPr>
            <a:grpSpLocks/>
          </p:cNvGrpSpPr>
          <p:nvPr/>
        </p:nvGrpSpPr>
        <p:grpSpPr bwMode="auto">
          <a:xfrm>
            <a:off x="1818559" y="2852941"/>
            <a:ext cx="1384639" cy="1187376"/>
            <a:chOff x="2562" y="1706"/>
            <a:chExt cx="2308" cy="1658"/>
          </a:xfrm>
          <a:solidFill>
            <a:schemeClr val="bg1"/>
          </a:solidFill>
        </p:grpSpPr>
        <p:sp>
          <p:nvSpPr>
            <p:cNvPr id="28"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9"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30"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31"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32"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33" name="Oval 10"/>
            <p:cNvSpPr>
              <a:spLocks noChangeArrowheads="1"/>
            </p:cNvSpPr>
            <p:nvPr/>
          </p:nvSpPr>
          <p:spPr bwMode="auto">
            <a:xfrm>
              <a:off x="2827" y="2090"/>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34"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35"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36" name="Oval 19"/>
            <p:cNvSpPr>
              <a:spLocks noChangeArrowheads="1"/>
            </p:cNvSpPr>
            <p:nvPr/>
          </p:nvSpPr>
          <p:spPr bwMode="auto">
            <a:xfrm>
              <a:off x="3129" y="2578"/>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37"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38" name="Oval 27"/>
            <p:cNvSpPr>
              <a:spLocks noChangeArrowheads="1"/>
            </p:cNvSpPr>
            <p:nvPr/>
          </p:nvSpPr>
          <p:spPr bwMode="auto">
            <a:xfrm>
              <a:off x="3416" y="3076"/>
              <a:ext cx="268" cy="268"/>
            </a:xfrm>
            <a:prstGeom prst="ellipse">
              <a:avLst/>
            </a:prstGeom>
            <a:grpFill/>
            <a:ln w="9525">
              <a:solidFill>
                <a:schemeClr val="tx1"/>
              </a:solidFill>
              <a:round/>
              <a:headEnd/>
              <a:tailEnd/>
            </a:ln>
            <a:extLst/>
          </p:spPr>
          <p:txBody>
            <a:bodyPr wrap="none" anchor="ctr"/>
            <a:lstStyle/>
            <a:p>
              <a:pPr algn="ctr"/>
              <a:r>
                <a:rPr lang="en-US" altLang="ko-KR" sz="1100" b="1"/>
                <a:t>c</a:t>
              </a:r>
            </a:p>
          </p:txBody>
        </p:sp>
        <p:sp>
          <p:nvSpPr>
            <p:cNvPr id="39"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40"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41"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42"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43"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44"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45"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46"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47"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48"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49" name="Group 48"/>
          <p:cNvGrpSpPr>
            <a:grpSpLocks/>
          </p:cNvGrpSpPr>
          <p:nvPr/>
        </p:nvGrpSpPr>
        <p:grpSpPr bwMode="auto">
          <a:xfrm>
            <a:off x="3258719" y="2852941"/>
            <a:ext cx="1384639" cy="1187376"/>
            <a:chOff x="2562" y="1706"/>
            <a:chExt cx="2308" cy="1658"/>
          </a:xfrm>
          <a:solidFill>
            <a:schemeClr val="bg1"/>
          </a:solidFill>
        </p:grpSpPr>
        <p:sp>
          <p:nvSpPr>
            <p:cNvPr id="50"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51"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52"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53"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54"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55" name="Oval 10"/>
            <p:cNvSpPr>
              <a:spLocks noChangeArrowheads="1"/>
            </p:cNvSpPr>
            <p:nvPr/>
          </p:nvSpPr>
          <p:spPr bwMode="auto">
            <a:xfrm>
              <a:off x="2827" y="2090"/>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56"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57"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58" name="Oval 19"/>
            <p:cNvSpPr>
              <a:spLocks noChangeArrowheads="1"/>
            </p:cNvSpPr>
            <p:nvPr/>
          </p:nvSpPr>
          <p:spPr bwMode="auto">
            <a:xfrm>
              <a:off x="3129" y="2578"/>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a:t>*</a:t>
              </a:r>
            </a:p>
          </p:txBody>
        </p:sp>
        <p:sp>
          <p:nvSpPr>
            <p:cNvPr id="59"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60"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61"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62"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63"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64"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65"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66"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67"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68"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69"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70"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71" name="Group 48"/>
          <p:cNvGrpSpPr>
            <a:grpSpLocks/>
          </p:cNvGrpSpPr>
          <p:nvPr/>
        </p:nvGrpSpPr>
        <p:grpSpPr bwMode="auto">
          <a:xfrm>
            <a:off x="4698879" y="2852941"/>
            <a:ext cx="1384639" cy="1187376"/>
            <a:chOff x="2562" y="1706"/>
            <a:chExt cx="2308" cy="1658"/>
          </a:xfrm>
          <a:solidFill>
            <a:schemeClr val="bg1"/>
          </a:solidFill>
        </p:grpSpPr>
        <p:sp>
          <p:nvSpPr>
            <p:cNvPr id="72"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73"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74"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75"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76"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77" name="Oval 10"/>
            <p:cNvSpPr>
              <a:spLocks noChangeArrowheads="1"/>
            </p:cNvSpPr>
            <p:nvPr/>
          </p:nvSpPr>
          <p:spPr bwMode="auto">
            <a:xfrm>
              <a:off x="2827" y="2090"/>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78"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79"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a:t>
              </a:r>
            </a:p>
          </p:txBody>
        </p:sp>
        <p:sp>
          <p:nvSpPr>
            <p:cNvPr id="80"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81"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82"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83"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84"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85"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86"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87"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88"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89"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90"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91"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92"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93" name="Group 48"/>
          <p:cNvGrpSpPr>
            <a:grpSpLocks/>
          </p:cNvGrpSpPr>
          <p:nvPr/>
        </p:nvGrpSpPr>
        <p:grpSpPr bwMode="auto">
          <a:xfrm>
            <a:off x="6139039" y="2852941"/>
            <a:ext cx="1384639" cy="1187376"/>
            <a:chOff x="2562" y="1706"/>
            <a:chExt cx="2308" cy="1658"/>
          </a:xfrm>
          <a:solidFill>
            <a:schemeClr val="bg1"/>
          </a:solidFill>
        </p:grpSpPr>
        <p:sp>
          <p:nvSpPr>
            <p:cNvPr id="94"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95"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96"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97"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98"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99"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00"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01"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02"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03"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b</a:t>
              </a:r>
            </a:p>
          </p:txBody>
        </p:sp>
        <p:sp>
          <p:nvSpPr>
            <p:cNvPr id="104"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05"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06"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07"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08"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09" name="Oval 35"/>
            <p:cNvSpPr>
              <a:spLocks noChangeArrowheads="1"/>
            </p:cNvSpPr>
            <p:nvPr/>
          </p:nvSpPr>
          <p:spPr bwMode="auto">
            <a:xfrm>
              <a:off x="3807" y="3080"/>
              <a:ext cx="268" cy="268"/>
            </a:xfrm>
            <a:prstGeom prst="ellipse">
              <a:avLst/>
            </a:prstGeom>
            <a:grpFill/>
            <a:ln w="9525">
              <a:solidFill>
                <a:schemeClr val="tx1"/>
              </a:solidFill>
              <a:round/>
              <a:headEnd/>
              <a:tailEnd/>
            </a:ln>
            <a:extLst/>
          </p:spPr>
          <p:txBody>
            <a:bodyPr wrap="none" anchor="ctr"/>
            <a:lstStyle/>
            <a:p>
              <a:pPr algn="ctr"/>
              <a:r>
                <a:rPr lang="en-US" altLang="ko-KR" sz="1100" b="1"/>
                <a:t>d</a:t>
              </a:r>
            </a:p>
          </p:txBody>
        </p:sp>
        <p:sp>
          <p:nvSpPr>
            <p:cNvPr id="110"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11"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12"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13"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14"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15" name="Group 48"/>
          <p:cNvGrpSpPr>
            <a:grpSpLocks/>
          </p:cNvGrpSpPr>
          <p:nvPr/>
        </p:nvGrpSpPr>
        <p:grpSpPr bwMode="auto">
          <a:xfrm>
            <a:off x="7595686" y="2852941"/>
            <a:ext cx="1384639" cy="1187376"/>
            <a:chOff x="2562" y="1706"/>
            <a:chExt cx="2308" cy="1658"/>
          </a:xfrm>
          <a:solidFill>
            <a:schemeClr val="bg1"/>
          </a:solidFill>
        </p:grpSpPr>
        <p:sp>
          <p:nvSpPr>
            <p:cNvPr id="11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1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1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1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20"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21"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22" name="Oval 12"/>
            <p:cNvSpPr>
              <a:spLocks noChangeArrowheads="1"/>
            </p:cNvSpPr>
            <p:nvPr/>
          </p:nvSpPr>
          <p:spPr bwMode="auto">
            <a:xfrm>
              <a:off x="4275" y="2065"/>
              <a:ext cx="268" cy="268"/>
            </a:xfrm>
            <a:prstGeom prst="ellipse">
              <a:avLst/>
            </a:prstGeom>
            <a:grpFill/>
            <a:ln w="9525">
              <a:solidFill>
                <a:schemeClr val="tx1"/>
              </a:solidFill>
              <a:round/>
              <a:headEnd/>
              <a:tailEnd/>
            </a:ln>
            <a:extLst/>
          </p:spPr>
          <p:txBody>
            <a:bodyPr wrap="none" anchor="ctr"/>
            <a:lstStyle/>
            <a:p>
              <a:pPr algn="ctr"/>
              <a:r>
                <a:rPr lang="en-US" altLang="ko-KR" sz="1100" b="1" dirty="0"/>
                <a:t>+</a:t>
              </a:r>
            </a:p>
          </p:txBody>
        </p:sp>
        <p:sp>
          <p:nvSpPr>
            <p:cNvPr id="12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24"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25"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26"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2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2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29"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30"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31"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132" name="Oval 38"/>
            <p:cNvSpPr>
              <a:spLocks noChangeArrowheads="1"/>
            </p:cNvSpPr>
            <p:nvPr/>
          </p:nvSpPr>
          <p:spPr bwMode="auto">
            <a:xfrm>
              <a:off x="4400" y="3096"/>
              <a:ext cx="268" cy="268"/>
            </a:xfrm>
            <a:prstGeom prst="ellipse">
              <a:avLst/>
            </a:prstGeom>
            <a:grpFill/>
            <a:ln w="9525">
              <a:solidFill>
                <a:schemeClr val="tx1"/>
              </a:solidFill>
              <a:round/>
              <a:headEnd/>
              <a:tailEnd/>
            </a:ln>
            <a:extLst/>
          </p:spPr>
          <p:txBody>
            <a:bodyPr wrap="none" anchor="ctr"/>
            <a:lstStyle/>
            <a:p>
              <a:pPr algn="ctr"/>
              <a:r>
                <a:rPr lang="en-US" altLang="ko-KR" sz="1100" b="1"/>
                <a:t>e</a:t>
              </a:r>
            </a:p>
          </p:txBody>
        </p:sp>
        <p:sp>
          <p:nvSpPr>
            <p:cNvPr id="13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3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3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3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37" name="Group 48"/>
          <p:cNvGrpSpPr>
            <a:grpSpLocks/>
          </p:cNvGrpSpPr>
          <p:nvPr/>
        </p:nvGrpSpPr>
        <p:grpSpPr bwMode="auto">
          <a:xfrm>
            <a:off x="231501" y="4581133"/>
            <a:ext cx="1384639" cy="1187376"/>
            <a:chOff x="2562" y="1706"/>
            <a:chExt cx="2308" cy="1658"/>
          </a:xfrm>
          <a:solidFill>
            <a:schemeClr val="bg1"/>
          </a:solidFill>
        </p:grpSpPr>
        <p:sp>
          <p:nvSpPr>
            <p:cNvPr id="138"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39"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40"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41"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42"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43"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44"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45"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46"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47"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48"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49"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50"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51" name="Oval 31"/>
            <p:cNvSpPr>
              <a:spLocks noChangeArrowheads="1"/>
            </p:cNvSpPr>
            <p:nvPr/>
          </p:nvSpPr>
          <p:spPr bwMode="auto">
            <a:xfrm>
              <a:off x="4059" y="2576"/>
              <a:ext cx="268" cy="268"/>
            </a:xfrm>
            <a:prstGeom prst="ellipse">
              <a:avLst/>
            </a:prstGeom>
            <a:grpFill/>
            <a:ln w="9525">
              <a:solidFill>
                <a:schemeClr val="tx1"/>
              </a:solidFill>
              <a:round/>
              <a:headEnd/>
              <a:tailEnd/>
            </a:ln>
            <a:extLst/>
          </p:spPr>
          <p:txBody>
            <a:bodyPr wrap="none" anchor="ctr"/>
            <a:lstStyle/>
            <a:p>
              <a:pPr algn="ctr"/>
              <a:r>
                <a:rPr lang="en-US" altLang="ko-KR" sz="1100" b="1"/>
                <a:t>*</a:t>
              </a:r>
            </a:p>
          </p:txBody>
        </p:sp>
        <p:sp>
          <p:nvSpPr>
            <p:cNvPr id="152"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53"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d</a:t>
              </a:r>
            </a:p>
          </p:txBody>
        </p:sp>
        <p:sp>
          <p:nvSpPr>
            <p:cNvPr id="154"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155"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56"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57"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58"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59" name="Group 48"/>
          <p:cNvGrpSpPr>
            <a:grpSpLocks/>
          </p:cNvGrpSpPr>
          <p:nvPr/>
        </p:nvGrpSpPr>
        <p:grpSpPr bwMode="auto">
          <a:xfrm>
            <a:off x="1746551" y="4581133"/>
            <a:ext cx="1384639" cy="1187376"/>
            <a:chOff x="2562" y="1706"/>
            <a:chExt cx="2308" cy="1658"/>
          </a:xfrm>
          <a:solidFill>
            <a:schemeClr val="bg1"/>
          </a:solidFill>
        </p:grpSpPr>
        <p:sp>
          <p:nvSpPr>
            <p:cNvPr id="160"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61"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62"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63"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64"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65"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66"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67"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68"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69"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70"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71"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72"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73"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74" name="Oval 33"/>
            <p:cNvSpPr>
              <a:spLocks noChangeArrowheads="1"/>
            </p:cNvSpPr>
            <p:nvPr/>
          </p:nvSpPr>
          <p:spPr bwMode="auto">
            <a:xfrm>
              <a:off x="4602" y="2560"/>
              <a:ext cx="268" cy="268"/>
            </a:xfrm>
            <a:prstGeom prst="ellipse">
              <a:avLst/>
            </a:prstGeom>
            <a:grpFill/>
            <a:ln w="9525">
              <a:solidFill>
                <a:schemeClr val="tx1"/>
              </a:solidFill>
              <a:round/>
              <a:headEnd/>
              <a:tailEnd/>
            </a:ln>
            <a:extLst/>
          </p:spPr>
          <p:txBody>
            <a:bodyPr wrap="none" anchor="ctr"/>
            <a:lstStyle/>
            <a:p>
              <a:pPr algn="ctr"/>
              <a:r>
                <a:rPr lang="en-US" altLang="ko-KR" sz="1100" b="1"/>
                <a:t>f</a:t>
              </a:r>
            </a:p>
          </p:txBody>
        </p:sp>
        <p:sp>
          <p:nvSpPr>
            <p:cNvPr id="175"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d</a:t>
              </a:r>
            </a:p>
          </p:txBody>
        </p:sp>
        <p:sp>
          <p:nvSpPr>
            <p:cNvPr id="176"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177"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178"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179"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180"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181" name="Group 48"/>
          <p:cNvGrpSpPr>
            <a:grpSpLocks/>
          </p:cNvGrpSpPr>
          <p:nvPr/>
        </p:nvGrpSpPr>
        <p:grpSpPr bwMode="auto">
          <a:xfrm>
            <a:off x="3258719" y="4581133"/>
            <a:ext cx="1384639" cy="1187376"/>
            <a:chOff x="2562" y="1706"/>
            <a:chExt cx="2308" cy="1658"/>
          </a:xfrm>
          <a:solidFill>
            <a:schemeClr val="bg1"/>
          </a:solidFill>
        </p:grpSpPr>
        <p:sp>
          <p:nvSpPr>
            <p:cNvPr id="182"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183"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184"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185"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186"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87"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88" name="Oval 12"/>
            <p:cNvSpPr>
              <a:spLocks noChangeArrowheads="1"/>
            </p:cNvSpPr>
            <p:nvPr/>
          </p:nvSpPr>
          <p:spPr bwMode="auto">
            <a:xfrm>
              <a:off x="4275" y="2065"/>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189"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190"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191"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192"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193"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194"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195"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196" name="Oval 33"/>
            <p:cNvSpPr>
              <a:spLocks noChangeArrowheads="1"/>
            </p:cNvSpPr>
            <p:nvPr/>
          </p:nvSpPr>
          <p:spPr bwMode="auto">
            <a:xfrm>
              <a:off x="4602" y="256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f</a:t>
              </a:r>
            </a:p>
          </p:txBody>
        </p:sp>
        <p:sp>
          <p:nvSpPr>
            <p:cNvPr id="197"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198"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199"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00"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01"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02"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03" name="Group 48"/>
          <p:cNvGrpSpPr>
            <a:grpSpLocks/>
          </p:cNvGrpSpPr>
          <p:nvPr/>
        </p:nvGrpSpPr>
        <p:grpSpPr bwMode="auto">
          <a:xfrm>
            <a:off x="4715366" y="4545885"/>
            <a:ext cx="1384639" cy="1187376"/>
            <a:chOff x="2562" y="1706"/>
            <a:chExt cx="2308" cy="1658"/>
          </a:xfrm>
          <a:solidFill>
            <a:schemeClr val="bg1"/>
          </a:solidFill>
        </p:grpSpPr>
        <p:sp>
          <p:nvSpPr>
            <p:cNvPr id="204"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05"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06"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07"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08" name="Oval 8"/>
            <p:cNvSpPr>
              <a:spLocks noChangeArrowheads="1"/>
            </p:cNvSpPr>
            <p:nvPr/>
          </p:nvSpPr>
          <p:spPr bwMode="auto">
            <a:xfrm>
              <a:off x="3457" y="1706"/>
              <a:ext cx="268" cy="268"/>
            </a:xfrm>
            <a:prstGeom prst="ellipse">
              <a:avLst/>
            </a:prstGeom>
            <a:solidFill>
              <a:schemeClr val="bg1"/>
            </a:solidFill>
            <a:ln w="9525">
              <a:solidFill>
                <a:schemeClr val="tx1"/>
              </a:solidFill>
              <a:round/>
              <a:headEnd/>
              <a:tailEnd/>
            </a:ln>
            <a:extLst/>
          </p:spPr>
          <p:txBody>
            <a:bodyPr wrap="none" anchor="ctr"/>
            <a:lstStyle/>
            <a:p>
              <a:pPr algn="ctr"/>
              <a:r>
                <a:rPr lang="en-US" altLang="ko-KR" sz="1100" b="1" dirty="0"/>
                <a:t>+</a:t>
              </a:r>
            </a:p>
          </p:txBody>
        </p:sp>
        <p:sp>
          <p:nvSpPr>
            <p:cNvPr id="209"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0"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1"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12"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13"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14"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15"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16"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17"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18" name="Oval 33"/>
            <p:cNvSpPr>
              <a:spLocks noChangeArrowheads="1"/>
            </p:cNvSpPr>
            <p:nvPr/>
          </p:nvSpPr>
          <p:spPr bwMode="auto">
            <a:xfrm>
              <a:off x="4602" y="256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f</a:t>
              </a:r>
            </a:p>
          </p:txBody>
        </p:sp>
        <p:sp>
          <p:nvSpPr>
            <p:cNvPr id="219"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220"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221"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22"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23"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24"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grpSp>
        <p:nvGrpSpPr>
          <p:cNvPr id="225" name="Group 48"/>
          <p:cNvGrpSpPr>
            <a:grpSpLocks/>
          </p:cNvGrpSpPr>
          <p:nvPr/>
        </p:nvGrpSpPr>
        <p:grpSpPr bwMode="auto">
          <a:xfrm>
            <a:off x="6227534" y="4509125"/>
            <a:ext cx="1384639" cy="1187376"/>
            <a:chOff x="2562" y="1706"/>
            <a:chExt cx="2308" cy="1658"/>
          </a:xfrm>
          <a:solidFill>
            <a:schemeClr val="bg1"/>
          </a:solidFill>
        </p:grpSpPr>
        <p:sp>
          <p:nvSpPr>
            <p:cNvPr id="226" name="Line 4"/>
            <p:cNvSpPr>
              <a:spLocks noChangeShapeType="1"/>
            </p:cNvSpPr>
            <p:nvPr/>
          </p:nvSpPr>
          <p:spPr bwMode="auto">
            <a:xfrm flipH="1">
              <a:off x="2713" y="2348"/>
              <a:ext cx="195" cy="243"/>
            </a:xfrm>
            <a:prstGeom prst="line">
              <a:avLst/>
            </a:prstGeom>
            <a:grpFill/>
            <a:ln w="9525">
              <a:solidFill>
                <a:schemeClr val="tx1"/>
              </a:solidFill>
              <a:round/>
              <a:headEnd/>
              <a:tailEnd/>
            </a:ln>
            <a:extLst/>
          </p:spPr>
          <p:txBody>
            <a:bodyPr/>
            <a:lstStyle/>
            <a:p>
              <a:endParaRPr lang="ko-KR" altLang="en-US" sz="1000"/>
            </a:p>
          </p:txBody>
        </p:sp>
        <p:sp>
          <p:nvSpPr>
            <p:cNvPr id="227" name="Line 5"/>
            <p:cNvSpPr>
              <a:spLocks noChangeShapeType="1"/>
            </p:cNvSpPr>
            <p:nvPr/>
          </p:nvSpPr>
          <p:spPr bwMode="auto">
            <a:xfrm>
              <a:off x="3046" y="2332"/>
              <a:ext cx="178" cy="243"/>
            </a:xfrm>
            <a:prstGeom prst="line">
              <a:avLst/>
            </a:prstGeom>
            <a:grpFill/>
            <a:ln w="9525">
              <a:solidFill>
                <a:schemeClr val="tx1"/>
              </a:solidFill>
              <a:round/>
              <a:headEnd/>
              <a:tailEnd/>
            </a:ln>
            <a:extLst/>
          </p:spPr>
          <p:txBody>
            <a:bodyPr/>
            <a:lstStyle/>
            <a:p>
              <a:endParaRPr lang="ko-KR" altLang="en-US" sz="1000"/>
            </a:p>
          </p:txBody>
        </p:sp>
        <p:sp>
          <p:nvSpPr>
            <p:cNvPr id="228" name="Line 6"/>
            <p:cNvSpPr>
              <a:spLocks noChangeShapeType="1"/>
            </p:cNvSpPr>
            <p:nvPr/>
          </p:nvSpPr>
          <p:spPr bwMode="auto">
            <a:xfrm>
              <a:off x="3346" y="2819"/>
              <a:ext cx="194" cy="259"/>
            </a:xfrm>
            <a:prstGeom prst="line">
              <a:avLst/>
            </a:prstGeom>
            <a:grpFill/>
            <a:ln w="9525">
              <a:solidFill>
                <a:schemeClr val="tx1"/>
              </a:solidFill>
              <a:round/>
              <a:headEnd/>
              <a:tailEnd/>
            </a:ln>
            <a:extLst/>
          </p:spPr>
          <p:txBody>
            <a:bodyPr/>
            <a:lstStyle/>
            <a:p>
              <a:endParaRPr lang="ko-KR" altLang="en-US" sz="1000"/>
            </a:p>
          </p:txBody>
        </p:sp>
        <p:sp>
          <p:nvSpPr>
            <p:cNvPr id="229" name="Line 7"/>
            <p:cNvSpPr>
              <a:spLocks noChangeShapeType="1"/>
            </p:cNvSpPr>
            <p:nvPr/>
          </p:nvSpPr>
          <p:spPr bwMode="auto">
            <a:xfrm flipH="1">
              <a:off x="3029" y="2819"/>
              <a:ext cx="163" cy="267"/>
            </a:xfrm>
            <a:prstGeom prst="line">
              <a:avLst/>
            </a:prstGeom>
            <a:grpFill/>
            <a:ln w="9525">
              <a:solidFill>
                <a:schemeClr val="tx1"/>
              </a:solidFill>
              <a:round/>
              <a:headEnd/>
              <a:tailEnd/>
            </a:ln>
            <a:extLst/>
          </p:spPr>
          <p:txBody>
            <a:bodyPr/>
            <a:lstStyle/>
            <a:p>
              <a:endParaRPr lang="ko-KR" altLang="en-US" sz="1000"/>
            </a:p>
          </p:txBody>
        </p:sp>
        <p:sp>
          <p:nvSpPr>
            <p:cNvPr id="230" name="Oval 8"/>
            <p:cNvSpPr>
              <a:spLocks noChangeArrowheads="1"/>
            </p:cNvSpPr>
            <p:nvPr/>
          </p:nvSpPr>
          <p:spPr bwMode="auto">
            <a:xfrm>
              <a:off x="3457" y="170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1" name="Oval 10"/>
            <p:cNvSpPr>
              <a:spLocks noChangeArrowheads="1"/>
            </p:cNvSpPr>
            <p:nvPr/>
          </p:nvSpPr>
          <p:spPr bwMode="auto">
            <a:xfrm>
              <a:off x="2827" y="209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2" name="Oval 12"/>
            <p:cNvSpPr>
              <a:spLocks noChangeArrowheads="1"/>
            </p:cNvSpPr>
            <p:nvPr/>
          </p:nvSpPr>
          <p:spPr bwMode="auto">
            <a:xfrm>
              <a:off x="4275" y="2065"/>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33" name="Oval 17"/>
            <p:cNvSpPr>
              <a:spLocks noChangeArrowheads="1"/>
            </p:cNvSpPr>
            <p:nvPr/>
          </p:nvSpPr>
          <p:spPr bwMode="auto">
            <a:xfrm>
              <a:off x="2562" y="258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a:t>
              </a:r>
            </a:p>
          </p:txBody>
        </p:sp>
        <p:sp>
          <p:nvSpPr>
            <p:cNvPr id="234" name="Oval 19"/>
            <p:cNvSpPr>
              <a:spLocks noChangeArrowheads="1"/>
            </p:cNvSpPr>
            <p:nvPr/>
          </p:nvSpPr>
          <p:spPr bwMode="auto">
            <a:xfrm>
              <a:off x="3129" y="2578"/>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a:t>
              </a:r>
            </a:p>
          </p:txBody>
        </p:sp>
        <p:sp>
          <p:nvSpPr>
            <p:cNvPr id="235" name="Oval 25"/>
            <p:cNvSpPr>
              <a:spLocks noChangeArrowheads="1"/>
            </p:cNvSpPr>
            <p:nvPr/>
          </p:nvSpPr>
          <p:spPr bwMode="auto">
            <a:xfrm>
              <a:off x="2857" y="3077"/>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b</a:t>
              </a:r>
            </a:p>
          </p:txBody>
        </p:sp>
        <p:sp>
          <p:nvSpPr>
            <p:cNvPr id="236" name="Oval 27"/>
            <p:cNvSpPr>
              <a:spLocks noChangeArrowheads="1"/>
            </p:cNvSpPr>
            <p:nvPr/>
          </p:nvSpPr>
          <p:spPr bwMode="auto">
            <a:xfrm>
              <a:off x="3416" y="30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c</a:t>
              </a:r>
            </a:p>
          </p:txBody>
        </p:sp>
        <p:sp>
          <p:nvSpPr>
            <p:cNvPr id="237" name="Line 29"/>
            <p:cNvSpPr>
              <a:spLocks noChangeShapeType="1"/>
            </p:cNvSpPr>
            <p:nvPr/>
          </p:nvSpPr>
          <p:spPr bwMode="auto">
            <a:xfrm flipH="1">
              <a:off x="3071" y="1908"/>
              <a:ext cx="372" cy="226"/>
            </a:xfrm>
            <a:prstGeom prst="line">
              <a:avLst/>
            </a:prstGeom>
            <a:grpFill/>
            <a:ln w="9525">
              <a:solidFill>
                <a:schemeClr val="tx1"/>
              </a:solidFill>
              <a:round/>
              <a:headEnd/>
              <a:tailEnd/>
            </a:ln>
            <a:extLst/>
          </p:spPr>
          <p:txBody>
            <a:bodyPr/>
            <a:lstStyle/>
            <a:p>
              <a:endParaRPr lang="ko-KR" altLang="en-US" sz="1000"/>
            </a:p>
          </p:txBody>
        </p:sp>
        <p:sp>
          <p:nvSpPr>
            <p:cNvPr id="238" name="Line 30"/>
            <p:cNvSpPr>
              <a:spLocks noChangeShapeType="1"/>
            </p:cNvSpPr>
            <p:nvPr/>
          </p:nvSpPr>
          <p:spPr bwMode="auto">
            <a:xfrm>
              <a:off x="3719" y="1908"/>
              <a:ext cx="556" cy="221"/>
            </a:xfrm>
            <a:prstGeom prst="line">
              <a:avLst/>
            </a:prstGeom>
            <a:grpFill/>
            <a:ln w="9525">
              <a:solidFill>
                <a:schemeClr val="tx1"/>
              </a:solidFill>
              <a:round/>
              <a:headEnd/>
              <a:tailEnd/>
            </a:ln>
            <a:extLst/>
          </p:spPr>
          <p:txBody>
            <a:bodyPr/>
            <a:lstStyle/>
            <a:p>
              <a:endParaRPr lang="ko-KR" altLang="en-US" sz="1000"/>
            </a:p>
          </p:txBody>
        </p:sp>
        <p:sp>
          <p:nvSpPr>
            <p:cNvPr id="239" name="Oval 31"/>
            <p:cNvSpPr>
              <a:spLocks noChangeArrowheads="1"/>
            </p:cNvSpPr>
            <p:nvPr/>
          </p:nvSpPr>
          <p:spPr bwMode="auto">
            <a:xfrm>
              <a:off x="4059" y="257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dirty="0"/>
                <a:t>*</a:t>
              </a:r>
            </a:p>
          </p:txBody>
        </p:sp>
        <p:sp>
          <p:nvSpPr>
            <p:cNvPr id="240" name="Oval 33"/>
            <p:cNvSpPr>
              <a:spLocks noChangeArrowheads="1"/>
            </p:cNvSpPr>
            <p:nvPr/>
          </p:nvSpPr>
          <p:spPr bwMode="auto">
            <a:xfrm>
              <a:off x="4602" y="256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f</a:t>
              </a:r>
            </a:p>
          </p:txBody>
        </p:sp>
        <p:sp>
          <p:nvSpPr>
            <p:cNvPr id="241" name="Oval 35"/>
            <p:cNvSpPr>
              <a:spLocks noChangeArrowheads="1"/>
            </p:cNvSpPr>
            <p:nvPr/>
          </p:nvSpPr>
          <p:spPr bwMode="auto">
            <a:xfrm>
              <a:off x="3807" y="3080"/>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d</a:t>
              </a:r>
            </a:p>
          </p:txBody>
        </p:sp>
        <p:sp>
          <p:nvSpPr>
            <p:cNvPr id="242" name="Oval 38"/>
            <p:cNvSpPr>
              <a:spLocks noChangeArrowheads="1"/>
            </p:cNvSpPr>
            <p:nvPr/>
          </p:nvSpPr>
          <p:spPr bwMode="auto">
            <a:xfrm>
              <a:off x="4400" y="3096"/>
              <a:ext cx="268" cy="268"/>
            </a:xfrm>
            <a:prstGeom prst="ellipse">
              <a:avLst/>
            </a:prstGeom>
            <a:solidFill>
              <a:srgbClr val="FF0000"/>
            </a:solidFill>
            <a:ln w="9525">
              <a:solidFill>
                <a:schemeClr val="tx1"/>
              </a:solidFill>
              <a:round/>
              <a:headEnd/>
              <a:tailEnd/>
            </a:ln>
            <a:extLst/>
          </p:spPr>
          <p:txBody>
            <a:bodyPr wrap="none" anchor="ctr"/>
            <a:lstStyle/>
            <a:p>
              <a:pPr algn="ctr"/>
              <a:r>
                <a:rPr lang="en-US" altLang="ko-KR" sz="1100" b="1"/>
                <a:t>e</a:t>
              </a:r>
            </a:p>
          </p:txBody>
        </p:sp>
        <p:sp>
          <p:nvSpPr>
            <p:cNvPr id="243" name="Line 41"/>
            <p:cNvSpPr>
              <a:spLocks noChangeShapeType="1"/>
            </p:cNvSpPr>
            <p:nvPr/>
          </p:nvSpPr>
          <p:spPr bwMode="auto">
            <a:xfrm flipH="1">
              <a:off x="4240" y="2325"/>
              <a:ext cx="114" cy="251"/>
            </a:xfrm>
            <a:prstGeom prst="line">
              <a:avLst/>
            </a:prstGeom>
            <a:grpFill/>
            <a:ln w="9525">
              <a:solidFill>
                <a:schemeClr val="tx1"/>
              </a:solidFill>
              <a:round/>
              <a:headEnd/>
              <a:tailEnd/>
            </a:ln>
            <a:extLst/>
          </p:spPr>
          <p:txBody>
            <a:bodyPr/>
            <a:lstStyle/>
            <a:p>
              <a:endParaRPr lang="ko-KR" altLang="en-US" sz="1000"/>
            </a:p>
          </p:txBody>
        </p:sp>
        <p:sp>
          <p:nvSpPr>
            <p:cNvPr id="244" name="Line 42"/>
            <p:cNvSpPr>
              <a:spLocks noChangeShapeType="1"/>
            </p:cNvSpPr>
            <p:nvPr/>
          </p:nvSpPr>
          <p:spPr bwMode="auto">
            <a:xfrm flipH="1">
              <a:off x="4013" y="2828"/>
              <a:ext cx="122" cy="259"/>
            </a:xfrm>
            <a:prstGeom prst="line">
              <a:avLst/>
            </a:prstGeom>
            <a:grpFill/>
            <a:ln w="9525">
              <a:solidFill>
                <a:schemeClr val="tx1"/>
              </a:solidFill>
              <a:round/>
              <a:headEnd/>
              <a:tailEnd/>
            </a:ln>
            <a:extLst/>
          </p:spPr>
          <p:txBody>
            <a:bodyPr/>
            <a:lstStyle/>
            <a:p>
              <a:endParaRPr lang="ko-KR" altLang="en-US" sz="1000"/>
            </a:p>
          </p:txBody>
        </p:sp>
        <p:sp>
          <p:nvSpPr>
            <p:cNvPr id="245" name="Line 43"/>
            <p:cNvSpPr>
              <a:spLocks noChangeShapeType="1"/>
            </p:cNvSpPr>
            <p:nvPr/>
          </p:nvSpPr>
          <p:spPr bwMode="auto">
            <a:xfrm>
              <a:off x="4297" y="2803"/>
              <a:ext cx="195" cy="292"/>
            </a:xfrm>
            <a:prstGeom prst="line">
              <a:avLst/>
            </a:prstGeom>
            <a:grpFill/>
            <a:ln w="9525">
              <a:solidFill>
                <a:schemeClr val="tx1"/>
              </a:solidFill>
              <a:round/>
              <a:headEnd/>
              <a:tailEnd/>
            </a:ln>
            <a:extLst/>
          </p:spPr>
          <p:txBody>
            <a:bodyPr/>
            <a:lstStyle/>
            <a:p>
              <a:endParaRPr lang="ko-KR" altLang="en-US" sz="1000"/>
            </a:p>
          </p:txBody>
        </p:sp>
        <p:sp>
          <p:nvSpPr>
            <p:cNvPr id="246" name="Line 44"/>
            <p:cNvSpPr>
              <a:spLocks noChangeShapeType="1"/>
            </p:cNvSpPr>
            <p:nvPr/>
          </p:nvSpPr>
          <p:spPr bwMode="auto">
            <a:xfrm>
              <a:off x="4500" y="2292"/>
              <a:ext cx="195" cy="283"/>
            </a:xfrm>
            <a:prstGeom prst="line">
              <a:avLst/>
            </a:prstGeom>
            <a:grpFill/>
            <a:ln w="9525">
              <a:solidFill>
                <a:schemeClr val="tx1"/>
              </a:solidFill>
              <a:round/>
              <a:headEnd/>
              <a:tailEnd/>
            </a:ln>
            <a:extLst/>
          </p:spPr>
          <p:txBody>
            <a:bodyPr/>
            <a:lstStyle/>
            <a:p>
              <a:endParaRPr lang="ko-KR" altLang="en-US" sz="1000"/>
            </a:p>
          </p:txBody>
        </p:sp>
      </p:grpSp>
    </p:spTree>
    <p:extLst>
      <p:ext uri="{BB962C8B-B14F-4D97-AF65-F5344CB8AC3E}">
        <p14:creationId xmlns:p14="http://schemas.microsoft.com/office/powerpoint/2010/main" val="412075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0EDA02F-AEC8-449A-9F6B-0565CBE73584}" type="slidenum">
              <a:rPr kumimoji="0" lang="en-US" altLang="ko-KR" sz="1400" smtClean="0">
                <a:latin typeface="Trebuchet MS" pitchFamily="34" charset="0"/>
              </a:rPr>
              <a:pPr/>
              <a:t>15</a:t>
            </a:fld>
            <a:endParaRPr kumimoji="0" lang="en-US" altLang="ko-KR" sz="1400" smtClean="0">
              <a:latin typeface="Trebuchet MS" pitchFamily="34" charset="0"/>
            </a:endParaRPr>
          </a:p>
        </p:txBody>
      </p:sp>
      <p:grpSp>
        <p:nvGrpSpPr>
          <p:cNvPr id="12291" name="Group 46"/>
          <p:cNvGrpSpPr>
            <a:grpSpLocks/>
          </p:cNvGrpSpPr>
          <p:nvPr/>
        </p:nvGrpSpPr>
        <p:grpSpPr bwMode="auto">
          <a:xfrm>
            <a:off x="673100" y="2843311"/>
            <a:ext cx="3549650" cy="2601913"/>
            <a:chOff x="424" y="1434"/>
            <a:chExt cx="2236" cy="1639"/>
          </a:xfrm>
          <a:solidFill>
            <a:schemeClr val="bg1"/>
          </a:solidFill>
        </p:grpSpPr>
        <p:sp>
          <p:nvSpPr>
            <p:cNvPr id="12334" name="Oval 4"/>
            <p:cNvSpPr>
              <a:spLocks noChangeArrowheads="1"/>
            </p:cNvSpPr>
            <p:nvPr/>
          </p:nvSpPr>
          <p:spPr bwMode="auto">
            <a:xfrm>
              <a:off x="966" y="2308"/>
              <a:ext cx="268" cy="268"/>
            </a:xfrm>
            <a:prstGeom prst="ellipse">
              <a:avLst/>
            </a:prstGeom>
            <a:grpFill/>
            <a:ln w="9525">
              <a:solidFill>
                <a:schemeClr val="tx1"/>
              </a:solidFill>
              <a:round/>
              <a:headEnd/>
              <a:tailEnd/>
            </a:ln>
            <a:extLst/>
          </p:spPr>
          <p:txBody>
            <a:bodyPr wrap="none" anchor="ctr"/>
            <a:lstStyle/>
            <a:p>
              <a:r>
                <a:rPr lang="en-US" altLang="ko-KR" dirty="0"/>
                <a:t>4</a:t>
              </a:r>
              <a:endParaRPr lang="ko-KR" altLang="en-US" dirty="0"/>
            </a:p>
          </p:txBody>
        </p:sp>
        <p:sp>
          <p:nvSpPr>
            <p:cNvPr id="12317" name="Oval 6"/>
            <p:cNvSpPr>
              <a:spLocks noChangeArrowheads="1"/>
            </p:cNvSpPr>
            <p:nvPr/>
          </p:nvSpPr>
          <p:spPr bwMode="auto">
            <a:xfrm>
              <a:off x="689" y="1818"/>
              <a:ext cx="268" cy="268"/>
            </a:xfrm>
            <a:prstGeom prst="ellipse">
              <a:avLst/>
            </a:prstGeom>
            <a:grpFill/>
            <a:ln w="9525">
              <a:solidFill>
                <a:schemeClr val="tx1"/>
              </a:solidFill>
              <a:round/>
              <a:headEnd/>
              <a:tailEnd/>
            </a:ln>
            <a:extLst/>
          </p:spPr>
          <p:txBody>
            <a:bodyPr wrap="none" anchor="ctr"/>
            <a:lstStyle/>
            <a:p>
              <a:r>
                <a:rPr lang="en-US" altLang="ko-KR" dirty="0" smtClean="0"/>
                <a:t>2</a:t>
              </a:r>
              <a:endParaRPr lang="ko-KR" altLang="en-US" dirty="0"/>
            </a:p>
          </p:txBody>
        </p:sp>
        <p:sp>
          <p:nvSpPr>
            <p:cNvPr id="12319" name="Oval 8"/>
            <p:cNvSpPr>
              <a:spLocks noChangeArrowheads="1"/>
            </p:cNvSpPr>
            <p:nvPr/>
          </p:nvSpPr>
          <p:spPr bwMode="auto">
            <a:xfrm>
              <a:off x="424" y="2316"/>
              <a:ext cx="268" cy="268"/>
            </a:xfrm>
            <a:prstGeom prst="ellipse">
              <a:avLst/>
            </a:prstGeom>
            <a:grpFill/>
            <a:ln w="9525">
              <a:solidFill>
                <a:schemeClr val="tx1"/>
              </a:solidFill>
              <a:round/>
              <a:headEnd/>
              <a:tailEnd/>
            </a:ln>
            <a:extLst/>
          </p:spPr>
          <p:txBody>
            <a:bodyPr wrap="none" anchor="ctr"/>
            <a:lstStyle/>
            <a:p>
              <a:r>
                <a:rPr lang="en-US" altLang="ko-KR" dirty="0" smtClean="0"/>
                <a:t>1</a:t>
              </a:r>
              <a:endParaRPr lang="ko-KR" altLang="en-US" dirty="0"/>
            </a:p>
          </p:txBody>
        </p:sp>
        <p:sp>
          <p:nvSpPr>
            <p:cNvPr id="12332" name="Oval 11"/>
            <p:cNvSpPr>
              <a:spLocks noChangeArrowheads="1"/>
            </p:cNvSpPr>
            <p:nvPr/>
          </p:nvSpPr>
          <p:spPr bwMode="auto">
            <a:xfrm>
              <a:off x="719" y="2805"/>
              <a:ext cx="268" cy="268"/>
            </a:xfrm>
            <a:prstGeom prst="ellipse">
              <a:avLst/>
            </a:prstGeom>
            <a:grpFill/>
            <a:ln w="9525">
              <a:solidFill>
                <a:schemeClr val="tx1"/>
              </a:solidFill>
              <a:round/>
              <a:headEnd/>
              <a:tailEnd/>
            </a:ln>
            <a:extLst/>
          </p:spPr>
          <p:txBody>
            <a:bodyPr wrap="none" anchor="ctr"/>
            <a:lstStyle/>
            <a:p>
              <a:r>
                <a:rPr lang="en-US" altLang="ko-KR" dirty="0" smtClean="0"/>
                <a:t>3</a:t>
              </a:r>
              <a:endParaRPr lang="ko-KR" altLang="en-US" dirty="0"/>
            </a:p>
          </p:txBody>
        </p:sp>
        <p:sp>
          <p:nvSpPr>
            <p:cNvPr id="12322" name="Oval 13"/>
            <p:cNvSpPr>
              <a:spLocks noChangeArrowheads="1"/>
            </p:cNvSpPr>
            <p:nvPr/>
          </p:nvSpPr>
          <p:spPr bwMode="auto">
            <a:xfrm>
              <a:off x="1481" y="1434"/>
              <a:ext cx="268" cy="268"/>
            </a:xfrm>
            <a:prstGeom prst="ellipse">
              <a:avLst/>
            </a:prstGeom>
            <a:grpFill/>
            <a:ln w="9525">
              <a:solidFill>
                <a:schemeClr val="tx1"/>
              </a:solidFill>
              <a:round/>
              <a:headEnd/>
              <a:tailEnd/>
            </a:ln>
            <a:extLst/>
          </p:spPr>
          <p:txBody>
            <a:bodyPr wrap="none" anchor="ctr"/>
            <a:lstStyle/>
            <a:p>
              <a:r>
                <a:rPr lang="en-US" altLang="ko-KR" dirty="0" smtClean="0"/>
                <a:t>6</a:t>
              </a:r>
              <a:endParaRPr lang="ko-KR" altLang="en-US" dirty="0"/>
            </a:p>
          </p:txBody>
        </p:sp>
        <p:sp>
          <p:nvSpPr>
            <p:cNvPr id="12330" name="Oval 16"/>
            <p:cNvSpPr>
              <a:spLocks noChangeArrowheads="1"/>
            </p:cNvSpPr>
            <p:nvPr/>
          </p:nvSpPr>
          <p:spPr bwMode="auto">
            <a:xfrm>
              <a:off x="2392" y="1804"/>
              <a:ext cx="268" cy="268"/>
            </a:xfrm>
            <a:prstGeom prst="ellipse">
              <a:avLst/>
            </a:prstGeom>
            <a:grpFill/>
            <a:ln w="9525">
              <a:solidFill>
                <a:schemeClr val="tx1"/>
              </a:solidFill>
              <a:round/>
              <a:headEnd/>
              <a:tailEnd/>
            </a:ln>
            <a:extLst/>
          </p:spPr>
          <p:txBody>
            <a:bodyPr wrap="none" anchor="ctr"/>
            <a:lstStyle/>
            <a:p>
              <a:r>
                <a:rPr lang="en-US" altLang="ko-KR" dirty="0" smtClean="0"/>
                <a:t>8</a:t>
              </a:r>
              <a:endParaRPr lang="ko-KR" altLang="en-US" dirty="0"/>
            </a:p>
          </p:txBody>
        </p:sp>
        <p:cxnSp>
          <p:nvCxnSpPr>
            <p:cNvPr id="12325" name="AutoShape 18"/>
            <p:cNvCxnSpPr>
              <a:cxnSpLocks noChangeShapeType="1"/>
              <a:stCxn id="12322" idx="6"/>
              <a:endCxn id="12330" idx="1"/>
            </p:cNvCxnSpPr>
            <p:nvPr/>
          </p:nvCxnSpPr>
          <p:spPr bwMode="auto">
            <a:xfrm>
              <a:off x="1749" y="1568"/>
              <a:ext cx="682" cy="275"/>
            </a:xfrm>
            <a:prstGeom prst="straightConnector1">
              <a:avLst/>
            </a:prstGeom>
            <a:grpFill/>
            <a:ln w="9525">
              <a:solidFill>
                <a:schemeClr val="tx1"/>
              </a:solidFill>
              <a:round/>
              <a:headEnd/>
              <a:tailEnd/>
            </a:ln>
            <a:extLst/>
          </p:spPr>
        </p:cxnSp>
        <p:cxnSp>
          <p:nvCxnSpPr>
            <p:cNvPr id="12326" name="AutoShape 19"/>
            <p:cNvCxnSpPr>
              <a:cxnSpLocks noChangeShapeType="1"/>
              <a:stCxn id="12317" idx="7"/>
              <a:endCxn id="12322" idx="2"/>
            </p:cNvCxnSpPr>
            <p:nvPr/>
          </p:nvCxnSpPr>
          <p:spPr bwMode="auto">
            <a:xfrm flipV="1">
              <a:off x="918" y="1568"/>
              <a:ext cx="563" cy="289"/>
            </a:xfrm>
            <a:prstGeom prst="straightConnector1">
              <a:avLst/>
            </a:prstGeom>
            <a:grpFill/>
            <a:ln w="9525">
              <a:solidFill>
                <a:schemeClr val="tx1"/>
              </a:solidFill>
              <a:round/>
              <a:headEnd/>
              <a:tailEnd/>
            </a:ln>
            <a:extLst/>
          </p:spPr>
        </p:cxnSp>
        <p:cxnSp>
          <p:nvCxnSpPr>
            <p:cNvPr id="12327" name="AutoShape 20"/>
            <p:cNvCxnSpPr>
              <a:cxnSpLocks noChangeShapeType="1"/>
              <a:stCxn id="12317" idx="3"/>
            </p:cNvCxnSpPr>
            <p:nvPr/>
          </p:nvCxnSpPr>
          <p:spPr bwMode="auto">
            <a:xfrm flipH="1">
              <a:off x="558" y="2047"/>
              <a:ext cx="170" cy="278"/>
            </a:xfrm>
            <a:prstGeom prst="straightConnector1">
              <a:avLst/>
            </a:prstGeom>
            <a:grpFill/>
            <a:ln w="9525">
              <a:solidFill>
                <a:schemeClr val="tx1"/>
              </a:solidFill>
              <a:round/>
              <a:headEnd/>
              <a:tailEnd/>
            </a:ln>
            <a:extLst/>
          </p:spPr>
        </p:cxnSp>
        <p:cxnSp>
          <p:nvCxnSpPr>
            <p:cNvPr id="12328" name="AutoShape 21"/>
            <p:cNvCxnSpPr>
              <a:cxnSpLocks noChangeShapeType="1"/>
              <a:stCxn id="12334" idx="0"/>
              <a:endCxn id="12317" idx="5"/>
            </p:cNvCxnSpPr>
            <p:nvPr/>
          </p:nvCxnSpPr>
          <p:spPr bwMode="auto">
            <a:xfrm flipH="1" flipV="1">
              <a:off x="918" y="2047"/>
              <a:ext cx="182" cy="261"/>
            </a:xfrm>
            <a:prstGeom prst="straightConnector1">
              <a:avLst/>
            </a:prstGeom>
            <a:grpFill/>
            <a:ln w="9525">
              <a:solidFill>
                <a:schemeClr val="tx1"/>
              </a:solidFill>
              <a:round/>
              <a:headEnd/>
              <a:tailEnd/>
            </a:ln>
            <a:extLst/>
          </p:spPr>
        </p:cxnSp>
        <p:cxnSp>
          <p:nvCxnSpPr>
            <p:cNvPr id="12329" name="AutoShape 22"/>
            <p:cNvCxnSpPr>
              <a:cxnSpLocks noChangeShapeType="1"/>
              <a:stCxn id="12334" idx="3"/>
              <a:endCxn id="12332" idx="0"/>
            </p:cNvCxnSpPr>
            <p:nvPr/>
          </p:nvCxnSpPr>
          <p:spPr bwMode="auto">
            <a:xfrm flipH="1">
              <a:off x="853" y="2537"/>
              <a:ext cx="152" cy="268"/>
            </a:xfrm>
            <a:prstGeom prst="straightConnector1">
              <a:avLst/>
            </a:prstGeom>
            <a:grpFill/>
            <a:ln w="9525">
              <a:solidFill>
                <a:schemeClr val="tx1"/>
              </a:solidFill>
              <a:round/>
              <a:headEnd/>
              <a:tailEnd/>
            </a:ln>
            <a:extLst/>
          </p:spPr>
        </p:cxnSp>
      </p:grpSp>
      <p:grpSp>
        <p:nvGrpSpPr>
          <p:cNvPr id="12292" name="Group 47"/>
          <p:cNvGrpSpPr>
            <a:grpSpLocks/>
          </p:cNvGrpSpPr>
          <p:nvPr/>
        </p:nvGrpSpPr>
        <p:grpSpPr bwMode="auto">
          <a:xfrm>
            <a:off x="5040313" y="2843311"/>
            <a:ext cx="3549650" cy="2601913"/>
            <a:chOff x="3278" y="1434"/>
            <a:chExt cx="2236" cy="1639"/>
          </a:xfrm>
        </p:grpSpPr>
        <p:sp>
          <p:nvSpPr>
            <p:cNvPr id="12314" name="Oval 24"/>
            <p:cNvSpPr>
              <a:spLocks noChangeArrowheads="1"/>
            </p:cNvSpPr>
            <p:nvPr/>
          </p:nvSpPr>
          <p:spPr bwMode="auto">
            <a:xfrm>
              <a:off x="3820" y="2308"/>
              <a:ext cx="268" cy="268"/>
            </a:xfrm>
            <a:prstGeom prst="ellipse">
              <a:avLst/>
            </a:prstGeom>
            <a:solidFill>
              <a:srgbClr val="FFFFFF"/>
            </a:solidFill>
            <a:ln w="9525">
              <a:solidFill>
                <a:schemeClr val="tx1"/>
              </a:solidFill>
              <a:round/>
              <a:headEnd/>
              <a:tailEnd/>
            </a:ln>
            <a:extLst/>
          </p:spPr>
          <p:txBody>
            <a:bodyPr wrap="none" anchor="ctr"/>
            <a:lstStyle/>
            <a:p>
              <a:r>
                <a:rPr lang="en-US" altLang="ko-KR" dirty="0" smtClean="0"/>
                <a:t>4</a:t>
              </a:r>
              <a:endParaRPr lang="ko-KR" altLang="en-US" dirty="0"/>
            </a:p>
          </p:txBody>
        </p:sp>
        <p:sp>
          <p:nvSpPr>
            <p:cNvPr id="12295" name="Oval 26"/>
            <p:cNvSpPr>
              <a:spLocks noChangeArrowheads="1"/>
            </p:cNvSpPr>
            <p:nvPr/>
          </p:nvSpPr>
          <p:spPr bwMode="auto">
            <a:xfrm>
              <a:off x="3543" y="1818"/>
              <a:ext cx="268" cy="268"/>
            </a:xfrm>
            <a:prstGeom prst="ellipse">
              <a:avLst/>
            </a:prstGeom>
            <a:solidFill>
              <a:srgbClr val="FFFFFF"/>
            </a:solidFill>
            <a:ln w="9525">
              <a:solidFill>
                <a:schemeClr val="tx1"/>
              </a:solidFill>
              <a:round/>
              <a:headEnd/>
              <a:tailEnd/>
            </a:ln>
            <a:extLst/>
          </p:spPr>
          <p:txBody>
            <a:bodyPr wrap="none" anchor="ctr"/>
            <a:lstStyle/>
            <a:p>
              <a:r>
                <a:rPr lang="en-US" altLang="ko-KR" dirty="0" smtClean="0"/>
                <a:t>2</a:t>
              </a:r>
              <a:endParaRPr lang="ko-KR" altLang="en-US" dirty="0"/>
            </a:p>
          </p:txBody>
        </p:sp>
        <p:sp>
          <p:nvSpPr>
            <p:cNvPr id="12297" name="Oval 28"/>
            <p:cNvSpPr>
              <a:spLocks noChangeArrowheads="1"/>
            </p:cNvSpPr>
            <p:nvPr/>
          </p:nvSpPr>
          <p:spPr bwMode="auto">
            <a:xfrm>
              <a:off x="3278" y="2316"/>
              <a:ext cx="268" cy="268"/>
            </a:xfrm>
            <a:prstGeom prst="ellipse">
              <a:avLst/>
            </a:prstGeom>
            <a:solidFill>
              <a:srgbClr val="FFFFFF"/>
            </a:solidFill>
            <a:ln w="9525">
              <a:solidFill>
                <a:schemeClr val="tx1"/>
              </a:solidFill>
              <a:round/>
              <a:headEnd/>
              <a:tailEnd/>
            </a:ln>
            <a:extLst/>
          </p:spPr>
          <p:txBody>
            <a:bodyPr wrap="none" anchor="ctr"/>
            <a:lstStyle/>
            <a:p>
              <a:r>
                <a:rPr lang="en-US" altLang="ko-KR" dirty="0" smtClean="0"/>
                <a:t>1</a:t>
              </a:r>
              <a:endParaRPr lang="ko-KR" altLang="en-US" dirty="0"/>
            </a:p>
          </p:txBody>
        </p:sp>
        <p:sp>
          <p:nvSpPr>
            <p:cNvPr id="12312" name="Oval 31"/>
            <p:cNvSpPr>
              <a:spLocks noChangeArrowheads="1"/>
            </p:cNvSpPr>
            <p:nvPr/>
          </p:nvSpPr>
          <p:spPr bwMode="auto">
            <a:xfrm>
              <a:off x="3573" y="2805"/>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3</a:t>
              </a:r>
              <a:endParaRPr lang="ko-KR" altLang="en-US" dirty="0"/>
            </a:p>
          </p:txBody>
        </p:sp>
        <p:sp>
          <p:nvSpPr>
            <p:cNvPr id="12300" name="Oval 33"/>
            <p:cNvSpPr>
              <a:spLocks noChangeArrowheads="1"/>
            </p:cNvSpPr>
            <p:nvPr/>
          </p:nvSpPr>
          <p:spPr bwMode="auto">
            <a:xfrm>
              <a:off x="4335" y="1434"/>
              <a:ext cx="268" cy="268"/>
            </a:xfrm>
            <a:prstGeom prst="ellipse">
              <a:avLst/>
            </a:prstGeom>
            <a:solidFill>
              <a:srgbClr val="FFFFFF"/>
            </a:solidFill>
            <a:ln w="9525">
              <a:solidFill>
                <a:schemeClr val="tx1"/>
              </a:solidFill>
              <a:round/>
              <a:headEnd/>
              <a:tailEnd/>
            </a:ln>
            <a:extLst/>
          </p:spPr>
          <p:txBody>
            <a:bodyPr wrap="none" anchor="ctr"/>
            <a:lstStyle/>
            <a:p>
              <a:r>
                <a:rPr lang="en-US" altLang="ko-KR" dirty="0" smtClean="0"/>
                <a:t>6</a:t>
              </a:r>
              <a:endParaRPr lang="ko-KR" altLang="en-US" dirty="0"/>
            </a:p>
          </p:txBody>
        </p:sp>
        <p:sp>
          <p:nvSpPr>
            <p:cNvPr id="12310" name="Oval 36"/>
            <p:cNvSpPr>
              <a:spLocks noChangeArrowheads="1"/>
            </p:cNvSpPr>
            <p:nvPr/>
          </p:nvSpPr>
          <p:spPr bwMode="auto">
            <a:xfrm>
              <a:off x="5246" y="1804"/>
              <a:ext cx="268" cy="268"/>
            </a:xfrm>
            <a:prstGeom prst="ellipse">
              <a:avLst/>
            </a:prstGeom>
            <a:solidFill>
              <a:srgbClr val="FFFFFF"/>
            </a:solidFill>
            <a:ln w="9525">
              <a:solidFill>
                <a:schemeClr val="tx1"/>
              </a:solidFill>
              <a:round/>
              <a:headEnd/>
              <a:tailEnd/>
            </a:ln>
            <a:extLst/>
          </p:spPr>
          <p:txBody>
            <a:bodyPr wrap="none" anchor="ctr"/>
            <a:lstStyle/>
            <a:p>
              <a:r>
                <a:rPr lang="en-US" altLang="ko-KR" dirty="0" smtClean="0"/>
                <a:t>8</a:t>
              </a:r>
              <a:endParaRPr lang="ko-KR" altLang="en-US" dirty="0"/>
            </a:p>
          </p:txBody>
        </p:sp>
        <p:cxnSp>
          <p:nvCxnSpPr>
            <p:cNvPr id="12303" name="AutoShape 38"/>
            <p:cNvCxnSpPr>
              <a:cxnSpLocks noChangeShapeType="1"/>
              <a:stCxn id="12300" idx="6"/>
              <a:endCxn id="12310" idx="1"/>
            </p:cNvCxnSpPr>
            <p:nvPr/>
          </p:nvCxnSpPr>
          <p:spPr bwMode="auto">
            <a:xfrm>
              <a:off x="4603" y="1568"/>
              <a:ext cx="682" cy="2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39"/>
            <p:cNvCxnSpPr>
              <a:cxnSpLocks noChangeShapeType="1"/>
              <a:stCxn id="12295" idx="7"/>
              <a:endCxn id="12300" idx="2"/>
            </p:cNvCxnSpPr>
            <p:nvPr/>
          </p:nvCxnSpPr>
          <p:spPr bwMode="auto">
            <a:xfrm flipV="1">
              <a:off x="3772" y="1568"/>
              <a:ext cx="563" cy="28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40"/>
            <p:cNvCxnSpPr>
              <a:cxnSpLocks noChangeShapeType="1"/>
              <a:stCxn id="12295" idx="3"/>
            </p:cNvCxnSpPr>
            <p:nvPr/>
          </p:nvCxnSpPr>
          <p:spPr bwMode="auto">
            <a:xfrm flipH="1">
              <a:off x="3412" y="2047"/>
              <a:ext cx="170" cy="27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306" name="AutoShape 41"/>
            <p:cNvCxnSpPr>
              <a:cxnSpLocks noChangeShapeType="1"/>
              <a:stCxn id="12314" idx="0"/>
              <a:endCxn id="12295" idx="5"/>
            </p:cNvCxnSpPr>
            <p:nvPr/>
          </p:nvCxnSpPr>
          <p:spPr bwMode="auto">
            <a:xfrm flipH="1" flipV="1">
              <a:off x="3772" y="2047"/>
              <a:ext cx="182" cy="26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307" name="AutoShape 42"/>
            <p:cNvCxnSpPr>
              <a:cxnSpLocks noChangeShapeType="1"/>
              <a:stCxn id="12314" idx="3"/>
              <a:endCxn id="12312" idx="0"/>
            </p:cNvCxnSpPr>
            <p:nvPr/>
          </p:nvCxnSpPr>
          <p:spPr bwMode="auto">
            <a:xfrm flipH="1">
              <a:off x="3707" y="2537"/>
              <a:ext cx="152" cy="26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2308" name="Oval 43"/>
            <p:cNvSpPr>
              <a:spLocks noChangeArrowheads="1"/>
            </p:cNvSpPr>
            <p:nvPr/>
          </p:nvSpPr>
          <p:spPr bwMode="auto">
            <a:xfrm>
              <a:off x="4121" y="2793"/>
              <a:ext cx="270" cy="2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dirty="0" smtClean="0"/>
                <a:t>7</a:t>
              </a:r>
              <a:endParaRPr lang="en-US" altLang="ko-KR" sz="1800" b="1" dirty="0"/>
            </a:p>
          </p:txBody>
        </p:sp>
        <p:cxnSp>
          <p:nvCxnSpPr>
            <p:cNvPr id="12309" name="AutoShape 44"/>
            <p:cNvCxnSpPr>
              <a:cxnSpLocks noChangeShapeType="1"/>
              <a:stCxn id="12314" idx="5"/>
              <a:endCxn id="12308" idx="0"/>
            </p:cNvCxnSpPr>
            <p:nvPr/>
          </p:nvCxnSpPr>
          <p:spPr bwMode="auto">
            <a:xfrm>
              <a:off x="4049" y="2537"/>
              <a:ext cx="207" cy="25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2293" name="Rectangle 4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Binary Search Trees</a:t>
            </a:r>
          </a:p>
        </p:txBody>
      </p:sp>
      <p:sp>
        <p:nvSpPr>
          <p:cNvPr id="30" name="Text Box 3"/>
          <p:cNvSpPr txBox="1">
            <a:spLocks noChangeArrowheads="1"/>
          </p:cNvSpPr>
          <p:nvPr/>
        </p:nvSpPr>
        <p:spPr bwMode="auto">
          <a:xfrm>
            <a:off x="542925" y="1031238"/>
            <a:ext cx="7975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smtClean="0"/>
              <a:t>Important property of binary search trees:</a:t>
            </a:r>
          </a:p>
          <a:p>
            <a:pPr algn="just" eaLnBrk="1" hangingPunct="1">
              <a:spcBef>
                <a:spcPct val="50000"/>
              </a:spcBef>
            </a:pPr>
            <a:r>
              <a:rPr lang="en-US" altLang="ko-KR" sz="2000" dirty="0"/>
              <a:t> </a:t>
            </a:r>
            <a:r>
              <a:rPr lang="en-US" altLang="ko-KR" sz="2000" dirty="0" smtClean="0"/>
              <a:t>   For every node X in the tree, the values of all the keys in its left </a:t>
            </a:r>
            <a:r>
              <a:rPr lang="en-US" altLang="ko-KR" sz="2000" dirty="0" err="1" smtClean="0"/>
              <a:t>subtree</a:t>
            </a:r>
            <a:r>
              <a:rPr lang="en-US" altLang="ko-KR" sz="2000" dirty="0" smtClean="0"/>
              <a:t> are smaller than the key value in X, and the values of all the keys in its right </a:t>
            </a:r>
            <a:r>
              <a:rPr lang="en-US" altLang="ko-KR" sz="2000" dirty="0" err="1" smtClean="0"/>
              <a:t>subtree</a:t>
            </a:r>
            <a:r>
              <a:rPr lang="en-US" altLang="ko-KR" sz="2000" dirty="0" smtClean="0"/>
              <a:t> are larger than the key value in X.</a:t>
            </a:r>
            <a:endParaRPr lang="en-US" altLang="ko-KR" sz="2000" dirty="0"/>
          </a:p>
        </p:txBody>
      </p:sp>
      <p:sp>
        <p:nvSpPr>
          <p:cNvPr id="31" name="직사각형 30"/>
          <p:cNvSpPr/>
          <p:nvPr/>
        </p:nvSpPr>
        <p:spPr>
          <a:xfrm>
            <a:off x="1590679" y="5733256"/>
            <a:ext cx="2064347"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i="1" dirty="0" smtClean="0">
                <a:solidFill>
                  <a:srgbClr val="FF0000"/>
                </a:solidFill>
              </a:rPr>
              <a:t>Binary Search Tree (O)</a:t>
            </a:r>
            <a:endParaRPr lang="ko-KR" altLang="en-US" i="1" dirty="0">
              <a:solidFill>
                <a:srgbClr val="FF0000"/>
              </a:solidFill>
            </a:endParaRPr>
          </a:p>
        </p:txBody>
      </p:sp>
      <p:sp>
        <p:nvSpPr>
          <p:cNvPr id="32" name="직사각형 31"/>
          <p:cNvSpPr/>
          <p:nvPr/>
        </p:nvSpPr>
        <p:spPr>
          <a:xfrm>
            <a:off x="5775027" y="5733256"/>
            <a:ext cx="2064347"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i="1" dirty="0" smtClean="0">
                <a:solidFill>
                  <a:srgbClr val="FF0000"/>
                </a:solidFill>
              </a:rPr>
              <a:t>Binary Search Tree (X)</a:t>
            </a:r>
            <a:endParaRPr lang="ko-KR" altLang="en-US" i="1" dirty="0">
              <a:solidFill>
                <a:srgbClr val="FF0000"/>
              </a:solidFill>
            </a:endParaRPr>
          </a:p>
        </p:txBody>
      </p:sp>
      <p:sp>
        <p:nvSpPr>
          <p:cNvPr id="2" name="직사각형 1"/>
          <p:cNvSpPr/>
          <p:nvPr/>
        </p:nvSpPr>
        <p:spPr>
          <a:xfrm>
            <a:off x="6428582" y="4665330"/>
            <a:ext cx="647934" cy="707886"/>
          </a:xfrm>
          <a:prstGeom prst="rect">
            <a:avLst/>
          </a:prstGeom>
        </p:spPr>
        <p:txBody>
          <a:bodyPr wrap="none">
            <a:spAutoFit/>
          </a:bodyPr>
          <a:lstStyle/>
          <a:p>
            <a:pPr algn="just" eaLnBrk="1" hangingPunct="1">
              <a:spcBef>
                <a:spcPct val="50000"/>
              </a:spcBef>
            </a:pPr>
            <a:r>
              <a:rPr lang="en-US" altLang="ko-KR" sz="4000" dirty="0">
                <a:solidFill>
                  <a:srgbClr val="FF0000"/>
                </a:solidFill>
                <a:sym typeface="Symbol"/>
              </a:rPr>
              <a:t></a:t>
            </a:r>
            <a:r>
              <a:rPr lang="en-US" altLang="ko-KR" sz="4000" dirty="0">
                <a:solidFill>
                  <a:srgbClr val="FF0000"/>
                </a:solidFill>
              </a:rPr>
              <a:t> </a:t>
            </a:r>
          </a:p>
        </p:txBody>
      </p:sp>
    </p:spTree>
    <p:extLst>
      <p:ext uri="{BB962C8B-B14F-4D97-AF65-F5344CB8AC3E}">
        <p14:creationId xmlns:p14="http://schemas.microsoft.com/office/powerpoint/2010/main" val="64958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8C9EEDEA-1DE6-4423-9D98-D670491E4E7F}" type="slidenum">
              <a:rPr kumimoji="0" lang="en-US" altLang="ko-KR" sz="1400" smtClean="0">
                <a:latin typeface="Trebuchet MS" pitchFamily="34" charset="0"/>
              </a:rPr>
              <a:pPr/>
              <a:t>16</a:t>
            </a:fld>
            <a:endParaRPr kumimoji="0" lang="en-US" altLang="ko-KR" sz="1400" smtClean="0">
              <a:latin typeface="Trebuchet MS" pitchFamily="34" charset="0"/>
            </a:endParaRPr>
          </a:p>
        </p:txBody>
      </p:sp>
      <p:sp>
        <p:nvSpPr>
          <p:cNvPr id="13315" name="Text Box 3"/>
          <p:cNvSpPr txBox="1">
            <a:spLocks noChangeArrowheads="1"/>
          </p:cNvSpPr>
          <p:nvPr/>
        </p:nvSpPr>
        <p:spPr bwMode="auto">
          <a:xfrm>
            <a:off x="557213" y="1438275"/>
            <a:ext cx="7975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smtClean="0"/>
              <a:t>Searching is one </a:t>
            </a:r>
            <a:r>
              <a:rPr lang="en-US" altLang="ko-KR" sz="2000" dirty="0"/>
              <a:t>of the Most Fundamental Problems in </a:t>
            </a:r>
            <a:r>
              <a:rPr lang="en-US" altLang="ko-KR" sz="2000" dirty="0" smtClean="0"/>
              <a:t>data structure design:</a:t>
            </a:r>
            <a:endParaRPr lang="en-US" altLang="ko-KR" sz="2000" i="1" baseline="-25000" dirty="0"/>
          </a:p>
          <a:p>
            <a:pPr algn="just" eaLnBrk="1" hangingPunct="1">
              <a:spcBef>
                <a:spcPct val="50000"/>
              </a:spcBef>
              <a:buFontTx/>
              <a:buChar char="•"/>
            </a:pPr>
            <a:r>
              <a:rPr lang="en-US" altLang="ko-KR" sz="2000" dirty="0"/>
              <a:t> </a:t>
            </a:r>
            <a:r>
              <a:rPr lang="en-US" altLang="ko-KR" sz="1800" dirty="0"/>
              <a:t>There are a set of records </a:t>
            </a:r>
            <a:r>
              <a:rPr lang="en-US" altLang="ko-KR" sz="1800" i="1" dirty="0"/>
              <a:t>R</a:t>
            </a:r>
            <a:r>
              <a:rPr lang="en-US" altLang="ko-KR" sz="1800" i="1" baseline="-25000" dirty="0"/>
              <a:t>1</a:t>
            </a:r>
            <a:r>
              <a:rPr lang="en-US" altLang="ko-KR" sz="1800" i="1" dirty="0"/>
              <a:t>, R</a:t>
            </a:r>
            <a:r>
              <a:rPr lang="en-US" altLang="ko-KR" sz="1800" i="1" baseline="-25000" dirty="0"/>
              <a:t>2</a:t>
            </a:r>
            <a:r>
              <a:rPr lang="en-US" altLang="ko-KR" sz="1800" i="1" dirty="0"/>
              <a:t>,..., </a:t>
            </a:r>
            <a:r>
              <a:rPr lang="en-US" altLang="ko-KR" sz="1800" i="1" dirty="0" err="1"/>
              <a:t>R</a:t>
            </a:r>
            <a:r>
              <a:rPr lang="en-US" altLang="ko-KR" sz="1800" i="1" baseline="-25000" dirty="0" err="1"/>
              <a:t>n</a:t>
            </a:r>
            <a:r>
              <a:rPr lang="en-US" altLang="ko-KR" sz="1800" dirty="0"/>
              <a:t> which are associated with distinct </a:t>
            </a:r>
            <a:r>
              <a:rPr lang="en-US" altLang="ko-KR" sz="1800" i="1" dirty="0"/>
              <a:t>key </a:t>
            </a:r>
            <a:r>
              <a:rPr lang="en-US" altLang="ko-KR" sz="1800" dirty="0"/>
              <a:t>values </a:t>
            </a:r>
            <a:r>
              <a:rPr lang="en-US" altLang="ko-KR" sz="1800" i="1" dirty="0"/>
              <a:t>X</a:t>
            </a:r>
            <a:r>
              <a:rPr lang="en-US" altLang="ko-KR" sz="1800" i="1" baseline="-25000" dirty="0"/>
              <a:t>1</a:t>
            </a:r>
            <a:r>
              <a:rPr lang="en-US" altLang="ko-KR" sz="1800" i="1" dirty="0"/>
              <a:t>, X</a:t>
            </a:r>
            <a:r>
              <a:rPr lang="en-US" altLang="ko-KR" sz="1800" i="1" baseline="-25000" dirty="0"/>
              <a:t>2</a:t>
            </a:r>
            <a:r>
              <a:rPr lang="en-US" altLang="ko-KR" sz="1800" i="1" dirty="0"/>
              <a:t>,..., </a:t>
            </a:r>
            <a:r>
              <a:rPr lang="en-US" altLang="ko-KR" sz="1800" i="1" dirty="0" err="1"/>
              <a:t>X</a:t>
            </a:r>
            <a:r>
              <a:rPr lang="en-US" altLang="ko-KR" sz="1800" i="1" baseline="-25000" dirty="0" err="1"/>
              <a:t>n</a:t>
            </a:r>
            <a:r>
              <a:rPr lang="en-US" altLang="ko-KR" sz="1800" dirty="0"/>
              <a:t>, respectively.</a:t>
            </a:r>
          </a:p>
          <a:p>
            <a:pPr algn="just" eaLnBrk="1" hangingPunct="1">
              <a:spcBef>
                <a:spcPct val="50000"/>
              </a:spcBef>
              <a:buFontTx/>
              <a:buChar char="•"/>
            </a:pPr>
            <a:r>
              <a:rPr lang="en-US" altLang="ko-KR" sz="1800" i="1" baseline="-25000" dirty="0"/>
              <a:t> </a:t>
            </a:r>
            <a:r>
              <a:rPr lang="en-US" altLang="ko-KR" sz="1800" dirty="0"/>
              <a:t>Given a search key </a:t>
            </a:r>
            <a:r>
              <a:rPr lang="en-US" altLang="ko-KR" sz="1800" i="1" dirty="0"/>
              <a:t>x, </a:t>
            </a:r>
            <a:r>
              <a:rPr lang="en-US" altLang="ko-KR" sz="1800" dirty="0"/>
              <a:t>find the record if it occurs in the set</a:t>
            </a:r>
          </a:p>
          <a:p>
            <a:pPr algn="just" eaLnBrk="1" hangingPunct="1">
              <a:spcBef>
                <a:spcPct val="50000"/>
              </a:spcBef>
            </a:pPr>
            <a:endParaRPr lang="en-US" altLang="ko-KR" sz="1800" dirty="0"/>
          </a:p>
          <a:p>
            <a:pPr algn="just" eaLnBrk="1" hangingPunct="1">
              <a:spcBef>
                <a:spcPct val="50000"/>
              </a:spcBef>
            </a:pPr>
            <a:r>
              <a:rPr lang="en-US" altLang="ko-KR" sz="2000" dirty="0"/>
              <a:t>Since the set of records is rather </a:t>
            </a:r>
            <a:r>
              <a:rPr lang="en-US" altLang="ko-KR" sz="2000" i="1" dirty="0"/>
              <a:t>static</a:t>
            </a:r>
            <a:r>
              <a:rPr lang="en-US" altLang="ko-KR" sz="2000" dirty="0"/>
              <a:t>, but there will be many search requests, we </a:t>
            </a:r>
            <a:r>
              <a:rPr lang="en-US" altLang="ko-KR" sz="2000" i="1" dirty="0"/>
              <a:t>preprocess </a:t>
            </a:r>
            <a:r>
              <a:rPr lang="en-US" altLang="ko-KR" sz="2000" dirty="0"/>
              <a:t>the records so that the searching is fast.  In addition, we need a </a:t>
            </a:r>
            <a:r>
              <a:rPr lang="en-US" altLang="ko-KR" sz="2000" dirty="0" smtClean="0"/>
              <a:t>data structure </a:t>
            </a:r>
            <a:r>
              <a:rPr lang="en-US" altLang="ko-KR" sz="2000" dirty="0"/>
              <a:t>that can process </a:t>
            </a:r>
            <a:r>
              <a:rPr lang="en-US" altLang="ko-KR" sz="2000" i="1" dirty="0"/>
              <a:t>insertion </a:t>
            </a:r>
            <a:r>
              <a:rPr lang="en-US" altLang="ko-KR" sz="2000" dirty="0"/>
              <a:t>and </a:t>
            </a:r>
            <a:r>
              <a:rPr lang="en-US" altLang="ko-KR" sz="2000" i="1" dirty="0"/>
              <a:t>deletion.</a:t>
            </a:r>
            <a:endParaRPr lang="en-US" altLang="ko-KR" sz="2000" dirty="0"/>
          </a:p>
        </p:txBody>
      </p:sp>
      <p:sp>
        <p:nvSpPr>
          <p:cNvPr id="1331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Binary Search Trees - Searching</a:t>
            </a:r>
          </a:p>
        </p:txBody>
      </p:sp>
    </p:spTree>
    <p:extLst>
      <p:ext uri="{BB962C8B-B14F-4D97-AF65-F5344CB8AC3E}">
        <p14:creationId xmlns:p14="http://schemas.microsoft.com/office/powerpoint/2010/main" val="153620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5AF401C3-45F8-4503-A994-4174AD0588FF}" type="slidenum">
              <a:rPr kumimoji="0" lang="en-US" altLang="ko-KR" sz="1400" smtClean="0">
                <a:latin typeface="Trebuchet MS" pitchFamily="34" charset="0"/>
              </a:rPr>
              <a:pPr/>
              <a:t>17</a:t>
            </a:fld>
            <a:endParaRPr kumimoji="0" lang="en-US" altLang="ko-KR" sz="1400" smtClean="0">
              <a:latin typeface="Trebuchet MS" pitchFamily="34" charset="0"/>
            </a:endParaRPr>
          </a:p>
        </p:txBody>
      </p:sp>
      <p:sp>
        <p:nvSpPr>
          <p:cNvPr id="14339" name="Text Box 3"/>
          <p:cNvSpPr txBox="1">
            <a:spLocks noChangeArrowheads="1"/>
          </p:cNvSpPr>
          <p:nvPr/>
        </p:nvSpPr>
        <p:spPr bwMode="auto">
          <a:xfrm>
            <a:off x="513519" y="1196752"/>
            <a:ext cx="7831211"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a:t>An ADT that can process the following </a:t>
            </a:r>
            <a:r>
              <a:rPr lang="en-US" altLang="ko-KR" sz="2000" dirty="0" smtClean="0"/>
              <a:t>requests: </a:t>
            </a:r>
            <a:endParaRPr lang="en-US" altLang="ko-KR" sz="2000" i="1" baseline="-25000" dirty="0"/>
          </a:p>
          <a:p>
            <a:pPr algn="just" eaLnBrk="1" hangingPunct="1">
              <a:spcBef>
                <a:spcPct val="50000"/>
              </a:spcBef>
              <a:buFontTx/>
              <a:buChar char="•"/>
            </a:pPr>
            <a:r>
              <a:rPr lang="en-US" altLang="ko-KR" sz="2000" dirty="0"/>
              <a:t> </a:t>
            </a:r>
            <a:r>
              <a:rPr lang="en-US" altLang="ko-KR" sz="1800" dirty="0"/>
              <a:t>insert(</a:t>
            </a:r>
            <a:r>
              <a:rPr lang="en-US" altLang="ko-KR" sz="1800" dirty="0" err="1"/>
              <a:t>x,T</a:t>
            </a:r>
            <a:r>
              <a:rPr lang="en-US" altLang="ko-KR" sz="1800" dirty="0"/>
              <a:t>): Insert x into dictionary </a:t>
            </a:r>
            <a:r>
              <a:rPr lang="en-US" altLang="ko-KR" sz="1800" dirty="0" smtClean="0"/>
              <a:t>T</a:t>
            </a:r>
          </a:p>
          <a:p>
            <a:pPr marL="457200" lvl="1" indent="0" algn="just" eaLnBrk="1" hangingPunct="1">
              <a:spcBef>
                <a:spcPct val="50000"/>
              </a:spcBef>
            </a:pPr>
            <a:r>
              <a:rPr lang="en-US" altLang="ko-KR" sz="1800" dirty="0" smtClean="0"/>
              <a:t>- If </a:t>
            </a:r>
            <a:r>
              <a:rPr lang="en-US" altLang="ko-KR" sz="1800" dirty="0"/>
              <a:t>x already exists, do appropriate action (e.g., do nothing, return error message, increment reference count.)</a:t>
            </a:r>
          </a:p>
          <a:p>
            <a:pPr algn="just" eaLnBrk="1" hangingPunct="1">
              <a:spcBef>
                <a:spcPct val="50000"/>
              </a:spcBef>
              <a:buFontTx/>
              <a:buChar char="•"/>
            </a:pPr>
            <a:r>
              <a:rPr lang="en-US" altLang="ko-KR" sz="1800" dirty="0"/>
              <a:t> delete(</a:t>
            </a:r>
            <a:r>
              <a:rPr lang="en-US" altLang="ko-KR" sz="1800" dirty="0" err="1"/>
              <a:t>x,T</a:t>
            </a:r>
            <a:r>
              <a:rPr lang="en-US" altLang="ko-KR" sz="1800" dirty="0"/>
              <a:t>): Delete x from dictionary </a:t>
            </a:r>
            <a:r>
              <a:rPr lang="en-US" altLang="ko-KR" sz="1800" dirty="0" smtClean="0"/>
              <a:t>T</a:t>
            </a:r>
          </a:p>
          <a:p>
            <a:pPr algn="just" eaLnBrk="1" hangingPunct="1">
              <a:spcBef>
                <a:spcPct val="50000"/>
              </a:spcBef>
            </a:pPr>
            <a:r>
              <a:rPr lang="en-US" altLang="ko-KR" sz="1800" dirty="0"/>
              <a:t> </a:t>
            </a:r>
            <a:r>
              <a:rPr lang="en-US" altLang="ko-KR" sz="1800" dirty="0" smtClean="0"/>
              <a:t>       - If </a:t>
            </a:r>
            <a:r>
              <a:rPr lang="en-US" altLang="ko-KR" sz="1800" dirty="0"/>
              <a:t>x does not exist, issue an error message.</a:t>
            </a:r>
          </a:p>
          <a:p>
            <a:pPr algn="just" eaLnBrk="1" hangingPunct="1">
              <a:spcBef>
                <a:spcPct val="50000"/>
              </a:spcBef>
              <a:buFontTx/>
              <a:buChar char="•"/>
            </a:pPr>
            <a:r>
              <a:rPr lang="en-US" altLang="ko-KR" sz="1800" dirty="0"/>
              <a:t> find(</a:t>
            </a:r>
            <a:r>
              <a:rPr lang="en-US" altLang="ko-KR" sz="1800" dirty="0" err="1"/>
              <a:t>x,T</a:t>
            </a:r>
            <a:r>
              <a:rPr lang="en-US" altLang="ko-KR" sz="1800" dirty="0"/>
              <a:t>): Search x in dictionary T </a:t>
            </a:r>
            <a:endParaRPr lang="en-US" altLang="ko-KR" sz="1800" dirty="0" smtClean="0"/>
          </a:p>
          <a:p>
            <a:pPr algn="just" eaLnBrk="1" hangingPunct="1">
              <a:spcBef>
                <a:spcPct val="50000"/>
              </a:spcBef>
            </a:pPr>
            <a:r>
              <a:rPr lang="en-US" altLang="ko-KR" sz="1800" dirty="0" smtClean="0"/>
              <a:t>        - return </a:t>
            </a:r>
            <a:r>
              <a:rPr lang="en-US" altLang="ko-KR" sz="1800" dirty="0"/>
              <a:t>either True/False or the pointer to the record</a:t>
            </a:r>
            <a:endParaRPr lang="en-US" altLang="ko-KR" sz="1800" i="1" dirty="0"/>
          </a:p>
        </p:txBody>
      </p:sp>
      <p:sp>
        <p:nvSpPr>
          <p:cNvPr id="14340"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Dictionary</a:t>
            </a:r>
          </a:p>
        </p:txBody>
      </p:sp>
    </p:spTree>
    <p:extLst>
      <p:ext uri="{BB962C8B-B14F-4D97-AF65-F5344CB8AC3E}">
        <p14:creationId xmlns:p14="http://schemas.microsoft.com/office/powerpoint/2010/main" val="3796874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62A68BA-4B90-403D-9784-0D4F10E6D7BE}" type="slidenum">
              <a:rPr kumimoji="0" lang="en-US" altLang="ko-KR" sz="1400" smtClean="0">
                <a:latin typeface="Trebuchet MS" pitchFamily="34" charset="0"/>
              </a:rPr>
              <a:pPr/>
              <a:t>18</a:t>
            </a:fld>
            <a:endParaRPr kumimoji="0" lang="en-US" altLang="ko-KR" sz="1400" smtClean="0">
              <a:latin typeface="Trebuchet MS" pitchFamily="34" charset="0"/>
            </a:endParaRPr>
          </a:p>
        </p:txBody>
      </p:sp>
      <p:sp>
        <p:nvSpPr>
          <p:cNvPr id="15363" name="Text Box 3"/>
          <p:cNvSpPr txBox="1">
            <a:spLocks noChangeArrowheads="1"/>
          </p:cNvSpPr>
          <p:nvPr/>
        </p:nvSpPr>
        <p:spPr bwMode="auto">
          <a:xfrm>
            <a:off x="557213" y="1438275"/>
            <a:ext cx="79756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a:t>Sequential Search</a:t>
            </a:r>
            <a:endParaRPr lang="en-US" altLang="ko-KR" sz="2000" i="1" baseline="-25000" dirty="0"/>
          </a:p>
          <a:p>
            <a:pPr algn="just" eaLnBrk="1" hangingPunct="1">
              <a:spcBef>
                <a:spcPct val="50000"/>
              </a:spcBef>
              <a:buFontTx/>
              <a:buChar char="•"/>
            </a:pPr>
            <a:r>
              <a:rPr lang="en-US" altLang="ko-KR" sz="1800" dirty="0"/>
              <a:t> simply store the keys in a linear array and search sequentially</a:t>
            </a:r>
          </a:p>
          <a:p>
            <a:pPr algn="just" eaLnBrk="1" hangingPunct="1">
              <a:spcBef>
                <a:spcPct val="50000"/>
              </a:spcBef>
              <a:buFontTx/>
              <a:buChar char="•"/>
            </a:pPr>
            <a:r>
              <a:rPr lang="en-US" altLang="ko-KR" sz="1800" dirty="0"/>
              <a:t> insertion: </a:t>
            </a:r>
            <a:r>
              <a:rPr lang="en-US" altLang="ko-KR" sz="1800" i="1" dirty="0"/>
              <a:t>O</a:t>
            </a:r>
            <a:r>
              <a:rPr lang="en-US" altLang="ko-KR" sz="1800" dirty="0"/>
              <a:t>(1), searching </a:t>
            </a:r>
            <a:r>
              <a:rPr lang="en-US" altLang="ko-KR" sz="1800" i="1" dirty="0"/>
              <a:t>O</a:t>
            </a:r>
            <a:r>
              <a:rPr lang="en-US" altLang="ko-KR" sz="1800" dirty="0"/>
              <a:t>(</a:t>
            </a:r>
            <a:r>
              <a:rPr lang="en-US" altLang="ko-KR" sz="1800" i="1" dirty="0"/>
              <a:t>n</a:t>
            </a:r>
            <a:r>
              <a:rPr lang="en-US" altLang="ko-KR" sz="1800" dirty="0"/>
              <a:t>)</a:t>
            </a:r>
          </a:p>
          <a:p>
            <a:pPr algn="just" eaLnBrk="1" hangingPunct="1">
              <a:spcBef>
                <a:spcPct val="50000"/>
              </a:spcBef>
            </a:pPr>
            <a:endParaRPr lang="en-US" altLang="ko-KR" sz="1800" dirty="0"/>
          </a:p>
          <a:p>
            <a:pPr algn="just" eaLnBrk="1" hangingPunct="1">
              <a:spcBef>
                <a:spcPct val="50000"/>
              </a:spcBef>
            </a:pPr>
            <a:r>
              <a:rPr lang="en-US" altLang="ko-KR" sz="2000" dirty="0"/>
              <a:t>Binary Search</a:t>
            </a:r>
          </a:p>
          <a:p>
            <a:pPr algn="just" eaLnBrk="1" hangingPunct="1">
              <a:spcBef>
                <a:spcPct val="50000"/>
              </a:spcBef>
              <a:buFontTx/>
              <a:buChar char="•"/>
            </a:pPr>
            <a:r>
              <a:rPr lang="en-US" altLang="ko-KR" sz="1800" dirty="0"/>
              <a:t> searching: </a:t>
            </a:r>
            <a:r>
              <a:rPr lang="en-US" altLang="ko-KR" sz="1800" i="1" dirty="0" smtClean="0"/>
              <a:t>O</a:t>
            </a:r>
            <a:r>
              <a:rPr lang="en-US" altLang="ko-KR" sz="1800" dirty="0" smtClean="0"/>
              <a:t>(</a:t>
            </a:r>
            <a:r>
              <a:rPr lang="en-US" altLang="ko-KR" sz="1800" dirty="0" err="1" smtClean="0"/>
              <a:t>lg</a:t>
            </a:r>
            <a:r>
              <a:rPr lang="en-US" altLang="ko-KR" sz="1800" dirty="0" smtClean="0"/>
              <a:t> </a:t>
            </a:r>
            <a:r>
              <a:rPr lang="en-US" altLang="ko-KR" sz="1800" i="1" dirty="0"/>
              <a:t>n</a:t>
            </a:r>
            <a:r>
              <a:rPr lang="en-US" altLang="ko-KR" sz="1800" dirty="0"/>
              <a:t>), insertion/deletion: </a:t>
            </a:r>
            <a:r>
              <a:rPr lang="en-US" altLang="ko-KR" sz="1800" i="1" dirty="0"/>
              <a:t>O</a:t>
            </a:r>
            <a:r>
              <a:rPr lang="en-US" altLang="ko-KR" sz="1800" dirty="0"/>
              <a:t>(</a:t>
            </a:r>
            <a:r>
              <a:rPr lang="en-US" altLang="ko-KR" sz="1800" i="1" dirty="0"/>
              <a:t>n</a:t>
            </a:r>
            <a:r>
              <a:rPr lang="en-US" altLang="ko-KR" sz="1800" dirty="0"/>
              <a:t>)</a:t>
            </a:r>
          </a:p>
        </p:txBody>
      </p:sp>
      <p:sp>
        <p:nvSpPr>
          <p:cNvPr id="1536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Implementation of Dictionary</a:t>
            </a:r>
          </a:p>
        </p:txBody>
      </p:sp>
    </p:spTree>
    <p:extLst>
      <p:ext uri="{BB962C8B-B14F-4D97-AF65-F5344CB8AC3E}">
        <p14:creationId xmlns:p14="http://schemas.microsoft.com/office/powerpoint/2010/main" val="177860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8550B3CB-B83F-4D8F-96DC-F50F6115C612}" type="slidenum">
              <a:rPr kumimoji="0" lang="en-US" altLang="ko-KR" sz="1400" smtClean="0">
                <a:latin typeface="Trebuchet MS" pitchFamily="34" charset="0"/>
              </a:rPr>
              <a:pPr/>
              <a:t>19</a:t>
            </a:fld>
            <a:endParaRPr kumimoji="0" lang="en-US" altLang="ko-KR" sz="1400" smtClean="0">
              <a:latin typeface="Trebuchet MS" pitchFamily="34" charset="0"/>
            </a:endParaRPr>
          </a:p>
        </p:txBody>
      </p:sp>
      <p:sp>
        <p:nvSpPr>
          <p:cNvPr id="16387" name="Text Box 3"/>
          <p:cNvSpPr txBox="1">
            <a:spLocks noChangeArrowheads="1"/>
          </p:cNvSpPr>
          <p:nvPr/>
        </p:nvSpPr>
        <p:spPr bwMode="auto">
          <a:xfrm>
            <a:off x="542925" y="1240325"/>
            <a:ext cx="3582739" cy="525355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500" dirty="0" err="1"/>
              <a:t>struct</a:t>
            </a:r>
            <a:r>
              <a:rPr lang="en-US" altLang="ko-KR" sz="1500" dirty="0"/>
              <a:t> </a:t>
            </a:r>
            <a:r>
              <a:rPr lang="en-US" altLang="ko-KR" sz="1500" dirty="0" err="1"/>
              <a:t>TreeNode</a:t>
            </a:r>
            <a:endParaRPr lang="en-US" altLang="ko-KR" sz="1500" dirty="0"/>
          </a:p>
          <a:p>
            <a:pPr algn="just" eaLnBrk="1" hangingPunct="1">
              <a:lnSpc>
                <a:spcPct val="70000"/>
              </a:lnSpc>
              <a:spcBef>
                <a:spcPct val="50000"/>
              </a:spcBef>
            </a:pPr>
            <a:r>
              <a:rPr lang="en-US" altLang="ko-KR" sz="1500" dirty="0"/>
              <a:t>{</a:t>
            </a:r>
          </a:p>
          <a:p>
            <a:pPr algn="just" eaLnBrk="1" hangingPunct="1">
              <a:lnSpc>
                <a:spcPct val="70000"/>
              </a:lnSpc>
              <a:spcBef>
                <a:spcPct val="50000"/>
              </a:spcBef>
            </a:pPr>
            <a:r>
              <a:rPr lang="en-US" altLang="ko-KR" sz="1500" dirty="0"/>
              <a:t>   </a:t>
            </a:r>
            <a:r>
              <a:rPr lang="en-US" altLang="ko-KR" sz="1500" dirty="0" err="1"/>
              <a:t>ElementType</a:t>
            </a:r>
            <a:r>
              <a:rPr lang="en-US" altLang="ko-KR" sz="1500" dirty="0"/>
              <a:t> Element;</a:t>
            </a:r>
          </a:p>
          <a:p>
            <a:pPr algn="just" eaLnBrk="1" hangingPunct="1">
              <a:lnSpc>
                <a:spcPct val="70000"/>
              </a:lnSpc>
              <a:spcBef>
                <a:spcPct val="50000"/>
              </a:spcBef>
            </a:pPr>
            <a:r>
              <a:rPr lang="en-US" altLang="ko-KR" sz="1500" dirty="0"/>
              <a:t>   </a:t>
            </a:r>
            <a:r>
              <a:rPr lang="en-US" altLang="ko-KR" sz="1500" dirty="0" err="1"/>
              <a:t>SearchTree</a:t>
            </a:r>
            <a:r>
              <a:rPr lang="en-US" altLang="ko-KR" sz="1500" dirty="0"/>
              <a:t>  Left;</a:t>
            </a:r>
          </a:p>
          <a:p>
            <a:pPr algn="just" eaLnBrk="1" hangingPunct="1">
              <a:lnSpc>
                <a:spcPct val="70000"/>
              </a:lnSpc>
              <a:spcBef>
                <a:spcPct val="50000"/>
              </a:spcBef>
            </a:pPr>
            <a:r>
              <a:rPr lang="en-US" altLang="ko-KR" sz="1500" dirty="0"/>
              <a:t>   </a:t>
            </a:r>
            <a:r>
              <a:rPr lang="en-US" altLang="ko-KR" sz="1500" dirty="0" err="1"/>
              <a:t>SearchTree</a:t>
            </a:r>
            <a:r>
              <a:rPr lang="en-US" altLang="ko-KR" sz="1500" dirty="0"/>
              <a:t>  Right;</a:t>
            </a:r>
          </a:p>
          <a:p>
            <a:pPr algn="just" eaLnBrk="1" hangingPunct="1">
              <a:lnSpc>
                <a:spcPct val="70000"/>
              </a:lnSpc>
              <a:spcBef>
                <a:spcPct val="50000"/>
              </a:spcBef>
            </a:pPr>
            <a:r>
              <a:rPr lang="en-US" altLang="ko-KR" sz="1500" dirty="0"/>
              <a:t>}</a:t>
            </a:r>
          </a:p>
          <a:p>
            <a:pPr algn="just" eaLnBrk="1" hangingPunct="1">
              <a:lnSpc>
                <a:spcPct val="70000"/>
              </a:lnSpc>
              <a:spcBef>
                <a:spcPct val="50000"/>
              </a:spcBef>
            </a:pPr>
            <a:endParaRPr lang="en-US" altLang="ko-KR" sz="1500" dirty="0" smtClean="0"/>
          </a:p>
          <a:p>
            <a:pPr algn="just" eaLnBrk="1" hangingPunct="1">
              <a:lnSpc>
                <a:spcPct val="70000"/>
              </a:lnSpc>
              <a:spcBef>
                <a:spcPct val="50000"/>
              </a:spcBef>
            </a:pPr>
            <a:r>
              <a:rPr lang="en-US" altLang="ko-KR" sz="1500" dirty="0" smtClean="0"/>
              <a:t>Position</a:t>
            </a:r>
            <a:endParaRPr lang="en-US" altLang="ko-KR" sz="1500" dirty="0"/>
          </a:p>
          <a:p>
            <a:pPr algn="just" eaLnBrk="1" hangingPunct="1">
              <a:lnSpc>
                <a:spcPct val="70000"/>
              </a:lnSpc>
              <a:spcBef>
                <a:spcPct val="50000"/>
              </a:spcBef>
            </a:pPr>
            <a:r>
              <a:rPr lang="en-US" altLang="ko-KR" sz="1500" dirty="0"/>
              <a:t>Find( </a:t>
            </a:r>
            <a:r>
              <a:rPr lang="en-US" altLang="ko-KR" sz="1500" dirty="0" err="1"/>
              <a:t>ElementType</a:t>
            </a:r>
            <a:r>
              <a:rPr lang="en-US" altLang="ko-KR" sz="1500" dirty="0"/>
              <a:t> X, </a:t>
            </a:r>
            <a:r>
              <a:rPr lang="en-US" altLang="ko-KR" sz="1500" dirty="0" err="1"/>
              <a:t>SearchTree</a:t>
            </a:r>
            <a:r>
              <a:rPr lang="en-US" altLang="ko-KR" sz="1500" dirty="0"/>
              <a:t> T )</a:t>
            </a:r>
          </a:p>
          <a:p>
            <a:pPr algn="just" eaLnBrk="1" hangingPunct="1">
              <a:lnSpc>
                <a:spcPct val="70000"/>
              </a:lnSpc>
              <a:spcBef>
                <a:spcPct val="50000"/>
              </a:spcBef>
            </a:pPr>
            <a:r>
              <a:rPr lang="en-US" altLang="ko-KR" sz="1500" dirty="0"/>
              <a:t>{</a:t>
            </a:r>
          </a:p>
          <a:p>
            <a:pPr algn="just" eaLnBrk="1" hangingPunct="1">
              <a:lnSpc>
                <a:spcPct val="70000"/>
              </a:lnSpc>
              <a:spcBef>
                <a:spcPct val="50000"/>
              </a:spcBef>
            </a:pPr>
            <a:r>
              <a:rPr lang="en-US" altLang="ko-KR" sz="1500" dirty="0"/>
              <a:t>   if( T == NULL )</a:t>
            </a:r>
          </a:p>
          <a:p>
            <a:pPr algn="just" eaLnBrk="1" hangingPunct="1">
              <a:lnSpc>
                <a:spcPct val="70000"/>
              </a:lnSpc>
              <a:spcBef>
                <a:spcPct val="50000"/>
              </a:spcBef>
            </a:pPr>
            <a:r>
              <a:rPr lang="en-US" altLang="ko-KR" sz="1500" dirty="0"/>
              <a:t>      return NULL;</a:t>
            </a:r>
          </a:p>
          <a:p>
            <a:pPr algn="just" eaLnBrk="1" hangingPunct="1">
              <a:lnSpc>
                <a:spcPct val="70000"/>
              </a:lnSpc>
              <a:spcBef>
                <a:spcPct val="50000"/>
              </a:spcBef>
            </a:pPr>
            <a:r>
              <a:rPr lang="en-US" altLang="ko-KR" sz="1500" dirty="0"/>
              <a:t>   if( X &lt; T-&gt;Element )</a:t>
            </a:r>
          </a:p>
          <a:p>
            <a:pPr algn="just" eaLnBrk="1" hangingPunct="1">
              <a:lnSpc>
                <a:spcPct val="70000"/>
              </a:lnSpc>
              <a:spcBef>
                <a:spcPct val="50000"/>
              </a:spcBef>
            </a:pPr>
            <a:r>
              <a:rPr lang="en-US" altLang="ko-KR" sz="1500" dirty="0"/>
              <a:t>      return Find( X, T-&gt;Left );</a:t>
            </a:r>
          </a:p>
          <a:p>
            <a:pPr algn="just" eaLnBrk="1" hangingPunct="1">
              <a:lnSpc>
                <a:spcPct val="70000"/>
              </a:lnSpc>
              <a:spcBef>
                <a:spcPct val="50000"/>
              </a:spcBef>
            </a:pPr>
            <a:r>
              <a:rPr lang="en-US" altLang="ko-KR" sz="1500" dirty="0"/>
              <a:t>   else if( X &gt; T-&gt;Element )</a:t>
            </a:r>
          </a:p>
          <a:p>
            <a:pPr algn="just" eaLnBrk="1" hangingPunct="1">
              <a:lnSpc>
                <a:spcPct val="70000"/>
              </a:lnSpc>
              <a:spcBef>
                <a:spcPct val="50000"/>
              </a:spcBef>
            </a:pPr>
            <a:r>
              <a:rPr lang="en-US" altLang="ko-KR" sz="1500" dirty="0"/>
              <a:t>      return Find( X, T-&gt;Right );</a:t>
            </a:r>
          </a:p>
          <a:p>
            <a:pPr algn="just" eaLnBrk="1" hangingPunct="1">
              <a:lnSpc>
                <a:spcPct val="70000"/>
              </a:lnSpc>
              <a:spcBef>
                <a:spcPct val="50000"/>
              </a:spcBef>
            </a:pPr>
            <a:r>
              <a:rPr lang="en-US" altLang="ko-KR" sz="1500" dirty="0"/>
              <a:t>   else</a:t>
            </a:r>
          </a:p>
          <a:p>
            <a:pPr algn="just" eaLnBrk="1" hangingPunct="1">
              <a:lnSpc>
                <a:spcPct val="70000"/>
              </a:lnSpc>
              <a:spcBef>
                <a:spcPct val="50000"/>
              </a:spcBef>
            </a:pPr>
            <a:r>
              <a:rPr lang="en-US" altLang="ko-KR" sz="1500" dirty="0"/>
              <a:t>      return T;</a:t>
            </a:r>
          </a:p>
          <a:p>
            <a:pPr algn="just" eaLnBrk="1" hangingPunct="1">
              <a:lnSpc>
                <a:spcPct val="70000"/>
              </a:lnSpc>
              <a:spcBef>
                <a:spcPct val="50000"/>
              </a:spcBef>
            </a:pPr>
            <a:r>
              <a:rPr lang="en-US" altLang="ko-KR" sz="1500" dirty="0"/>
              <a:t>}</a:t>
            </a:r>
          </a:p>
        </p:txBody>
      </p:sp>
      <p:sp>
        <p:nvSpPr>
          <p:cNvPr id="1638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Search </a:t>
            </a:r>
            <a:r>
              <a:rPr lang="en-US" altLang="ko-KR" sz="3600" b="1" dirty="0">
                <a:solidFill>
                  <a:schemeClr val="accent2"/>
                </a:solidFill>
                <a:effectLst>
                  <a:outerShdw blurRad="38100" dist="38100" dir="2700000" algn="tl">
                    <a:srgbClr val="000000">
                      <a:alpha val="43137"/>
                    </a:srgbClr>
                  </a:outerShdw>
                </a:effectLst>
              </a:rPr>
              <a:t>Procedure</a:t>
            </a:r>
          </a:p>
        </p:txBody>
      </p:sp>
      <p:grpSp>
        <p:nvGrpSpPr>
          <p:cNvPr id="16389" name="Group 35"/>
          <p:cNvGrpSpPr>
            <a:grpSpLocks/>
          </p:cNvGrpSpPr>
          <p:nvPr/>
        </p:nvGrpSpPr>
        <p:grpSpPr bwMode="auto">
          <a:xfrm>
            <a:off x="4622750" y="1772816"/>
            <a:ext cx="3549650" cy="2974975"/>
            <a:chOff x="2996" y="1979"/>
            <a:chExt cx="2236" cy="1874"/>
          </a:xfrm>
        </p:grpSpPr>
        <p:sp>
          <p:nvSpPr>
            <p:cNvPr id="16390" name="Text Box 5"/>
            <p:cNvSpPr txBox="1">
              <a:spLocks noChangeArrowheads="1"/>
            </p:cNvSpPr>
            <p:nvPr/>
          </p:nvSpPr>
          <p:spPr bwMode="auto">
            <a:xfrm>
              <a:off x="3220" y="1979"/>
              <a:ext cx="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90000"/>
                </a:lnSpc>
                <a:spcBef>
                  <a:spcPct val="50000"/>
                </a:spcBef>
              </a:pPr>
              <a:r>
                <a:rPr lang="en-US" altLang="ko-KR" sz="2000" dirty="0">
                  <a:solidFill>
                    <a:srgbClr val="FF0000"/>
                  </a:solidFill>
                  <a:latin typeface="Arial" charset="0"/>
                </a:rPr>
                <a:t> Find 5</a:t>
              </a:r>
            </a:p>
          </p:txBody>
        </p:sp>
        <p:sp>
          <p:nvSpPr>
            <p:cNvPr id="16391" name="Line 6"/>
            <p:cNvSpPr>
              <a:spLocks noChangeShapeType="1"/>
            </p:cNvSpPr>
            <p:nvPr/>
          </p:nvSpPr>
          <p:spPr bwMode="auto">
            <a:xfrm>
              <a:off x="3473" y="2837"/>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392" name="Line 7"/>
            <p:cNvSpPr>
              <a:spLocks noChangeShapeType="1"/>
            </p:cNvSpPr>
            <p:nvPr/>
          </p:nvSpPr>
          <p:spPr bwMode="auto">
            <a:xfrm flipH="1">
              <a:off x="3471" y="3332"/>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16393" name="Group 8"/>
            <p:cNvGrpSpPr>
              <a:grpSpLocks/>
            </p:cNvGrpSpPr>
            <p:nvPr/>
          </p:nvGrpSpPr>
          <p:grpSpPr bwMode="auto">
            <a:xfrm>
              <a:off x="3538" y="3067"/>
              <a:ext cx="268" cy="268"/>
              <a:chOff x="3052" y="2898"/>
              <a:chExt cx="268" cy="268"/>
            </a:xfrm>
          </p:grpSpPr>
          <p:sp>
            <p:nvSpPr>
              <p:cNvPr id="16418" name="Oval 9"/>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19" name="Text Box 10"/>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grpSp>
          <p:nvGrpSpPr>
            <p:cNvPr id="16394" name="Group 11"/>
            <p:cNvGrpSpPr>
              <a:grpSpLocks/>
            </p:cNvGrpSpPr>
            <p:nvPr/>
          </p:nvGrpSpPr>
          <p:grpSpPr bwMode="auto">
            <a:xfrm>
              <a:off x="2996" y="2595"/>
              <a:ext cx="563" cy="1255"/>
              <a:chOff x="2485" y="2410"/>
              <a:chExt cx="563" cy="1255"/>
            </a:xfrm>
          </p:grpSpPr>
          <p:sp>
            <p:nvSpPr>
              <p:cNvPr id="16410" name="Line 12"/>
              <p:cNvSpPr>
                <a:spLocks noChangeShapeType="1"/>
              </p:cNvSpPr>
              <p:nvPr/>
            </p:nvSpPr>
            <p:spPr bwMode="auto">
              <a:xfrm flipH="1">
                <a:off x="2636" y="266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411" name="Oval 13"/>
              <p:cNvSpPr>
                <a:spLocks noChangeArrowheads="1"/>
              </p:cNvSpPr>
              <p:nvPr/>
            </p:nvSpPr>
            <p:spPr bwMode="auto">
              <a:xfrm>
                <a:off x="2750" y="241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12" name="Text Box 14"/>
              <p:cNvSpPr txBox="1">
                <a:spLocks noChangeArrowheads="1"/>
              </p:cNvSpPr>
              <p:nvPr/>
            </p:nvSpPr>
            <p:spPr bwMode="auto">
              <a:xfrm>
                <a:off x="2795" y="242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2</a:t>
                </a:r>
              </a:p>
            </p:txBody>
          </p:sp>
          <p:sp>
            <p:nvSpPr>
              <p:cNvPr id="16413" name="Oval 15"/>
              <p:cNvSpPr>
                <a:spLocks noChangeArrowheads="1"/>
              </p:cNvSpPr>
              <p:nvPr/>
            </p:nvSpPr>
            <p:spPr bwMode="auto">
              <a:xfrm>
                <a:off x="2485" y="290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14" name="Text Box 16"/>
              <p:cNvSpPr txBox="1">
                <a:spLocks noChangeArrowheads="1"/>
              </p:cNvSpPr>
              <p:nvPr/>
            </p:nvSpPr>
            <p:spPr bwMode="auto">
              <a:xfrm>
                <a:off x="2527" y="2917"/>
                <a:ext cx="1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nvGrpSpPr>
              <p:cNvPr id="16415" name="Group 17"/>
              <p:cNvGrpSpPr>
                <a:grpSpLocks/>
              </p:cNvGrpSpPr>
              <p:nvPr/>
            </p:nvGrpSpPr>
            <p:grpSpPr bwMode="auto">
              <a:xfrm>
                <a:off x="2780" y="3397"/>
                <a:ext cx="268" cy="268"/>
                <a:chOff x="2780" y="3677"/>
                <a:chExt cx="268" cy="268"/>
              </a:xfrm>
            </p:grpSpPr>
            <p:sp>
              <p:nvSpPr>
                <p:cNvPr id="16416" name="Oval 18"/>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17" name="Text Box 19"/>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grpSp>
        <p:sp>
          <p:nvSpPr>
            <p:cNvPr id="16395" name="Line 20"/>
            <p:cNvSpPr>
              <a:spLocks noChangeShapeType="1"/>
            </p:cNvSpPr>
            <p:nvPr/>
          </p:nvSpPr>
          <p:spPr bwMode="auto">
            <a:xfrm flipH="1">
              <a:off x="3505" y="2428"/>
              <a:ext cx="57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16396" name="Group 21"/>
            <p:cNvGrpSpPr>
              <a:grpSpLocks/>
            </p:cNvGrpSpPr>
            <p:nvPr/>
          </p:nvGrpSpPr>
          <p:grpSpPr bwMode="auto">
            <a:xfrm>
              <a:off x="4053" y="2211"/>
              <a:ext cx="1179" cy="638"/>
              <a:chOff x="3542" y="2026"/>
              <a:chExt cx="1179" cy="638"/>
            </a:xfrm>
          </p:grpSpPr>
          <p:sp>
            <p:nvSpPr>
              <p:cNvPr id="16404" name="Oval 22"/>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05" name="Text Box 23"/>
              <p:cNvSpPr txBox="1">
                <a:spLocks noChangeArrowheads="1"/>
              </p:cNvSpPr>
              <p:nvPr/>
            </p:nvSpPr>
            <p:spPr bwMode="auto">
              <a:xfrm>
                <a:off x="3592" y="2043"/>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nvGrpSpPr>
              <p:cNvPr id="16406" name="Group 24"/>
              <p:cNvGrpSpPr>
                <a:grpSpLocks/>
              </p:cNvGrpSpPr>
              <p:nvPr/>
            </p:nvGrpSpPr>
            <p:grpSpPr bwMode="auto">
              <a:xfrm>
                <a:off x="4453" y="2396"/>
                <a:ext cx="268" cy="268"/>
                <a:chOff x="4161" y="2640"/>
                <a:chExt cx="268" cy="268"/>
              </a:xfrm>
            </p:grpSpPr>
            <p:sp>
              <p:nvSpPr>
                <p:cNvPr id="16408" name="Oval 25"/>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09" name="Text Box 26"/>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8</a:t>
                  </a:r>
                </a:p>
              </p:txBody>
            </p:sp>
          </p:grpSp>
          <p:sp>
            <p:nvSpPr>
              <p:cNvPr id="16407" name="Line 27"/>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6397" name="Group 28"/>
            <p:cNvGrpSpPr>
              <a:grpSpLocks/>
            </p:cNvGrpSpPr>
            <p:nvPr/>
          </p:nvGrpSpPr>
          <p:grpSpPr bwMode="auto">
            <a:xfrm>
              <a:off x="3869" y="3585"/>
              <a:ext cx="268" cy="268"/>
              <a:chOff x="3052" y="2898"/>
              <a:chExt cx="268" cy="268"/>
            </a:xfrm>
          </p:grpSpPr>
          <p:sp>
            <p:nvSpPr>
              <p:cNvPr id="16402" name="Oval 29"/>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03" name="Text Box 30"/>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solidFill>
                      <a:srgbClr val="FF0000"/>
                    </a:solidFill>
                  </a:rPr>
                  <a:t>5</a:t>
                </a:r>
              </a:p>
            </p:txBody>
          </p:sp>
        </p:grpSp>
        <p:sp>
          <p:nvSpPr>
            <p:cNvPr id="16398" name="Line 31"/>
            <p:cNvSpPr>
              <a:spLocks noChangeShapeType="1"/>
            </p:cNvSpPr>
            <p:nvPr/>
          </p:nvSpPr>
          <p:spPr bwMode="auto">
            <a:xfrm>
              <a:off x="3741" y="3310"/>
              <a:ext cx="203"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399" name="Line 32"/>
            <p:cNvSpPr>
              <a:spLocks noChangeShapeType="1"/>
            </p:cNvSpPr>
            <p:nvPr/>
          </p:nvSpPr>
          <p:spPr bwMode="auto">
            <a:xfrm flipH="1">
              <a:off x="3603" y="2490"/>
              <a:ext cx="479" cy="171"/>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6400" name="Line 33"/>
            <p:cNvSpPr>
              <a:spLocks noChangeShapeType="1"/>
            </p:cNvSpPr>
            <p:nvPr/>
          </p:nvSpPr>
          <p:spPr bwMode="auto">
            <a:xfrm>
              <a:off x="3579" y="2839"/>
              <a:ext cx="114" cy="163"/>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6401" name="Line 34"/>
            <p:cNvSpPr>
              <a:spLocks noChangeShapeType="1"/>
            </p:cNvSpPr>
            <p:nvPr/>
          </p:nvSpPr>
          <p:spPr bwMode="auto">
            <a:xfrm>
              <a:off x="3833" y="3317"/>
              <a:ext cx="158" cy="226"/>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grpSp>
    </p:spTree>
    <p:extLst>
      <p:ext uri="{BB962C8B-B14F-4D97-AF65-F5344CB8AC3E}">
        <p14:creationId xmlns:p14="http://schemas.microsoft.com/office/powerpoint/2010/main" val="47005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xfrm>
            <a:off x="0" y="6480001"/>
            <a:ext cx="2857500" cy="3333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38D4C88-2BF1-4C38-B53A-6623E6FFE382}" type="slidenum">
              <a:rPr kumimoji="0" lang="en-US" altLang="ko-KR" sz="1400" smtClean="0">
                <a:latin typeface="Trebuchet MS" pitchFamily="34" charset="0"/>
              </a:rPr>
              <a:pPr/>
              <a:t>2</a:t>
            </a:fld>
            <a:endParaRPr kumimoji="0" lang="en-US" altLang="ko-KR" sz="1400" dirty="0" smtClean="0">
              <a:latin typeface="Trebuchet MS" pitchFamily="34" charset="0"/>
            </a:endParaRPr>
          </a:p>
        </p:txBody>
      </p:sp>
      <p:sp>
        <p:nvSpPr>
          <p:cNvPr id="3075" name="Text Box 3"/>
          <p:cNvSpPr txBox="1">
            <a:spLocks noChangeArrowheads="1"/>
          </p:cNvSpPr>
          <p:nvPr/>
        </p:nvSpPr>
        <p:spPr bwMode="auto">
          <a:xfrm>
            <a:off x="467544" y="1052736"/>
            <a:ext cx="7975600" cy="339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10000"/>
              </a:lnSpc>
              <a:spcBef>
                <a:spcPct val="50000"/>
              </a:spcBef>
            </a:pPr>
            <a:r>
              <a:rPr lang="en-US" altLang="ko-KR" sz="2000" dirty="0" smtClean="0"/>
              <a:t>A kind of two-dimensional linked structure.</a:t>
            </a:r>
          </a:p>
          <a:p>
            <a:pPr algn="just" eaLnBrk="1" hangingPunct="1">
              <a:lnSpc>
                <a:spcPct val="110000"/>
              </a:lnSpc>
              <a:spcBef>
                <a:spcPct val="50000"/>
              </a:spcBef>
            </a:pPr>
            <a:r>
              <a:rPr lang="en-US" altLang="ko-KR" sz="2000" dirty="0" smtClean="0"/>
              <a:t> : Provides fast search time (O(</a:t>
            </a:r>
            <a:r>
              <a:rPr lang="en-US" altLang="ko-KR" sz="2000" dirty="0" err="1" smtClean="0"/>
              <a:t>lg</a:t>
            </a:r>
            <a:r>
              <a:rPr lang="en-US" altLang="ko-KR" sz="2000" dirty="0" smtClean="0"/>
              <a:t> N)) for many data items</a:t>
            </a:r>
          </a:p>
          <a:p>
            <a:pPr algn="just" eaLnBrk="1" hangingPunct="1">
              <a:lnSpc>
                <a:spcPct val="110000"/>
              </a:lnSpc>
              <a:spcBef>
                <a:spcPts val="0"/>
              </a:spcBef>
            </a:pPr>
            <a:r>
              <a:rPr lang="en-US" altLang="ko-KR" sz="2000" dirty="0" smtClean="0"/>
              <a:t> </a:t>
            </a:r>
          </a:p>
          <a:p>
            <a:pPr algn="just" eaLnBrk="1" hangingPunct="1">
              <a:lnSpc>
                <a:spcPct val="110000"/>
              </a:lnSpc>
              <a:spcBef>
                <a:spcPts val="0"/>
              </a:spcBef>
            </a:pPr>
            <a:r>
              <a:rPr lang="en-US" altLang="ko-KR" sz="2000" dirty="0" smtClean="0"/>
              <a:t>We can see trees frequently in everyday life;</a:t>
            </a:r>
          </a:p>
          <a:p>
            <a:pPr algn="just" eaLnBrk="1" hangingPunct="1">
              <a:lnSpc>
                <a:spcPct val="110000"/>
              </a:lnSpc>
              <a:spcBef>
                <a:spcPts val="0"/>
              </a:spcBef>
            </a:pPr>
            <a:r>
              <a:rPr lang="en-US" altLang="ko-KR" sz="2000" dirty="0"/>
              <a:t> </a:t>
            </a:r>
            <a:r>
              <a:rPr lang="en-US" altLang="ko-KR" sz="2000" dirty="0" smtClean="0"/>
              <a:t>  - a family tree</a:t>
            </a:r>
          </a:p>
          <a:p>
            <a:pPr algn="just" eaLnBrk="1" hangingPunct="1">
              <a:lnSpc>
                <a:spcPct val="110000"/>
              </a:lnSpc>
              <a:spcBef>
                <a:spcPts val="0"/>
              </a:spcBef>
            </a:pPr>
            <a:r>
              <a:rPr lang="en-US" altLang="ko-KR" sz="2000" dirty="0"/>
              <a:t> </a:t>
            </a:r>
            <a:r>
              <a:rPr lang="en-US" altLang="ko-KR" sz="2000" dirty="0" smtClean="0"/>
              <a:t>  - organization of sports tournaments</a:t>
            </a:r>
          </a:p>
          <a:p>
            <a:pPr algn="just" eaLnBrk="1" hangingPunct="1">
              <a:lnSpc>
                <a:spcPct val="110000"/>
              </a:lnSpc>
              <a:spcBef>
                <a:spcPts val="0"/>
              </a:spcBef>
            </a:pPr>
            <a:r>
              <a:rPr lang="en-US" altLang="ko-KR" sz="2000" dirty="0"/>
              <a:t> </a:t>
            </a:r>
            <a:r>
              <a:rPr lang="en-US" altLang="ko-KR" sz="2000" dirty="0" smtClean="0"/>
              <a:t>  - organization chart of a large corporation</a:t>
            </a:r>
          </a:p>
          <a:p>
            <a:pPr algn="just" eaLnBrk="1" hangingPunct="1">
              <a:lnSpc>
                <a:spcPct val="110000"/>
              </a:lnSpc>
              <a:spcBef>
                <a:spcPts val="0"/>
              </a:spcBef>
            </a:pPr>
            <a:r>
              <a:rPr lang="en-US" altLang="ko-KR" sz="2000" dirty="0"/>
              <a:t> </a:t>
            </a:r>
            <a:r>
              <a:rPr lang="en-US" altLang="ko-KR" sz="2000" dirty="0" smtClean="0"/>
              <a:t>  - parse tree for numerical expression or a natural language sentence</a:t>
            </a:r>
          </a:p>
          <a:p>
            <a:pPr algn="just" eaLnBrk="1" hangingPunct="1">
              <a:lnSpc>
                <a:spcPct val="110000"/>
              </a:lnSpc>
              <a:spcBef>
                <a:spcPct val="50000"/>
              </a:spcBef>
            </a:pPr>
            <a:endParaRPr lang="en-US" altLang="ko-KR" sz="1800" dirty="0"/>
          </a:p>
        </p:txBody>
      </p:sp>
      <p:sp>
        <p:nvSpPr>
          <p:cNvPr id="307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Trees</a:t>
            </a:r>
          </a:p>
        </p:txBody>
      </p:sp>
      <p:pic>
        <p:nvPicPr>
          <p:cNvPr id="2050" name="Picture 2" descr="D:\MyDocuments\Lecture\2013_1\자료구조\Family_Tree_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92378"/>
            <a:ext cx="1800200" cy="21977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MyDocuments\Lecture\2013_1\자료구조\uef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9042" y="4249654"/>
            <a:ext cx="2484391" cy="2260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MyDocuments\Lecture\2013_1\자료구조\uo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723" y="4221088"/>
            <a:ext cx="3230326" cy="24198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직선 연결선 2"/>
          <p:cNvCxnSpPr/>
          <p:nvPr/>
        </p:nvCxnSpPr>
        <p:spPr bwMode="auto">
          <a:xfrm>
            <a:off x="5973203" y="4508402"/>
            <a:ext cx="216024"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4" name="직사각형 3"/>
          <p:cNvSpPr/>
          <p:nvPr/>
        </p:nvSpPr>
        <p:spPr bwMode="auto">
          <a:xfrm>
            <a:off x="5205740" y="4331335"/>
            <a:ext cx="745429" cy="321254"/>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11" name="직선 연결선 10"/>
          <p:cNvCxnSpPr/>
          <p:nvPr/>
        </p:nvCxnSpPr>
        <p:spPr bwMode="auto">
          <a:xfrm>
            <a:off x="6660232" y="4508402"/>
            <a:ext cx="216024"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13" name="직사각형 12"/>
          <p:cNvSpPr/>
          <p:nvPr/>
        </p:nvSpPr>
        <p:spPr bwMode="auto">
          <a:xfrm>
            <a:off x="6851700" y="4267166"/>
            <a:ext cx="1442682" cy="529268"/>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15" name="직선 연결선 14"/>
          <p:cNvCxnSpPr/>
          <p:nvPr/>
        </p:nvCxnSpPr>
        <p:spPr bwMode="auto">
          <a:xfrm>
            <a:off x="6649215" y="5084466"/>
            <a:ext cx="216024"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16" name="직사각형 15"/>
          <p:cNvSpPr/>
          <p:nvPr/>
        </p:nvSpPr>
        <p:spPr bwMode="auto">
          <a:xfrm>
            <a:off x="6859333" y="4876281"/>
            <a:ext cx="1442682" cy="45726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17" name="직선 연결선 16"/>
          <p:cNvCxnSpPr/>
          <p:nvPr/>
        </p:nvCxnSpPr>
        <p:spPr bwMode="auto">
          <a:xfrm>
            <a:off x="6638198" y="5721521"/>
            <a:ext cx="216024"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18" name="직사각형 17"/>
          <p:cNvSpPr/>
          <p:nvPr/>
        </p:nvSpPr>
        <p:spPr bwMode="auto">
          <a:xfrm>
            <a:off x="6848316" y="5491302"/>
            <a:ext cx="1442682" cy="45726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9" name="직사각형 18"/>
          <p:cNvSpPr/>
          <p:nvPr/>
        </p:nvSpPr>
        <p:spPr bwMode="auto">
          <a:xfrm>
            <a:off x="6851700" y="6067366"/>
            <a:ext cx="1442682" cy="45726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20" name="직선 연결선 19"/>
          <p:cNvCxnSpPr/>
          <p:nvPr/>
        </p:nvCxnSpPr>
        <p:spPr bwMode="auto">
          <a:xfrm>
            <a:off x="6627181" y="6308602"/>
            <a:ext cx="216024"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7" name="직선 연결선 6"/>
          <p:cNvCxnSpPr/>
          <p:nvPr/>
        </p:nvCxnSpPr>
        <p:spPr bwMode="auto">
          <a:xfrm>
            <a:off x="6400140" y="4685640"/>
            <a:ext cx="0" cy="190641"/>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3" name="직선 연결선 22"/>
          <p:cNvCxnSpPr/>
          <p:nvPr/>
        </p:nvCxnSpPr>
        <p:spPr bwMode="auto">
          <a:xfrm>
            <a:off x="6411157" y="5297933"/>
            <a:ext cx="0" cy="190641"/>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4" name="직선 연결선 23"/>
          <p:cNvCxnSpPr/>
          <p:nvPr/>
        </p:nvCxnSpPr>
        <p:spPr bwMode="auto">
          <a:xfrm>
            <a:off x="6411157" y="5901937"/>
            <a:ext cx="0" cy="190641"/>
          </a:xfrm>
          <a:prstGeom prst="line">
            <a:avLst/>
          </a:prstGeom>
          <a:solidFill>
            <a:schemeClr val="accent1"/>
          </a:solidFill>
          <a:ln w="9525"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547306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BC36C85F-C9D3-43CA-A764-B9676D67E68B}" type="slidenum">
              <a:rPr kumimoji="0" lang="en-US" altLang="ko-KR" sz="1400" smtClean="0">
                <a:latin typeface="Trebuchet MS" pitchFamily="34" charset="0"/>
              </a:rPr>
              <a:pPr/>
              <a:t>20</a:t>
            </a:fld>
            <a:endParaRPr kumimoji="0" lang="en-US" altLang="ko-KR" sz="1400" smtClean="0">
              <a:latin typeface="Trebuchet MS" pitchFamily="34" charset="0"/>
            </a:endParaRPr>
          </a:p>
        </p:txBody>
      </p:sp>
      <p:sp>
        <p:nvSpPr>
          <p:cNvPr id="17411" name="Text Box 3"/>
          <p:cNvSpPr txBox="1">
            <a:spLocks noChangeArrowheads="1"/>
          </p:cNvSpPr>
          <p:nvPr/>
        </p:nvSpPr>
        <p:spPr bwMode="auto">
          <a:xfrm>
            <a:off x="557213" y="1438275"/>
            <a:ext cx="79756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a:t>Fast Access of Binary Search with efficient Insertion/Deletion</a:t>
            </a:r>
          </a:p>
          <a:p>
            <a:pPr algn="just" eaLnBrk="1" hangingPunct="1">
              <a:lnSpc>
                <a:spcPct val="120000"/>
              </a:lnSpc>
              <a:spcBef>
                <a:spcPct val="50000"/>
              </a:spcBef>
              <a:buFontTx/>
              <a:buChar char="•"/>
            </a:pPr>
            <a:r>
              <a:rPr lang="en-US" altLang="ko-KR" sz="2000" dirty="0"/>
              <a:t> </a:t>
            </a:r>
            <a:r>
              <a:rPr lang="en-US" altLang="ko-KR" sz="1800" dirty="0"/>
              <a:t>store records in the nodes of a binary tree such that in-order traversal visits the nodes in increasing key order</a:t>
            </a:r>
          </a:p>
          <a:p>
            <a:pPr algn="just" eaLnBrk="1" hangingPunct="1">
              <a:lnSpc>
                <a:spcPct val="120000"/>
              </a:lnSpc>
              <a:spcBef>
                <a:spcPct val="50000"/>
              </a:spcBef>
              <a:buFontTx/>
              <a:buChar char="•"/>
            </a:pPr>
            <a:r>
              <a:rPr lang="en-US" altLang="ko-KR" sz="1800" dirty="0"/>
              <a:t> if </a:t>
            </a:r>
            <a:r>
              <a:rPr lang="en-US" altLang="ko-KR" sz="1800" i="1" dirty="0"/>
              <a:t>x </a:t>
            </a:r>
            <a:r>
              <a:rPr lang="en-US" altLang="ko-KR" sz="1800" dirty="0"/>
              <a:t>is stored at the root, the left </a:t>
            </a:r>
            <a:r>
              <a:rPr lang="en-US" altLang="ko-KR" sz="1800" dirty="0" err="1"/>
              <a:t>subtree</a:t>
            </a:r>
            <a:r>
              <a:rPr lang="en-US" altLang="ko-KR" sz="1800" dirty="0"/>
              <a:t> contains all keys less than </a:t>
            </a:r>
            <a:r>
              <a:rPr lang="en-US" altLang="ko-KR" sz="1800" i="1" dirty="0"/>
              <a:t>x </a:t>
            </a:r>
            <a:r>
              <a:rPr lang="en-US" altLang="ko-KR" sz="1800" dirty="0"/>
              <a:t>and the right </a:t>
            </a:r>
            <a:r>
              <a:rPr lang="en-US" altLang="ko-KR" sz="1800" dirty="0" err="1"/>
              <a:t>subtree</a:t>
            </a:r>
            <a:r>
              <a:rPr lang="en-US" altLang="ko-KR" sz="1800" dirty="0"/>
              <a:t> contains all greater than </a:t>
            </a:r>
            <a:r>
              <a:rPr lang="en-US" altLang="ko-KR" sz="1800" i="1" dirty="0"/>
              <a:t>x.</a:t>
            </a:r>
            <a:endParaRPr lang="en-US" altLang="ko-KR" sz="1800" dirty="0"/>
          </a:p>
        </p:txBody>
      </p:sp>
      <p:sp>
        <p:nvSpPr>
          <p:cNvPr id="1741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Binary Search Trees</a:t>
            </a:r>
          </a:p>
        </p:txBody>
      </p:sp>
    </p:spTree>
    <p:extLst>
      <p:ext uri="{BB962C8B-B14F-4D97-AF65-F5344CB8AC3E}">
        <p14:creationId xmlns:p14="http://schemas.microsoft.com/office/powerpoint/2010/main" val="1647613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02C9C3EC-116E-4B38-BB31-5F320DD55410}" type="slidenum">
              <a:rPr kumimoji="0" lang="en-US" altLang="ko-KR" sz="1400" smtClean="0">
                <a:latin typeface="Trebuchet MS" pitchFamily="34" charset="0"/>
              </a:rPr>
              <a:pPr/>
              <a:t>21</a:t>
            </a:fld>
            <a:endParaRPr kumimoji="0" lang="en-US" altLang="ko-KR" sz="1400" smtClean="0">
              <a:latin typeface="Trebuchet MS" pitchFamily="34" charset="0"/>
            </a:endParaRPr>
          </a:p>
        </p:txBody>
      </p:sp>
      <p:sp>
        <p:nvSpPr>
          <p:cNvPr id="19459" name="Text Box 3"/>
          <p:cNvSpPr txBox="1">
            <a:spLocks noChangeArrowheads="1"/>
          </p:cNvSpPr>
          <p:nvPr/>
        </p:nvSpPr>
        <p:spPr bwMode="auto">
          <a:xfrm>
            <a:off x="542925" y="1184359"/>
            <a:ext cx="79756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800" dirty="0"/>
              <a:t>Try to locate the key; when we “fall out” of the tree, insert a new record as a leaf</a:t>
            </a:r>
          </a:p>
          <a:p>
            <a:pPr algn="just" eaLnBrk="1" hangingPunct="1">
              <a:lnSpc>
                <a:spcPct val="70000"/>
              </a:lnSpc>
              <a:spcBef>
                <a:spcPct val="50000"/>
              </a:spcBef>
            </a:pPr>
            <a:endParaRPr lang="en-US" altLang="ko-KR" sz="1200" dirty="0">
              <a:latin typeface="Arial" charset="0"/>
            </a:endParaRPr>
          </a:p>
        </p:txBody>
      </p:sp>
      <p:sp>
        <p:nvSpPr>
          <p:cNvPr id="19460"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Insertion</a:t>
            </a:r>
          </a:p>
        </p:txBody>
      </p:sp>
      <p:sp>
        <p:nvSpPr>
          <p:cNvPr id="3" name="직사각형 2"/>
          <p:cNvSpPr/>
          <p:nvPr/>
        </p:nvSpPr>
        <p:spPr>
          <a:xfrm>
            <a:off x="1691680" y="1556792"/>
            <a:ext cx="5616624" cy="48967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70000"/>
              </a:lnSpc>
              <a:spcBef>
                <a:spcPct val="50000"/>
              </a:spcBef>
            </a:pPr>
            <a:r>
              <a:rPr lang="en-US" altLang="ko-KR" dirty="0" err="1" smtClean="0">
                <a:latin typeface="Garamond" pitchFamily="18" charset="0"/>
              </a:rPr>
              <a:t>SearchTree</a:t>
            </a:r>
            <a:r>
              <a:rPr lang="en-US" altLang="ko-KR" dirty="0" smtClean="0">
                <a:latin typeface="Garamond" pitchFamily="18" charset="0"/>
              </a:rPr>
              <a:t>  Insert</a:t>
            </a:r>
            <a:r>
              <a:rPr lang="en-US" altLang="ko-KR" dirty="0">
                <a:latin typeface="Garamond" pitchFamily="18" charset="0"/>
              </a:rPr>
              <a:t>( </a:t>
            </a:r>
            <a:r>
              <a:rPr lang="en-US" altLang="ko-KR" dirty="0" err="1">
                <a:latin typeface="Garamond" pitchFamily="18" charset="0"/>
              </a:rPr>
              <a:t>ElementType</a:t>
            </a:r>
            <a:r>
              <a:rPr lang="en-US" altLang="ko-KR" dirty="0">
                <a:latin typeface="Garamond" pitchFamily="18" charset="0"/>
              </a:rPr>
              <a:t> X, </a:t>
            </a:r>
            <a:r>
              <a:rPr lang="en-US" altLang="ko-KR" dirty="0" err="1">
                <a:latin typeface="Garamond" pitchFamily="18" charset="0"/>
              </a:rPr>
              <a:t>SearchTree</a:t>
            </a:r>
            <a:r>
              <a:rPr lang="en-US" altLang="ko-KR" dirty="0">
                <a:latin typeface="Garamond" pitchFamily="18" charset="0"/>
              </a:rPr>
              <a:t> T )</a:t>
            </a:r>
          </a:p>
          <a:p>
            <a:pPr algn="just" eaLnBrk="1" hangingPunct="1">
              <a:lnSpc>
                <a:spcPct val="70000"/>
              </a:lnSpc>
              <a:spcBef>
                <a:spcPct val="50000"/>
              </a:spcBef>
            </a:pPr>
            <a:r>
              <a:rPr lang="en-US" altLang="ko-KR" dirty="0">
                <a:latin typeface="Garamond" pitchFamily="18" charset="0"/>
              </a:rPr>
              <a:t>{</a:t>
            </a:r>
          </a:p>
          <a:p>
            <a:pPr algn="just" eaLnBrk="1" hangingPunct="1">
              <a:lnSpc>
                <a:spcPct val="70000"/>
              </a:lnSpc>
              <a:spcBef>
                <a:spcPct val="50000"/>
              </a:spcBef>
            </a:pPr>
            <a:r>
              <a:rPr lang="en-US" altLang="ko-KR" dirty="0">
                <a:latin typeface="Garamond" pitchFamily="18" charset="0"/>
              </a:rPr>
              <a:t>   if( T == NULL ) {</a:t>
            </a:r>
          </a:p>
          <a:p>
            <a:pPr algn="just" eaLnBrk="1" hangingPunct="1">
              <a:lnSpc>
                <a:spcPct val="70000"/>
              </a:lnSpc>
              <a:spcBef>
                <a:spcPct val="50000"/>
              </a:spcBef>
            </a:pPr>
            <a:r>
              <a:rPr lang="en-US" altLang="ko-KR" dirty="0">
                <a:latin typeface="Garamond" pitchFamily="18" charset="0"/>
              </a:rPr>
              <a:t>      T = </a:t>
            </a:r>
            <a:r>
              <a:rPr lang="en-US" altLang="ko-KR" dirty="0" err="1">
                <a:latin typeface="Garamond" pitchFamily="18" charset="0"/>
              </a:rPr>
              <a:t>malloc</a:t>
            </a:r>
            <a:r>
              <a:rPr lang="en-US" altLang="ko-KR" dirty="0">
                <a:latin typeface="Garamond" pitchFamily="18" charset="0"/>
              </a:rPr>
              <a:t>( </a:t>
            </a:r>
            <a:r>
              <a:rPr lang="en-US" altLang="ko-KR" dirty="0" err="1">
                <a:latin typeface="Garamond" pitchFamily="18" charset="0"/>
              </a:rPr>
              <a:t>sizeof</a:t>
            </a:r>
            <a:r>
              <a:rPr lang="en-US" altLang="ko-KR" dirty="0">
                <a:latin typeface="Garamond" pitchFamily="18" charset="0"/>
              </a:rPr>
              <a:t>( </a:t>
            </a:r>
            <a:r>
              <a:rPr lang="en-US" altLang="ko-KR" dirty="0" err="1">
                <a:latin typeface="Garamond" pitchFamily="18" charset="0"/>
              </a:rPr>
              <a:t>struct</a:t>
            </a:r>
            <a:r>
              <a:rPr lang="en-US" altLang="ko-KR" dirty="0">
                <a:latin typeface="Garamond" pitchFamily="18" charset="0"/>
              </a:rPr>
              <a:t> </a:t>
            </a:r>
            <a:r>
              <a:rPr lang="en-US" altLang="ko-KR" dirty="0" err="1">
                <a:latin typeface="Garamond" pitchFamily="18" charset="0"/>
              </a:rPr>
              <a:t>TreeNode</a:t>
            </a:r>
            <a:r>
              <a:rPr lang="en-US" altLang="ko-KR" dirty="0">
                <a:latin typeface="Garamond" pitchFamily="18" charset="0"/>
              </a:rPr>
              <a:t> ) );</a:t>
            </a:r>
          </a:p>
          <a:p>
            <a:pPr algn="just" eaLnBrk="1" hangingPunct="1">
              <a:lnSpc>
                <a:spcPct val="70000"/>
              </a:lnSpc>
              <a:spcBef>
                <a:spcPct val="50000"/>
              </a:spcBef>
            </a:pPr>
            <a:r>
              <a:rPr lang="en-US" altLang="ko-KR" dirty="0">
                <a:latin typeface="Garamond" pitchFamily="18" charset="0"/>
              </a:rPr>
              <a:t>      if( T == NULL )</a:t>
            </a:r>
          </a:p>
          <a:p>
            <a:pPr algn="just" eaLnBrk="1" hangingPunct="1">
              <a:lnSpc>
                <a:spcPct val="70000"/>
              </a:lnSpc>
              <a:spcBef>
                <a:spcPct val="50000"/>
              </a:spcBef>
            </a:pPr>
            <a:r>
              <a:rPr lang="en-US" altLang="ko-KR" dirty="0">
                <a:latin typeface="Garamond" pitchFamily="18" charset="0"/>
              </a:rPr>
              <a:t>         </a:t>
            </a:r>
            <a:r>
              <a:rPr lang="en-US" altLang="ko-KR" dirty="0" err="1">
                <a:latin typeface="Garamond" pitchFamily="18" charset="0"/>
              </a:rPr>
              <a:t>FatalError</a:t>
            </a:r>
            <a:r>
              <a:rPr lang="en-US" altLang="ko-KR" dirty="0">
                <a:latin typeface="Garamond" pitchFamily="18" charset="0"/>
              </a:rPr>
              <a:t>( “Out of space!!!” );</a:t>
            </a:r>
          </a:p>
          <a:p>
            <a:pPr algn="just" eaLnBrk="1" hangingPunct="1">
              <a:lnSpc>
                <a:spcPct val="70000"/>
              </a:lnSpc>
              <a:spcBef>
                <a:spcPct val="50000"/>
              </a:spcBef>
            </a:pPr>
            <a:r>
              <a:rPr lang="en-US" altLang="ko-KR" dirty="0">
                <a:latin typeface="Garamond" pitchFamily="18" charset="0"/>
              </a:rPr>
              <a:t>      </a:t>
            </a:r>
            <a:r>
              <a:rPr lang="en-US" altLang="ko-KR" dirty="0" smtClean="0">
                <a:latin typeface="Garamond" pitchFamily="18" charset="0"/>
              </a:rPr>
              <a:t>else { </a:t>
            </a:r>
            <a:endParaRPr lang="en-US" altLang="ko-KR" dirty="0">
              <a:latin typeface="Garamond" pitchFamily="18" charset="0"/>
            </a:endParaRPr>
          </a:p>
          <a:p>
            <a:pPr algn="just" eaLnBrk="1" hangingPunct="1">
              <a:lnSpc>
                <a:spcPct val="70000"/>
              </a:lnSpc>
              <a:spcBef>
                <a:spcPct val="50000"/>
              </a:spcBef>
            </a:pPr>
            <a:r>
              <a:rPr lang="en-US" altLang="ko-KR" dirty="0">
                <a:latin typeface="Garamond" pitchFamily="18" charset="0"/>
              </a:rPr>
              <a:t>         T-&gt;Element = X;</a:t>
            </a:r>
          </a:p>
          <a:p>
            <a:pPr algn="just" eaLnBrk="1" hangingPunct="1">
              <a:lnSpc>
                <a:spcPct val="70000"/>
              </a:lnSpc>
              <a:spcBef>
                <a:spcPct val="50000"/>
              </a:spcBef>
            </a:pPr>
            <a:r>
              <a:rPr lang="en-US" altLang="ko-KR" dirty="0">
                <a:latin typeface="Garamond" pitchFamily="18" charset="0"/>
              </a:rPr>
              <a:t>         T-&gt;Left = T-&gt;Right = NULL;</a:t>
            </a:r>
          </a:p>
          <a:p>
            <a:pPr algn="just" eaLnBrk="1" hangingPunct="1">
              <a:lnSpc>
                <a:spcPct val="70000"/>
              </a:lnSpc>
              <a:spcBef>
                <a:spcPct val="50000"/>
              </a:spcBef>
            </a:pPr>
            <a:r>
              <a:rPr lang="en-US" altLang="ko-KR" dirty="0">
                <a:latin typeface="Garamond" pitchFamily="18" charset="0"/>
              </a:rPr>
              <a:t>      }</a:t>
            </a:r>
          </a:p>
          <a:p>
            <a:pPr algn="just" eaLnBrk="1" hangingPunct="1">
              <a:lnSpc>
                <a:spcPct val="70000"/>
              </a:lnSpc>
              <a:spcBef>
                <a:spcPct val="50000"/>
              </a:spcBef>
            </a:pPr>
            <a:r>
              <a:rPr lang="en-US" altLang="ko-KR" dirty="0">
                <a:latin typeface="Garamond" pitchFamily="18" charset="0"/>
              </a:rPr>
              <a:t>   }</a:t>
            </a:r>
          </a:p>
          <a:p>
            <a:pPr algn="just" eaLnBrk="1" hangingPunct="1">
              <a:lnSpc>
                <a:spcPct val="70000"/>
              </a:lnSpc>
              <a:spcBef>
                <a:spcPct val="50000"/>
              </a:spcBef>
            </a:pPr>
            <a:r>
              <a:rPr lang="en-US" altLang="ko-KR" dirty="0">
                <a:latin typeface="Garamond" pitchFamily="18" charset="0"/>
              </a:rPr>
              <a:t>   else if( X &lt; T-&gt;Element )</a:t>
            </a:r>
          </a:p>
          <a:p>
            <a:pPr algn="just" eaLnBrk="1" hangingPunct="1">
              <a:lnSpc>
                <a:spcPct val="70000"/>
              </a:lnSpc>
              <a:spcBef>
                <a:spcPct val="50000"/>
              </a:spcBef>
            </a:pPr>
            <a:r>
              <a:rPr lang="en-US" altLang="ko-KR" dirty="0">
                <a:latin typeface="Garamond" pitchFamily="18" charset="0"/>
              </a:rPr>
              <a:t>         T-&gt;Left = Insert( X, T-&gt;Left );</a:t>
            </a:r>
          </a:p>
          <a:p>
            <a:pPr algn="just" eaLnBrk="1" hangingPunct="1">
              <a:lnSpc>
                <a:spcPct val="70000"/>
              </a:lnSpc>
              <a:spcBef>
                <a:spcPct val="50000"/>
              </a:spcBef>
            </a:pPr>
            <a:r>
              <a:rPr lang="en-US" altLang="ko-KR" dirty="0">
                <a:latin typeface="Garamond" pitchFamily="18" charset="0"/>
              </a:rPr>
              <a:t>   else if( X &gt; T-&gt;Element )</a:t>
            </a:r>
          </a:p>
          <a:p>
            <a:pPr algn="just" eaLnBrk="1" hangingPunct="1">
              <a:lnSpc>
                <a:spcPct val="70000"/>
              </a:lnSpc>
              <a:spcBef>
                <a:spcPct val="50000"/>
              </a:spcBef>
            </a:pPr>
            <a:r>
              <a:rPr lang="en-US" altLang="ko-KR" dirty="0">
                <a:latin typeface="Garamond" pitchFamily="18" charset="0"/>
              </a:rPr>
              <a:t>         T-&gt;Right = Insert( X, T-&gt;Right );   </a:t>
            </a:r>
          </a:p>
          <a:p>
            <a:pPr algn="just" eaLnBrk="1" hangingPunct="1">
              <a:lnSpc>
                <a:spcPct val="70000"/>
              </a:lnSpc>
              <a:spcBef>
                <a:spcPct val="50000"/>
              </a:spcBef>
            </a:pPr>
            <a:r>
              <a:rPr lang="en-US" altLang="ko-KR" dirty="0">
                <a:latin typeface="Garamond" pitchFamily="18" charset="0"/>
              </a:rPr>
              <a:t>   /* Else X is in the tree already; we’ll do nothing */</a:t>
            </a:r>
          </a:p>
          <a:p>
            <a:pPr algn="just" eaLnBrk="1" hangingPunct="1">
              <a:lnSpc>
                <a:spcPct val="70000"/>
              </a:lnSpc>
              <a:spcBef>
                <a:spcPct val="50000"/>
              </a:spcBef>
            </a:pPr>
            <a:endParaRPr lang="en-US" altLang="ko-KR" dirty="0">
              <a:latin typeface="Garamond" pitchFamily="18" charset="0"/>
            </a:endParaRPr>
          </a:p>
          <a:p>
            <a:pPr algn="just" eaLnBrk="1" hangingPunct="1">
              <a:lnSpc>
                <a:spcPct val="70000"/>
              </a:lnSpc>
              <a:spcBef>
                <a:spcPct val="50000"/>
              </a:spcBef>
            </a:pPr>
            <a:r>
              <a:rPr lang="en-US" altLang="ko-KR" dirty="0">
                <a:latin typeface="Garamond" pitchFamily="18" charset="0"/>
              </a:rPr>
              <a:t>   return T;  /* Do not forget this line! */</a:t>
            </a:r>
          </a:p>
          <a:p>
            <a:pPr algn="just" eaLnBrk="1" hangingPunct="1">
              <a:lnSpc>
                <a:spcPct val="70000"/>
              </a:lnSpc>
              <a:spcBef>
                <a:spcPct val="50000"/>
              </a:spcBef>
            </a:pPr>
            <a:r>
              <a:rPr lang="en-US" altLang="ko-KR" dirty="0">
                <a:latin typeface="Garamond" pitchFamily="18" charset="0"/>
              </a:rPr>
              <a:t>}</a:t>
            </a:r>
          </a:p>
        </p:txBody>
      </p:sp>
    </p:spTree>
    <p:extLst>
      <p:ext uri="{BB962C8B-B14F-4D97-AF65-F5344CB8AC3E}">
        <p14:creationId xmlns:p14="http://schemas.microsoft.com/office/powerpoint/2010/main" val="2658897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A24436FF-F955-4EA2-AD84-75D35631616F}" type="slidenum">
              <a:rPr kumimoji="0" lang="en-US" altLang="ko-KR" sz="1400" smtClean="0">
                <a:latin typeface="Trebuchet MS" pitchFamily="34" charset="0"/>
              </a:rPr>
              <a:pPr/>
              <a:t>22</a:t>
            </a:fld>
            <a:endParaRPr kumimoji="0" lang="en-US" altLang="ko-KR" sz="1400" smtClean="0">
              <a:latin typeface="Trebuchet MS" pitchFamily="34" charset="0"/>
            </a:endParaRPr>
          </a:p>
        </p:txBody>
      </p:sp>
      <p:sp>
        <p:nvSpPr>
          <p:cNvPr id="18435" name="Text Box 3"/>
          <p:cNvSpPr txBox="1">
            <a:spLocks noChangeArrowheads="1"/>
          </p:cNvSpPr>
          <p:nvPr/>
        </p:nvSpPr>
        <p:spPr bwMode="auto">
          <a:xfrm>
            <a:off x="6383722" y="2852936"/>
            <a:ext cx="1855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90000"/>
              </a:lnSpc>
              <a:spcBef>
                <a:spcPct val="50000"/>
              </a:spcBef>
            </a:pPr>
            <a:r>
              <a:rPr lang="en-US" altLang="ko-KR" sz="2000" dirty="0">
                <a:solidFill>
                  <a:srgbClr val="FF0000"/>
                </a:solidFill>
                <a:latin typeface="Arial" charset="0"/>
              </a:rPr>
              <a:t> Insertion of 5</a:t>
            </a:r>
          </a:p>
        </p:txBody>
      </p:sp>
      <p:grpSp>
        <p:nvGrpSpPr>
          <p:cNvPr id="2" name="그룹 1"/>
          <p:cNvGrpSpPr/>
          <p:nvPr/>
        </p:nvGrpSpPr>
        <p:grpSpPr>
          <a:xfrm>
            <a:off x="5868144" y="977240"/>
            <a:ext cx="2522537" cy="1730375"/>
            <a:chOff x="673100" y="2290763"/>
            <a:chExt cx="3549650" cy="2601912"/>
          </a:xfrm>
        </p:grpSpPr>
        <p:sp>
          <p:nvSpPr>
            <p:cNvPr id="18436" name="Line 4"/>
            <p:cNvSpPr>
              <a:spLocks noChangeShapeType="1"/>
            </p:cNvSpPr>
            <p:nvPr/>
          </p:nvSpPr>
          <p:spPr bwMode="auto">
            <a:xfrm>
              <a:off x="1417638" y="3298825"/>
              <a:ext cx="282575"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437" name="Line 5"/>
            <p:cNvSpPr>
              <a:spLocks noChangeShapeType="1"/>
            </p:cNvSpPr>
            <p:nvPr/>
          </p:nvSpPr>
          <p:spPr bwMode="auto">
            <a:xfrm flipH="1">
              <a:off x="1414463" y="4059238"/>
              <a:ext cx="258762"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18438" name="Group 6"/>
            <p:cNvGrpSpPr>
              <a:grpSpLocks/>
            </p:cNvGrpSpPr>
            <p:nvPr/>
          </p:nvGrpSpPr>
          <p:grpSpPr bwMode="auto">
            <a:xfrm>
              <a:off x="673100" y="2290763"/>
              <a:ext cx="3549650" cy="2601912"/>
              <a:chOff x="2485" y="2026"/>
              <a:chExt cx="2236" cy="1639"/>
            </a:xfrm>
          </p:grpSpPr>
          <p:sp>
            <p:nvSpPr>
              <p:cNvPr id="18486" name="Oval 8"/>
              <p:cNvSpPr>
                <a:spLocks noChangeArrowheads="1"/>
              </p:cNvSpPr>
              <p:nvPr/>
            </p:nvSpPr>
            <p:spPr bwMode="auto">
              <a:xfrm>
                <a:off x="3027" y="288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4</a:t>
                </a:r>
                <a:endParaRPr lang="ko-KR" altLang="en-US" dirty="0"/>
              </a:p>
            </p:txBody>
          </p:sp>
          <p:grpSp>
            <p:nvGrpSpPr>
              <p:cNvPr id="18469" name="Group 10"/>
              <p:cNvGrpSpPr>
                <a:grpSpLocks/>
              </p:cNvGrpSpPr>
              <p:nvPr/>
            </p:nvGrpSpPr>
            <p:grpSpPr bwMode="auto">
              <a:xfrm>
                <a:off x="2485" y="2410"/>
                <a:ext cx="563" cy="1255"/>
                <a:chOff x="2485" y="2410"/>
                <a:chExt cx="563" cy="1255"/>
              </a:xfrm>
            </p:grpSpPr>
            <p:sp>
              <p:nvSpPr>
                <p:cNvPr id="18478" name="Line 11"/>
                <p:cNvSpPr>
                  <a:spLocks noChangeShapeType="1"/>
                </p:cNvSpPr>
                <p:nvPr/>
              </p:nvSpPr>
              <p:spPr bwMode="auto">
                <a:xfrm flipH="1">
                  <a:off x="2636" y="266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479" name="Oval 12"/>
                <p:cNvSpPr>
                  <a:spLocks noChangeArrowheads="1"/>
                </p:cNvSpPr>
                <p:nvPr/>
              </p:nvSpPr>
              <p:spPr bwMode="auto">
                <a:xfrm>
                  <a:off x="2750" y="241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2</a:t>
                  </a:r>
                  <a:endParaRPr lang="ko-KR" altLang="en-US" dirty="0"/>
                </a:p>
              </p:txBody>
            </p:sp>
            <p:sp>
              <p:nvSpPr>
                <p:cNvPr id="18481" name="Oval 14"/>
                <p:cNvSpPr>
                  <a:spLocks noChangeArrowheads="1"/>
                </p:cNvSpPr>
                <p:nvPr/>
              </p:nvSpPr>
              <p:spPr bwMode="auto">
                <a:xfrm>
                  <a:off x="2485" y="290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1</a:t>
                  </a:r>
                  <a:endParaRPr lang="ko-KR" altLang="en-US" dirty="0"/>
                </a:p>
              </p:txBody>
            </p:sp>
            <p:sp>
              <p:nvSpPr>
                <p:cNvPr id="18484" name="Oval 17"/>
                <p:cNvSpPr>
                  <a:spLocks noChangeArrowheads="1"/>
                </p:cNvSpPr>
                <p:nvPr/>
              </p:nvSpPr>
              <p:spPr bwMode="auto">
                <a:xfrm>
                  <a:off x="2780" y="339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3</a:t>
                  </a:r>
                  <a:endParaRPr lang="ko-KR" altLang="en-US" dirty="0"/>
                </a:p>
              </p:txBody>
            </p:sp>
          </p:grpSp>
          <p:sp>
            <p:nvSpPr>
              <p:cNvPr id="18470" name="Line 19"/>
              <p:cNvSpPr>
                <a:spLocks noChangeShapeType="1"/>
              </p:cNvSpPr>
              <p:nvPr/>
            </p:nvSpPr>
            <p:spPr bwMode="auto">
              <a:xfrm flipH="1">
                <a:off x="2994" y="2243"/>
                <a:ext cx="57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18471" name="Group 20"/>
              <p:cNvGrpSpPr>
                <a:grpSpLocks/>
              </p:cNvGrpSpPr>
              <p:nvPr/>
            </p:nvGrpSpPr>
            <p:grpSpPr bwMode="auto">
              <a:xfrm>
                <a:off x="3542" y="2026"/>
                <a:ext cx="1179" cy="638"/>
                <a:chOff x="3542" y="2026"/>
                <a:chExt cx="1179" cy="638"/>
              </a:xfrm>
            </p:grpSpPr>
            <p:sp>
              <p:nvSpPr>
                <p:cNvPr id="18472" name="Oval 21"/>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6</a:t>
                  </a:r>
                  <a:endParaRPr lang="ko-KR" altLang="en-US" dirty="0"/>
                </a:p>
              </p:txBody>
            </p:sp>
            <p:sp>
              <p:nvSpPr>
                <p:cNvPr id="18476" name="Oval 24"/>
                <p:cNvSpPr>
                  <a:spLocks noChangeArrowheads="1"/>
                </p:cNvSpPr>
                <p:nvPr/>
              </p:nvSpPr>
              <p:spPr bwMode="auto">
                <a:xfrm>
                  <a:off x="4453" y="239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8</a:t>
                  </a:r>
                  <a:endParaRPr lang="ko-KR" altLang="en-US" dirty="0"/>
                </a:p>
              </p:txBody>
            </p:sp>
            <p:sp>
              <p:nvSpPr>
                <p:cNvPr id="18475" name="Line 26"/>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grpSp>
      <p:sp>
        <p:nvSpPr>
          <p:cNvPr id="18446" name="Line 52"/>
          <p:cNvSpPr>
            <a:spLocks noChangeShapeType="1"/>
          </p:cNvSpPr>
          <p:nvPr/>
        </p:nvSpPr>
        <p:spPr bwMode="auto">
          <a:xfrm>
            <a:off x="6853505" y="4851280"/>
            <a:ext cx="238680" cy="311003"/>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447" name="Line 53"/>
          <p:cNvSpPr>
            <a:spLocks noChangeShapeType="1"/>
          </p:cNvSpPr>
          <p:nvPr/>
        </p:nvSpPr>
        <p:spPr bwMode="auto">
          <a:xfrm flipH="1">
            <a:off x="6658470" y="4074930"/>
            <a:ext cx="591149" cy="196964"/>
          </a:xfrm>
          <a:prstGeom prst="line">
            <a:avLst/>
          </a:prstGeom>
          <a:noFill/>
          <a:ln w="19050">
            <a:solidFill>
              <a:srgbClr val="0000FF"/>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8448" name="Line 54"/>
          <p:cNvSpPr>
            <a:spLocks noChangeShapeType="1"/>
          </p:cNvSpPr>
          <p:nvPr/>
        </p:nvSpPr>
        <p:spPr bwMode="auto">
          <a:xfrm>
            <a:off x="6655454" y="4356356"/>
            <a:ext cx="180975" cy="258763"/>
          </a:xfrm>
          <a:prstGeom prst="line">
            <a:avLst/>
          </a:prstGeom>
          <a:noFill/>
          <a:ln w="19050">
            <a:solidFill>
              <a:srgbClr val="0000FF"/>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8449" name="Rectangle 5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Insertion Example</a:t>
            </a:r>
          </a:p>
        </p:txBody>
      </p:sp>
      <p:grpSp>
        <p:nvGrpSpPr>
          <p:cNvPr id="57" name="그룹 56"/>
          <p:cNvGrpSpPr/>
          <p:nvPr/>
        </p:nvGrpSpPr>
        <p:grpSpPr>
          <a:xfrm>
            <a:off x="5983315" y="3704292"/>
            <a:ext cx="2522537" cy="1730375"/>
            <a:chOff x="673100" y="2290763"/>
            <a:chExt cx="3549650" cy="2601912"/>
          </a:xfrm>
        </p:grpSpPr>
        <p:sp>
          <p:nvSpPr>
            <p:cNvPr id="58" name="Line 4"/>
            <p:cNvSpPr>
              <a:spLocks noChangeShapeType="1"/>
            </p:cNvSpPr>
            <p:nvPr/>
          </p:nvSpPr>
          <p:spPr bwMode="auto">
            <a:xfrm>
              <a:off x="1417638" y="3298825"/>
              <a:ext cx="282575"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9" name="Line 5"/>
            <p:cNvSpPr>
              <a:spLocks noChangeShapeType="1"/>
            </p:cNvSpPr>
            <p:nvPr/>
          </p:nvSpPr>
          <p:spPr bwMode="auto">
            <a:xfrm flipH="1">
              <a:off x="1414463" y="4059238"/>
              <a:ext cx="258762"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60" name="Group 6"/>
            <p:cNvGrpSpPr>
              <a:grpSpLocks/>
            </p:cNvGrpSpPr>
            <p:nvPr/>
          </p:nvGrpSpPr>
          <p:grpSpPr bwMode="auto">
            <a:xfrm>
              <a:off x="673100" y="2290763"/>
              <a:ext cx="3549650" cy="2601912"/>
              <a:chOff x="2485" y="2026"/>
              <a:chExt cx="2236" cy="1639"/>
            </a:xfrm>
          </p:grpSpPr>
          <p:sp>
            <p:nvSpPr>
              <p:cNvPr id="61" name="Oval 8"/>
              <p:cNvSpPr>
                <a:spLocks noChangeArrowheads="1"/>
              </p:cNvSpPr>
              <p:nvPr/>
            </p:nvSpPr>
            <p:spPr bwMode="auto">
              <a:xfrm>
                <a:off x="3027" y="288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4</a:t>
                </a:r>
                <a:endParaRPr lang="ko-KR" altLang="en-US" dirty="0"/>
              </a:p>
            </p:txBody>
          </p:sp>
          <p:grpSp>
            <p:nvGrpSpPr>
              <p:cNvPr id="62" name="Group 10"/>
              <p:cNvGrpSpPr>
                <a:grpSpLocks/>
              </p:cNvGrpSpPr>
              <p:nvPr/>
            </p:nvGrpSpPr>
            <p:grpSpPr bwMode="auto">
              <a:xfrm>
                <a:off x="2485" y="2410"/>
                <a:ext cx="563" cy="1255"/>
                <a:chOff x="2485" y="2410"/>
                <a:chExt cx="563" cy="1255"/>
              </a:xfrm>
            </p:grpSpPr>
            <p:sp>
              <p:nvSpPr>
                <p:cNvPr id="68" name="Line 11"/>
                <p:cNvSpPr>
                  <a:spLocks noChangeShapeType="1"/>
                </p:cNvSpPr>
                <p:nvPr/>
              </p:nvSpPr>
              <p:spPr bwMode="auto">
                <a:xfrm flipH="1">
                  <a:off x="2636" y="266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9" name="Oval 12"/>
                <p:cNvSpPr>
                  <a:spLocks noChangeArrowheads="1"/>
                </p:cNvSpPr>
                <p:nvPr/>
              </p:nvSpPr>
              <p:spPr bwMode="auto">
                <a:xfrm>
                  <a:off x="2750" y="241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2</a:t>
                  </a:r>
                  <a:endParaRPr lang="ko-KR" altLang="en-US" dirty="0"/>
                </a:p>
              </p:txBody>
            </p:sp>
            <p:sp>
              <p:nvSpPr>
                <p:cNvPr id="70" name="Oval 14"/>
                <p:cNvSpPr>
                  <a:spLocks noChangeArrowheads="1"/>
                </p:cNvSpPr>
                <p:nvPr/>
              </p:nvSpPr>
              <p:spPr bwMode="auto">
                <a:xfrm>
                  <a:off x="2485" y="290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1</a:t>
                  </a:r>
                  <a:endParaRPr lang="ko-KR" altLang="en-US" dirty="0"/>
                </a:p>
              </p:txBody>
            </p:sp>
            <p:sp>
              <p:nvSpPr>
                <p:cNvPr id="71" name="Oval 17"/>
                <p:cNvSpPr>
                  <a:spLocks noChangeArrowheads="1"/>
                </p:cNvSpPr>
                <p:nvPr/>
              </p:nvSpPr>
              <p:spPr bwMode="auto">
                <a:xfrm>
                  <a:off x="2780" y="339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3</a:t>
                  </a:r>
                  <a:endParaRPr lang="ko-KR" altLang="en-US" dirty="0"/>
                </a:p>
              </p:txBody>
            </p:sp>
          </p:grpSp>
          <p:sp>
            <p:nvSpPr>
              <p:cNvPr id="63" name="Line 19"/>
              <p:cNvSpPr>
                <a:spLocks noChangeShapeType="1"/>
              </p:cNvSpPr>
              <p:nvPr/>
            </p:nvSpPr>
            <p:spPr bwMode="auto">
              <a:xfrm flipH="1">
                <a:off x="2994" y="2243"/>
                <a:ext cx="57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64" name="Group 20"/>
              <p:cNvGrpSpPr>
                <a:grpSpLocks/>
              </p:cNvGrpSpPr>
              <p:nvPr/>
            </p:nvGrpSpPr>
            <p:grpSpPr bwMode="auto">
              <a:xfrm>
                <a:off x="3542" y="2026"/>
                <a:ext cx="1179" cy="638"/>
                <a:chOff x="3542" y="2026"/>
                <a:chExt cx="1179" cy="638"/>
              </a:xfrm>
            </p:grpSpPr>
            <p:sp>
              <p:nvSpPr>
                <p:cNvPr id="65" name="Oval 21"/>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6</a:t>
                  </a:r>
                  <a:endParaRPr lang="ko-KR" altLang="en-US" dirty="0"/>
                </a:p>
              </p:txBody>
            </p:sp>
            <p:sp>
              <p:nvSpPr>
                <p:cNvPr id="66" name="Oval 24"/>
                <p:cNvSpPr>
                  <a:spLocks noChangeArrowheads="1"/>
                </p:cNvSpPr>
                <p:nvPr/>
              </p:nvSpPr>
              <p:spPr bwMode="auto">
                <a:xfrm>
                  <a:off x="4453" y="239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t>8</a:t>
                  </a:r>
                  <a:endParaRPr lang="ko-KR" altLang="en-US" dirty="0"/>
                </a:p>
              </p:txBody>
            </p:sp>
            <p:sp>
              <p:nvSpPr>
                <p:cNvPr id="67" name="Line 26"/>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grpSp>
      <p:sp>
        <p:nvSpPr>
          <p:cNvPr id="72" name="Oval 17"/>
          <p:cNvSpPr>
            <a:spLocks noChangeArrowheads="1"/>
          </p:cNvSpPr>
          <p:nvPr/>
        </p:nvSpPr>
        <p:spPr bwMode="auto">
          <a:xfrm>
            <a:off x="7009271" y="5162283"/>
            <a:ext cx="302344" cy="2829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ko-KR" dirty="0" smtClean="0">
                <a:solidFill>
                  <a:srgbClr val="FF0000"/>
                </a:solidFill>
              </a:rPr>
              <a:t>5</a:t>
            </a:r>
            <a:endParaRPr lang="ko-KR" altLang="en-US" dirty="0">
              <a:solidFill>
                <a:srgbClr val="FF0000"/>
              </a:solidFill>
            </a:endParaRPr>
          </a:p>
        </p:txBody>
      </p:sp>
      <p:sp>
        <p:nvSpPr>
          <p:cNvPr id="73" name="직사각형 72"/>
          <p:cNvSpPr/>
          <p:nvPr/>
        </p:nvSpPr>
        <p:spPr>
          <a:xfrm>
            <a:off x="395536" y="1268760"/>
            <a:ext cx="5256584" cy="48967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70000"/>
              </a:lnSpc>
              <a:spcBef>
                <a:spcPct val="50000"/>
              </a:spcBef>
            </a:pPr>
            <a:r>
              <a:rPr lang="en-US" altLang="ko-KR" dirty="0" err="1" smtClean="0">
                <a:latin typeface="Garamond" pitchFamily="18" charset="0"/>
              </a:rPr>
              <a:t>SearchTree</a:t>
            </a:r>
            <a:r>
              <a:rPr lang="en-US" altLang="ko-KR" dirty="0" smtClean="0">
                <a:latin typeface="Garamond" pitchFamily="18" charset="0"/>
              </a:rPr>
              <a:t>   Insert</a:t>
            </a:r>
            <a:r>
              <a:rPr lang="en-US" altLang="ko-KR" dirty="0">
                <a:latin typeface="Garamond" pitchFamily="18" charset="0"/>
              </a:rPr>
              <a:t>( </a:t>
            </a:r>
            <a:r>
              <a:rPr lang="en-US" altLang="ko-KR" dirty="0" err="1">
                <a:latin typeface="Garamond" pitchFamily="18" charset="0"/>
              </a:rPr>
              <a:t>ElementType</a:t>
            </a:r>
            <a:r>
              <a:rPr lang="en-US" altLang="ko-KR" dirty="0">
                <a:latin typeface="Garamond" pitchFamily="18" charset="0"/>
              </a:rPr>
              <a:t> X, </a:t>
            </a:r>
            <a:r>
              <a:rPr lang="en-US" altLang="ko-KR" dirty="0" err="1">
                <a:latin typeface="Garamond" pitchFamily="18" charset="0"/>
              </a:rPr>
              <a:t>SearchTree</a:t>
            </a:r>
            <a:r>
              <a:rPr lang="en-US" altLang="ko-KR" dirty="0">
                <a:latin typeface="Garamond" pitchFamily="18" charset="0"/>
              </a:rPr>
              <a:t> T )</a:t>
            </a:r>
          </a:p>
          <a:p>
            <a:pPr algn="just" eaLnBrk="1" hangingPunct="1">
              <a:lnSpc>
                <a:spcPct val="70000"/>
              </a:lnSpc>
              <a:spcBef>
                <a:spcPct val="50000"/>
              </a:spcBef>
            </a:pPr>
            <a:r>
              <a:rPr lang="en-US" altLang="ko-KR" dirty="0">
                <a:latin typeface="Garamond" pitchFamily="18" charset="0"/>
              </a:rPr>
              <a:t>{</a:t>
            </a:r>
          </a:p>
          <a:p>
            <a:pPr algn="just" eaLnBrk="1" hangingPunct="1">
              <a:lnSpc>
                <a:spcPct val="70000"/>
              </a:lnSpc>
              <a:spcBef>
                <a:spcPct val="50000"/>
              </a:spcBef>
            </a:pPr>
            <a:r>
              <a:rPr lang="en-US" altLang="ko-KR" dirty="0">
                <a:latin typeface="Garamond" pitchFamily="18" charset="0"/>
              </a:rPr>
              <a:t>   if( T == NULL ) {</a:t>
            </a:r>
          </a:p>
          <a:p>
            <a:pPr algn="just" eaLnBrk="1" hangingPunct="1">
              <a:lnSpc>
                <a:spcPct val="70000"/>
              </a:lnSpc>
              <a:spcBef>
                <a:spcPct val="50000"/>
              </a:spcBef>
            </a:pPr>
            <a:r>
              <a:rPr lang="en-US" altLang="ko-KR" dirty="0">
                <a:latin typeface="Garamond" pitchFamily="18" charset="0"/>
              </a:rPr>
              <a:t>      T = </a:t>
            </a:r>
            <a:r>
              <a:rPr lang="en-US" altLang="ko-KR" dirty="0" err="1">
                <a:latin typeface="Garamond" pitchFamily="18" charset="0"/>
              </a:rPr>
              <a:t>malloc</a:t>
            </a:r>
            <a:r>
              <a:rPr lang="en-US" altLang="ko-KR" dirty="0">
                <a:latin typeface="Garamond" pitchFamily="18" charset="0"/>
              </a:rPr>
              <a:t>( </a:t>
            </a:r>
            <a:r>
              <a:rPr lang="en-US" altLang="ko-KR" dirty="0" err="1">
                <a:latin typeface="Garamond" pitchFamily="18" charset="0"/>
              </a:rPr>
              <a:t>sizeof</a:t>
            </a:r>
            <a:r>
              <a:rPr lang="en-US" altLang="ko-KR" dirty="0">
                <a:latin typeface="Garamond" pitchFamily="18" charset="0"/>
              </a:rPr>
              <a:t>( </a:t>
            </a:r>
            <a:r>
              <a:rPr lang="en-US" altLang="ko-KR" dirty="0" err="1">
                <a:latin typeface="Garamond" pitchFamily="18" charset="0"/>
              </a:rPr>
              <a:t>struct</a:t>
            </a:r>
            <a:r>
              <a:rPr lang="en-US" altLang="ko-KR" dirty="0">
                <a:latin typeface="Garamond" pitchFamily="18" charset="0"/>
              </a:rPr>
              <a:t> </a:t>
            </a:r>
            <a:r>
              <a:rPr lang="en-US" altLang="ko-KR" dirty="0" err="1">
                <a:latin typeface="Garamond" pitchFamily="18" charset="0"/>
              </a:rPr>
              <a:t>TreeNode</a:t>
            </a:r>
            <a:r>
              <a:rPr lang="en-US" altLang="ko-KR" dirty="0">
                <a:latin typeface="Garamond" pitchFamily="18" charset="0"/>
              </a:rPr>
              <a:t> ) );</a:t>
            </a:r>
          </a:p>
          <a:p>
            <a:pPr algn="just" eaLnBrk="1" hangingPunct="1">
              <a:lnSpc>
                <a:spcPct val="70000"/>
              </a:lnSpc>
              <a:spcBef>
                <a:spcPct val="50000"/>
              </a:spcBef>
            </a:pPr>
            <a:r>
              <a:rPr lang="en-US" altLang="ko-KR" dirty="0">
                <a:latin typeface="Garamond" pitchFamily="18" charset="0"/>
              </a:rPr>
              <a:t>      if( T == NULL )</a:t>
            </a:r>
          </a:p>
          <a:p>
            <a:pPr algn="just" eaLnBrk="1" hangingPunct="1">
              <a:lnSpc>
                <a:spcPct val="70000"/>
              </a:lnSpc>
              <a:spcBef>
                <a:spcPct val="50000"/>
              </a:spcBef>
            </a:pPr>
            <a:r>
              <a:rPr lang="en-US" altLang="ko-KR" dirty="0">
                <a:latin typeface="Garamond" pitchFamily="18" charset="0"/>
              </a:rPr>
              <a:t>         </a:t>
            </a:r>
            <a:r>
              <a:rPr lang="en-US" altLang="ko-KR" dirty="0" err="1">
                <a:latin typeface="Garamond" pitchFamily="18" charset="0"/>
              </a:rPr>
              <a:t>FatalError</a:t>
            </a:r>
            <a:r>
              <a:rPr lang="en-US" altLang="ko-KR" dirty="0">
                <a:latin typeface="Garamond" pitchFamily="18" charset="0"/>
              </a:rPr>
              <a:t>( “Out of space!!!” );</a:t>
            </a:r>
          </a:p>
          <a:p>
            <a:pPr algn="just" eaLnBrk="1" hangingPunct="1">
              <a:lnSpc>
                <a:spcPct val="70000"/>
              </a:lnSpc>
              <a:spcBef>
                <a:spcPct val="50000"/>
              </a:spcBef>
            </a:pPr>
            <a:r>
              <a:rPr lang="en-US" altLang="ko-KR" dirty="0">
                <a:latin typeface="Garamond" pitchFamily="18" charset="0"/>
              </a:rPr>
              <a:t>      </a:t>
            </a:r>
            <a:r>
              <a:rPr lang="en-US" altLang="ko-KR" dirty="0" smtClean="0">
                <a:latin typeface="Garamond" pitchFamily="18" charset="0"/>
              </a:rPr>
              <a:t>else { </a:t>
            </a:r>
            <a:endParaRPr lang="en-US" altLang="ko-KR" dirty="0">
              <a:latin typeface="Garamond" pitchFamily="18" charset="0"/>
            </a:endParaRPr>
          </a:p>
          <a:p>
            <a:pPr algn="just" eaLnBrk="1" hangingPunct="1">
              <a:lnSpc>
                <a:spcPct val="70000"/>
              </a:lnSpc>
              <a:spcBef>
                <a:spcPct val="50000"/>
              </a:spcBef>
            </a:pPr>
            <a:r>
              <a:rPr lang="en-US" altLang="ko-KR" dirty="0">
                <a:latin typeface="Garamond" pitchFamily="18" charset="0"/>
              </a:rPr>
              <a:t>         T-&gt;Element = X;</a:t>
            </a:r>
          </a:p>
          <a:p>
            <a:pPr algn="just" eaLnBrk="1" hangingPunct="1">
              <a:lnSpc>
                <a:spcPct val="70000"/>
              </a:lnSpc>
              <a:spcBef>
                <a:spcPct val="50000"/>
              </a:spcBef>
            </a:pPr>
            <a:r>
              <a:rPr lang="en-US" altLang="ko-KR" dirty="0">
                <a:latin typeface="Garamond" pitchFamily="18" charset="0"/>
              </a:rPr>
              <a:t>         T-&gt;Left = T-&gt;Right = NULL;</a:t>
            </a:r>
          </a:p>
          <a:p>
            <a:pPr algn="just" eaLnBrk="1" hangingPunct="1">
              <a:lnSpc>
                <a:spcPct val="70000"/>
              </a:lnSpc>
              <a:spcBef>
                <a:spcPct val="50000"/>
              </a:spcBef>
            </a:pPr>
            <a:r>
              <a:rPr lang="en-US" altLang="ko-KR" dirty="0">
                <a:latin typeface="Garamond" pitchFamily="18" charset="0"/>
              </a:rPr>
              <a:t>      }</a:t>
            </a:r>
          </a:p>
          <a:p>
            <a:pPr algn="just" eaLnBrk="1" hangingPunct="1">
              <a:lnSpc>
                <a:spcPct val="70000"/>
              </a:lnSpc>
              <a:spcBef>
                <a:spcPct val="50000"/>
              </a:spcBef>
            </a:pPr>
            <a:r>
              <a:rPr lang="en-US" altLang="ko-KR" dirty="0">
                <a:latin typeface="Garamond" pitchFamily="18" charset="0"/>
              </a:rPr>
              <a:t>   }</a:t>
            </a:r>
          </a:p>
          <a:p>
            <a:pPr algn="just" eaLnBrk="1" hangingPunct="1">
              <a:lnSpc>
                <a:spcPct val="70000"/>
              </a:lnSpc>
              <a:spcBef>
                <a:spcPct val="50000"/>
              </a:spcBef>
            </a:pPr>
            <a:r>
              <a:rPr lang="en-US" altLang="ko-KR" dirty="0">
                <a:latin typeface="Garamond" pitchFamily="18" charset="0"/>
              </a:rPr>
              <a:t>   else if( X &lt; T-&gt;Element )</a:t>
            </a:r>
          </a:p>
          <a:p>
            <a:pPr algn="just" eaLnBrk="1" hangingPunct="1">
              <a:lnSpc>
                <a:spcPct val="70000"/>
              </a:lnSpc>
              <a:spcBef>
                <a:spcPct val="50000"/>
              </a:spcBef>
            </a:pPr>
            <a:r>
              <a:rPr lang="en-US" altLang="ko-KR" dirty="0">
                <a:latin typeface="Garamond" pitchFamily="18" charset="0"/>
              </a:rPr>
              <a:t>         T-&gt;Left = Insert( X, T-&gt;Left );</a:t>
            </a:r>
          </a:p>
          <a:p>
            <a:pPr algn="just" eaLnBrk="1" hangingPunct="1">
              <a:lnSpc>
                <a:spcPct val="70000"/>
              </a:lnSpc>
              <a:spcBef>
                <a:spcPct val="50000"/>
              </a:spcBef>
            </a:pPr>
            <a:r>
              <a:rPr lang="en-US" altLang="ko-KR" dirty="0">
                <a:latin typeface="Garamond" pitchFamily="18" charset="0"/>
              </a:rPr>
              <a:t>   else if( X &gt; T-&gt;Element )</a:t>
            </a:r>
          </a:p>
          <a:p>
            <a:pPr algn="just" eaLnBrk="1" hangingPunct="1">
              <a:lnSpc>
                <a:spcPct val="70000"/>
              </a:lnSpc>
              <a:spcBef>
                <a:spcPct val="50000"/>
              </a:spcBef>
            </a:pPr>
            <a:r>
              <a:rPr lang="en-US" altLang="ko-KR" dirty="0">
                <a:latin typeface="Garamond" pitchFamily="18" charset="0"/>
              </a:rPr>
              <a:t>         T-&gt;Right = Insert( X, T-&gt;Right );   </a:t>
            </a:r>
          </a:p>
          <a:p>
            <a:pPr algn="just" eaLnBrk="1" hangingPunct="1">
              <a:lnSpc>
                <a:spcPct val="70000"/>
              </a:lnSpc>
              <a:spcBef>
                <a:spcPct val="50000"/>
              </a:spcBef>
            </a:pPr>
            <a:r>
              <a:rPr lang="en-US" altLang="ko-KR" dirty="0">
                <a:latin typeface="Garamond" pitchFamily="18" charset="0"/>
              </a:rPr>
              <a:t>   /* Else X is in the tree already; we’ll do nothing */</a:t>
            </a:r>
          </a:p>
          <a:p>
            <a:pPr algn="just" eaLnBrk="1" hangingPunct="1">
              <a:lnSpc>
                <a:spcPct val="70000"/>
              </a:lnSpc>
              <a:spcBef>
                <a:spcPct val="50000"/>
              </a:spcBef>
            </a:pPr>
            <a:endParaRPr lang="en-US" altLang="ko-KR" dirty="0">
              <a:latin typeface="Garamond" pitchFamily="18" charset="0"/>
            </a:endParaRPr>
          </a:p>
          <a:p>
            <a:pPr algn="just" eaLnBrk="1" hangingPunct="1">
              <a:lnSpc>
                <a:spcPct val="70000"/>
              </a:lnSpc>
              <a:spcBef>
                <a:spcPct val="50000"/>
              </a:spcBef>
            </a:pPr>
            <a:r>
              <a:rPr lang="en-US" altLang="ko-KR" dirty="0">
                <a:latin typeface="Garamond" pitchFamily="18" charset="0"/>
              </a:rPr>
              <a:t>   return T;  /* Do not forget this line! */</a:t>
            </a:r>
          </a:p>
          <a:p>
            <a:pPr algn="just" eaLnBrk="1" hangingPunct="1">
              <a:lnSpc>
                <a:spcPct val="70000"/>
              </a:lnSpc>
              <a:spcBef>
                <a:spcPct val="50000"/>
              </a:spcBef>
            </a:pPr>
            <a:r>
              <a:rPr lang="en-US" altLang="ko-KR" dirty="0">
                <a:latin typeface="Garamond" pitchFamily="18" charset="0"/>
              </a:rPr>
              <a:t>}</a:t>
            </a:r>
          </a:p>
        </p:txBody>
      </p:sp>
    </p:spTree>
    <p:extLst>
      <p:ext uri="{BB962C8B-B14F-4D97-AF65-F5344CB8AC3E}">
        <p14:creationId xmlns:p14="http://schemas.microsoft.com/office/powerpoint/2010/main" val="2168013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4915C12-8A36-43CE-83C5-026832312881}" type="slidenum">
              <a:rPr kumimoji="0" lang="en-US" altLang="ko-KR" sz="1400" smtClean="0">
                <a:latin typeface="Trebuchet MS" pitchFamily="34" charset="0"/>
              </a:rPr>
              <a:pPr/>
              <a:t>23</a:t>
            </a:fld>
            <a:endParaRPr kumimoji="0" lang="en-US" altLang="ko-KR" sz="1400" dirty="0" smtClean="0">
              <a:latin typeface="Trebuchet MS" pitchFamily="34" charset="0"/>
            </a:endParaRPr>
          </a:p>
        </p:txBody>
      </p:sp>
      <p:sp>
        <p:nvSpPr>
          <p:cNvPr id="20483" name="Text Box 3"/>
          <p:cNvSpPr txBox="1">
            <a:spLocks noChangeArrowheads="1"/>
          </p:cNvSpPr>
          <p:nvPr/>
        </p:nvSpPr>
        <p:spPr bwMode="auto">
          <a:xfrm>
            <a:off x="529381" y="1340768"/>
            <a:ext cx="7975600" cy="214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2000" dirty="0"/>
              <a:t>If the node to be deleted</a:t>
            </a:r>
            <a:endParaRPr lang="en-US" altLang="ko-KR" sz="1800" dirty="0"/>
          </a:p>
          <a:p>
            <a:pPr algn="just" eaLnBrk="1" hangingPunct="1">
              <a:lnSpc>
                <a:spcPct val="70000"/>
              </a:lnSpc>
              <a:spcBef>
                <a:spcPct val="50000"/>
              </a:spcBef>
              <a:buFontTx/>
              <a:buChar char="•"/>
            </a:pPr>
            <a:r>
              <a:rPr lang="en-US" altLang="ko-KR" sz="1800" dirty="0"/>
              <a:t> is a leaf: delete with no problem</a:t>
            </a:r>
          </a:p>
          <a:p>
            <a:pPr algn="just" eaLnBrk="1" hangingPunct="1">
              <a:lnSpc>
                <a:spcPct val="70000"/>
              </a:lnSpc>
              <a:spcBef>
                <a:spcPct val="50000"/>
              </a:spcBef>
              <a:buFontTx/>
              <a:buChar char="•"/>
            </a:pPr>
            <a:r>
              <a:rPr lang="en-US" altLang="ko-KR" sz="1800" dirty="0"/>
              <a:t> has no left (right) child: replace the node with right (left) child</a:t>
            </a:r>
          </a:p>
          <a:p>
            <a:pPr algn="just" eaLnBrk="1" hangingPunct="1">
              <a:lnSpc>
                <a:spcPct val="70000"/>
              </a:lnSpc>
              <a:spcBef>
                <a:spcPct val="50000"/>
              </a:spcBef>
              <a:buFontTx/>
              <a:buChar char="•"/>
            </a:pPr>
            <a:r>
              <a:rPr lang="en-US" altLang="ko-KR" sz="1800" dirty="0"/>
              <a:t> has both children: find the smallest element in the right </a:t>
            </a:r>
            <a:r>
              <a:rPr lang="en-US" altLang="ko-KR" sz="1800" dirty="0" err="1"/>
              <a:t>subtree</a:t>
            </a:r>
            <a:r>
              <a:rPr lang="en-US" altLang="ko-KR" sz="1800" dirty="0"/>
              <a:t> and replace it with this element</a:t>
            </a:r>
          </a:p>
          <a:p>
            <a:pPr algn="just" eaLnBrk="1" hangingPunct="1">
              <a:lnSpc>
                <a:spcPct val="70000"/>
              </a:lnSpc>
              <a:spcBef>
                <a:spcPct val="50000"/>
              </a:spcBef>
            </a:pPr>
            <a:r>
              <a:rPr lang="en-US" altLang="ko-KR" sz="1800" dirty="0"/>
              <a:t>The routine to find the smallest in a Tree T</a:t>
            </a:r>
          </a:p>
          <a:p>
            <a:pPr algn="just" eaLnBrk="1" hangingPunct="1">
              <a:lnSpc>
                <a:spcPct val="50000"/>
              </a:lnSpc>
              <a:spcBef>
                <a:spcPct val="50000"/>
              </a:spcBef>
            </a:pPr>
            <a:endParaRPr lang="en-US" altLang="ko-KR" sz="1800" dirty="0"/>
          </a:p>
        </p:txBody>
      </p:sp>
      <p:sp>
        <p:nvSpPr>
          <p:cNvPr id="2048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a:t>
            </a:r>
          </a:p>
        </p:txBody>
      </p:sp>
      <p:sp>
        <p:nvSpPr>
          <p:cNvPr id="20485" name="Rectangle 6"/>
          <p:cNvSpPr>
            <a:spLocks noChangeArrowheads="1"/>
          </p:cNvSpPr>
          <p:nvPr/>
        </p:nvSpPr>
        <p:spPr bwMode="auto">
          <a:xfrm>
            <a:off x="4627193" y="3501008"/>
            <a:ext cx="3770311" cy="233653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70000"/>
              </a:lnSpc>
              <a:spcBef>
                <a:spcPct val="50000"/>
              </a:spcBef>
            </a:pPr>
            <a:r>
              <a:rPr lang="en-US" altLang="ko-KR" sz="1600" dirty="0">
                <a:latin typeface="Garamond" pitchFamily="18" charset="0"/>
              </a:rPr>
              <a:t>Position</a:t>
            </a:r>
          </a:p>
          <a:p>
            <a:pPr algn="just">
              <a:lnSpc>
                <a:spcPct val="70000"/>
              </a:lnSpc>
              <a:spcBef>
                <a:spcPct val="50000"/>
              </a:spcBef>
            </a:pPr>
            <a:r>
              <a:rPr lang="en-US" altLang="ko-KR" sz="1600" dirty="0" err="1">
                <a:solidFill>
                  <a:srgbClr val="0000FF"/>
                </a:solidFill>
                <a:latin typeface="Garamond" pitchFamily="18" charset="0"/>
              </a:rPr>
              <a:t>FindMax</a:t>
            </a:r>
            <a:r>
              <a:rPr lang="en-US" altLang="ko-KR" sz="1600" dirty="0">
                <a:latin typeface="Garamond" pitchFamily="18" charset="0"/>
              </a:rPr>
              <a:t>( </a:t>
            </a:r>
            <a:r>
              <a:rPr lang="en-US" altLang="ko-KR" sz="1600" dirty="0" err="1">
                <a:latin typeface="Garamond" pitchFamily="18" charset="0"/>
              </a:rPr>
              <a:t>SearchTree</a:t>
            </a:r>
            <a:r>
              <a:rPr lang="en-US" altLang="ko-KR" sz="1600" dirty="0">
                <a:latin typeface="Garamond" pitchFamily="18" charset="0"/>
              </a:rPr>
              <a:t> T )</a:t>
            </a:r>
          </a:p>
          <a:p>
            <a:pPr algn="just">
              <a:lnSpc>
                <a:spcPct val="70000"/>
              </a:lnSpc>
              <a:spcBef>
                <a:spcPct val="50000"/>
              </a:spcBef>
            </a:pPr>
            <a:r>
              <a:rPr lang="en-US" altLang="ko-KR" sz="1600" dirty="0">
                <a:latin typeface="Garamond" pitchFamily="18" charset="0"/>
              </a:rPr>
              <a:t>{</a:t>
            </a:r>
          </a:p>
          <a:p>
            <a:pPr algn="just">
              <a:lnSpc>
                <a:spcPct val="70000"/>
              </a:lnSpc>
              <a:spcBef>
                <a:spcPct val="50000"/>
              </a:spcBef>
            </a:pPr>
            <a:r>
              <a:rPr lang="en-US" altLang="ko-KR" sz="1600" dirty="0">
                <a:latin typeface="Garamond" pitchFamily="18" charset="0"/>
              </a:rPr>
              <a:t>   if( T != NULL )</a:t>
            </a:r>
          </a:p>
          <a:p>
            <a:pPr algn="just">
              <a:lnSpc>
                <a:spcPct val="70000"/>
              </a:lnSpc>
              <a:spcBef>
                <a:spcPct val="50000"/>
              </a:spcBef>
            </a:pPr>
            <a:r>
              <a:rPr lang="en-US" altLang="ko-KR" sz="1600" dirty="0">
                <a:latin typeface="Garamond" pitchFamily="18" charset="0"/>
              </a:rPr>
              <a:t>      while( T-&gt;Right != NULL )</a:t>
            </a:r>
          </a:p>
          <a:p>
            <a:pPr algn="just">
              <a:lnSpc>
                <a:spcPct val="70000"/>
              </a:lnSpc>
              <a:spcBef>
                <a:spcPct val="50000"/>
              </a:spcBef>
            </a:pPr>
            <a:r>
              <a:rPr lang="en-US" altLang="ko-KR" sz="1600" dirty="0">
                <a:latin typeface="Garamond" pitchFamily="18" charset="0"/>
              </a:rPr>
              <a:t>         T = T-&gt;Right;</a:t>
            </a:r>
          </a:p>
          <a:p>
            <a:pPr algn="just">
              <a:lnSpc>
                <a:spcPct val="70000"/>
              </a:lnSpc>
              <a:spcBef>
                <a:spcPct val="50000"/>
              </a:spcBef>
            </a:pPr>
            <a:r>
              <a:rPr lang="en-US" altLang="ko-KR" sz="1600" dirty="0">
                <a:latin typeface="Garamond" pitchFamily="18" charset="0"/>
              </a:rPr>
              <a:t>   return T;</a:t>
            </a:r>
          </a:p>
          <a:p>
            <a:pPr algn="just">
              <a:lnSpc>
                <a:spcPct val="70000"/>
              </a:lnSpc>
              <a:spcBef>
                <a:spcPct val="50000"/>
              </a:spcBef>
            </a:pPr>
            <a:r>
              <a:rPr lang="en-US" altLang="ko-KR" sz="1600" dirty="0">
                <a:latin typeface="Garamond" pitchFamily="18" charset="0"/>
              </a:rPr>
              <a:t>}</a:t>
            </a:r>
          </a:p>
        </p:txBody>
      </p:sp>
      <p:sp>
        <p:nvSpPr>
          <p:cNvPr id="2" name="직사각형 1"/>
          <p:cNvSpPr/>
          <p:nvPr/>
        </p:nvSpPr>
        <p:spPr>
          <a:xfrm>
            <a:off x="611560" y="3501008"/>
            <a:ext cx="3754587" cy="29238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70000"/>
              </a:lnSpc>
              <a:spcBef>
                <a:spcPct val="50000"/>
              </a:spcBef>
            </a:pPr>
            <a:r>
              <a:rPr lang="en-US" altLang="ko-KR" sz="1600" dirty="0">
                <a:latin typeface="Garamond" pitchFamily="18" charset="0"/>
              </a:rPr>
              <a:t>Position</a:t>
            </a:r>
          </a:p>
          <a:p>
            <a:pPr algn="just" eaLnBrk="1" hangingPunct="1">
              <a:lnSpc>
                <a:spcPct val="70000"/>
              </a:lnSpc>
              <a:spcBef>
                <a:spcPct val="50000"/>
              </a:spcBef>
            </a:pPr>
            <a:r>
              <a:rPr lang="en-US" altLang="ko-KR" sz="1600" dirty="0" err="1">
                <a:solidFill>
                  <a:srgbClr val="FF0000"/>
                </a:solidFill>
                <a:latin typeface="Garamond" pitchFamily="18" charset="0"/>
              </a:rPr>
              <a:t>FindMin</a:t>
            </a:r>
            <a:r>
              <a:rPr lang="en-US" altLang="ko-KR" sz="1600" dirty="0">
                <a:latin typeface="Garamond" pitchFamily="18" charset="0"/>
              </a:rPr>
              <a:t>( </a:t>
            </a:r>
            <a:r>
              <a:rPr lang="en-US" altLang="ko-KR" sz="1600" dirty="0" err="1">
                <a:latin typeface="Garamond" pitchFamily="18" charset="0"/>
              </a:rPr>
              <a:t>SearchTree</a:t>
            </a:r>
            <a:r>
              <a:rPr lang="en-US" altLang="ko-KR" sz="1600" dirty="0">
                <a:latin typeface="Garamond" pitchFamily="18" charset="0"/>
              </a:rPr>
              <a:t> T )</a:t>
            </a:r>
          </a:p>
          <a:p>
            <a:pPr algn="just" eaLnBrk="1" hangingPunct="1">
              <a:lnSpc>
                <a:spcPct val="70000"/>
              </a:lnSpc>
              <a:spcBef>
                <a:spcPct val="50000"/>
              </a:spcBef>
            </a:pPr>
            <a:r>
              <a:rPr lang="en-US" altLang="ko-KR" sz="1600" dirty="0">
                <a:latin typeface="Garamond" pitchFamily="18" charset="0"/>
              </a:rPr>
              <a:t>{</a:t>
            </a:r>
          </a:p>
          <a:p>
            <a:pPr algn="just" eaLnBrk="1" hangingPunct="1">
              <a:lnSpc>
                <a:spcPct val="70000"/>
              </a:lnSpc>
              <a:spcBef>
                <a:spcPct val="50000"/>
              </a:spcBef>
            </a:pPr>
            <a:r>
              <a:rPr lang="en-US" altLang="ko-KR" sz="1600" dirty="0">
                <a:latin typeface="Garamond" pitchFamily="18" charset="0"/>
              </a:rPr>
              <a:t>   if( T == NULL )</a:t>
            </a:r>
          </a:p>
          <a:p>
            <a:pPr algn="just" eaLnBrk="1" hangingPunct="1">
              <a:lnSpc>
                <a:spcPct val="70000"/>
              </a:lnSpc>
              <a:spcBef>
                <a:spcPct val="50000"/>
              </a:spcBef>
            </a:pPr>
            <a:r>
              <a:rPr lang="en-US" altLang="ko-KR" sz="1600" dirty="0">
                <a:latin typeface="Garamond" pitchFamily="18" charset="0"/>
              </a:rPr>
              <a:t>      return NULL;</a:t>
            </a:r>
          </a:p>
          <a:p>
            <a:pPr algn="just" eaLnBrk="1" hangingPunct="1">
              <a:lnSpc>
                <a:spcPct val="70000"/>
              </a:lnSpc>
              <a:spcBef>
                <a:spcPct val="50000"/>
              </a:spcBef>
            </a:pPr>
            <a:r>
              <a:rPr lang="en-US" altLang="ko-KR" sz="1600" dirty="0">
                <a:latin typeface="Garamond" pitchFamily="18" charset="0"/>
              </a:rPr>
              <a:t>   else if( T-&gt;Left == NULL )</a:t>
            </a:r>
          </a:p>
          <a:p>
            <a:pPr algn="just" eaLnBrk="1" hangingPunct="1">
              <a:lnSpc>
                <a:spcPct val="70000"/>
              </a:lnSpc>
              <a:spcBef>
                <a:spcPct val="50000"/>
              </a:spcBef>
            </a:pPr>
            <a:r>
              <a:rPr lang="en-US" altLang="ko-KR" sz="1600" dirty="0">
                <a:latin typeface="Garamond" pitchFamily="18" charset="0"/>
              </a:rPr>
              <a:t>      return T;</a:t>
            </a:r>
          </a:p>
          <a:p>
            <a:pPr algn="just" eaLnBrk="1" hangingPunct="1">
              <a:lnSpc>
                <a:spcPct val="70000"/>
              </a:lnSpc>
              <a:spcBef>
                <a:spcPct val="50000"/>
              </a:spcBef>
            </a:pPr>
            <a:r>
              <a:rPr lang="en-US" altLang="ko-KR" sz="1600" dirty="0">
                <a:latin typeface="Garamond" pitchFamily="18" charset="0"/>
              </a:rPr>
              <a:t>   else</a:t>
            </a:r>
          </a:p>
          <a:p>
            <a:pPr algn="just" eaLnBrk="1" hangingPunct="1">
              <a:lnSpc>
                <a:spcPct val="70000"/>
              </a:lnSpc>
              <a:spcBef>
                <a:spcPct val="50000"/>
              </a:spcBef>
            </a:pPr>
            <a:r>
              <a:rPr lang="en-US" altLang="ko-KR" sz="1600" dirty="0">
                <a:latin typeface="Garamond" pitchFamily="18" charset="0"/>
              </a:rPr>
              <a:t>      return </a:t>
            </a:r>
            <a:r>
              <a:rPr lang="en-US" altLang="ko-KR" sz="1600" dirty="0" err="1">
                <a:latin typeface="Garamond" pitchFamily="18" charset="0"/>
              </a:rPr>
              <a:t>FindMin</a:t>
            </a:r>
            <a:r>
              <a:rPr lang="en-US" altLang="ko-KR" sz="1600" dirty="0">
                <a:latin typeface="Garamond" pitchFamily="18" charset="0"/>
              </a:rPr>
              <a:t>( T-&gt;Left );</a:t>
            </a:r>
          </a:p>
          <a:p>
            <a:pPr algn="just" eaLnBrk="1" hangingPunct="1">
              <a:lnSpc>
                <a:spcPct val="70000"/>
              </a:lnSpc>
              <a:spcBef>
                <a:spcPct val="50000"/>
              </a:spcBef>
            </a:pPr>
            <a:r>
              <a:rPr lang="en-US" altLang="ko-KR" sz="1600" dirty="0">
                <a:latin typeface="Garamond" pitchFamily="18" charset="0"/>
              </a:rPr>
              <a:t>}</a:t>
            </a:r>
          </a:p>
        </p:txBody>
      </p:sp>
    </p:spTree>
    <p:extLst>
      <p:ext uri="{BB962C8B-B14F-4D97-AF65-F5344CB8AC3E}">
        <p14:creationId xmlns:p14="http://schemas.microsoft.com/office/powerpoint/2010/main" val="2682802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AB5C664-18C5-49FA-8D00-9604F16DE544}" type="slidenum">
              <a:rPr kumimoji="0" lang="en-US" altLang="ko-KR" sz="1400" smtClean="0">
                <a:latin typeface="Trebuchet MS" pitchFamily="34" charset="0"/>
              </a:rPr>
              <a:pPr/>
              <a:t>24</a:t>
            </a:fld>
            <a:endParaRPr kumimoji="0" lang="en-US" altLang="ko-KR" sz="1400" smtClean="0">
              <a:latin typeface="Trebuchet MS" pitchFamily="34" charset="0"/>
            </a:endParaRPr>
          </a:p>
        </p:txBody>
      </p:sp>
      <p:sp>
        <p:nvSpPr>
          <p:cNvPr id="21507" name="Text Box 3"/>
          <p:cNvSpPr txBox="1">
            <a:spLocks noChangeArrowheads="1"/>
          </p:cNvSpPr>
          <p:nvPr/>
        </p:nvSpPr>
        <p:spPr bwMode="auto">
          <a:xfrm>
            <a:off x="557213" y="1438275"/>
            <a:ext cx="797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90000"/>
              </a:lnSpc>
              <a:spcBef>
                <a:spcPct val="50000"/>
              </a:spcBef>
            </a:pPr>
            <a:r>
              <a:rPr lang="en-US" altLang="ko-KR" sz="2000" dirty="0">
                <a:solidFill>
                  <a:srgbClr val="FF0000"/>
                </a:solidFill>
                <a:latin typeface="Arial" charset="0"/>
              </a:rPr>
              <a:t>Deletion of 5</a:t>
            </a:r>
          </a:p>
        </p:txBody>
      </p:sp>
      <p:grpSp>
        <p:nvGrpSpPr>
          <p:cNvPr id="21508" name="Group 51"/>
          <p:cNvGrpSpPr>
            <a:grpSpLocks/>
          </p:cNvGrpSpPr>
          <p:nvPr/>
        </p:nvGrpSpPr>
        <p:grpSpPr bwMode="auto">
          <a:xfrm>
            <a:off x="673100" y="2276475"/>
            <a:ext cx="3549650" cy="3451225"/>
            <a:chOff x="424" y="1434"/>
            <a:chExt cx="2236" cy="2174"/>
          </a:xfrm>
        </p:grpSpPr>
        <p:sp>
          <p:nvSpPr>
            <p:cNvPr id="21532" name="Line 4"/>
            <p:cNvSpPr>
              <a:spLocks noChangeShapeType="1"/>
            </p:cNvSpPr>
            <p:nvPr/>
          </p:nvSpPr>
          <p:spPr bwMode="auto">
            <a:xfrm>
              <a:off x="893" y="2061"/>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533" name="Line 5"/>
            <p:cNvSpPr>
              <a:spLocks noChangeShapeType="1"/>
            </p:cNvSpPr>
            <p:nvPr/>
          </p:nvSpPr>
          <p:spPr bwMode="auto">
            <a:xfrm flipH="1">
              <a:off x="891" y="2548"/>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1534" name="Group 6"/>
            <p:cNvGrpSpPr>
              <a:grpSpLocks/>
            </p:cNvGrpSpPr>
            <p:nvPr/>
          </p:nvGrpSpPr>
          <p:grpSpPr bwMode="auto">
            <a:xfrm>
              <a:off x="966" y="2290"/>
              <a:ext cx="268" cy="268"/>
              <a:chOff x="3052" y="2898"/>
              <a:chExt cx="268" cy="268"/>
            </a:xfrm>
          </p:grpSpPr>
          <p:sp>
            <p:nvSpPr>
              <p:cNvPr id="21555" name="Oval 7"/>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56" name="Text Box 8"/>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solidFill>
                      <a:srgbClr val="FF0000"/>
                    </a:solidFill>
                  </a:rPr>
                  <a:t>5</a:t>
                </a:r>
              </a:p>
            </p:txBody>
          </p:sp>
        </p:grpSp>
        <p:sp>
          <p:nvSpPr>
            <p:cNvPr id="21535" name="Line 9"/>
            <p:cNvSpPr>
              <a:spLocks noChangeShapeType="1"/>
            </p:cNvSpPr>
            <p:nvPr/>
          </p:nvSpPr>
          <p:spPr bwMode="auto">
            <a:xfrm flipH="1">
              <a:off x="575" y="2076"/>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536" name="Oval 10"/>
            <p:cNvSpPr>
              <a:spLocks noChangeArrowheads="1"/>
            </p:cNvSpPr>
            <p:nvPr/>
          </p:nvSpPr>
          <p:spPr bwMode="auto">
            <a:xfrm>
              <a:off x="689" y="181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37" name="Text Box 11"/>
            <p:cNvSpPr txBox="1">
              <a:spLocks noChangeArrowheads="1"/>
            </p:cNvSpPr>
            <p:nvPr/>
          </p:nvSpPr>
          <p:spPr bwMode="auto">
            <a:xfrm>
              <a:off x="734" y="183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2</a:t>
              </a:r>
            </a:p>
          </p:txBody>
        </p:sp>
        <p:sp>
          <p:nvSpPr>
            <p:cNvPr id="21538" name="Oval 12"/>
            <p:cNvSpPr>
              <a:spLocks noChangeArrowheads="1"/>
            </p:cNvSpPr>
            <p:nvPr/>
          </p:nvSpPr>
          <p:spPr bwMode="auto">
            <a:xfrm>
              <a:off x="424" y="231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39" name="Text Box 13"/>
            <p:cNvSpPr txBox="1">
              <a:spLocks noChangeArrowheads="1"/>
            </p:cNvSpPr>
            <p:nvPr/>
          </p:nvSpPr>
          <p:spPr bwMode="auto">
            <a:xfrm>
              <a:off x="466" y="2325"/>
              <a:ext cx="1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nvGrpSpPr>
            <p:cNvPr id="21540" name="Group 14"/>
            <p:cNvGrpSpPr>
              <a:grpSpLocks/>
            </p:cNvGrpSpPr>
            <p:nvPr/>
          </p:nvGrpSpPr>
          <p:grpSpPr bwMode="auto">
            <a:xfrm>
              <a:off x="719" y="2805"/>
              <a:ext cx="268" cy="268"/>
              <a:chOff x="2780" y="3677"/>
              <a:chExt cx="268" cy="268"/>
            </a:xfrm>
          </p:grpSpPr>
          <p:sp>
            <p:nvSpPr>
              <p:cNvPr id="21553" name="Oval 15"/>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54" name="Text Box 16"/>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sp>
          <p:nvSpPr>
            <p:cNvPr id="21541" name="Line 17"/>
            <p:cNvSpPr>
              <a:spLocks noChangeShapeType="1"/>
            </p:cNvSpPr>
            <p:nvPr/>
          </p:nvSpPr>
          <p:spPr bwMode="auto">
            <a:xfrm flipH="1">
              <a:off x="933" y="1651"/>
              <a:ext cx="57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1542" name="Group 18"/>
            <p:cNvGrpSpPr>
              <a:grpSpLocks/>
            </p:cNvGrpSpPr>
            <p:nvPr/>
          </p:nvGrpSpPr>
          <p:grpSpPr bwMode="auto">
            <a:xfrm>
              <a:off x="1481" y="1434"/>
              <a:ext cx="1179" cy="638"/>
              <a:chOff x="3542" y="2026"/>
              <a:chExt cx="1179" cy="638"/>
            </a:xfrm>
          </p:grpSpPr>
          <p:sp>
            <p:nvSpPr>
              <p:cNvPr id="21547" name="Oval 19"/>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48" name="Text Box 20"/>
              <p:cNvSpPr txBox="1">
                <a:spLocks noChangeArrowheads="1"/>
              </p:cNvSpPr>
              <p:nvPr/>
            </p:nvSpPr>
            <p:spPr bwMode="auto">
              <a:xfrm>
                <a:off x="3592" y="2043"/>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nvGrpSpPr>
              <p:cNvPr id="21549" name="Group 21"/>
              <p:cNvGrpSpPr>
                <a:grpSpLocks/>
              </p:cNvGrpSpPr>
              <p:nvPr/>
            </p:nvGrpSpPr>
            <p:grpSpPr bwMode="auto">
              <a:xfrm>
                <a:off x="4453" y="2396"/>
                <a:ext cx="268" cy="268"/>
                <a:chOff x="4161" y="2640"/>
                <a:chExt cx="268" cy="268"/>
              </a:xfrm>
            </p:grpSpPr>
            <p:sp>
              <p:nvSpPr>
                <p:cNvPr id="21551" name="Oval 22"/>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52" name="Text Box 23"/>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8</a:t>
                  </a:r>
                </a:p>
              </p:txBody>
            </p:sp>
          </p:grpSp>
          <p:sp>
            <p:nvSpPr>
              <p:cNvPr id="21550" name="Line 24"/>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21543" name="Group 25"/>
            <p:cNvGrpSpPr>
              <a:grpSpLocks/>
            </p:cNvGrpSpPr>
            <p:nvPr/>
          </p:nvGrpSpPr>
          <p:grpSpPr bwMode="auto">
            <a:xfrm>
              <a:off x="450" y="3340"/>
              <a:ext cx="268" cy="268"/>
              <a:chOff x="2780" y="3677"/>
              <a:chExt cx="268" cy="268"/>
            </a:xfrm>
          </p:grpSpPr>
          <p:sp>
            <p:nvSpPr>
              <p:cNvPr id="21545" name="Oval 26"/>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46" name="Text Box 27"/>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sp>
          <p:nvSpPr>
            <p:cNvPr id="21544" name="Line 28"/>
            <p:cNvSpPr>
              <a:spLocks noChangeShapeType="1"/>
            </p:cNvSpPr>
            <p:nvPr/>
          </p:nvSpPr>
          <p:spPr bwMode="auto">
            <a:xfrm flipH="1">
              <a:off x="625" y="3067"/>
              <a:ext cx="162"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21509" name="Group 52"/>
          <p:cNvGrpSpPr>
            <a:grpSpLocks/>
          </p:cNvGrpSpPr>
          <p:nvPr/>
        </p:nvGrpSpPr>
        <p:grpSpPr bwMode="auto">
          <a:xfrm>
            <a:off x="4981575" y="2276475"/>
            <a:ext cx="3549650" cy="2601913"/>
            <a:chOff x="3138" y="1434"/>
            <a:chExt cx="2236" cy="1639"/>
          </a:xfrm>
        </p:grpSpPr>
        <p:sp>
          <p:nvSpPr>
            <p:cNvPr id="21511" name="Line 29"/>
            <p:cNvSpPr>
              <a:spLocks noChangeShapeType="1"/>
            </p:cNvSpPr>
            <p:nvPr/>
          </p:nvSpPr>
          <p:spPr bwMode="auto">
            <a:xfrm>
              <a:off x="3607" y="2061"/>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512" name="Line 30"/>
            <p:cNvSpPr>
              <a:spLocks noChangeShapeType="1"/>
            </p:cNvSpPr>
            <p:nvPr/>
          </p:nvSpPr>
          <p:spPr bwMode="auto">
            <a:xfrm flipH="1">
              <a:off x="3605" y="2548"/>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1513" name="Group 31"/>
            <p:cNvGrpSpPr>
              <a:grpSpLocks/>
            </p:cNvGrpSpPr>
            <p:nvPr/>
          </p:nvGrpSpPr>
          <p:grpSpPr bwMode="auto">
            <a:xfrm>
              <a:off x="3680" y="2290"/>
              <a:ext cx="268" cy="268"/>
              <a:chOff x="3052" y="2898"/>
              <a:chExt cx="268" cy="268"/>
            </a:xfrm>
          </p:grpSpPr>
          <p:sp>
            <p:nvSpPr>
              <p:cNvPr id="21530" name="Oval 32"/>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31" name="Text Box 33"/>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sp>
          <p:nvSpPr>
            <p:cNvPr id="21514" name="Line 34"/>
            <p:cNvSpPr>
              <a:spLocks noChangeShapeType="1"/>
            </p:cNvSpPr>
            <p:nvPr/>
          </p:nvSpPr>
          <p:spPr bwMode="auto">
            <a:xfrm flipH="1">
              <a:off x="3289" y="2076"/>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515" name="Oval 35"/>
            <p:cNvSpPr>
              <a:spLocks noChangeArrowheads="1"/>
            </p:cNvSpPr>
            <p:nvPr/>
          </p:nvSpPr>
          <p:spPr bwMode="auto">
            <a:xfrm>
              <a:off x="3403" y="181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16" name="Text Box 36"/>
            <p:cNvSpPr txBox="1">
              <a:spLocks noChangeArrowheads="1"/>
            </p:cNvSpPr>
            <p:nvPr/>
          </p:nvSpPr>
          <p:spPr bwMode="auto">
            <a:xfrm>
              <a:off x="3448" y="183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2</a:t>
              </a:r>
            </a:p>
          </p:txBody>
        </p:sp>
        <p:sp>
          <p:nvSpPr>
            <p:cNvPr id="21517" name="Oval 37"/>
            <p:cNvSpPr>
              <a:spLocks noChangeArrowheads="1"/>
            </p:cNvSpPr>
            <p:nvPr/>
          </p:nvSpPr>
          <p:spPr bwMode="auto">
            <a:xfrm>
              <a:off x="3138" y="231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18" name="Text Box 38"/>
            <p:cNvSpPr txBox="1">
              <a:spLocks noChangeArrowheads="1"/>
            </p:cNvSpPr>
            <p:nvPr/>
          </p:nvSpPr>
          <p:spPr bwMode="auto">
            <a:xfrm>
              <a:off x="3180" y="2325"/>
              <a:ext cx="1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nvGrpSpPr>
            <p:cNvPr id="21519" name="Group 39"/>
            <p:cNvGrpSpPr>
              <a:grpSpLocks/>
            </p:cNvGrpSpPr>
            <p:nvPr/>
          </p:nvGrpSpPr>
          <p:grpSpPr bwMode="auto">
            <a:xfrm>
              <a:off x="3433" y="2805"/>
              <a:ext cx="268" cy="268"/>
              <a:chOff x="2780" y="3677"/>
              <a:chExt cx="268" cy="268"/>
            </a:xfrm>
          </p:grpSpPr>
          <p:sp>
            <p:nvSpPr>
              <p:cNvPr id="21528" name="Oval 40"/>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29" name="Text Box 41"/>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sp>
          <p:nvSpPr>
            <p:cNvPr id="21520" name="Line 42"/>
            <p:cNvSpPr>
              <a:spLocks noChangeShapeType="1"/>
            </p:cNvSpPr>
            <p:nvPr/>
          </p:nvSpPr>
          <p:spPr bwMode="auto">
            <a:xfrm flipH="1">
              <a:off x="3647" y="1651"/>
              <a:ext cx="57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1521" name="Group 43"/>
            <p:cNvGrpSpPr>
              <a:grpSpLocks/>
            </p:cNvGrpSpPr>
            <p:nvPr/>
          </p:nvGrpSpPr>
          <p:grpSpPr bwMode="auto">
            <a:xfrm>
              <a:off x="4195" y="1434"/>
              <a:ext cx="1179" cy="638"/>
              <a:chOff x="3542" y="2026"/>
              <a:chExt cx="1179" cy="638"/>
            </a:xfrm>
          </p:grpSpPr>
          <p:sp>
            <p:nvSpPr>
              <p:cNvPr id="21522" name="Oval 44"/>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23" name="Text Box 45"/>
              <p:cNvSpPr txBox="1">
                <a:spLocks noChangeArrowheads="1"/>
              </p:cNvSpPr>
              <p:nvPr/>
            </p:nvSpPr>
            <p:spPr bwMode="auto">
              <a:xfrm>
                <a:off x="3592" y="2043"/>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nvGrpSpPr>
              <p:cNvPr id="21524" name="Group 46"/>
              <p:cNvGrpSpPr>
                <a:grpSpLocks/>
              </p:cNvGrpSpPr>
              <p:nvPr/>
            </p:nvGrpSpPr>
            <p:grpSpPr bwMode="auto">
              <a:xfrm>
                <a:off x="4453" y="2396"/>
                <a:ext cx="268" cy="268"/>
                <a:chOff x="4161" y="2640"/>
                <a:chExt cx="268" cy="268"/>
              </a:xfrm>
            </p:grpSpPr>
            <p:sp>
              <p:nvSpPr>
                <p:cNvPr id="21526" name="Oval 47"/>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1527" name="Text Box 48"/>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8</a:t>
                  </a:r>
                </a:p>
              </p:txBody>
            </p:sp>
          </p:grpSp>
          <p:sp>
            <p:nvSpPr>
              <p:cNvPr id="21525" name="Line 49"/>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21510" name="Rectangle 50"/>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 Example: One Child</a:t>
            </a:r>
          </a:p>
        </p:txBody>
      </p:sp>
    </p:spTree>
    <p:extLst>
      <p:ext uri="{BB962C8B-B14F-4D97-AF65-F5344CB8AC3E}">
        <p14:creationId xmlns:p14="http://schemas.microsoft.com/office/powerpoint/2010/main" val="3285953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3EE63ECD-DC4F-4130-8A1F-9D2C6176A2DE}" type="slidenum">
              <a:rPr kumimoji="0" lang="en-US" altLang="ko-KR" sz="1400" smtClean="0">
                <a:latin typeface="Trebuchet MS" pitchFamily="34" charset="0"/>
              </a:rPr>
              <a:pPr/>
              <a:t>25</a:t>
            </a:fld>
            <a:endParaRPr kumimoji="0" lang="en-US" altLang="ko-KR" sz="1400" smtClean="0">
              <a:latin typeface="Trebuchet MS" pitchFamily="34" charset="0"/>
            </a:endParaRPr>
          </a:p>
        </p:txBody>
      </p:sp>
      <p:sp>
        <p:nvSpPr>
          <p:cNvPr id="22531" name="Text Box 3"/>
          <p:cNvSpPr txBox="1">
            <a:spLocks noChangeArrowheads="1"/>
          </p:cNvSpPr>
          <p:nvPr/>
        </p:nvSpPr>
        <p:spPr bwMode="auto">
          <a:xfrm>
            <a:off x="541338" y="1196752"/>
            <a:ext cx="797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90000"/>
              </a:lnSpc>
              <a:spcBef>
                <a:spcPct val="50000"/>
              </a:spcBef>
            </a:pPr>
            <a:r>
              <a:rPr lang="en-US" altLang="ko-KR" sz="2000" dirty="0">
                <a:solidFill>
                  <a:srgbClr val="FF0000"/>
                </a:solidFill>
                <a:latin typeface="Arial" charset="0"/>
              </a:rPr>
              <a:t>Deletion of 2</a:t>
            </a:r>
          </a:p>
        </p:txBody>
      </p:sp>
      <p:sp>
        <p:nvSpPr>
          <p:cNvPr id="22532" name="Line 4"/>
          <p:cNvSpPr>
            <a:spLocks noChangeShapeType="1"/>
          </p:cNvSpPr>
          <p:nvPr/>
        </p:nvSpPr>
        <p:spPr bwMode="auto">
          <a:xfrm>
            <a:off x="1417638" y="2912195"/>
            <a:ext cx="282575" cy="385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33" name="Line 5"/>
          <p:cNvSpPr>
            <a:spLocks noChangeShapeType="1"/>
          </p:cNvSpPr>
          <p:nvPr/>
        </p:nvSpPr>
        <p:spPr bwMode="auto">
          <a:xfrm flipH="1">
            <a:off x="1414463" y="3685307"/>
            <a:ext cx="258762" cy="423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2534" name="Group 6"/>
          <p:cNvGrpSpPr>
            <a:grpSpLocks/>
          </p:cNvGrpSpPr>
          <p:nvPr/>
        </p:nvGrpSpPr>
        <p:grpSpPr bwMode="auto">
          <a:xfrm>
            <a:off x="1533525" y="3275732"/>
            <a:ext cx="425450" cy="425450"/>
            <a:chOff x="3052" y="2898"/>
            <a:chExt cx="268" cy="268"/>
          </a:xfrm>
        </p:grpSpPr>
        <p:sp>
          <p:nvSpPr>
            <p:cNvPr id="22583" name="Oval 7"/>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84" name="Text Box 8"/>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5</a:t>
              </a:r>
            </a:p>
          </p:txBody>
        </p:sp>
      </p:grpSp>
      <p:sp>
        <p:nvSpPr>
          <p:cNvPr id="22535" name="Line 9"/>
          <p:cNvSpPr>
            <a:spLocks noChangeShapeType="1"/>
          </p:cNvSpPr>
          <p:nvPr/>
        </p:nvSpPr>
        <p:spPr bwMode="auto">
          <a:xfrm flipH="1">
            <a:off x="912813" y="2936007"/>
            <a:ext cx="309562"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36" name="Oval 10"/>
          <p:cNvSpPr>
            <a:spLocks noChangeArrowheads="1"/>
          </p:cNvSpPr>
          <p:nvPr/>
        </p:nvSpPr>
        <p:spPr bwMode="auto">
          <a:xfrm>
            <a:off x="1093788" y="2526432"/>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37" name="Text Box 11"/>
          <p:cNvSpPr txBox="1">
            <a:spLocks noChangeArrowheads="1"/>
          </p:cNvSpPr>
          <p:nvPr/>
        </p:nvSpPr>
        <p:spPr bwMode="auto">
          <a:xfrm>
            <a:off x="1165225" y="2545482"/>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solidFill>
                  <a:srgbClr val="FF0000"/>
                </a:solidFill>
              </a:rPr>
              <a:t>2</a:t>
            </a:r>
          </a:p>
        </p:txBody>
      </p:sp>
      <p:sp>
        <p:nvSpPr>
          <p:cNvPr id="22538" name="Oval 12"/>
          <p:cNvSpPr>
            <a:spLocks noChangeArrowheads="1"/>
          </p:cNvSpPr>
          <p:nvPr/>
        </p:nvSpPr>
        <p:spPr bwMode="auto">
          <a:xfrm>
            <a:off x="673100" y="3317007"/>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39" name="Text Box 13"/>
          <p:cNvSpPr txBox="1">
            <a:spLocks noChangeArrowheads="1"/>
          </p:cNvSpPr>
          <p:nvPr/>
        </p:nvSpPr>
        <p:spPr bwMode="auto">
          <a:xfrm>
            <a:off x="739775" y="3331295"/>
            <a:ext cx="274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nvGrpSpPr>
          <p:cNvPr id="22540" name="Group 14"/>
          <p:cNvGrpSpPr>
            <a:grpSpLocks/>
          </p:cNvGrpSpPr>
          <p:nvPr/>
        </p:nvGrpSpPr>
        <p:grpSpPr bwMode="auto">
          <a:xfrm>
            <a:off x="1141413" y="4093295"/>
            <a:ext cx="425450" cy="425450"/>
            <a:chOff x="2780" y="3677"/>
            <a:chExt cx="268" cy="268"/>
          </a:xfrm>
        </p:grpSpPr>
        <p:sp>
          <p:nvSpPr>
            <p:cNvPr id="22581" name="Oval 15"/>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82" name="Text Box 16"/>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sp>
        <p:nvSpPr>
          <p:cNvPr id="22541" name="Line 17"/>
          <p:cNvSpPr>
            <a:spLocks noChangeShapeType="1"/>
          </p:cNvSpPr>
          <p:nvPr/>
        </p:nvSpPr>
        <p:spPr bwMode="auto">
          <a:xfrm flipH="1">
            <a:off x="1481138" y="2261320"/>
            <a:ext cx="9144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2542" name="Group 18"/>
          <p:cNvGrpSpPr>
            <a:grpSpLocks/>
          </p:cNvGrpSpPr>
          <p:nvPr/>
        </p:nvGrpSpPr>
        <p:grpSpPr bwMode="auto">
          <a:xfrm>
            <a:off x="2351088" y="1916832"/>
            <a:ext cx="1871662" cy="1012825"/>
            <a:chOff x="3542" y="2026"/>
            <a:chExt cx="1179" cy="638"/>
          </a:xfrm>
        </p:grpSpPr>
        <p:sp>
          <p:nvSpPr>
            <p:cNvPr id="22575" name="Oval 19"/>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76" name="Text Box 20"/>
            <p:cNvSpPr txBox="1">
              <a:spLocks noChangeArrowheads="1"/>
            </p:cNvSpPr>
            <p:nvPr/>
          </p:nvSpPr>
          <p:spPr bwMode="auto">
            <a:xfrm>
              <a:off x="3592" y="2043"/>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nvGrpSpPr>
            <p:cNvPr id="22577" name="Group 21"/>
            <p:cNvGrpSpPr>
              <a:grpSpLocks/>
            </p:cNvGrpSpPr>
            <p:nvPr/>
          </p:nvGrpSpPr>
          <p:grpSpPr bwMode="auto">
            <a:xfrm>
              <a:off x="4453" y="2396"/>
              <a:ext cx="268" cy="268"/>
              <a:chOff x="4161" y="2640"/>
              <a:chExt cx="268" cy="268"/>
            </a:xfrm>
          </p:grpSpPr>
          <p:sp>
            <p:nvSpPr>
              <p:cNvPr id="22579" name="Oval 22"/>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80" name="Text Box 23"/>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8</a:t>
                </a:r>
              </a:p>
            </p:txBody>
          </p:sp>
        </p:grpSp>
        <p:sp>
          <p:nvSpPr>
            <p:cNvPr id="22578" name="Line 24"/>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22543" name="Group 25"/>
          <p:cNvGrpSpPr>
            <a:grpSpLocks/>
          </p:cNvGrpSpPr>
          <p:nvPr/>
        </p:nvGrpSpPr>
        <p:grpSpPr bwMode="auto">
          <a:xfrm>
            <a:off x="714375" y="4942607"/>
            <a:ext cx="425450" cy="425450"/>
            <a:chOff x="2780" y="3677"/>
            <a:chExt cx="268" cy="268"/>
          </a:xfrm>
        </p:grpSpPr>
        <p:sp>
          <p:nvSpPr>
            <p:cNvPr id="22573" name="Oval 26"/>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74" name="Text Box 27"/>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sp>
        <p:nvSpPr>
          <p:cNvPr id="22544" name="Line 28"/>
          <p:cNvSpPr>
            <a:spLocks noChangeShapeType="1"/>
          </p:cNvSpPr>
          <p:nvPr/>
        </p:nvSpPr>
        <p:spPr bwMode="auto">
          <a:xfrm flipH="1">
            <a:off x="992188" y="4509220"/>
            <a:ext cx="257175"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45" name="Line 29"/>
          <p:cNvSpPr>
            <a:spLocks noChangeShapeType="1"/>
          </p:cNvSpPr>
          <p:nvPr/>
        </p:nvSpPr>
        <p:spPr bwMode="auto">
          <a:xfrm>
            <a:off x="5784850" y="2943945"/>
            <a:ext cx="282575" cy="385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46" name="Line 30"/>
          <p:cNvSpPr>
            <a:spLocks noChangeShapeType="1"/>
          </p:cNvSpPr>
          <p:nvPr/>
        </p:nvSpPr>
        <p:spPr bwMode="auto">
          <a:xfrm flipH="1">
            <a:off x="5781675" y="3717057"/>
            <a:ext cx="258763" cy="423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2547" name="Group 31"/>
          <p:cNvGrpSpPr>
            <a:grpSpLocks/>
          </p:cNvGrpSpPr>
          <p:nvPr/>
        </p:nvGrpSpPr>
        <p:grpSpPr bwMode="auto">
          <a:xfrm>
            <a:off x="5900738" y="3307482"/>
            <a:ext cx="425450" cy="425450"/>
            <a:chOff x="3052" y="2898"/>
            <a:chExt cx="268" cy="268"/>
          </a:xfrm>
        </p:grpSpPr>
        <p:sp>
          <p:nvSpPr>
            <p:cNvPr id="22571" name="Oval 32"/>
            <p:cNvSpPr>
              <a:spLocks noChangeArrowheads="1"/>
            </p:cNvSpPr>
            <p:nvPr/>
          </p:nvSpPr>
          <p:spPr bwMode="auto">
            <a:xfrm>
              <a:off x="3052" y="289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72" name="Text Box 33"/>
            <p:cNvSpPr txBox="1">
              <a:spLocks noChangeArrowheads="1"/>
            </p:cNvSpPr>
            <p:nvPr/>
          </p:nvSpPr>
          <p:spPr bwMode="auto">
            <a:xfrm>
              <a:off x="3095" y="2934"/>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5</a:t>
              </a:r>
            </a:p>
          </p:txBody>
        </p:sp>
      </p:grpSp>
      <p:sp>
        <p:nvSpPr>
          <p:cNvPr id="22548" name="Line 34"/>
          <p:cNvSpPr>
            <a:spLocks noChangeShapeType="1"/>
          </p:cNvSpPr>
          <p:nvPr/>
        </p:nvSpPr>
        <p:spPr bwMode="auto">
          <a:xfrm flipH="1">
            <a:off x="5280025" y="2967757"/>
            <a:ext cx="309563"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49" name="Oval 35"/>
          <p:cNvSpPr>
            <a:spLocks noChangeArrowheads="1"/>
          </p:cNvSpPr>
          <p:nvPr/>
        </p:nvSpPr>
        <p:spPr bwMode="auto">
          <a:xfrm>
            <a:off x="5461000" y="2558182"/>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50" name="Text Box 36"/>
          <p:cNvSpPr txBox="1">
            <a:spLocks noChangeArrowheads="1"/>
          </p:cNvSpPr>
          <p:nvPr/>
        </p:nvSpPr>
        <p:spPr bwMode="auto">
          <a:xfrm>
            <a:off x="5532438" y="2577232"/>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sp>
        <p:nvSpPr>
          <p:cNvPr id="22551" name="Oval 37"/>
          <p:cNvSpPr>
            <a:spLocks noChangeArrowheads="1"/>
          </p:cNvSpPr>
          <p:nvPr/>
        </p:nvSpPr>
        <p:spPr bwMode="auto">
          <a:xfrm>
            <a:off x="5040313" y="3348757"/>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52" name="Text Box 38"/>
          <p:cNvSpPr txBox="1">
            <a:spLocks noChangeArrowheads="1"/>
          </p:cNvSpPr>
          <p:nvPr/>
        </p:nvSpPr>
        <p:spPr bwMode="auto">
          <a:xfrm>
            <a:off x="5106988" y="3363045"/>
            <a:ext cx="274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nvGrpSpPr>
          <p:cNvPr id="22553" name="Group 39"/>
          <p:cNvGrpSpPr>
            <a:grpSpLocks/>
          </p:cNvGrpSpPr>
          <p:nvPr/>
        </p:nvGrpSpPr>
        <p:grpSpPr bwMode="auto">
          <a:xfrm>
            <a:off x="5508625" y="4125045"/>
            <a:ext cx="425450" cy="425450"/>
            <a:chOff x="2780" y="3677"/>
            <a:chExt cx="268" cy="268"/>
          </a:xfrm>
        </p:grpSpPr>
        <p:sp>
          <p:nvSpPr>
            <p:cNvPr id="22569" name="Oval 40"/>
            <p:cNvSpPr>
              <a:spLocks noChangeArrowheads="1"/>
            </p:cNvSpPr>
            <p:nvPr/>
          </p:nvSpPr>
          <p:spPr bwMode="auto">
            <a:xfrm>
              <a:off x="2780" y="367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70" name="Text Box 41"/>
            <p:cNvSpPr txBox="1">
              <a:spLocks noChangeArrowheads="1"/>
            </p:cNvSpPr>
            <p:nvPr/>
          </p:nvSpPr>
          <p:spPr bwMode="auto">
            <a:xfrm>
              <a:off x="2836" y="3701"/>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sp>
        <p:nvSpPr>
          <p:cNvPr id="22554" name="Line 42"/>
          <p:cNvSpPr>
            <a:spLocks noChangeShapeType="1"/>
          </p:cNvSpPr>
          <p:nvPr/>
        </p:nvSpPr>
        <p:spPr bwMode="auto">
          <a:xfrm flipH="1">
            <a:off x="5848350" y="2293070"/>
            <a:ext cx="9144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2555" name="Group 43"/>
          <p:cNvGrpSpPr>
            <a:grpSpLocks/>
          </p:cNvGrpSpPr>
          <p:nvPr/>
        </p:nvGrpSpPr>
        <p:grpSpPr bwMode="auto">
          <a:xfrm>
            <a:off x="6718300" y="1948582"/>
            <a:ext cx="1871663" cy="1012825"/>
            <a:chOff x="3542" y="2026"/>
            <a:chExt cx="1179" cy="638"/>
          </a:xfrm>
        </p:grpSpPr>
        <p:sp>
          <p:nvSpPr>
            <p:cNvPr id="22563" name="Oval 44"/>
            <p:cNvSpPr>
              <a:spLocks noChangeArrowheads="1"/>
            </p:cNvSpPr>
            <p:nvPr/>
          </p:nvSpPr>
          <p:spPr bwMode="auto">
            <a:xfrm>
              <a:off x="3542" y="202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64" name="Text Box 45"/>
            <p:cNvSpPr txBox="1">
              <a:spLocks noChangeArrowheads="1"/>
            </p:cNvSpPr>
            <p:nvPr/>
          </p:nvSpPr>
          <p:spPr bwMode="auto">
            <a:xfrm>
              <a:off x="3592" y="2043"/>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nvGrpSpPr>
            <p:cNvPr id="22565" name="Group 46"/>
            <p:cNvGrpSpPr>
              <a:grpSpLocks/>
            </p:cNvGrpSpPr>
            <p:nvPr/>
          </p:nvGrpSpPr>
          <p:grpSpPr bwMode="auto">
            <a:xfrm>
              <a:off x="4453" y="2396"/>
              <a:ext cx="268" cy="268"/>
              <a:chOff x="4161" y="2640"/>
              <a:chExt cx="268" cy="268"/>
            </a:xfrm>
          </p:grpSpPr>
          <p:sp>
            <p:nvSpPr>
              <p:cNvPr id="22567" name="Oval 47"/>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68" name="Text Box 48"/>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8</a:t>
                </a:r>
              </a:p>
            </p:txBody>
          </p:sp>
        </p:grpSp>
        <p:sp>
          <p:nvSpPr>
            <p:cNvPr id="22566" name="Line 49"/>
            <p:cNvSpPr>
              <a:spLocks noChangeShapeType="1"/>
            </p:cNvSpPr>
            <p:nvPr/>
          </p:nvSpPr>
          <p:spPr bwMode="auto">
            <a:xfrm>
              <a:off x="3805" y="2190"/>
              <a:ext cx="698"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22556" name="Oval 50"/>
          <p:cNvSpPr>
            <a:spLocks noChangeArrowheads="1"/>
          </p:cNvSpPr>
          <p:nvPr/>
        </p:nvSpPr>
        <p:spPr bwMode="auto">
          <a:xfrm>
            <a:off x="1512888" y="569984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57" name="Text Box 51"/>
          <p:cNvSpPr txBox="1">
            <a:spLocks noChangeArrowheads="1"/>
          </p:cNvSpPr>
          <p:nvPr/>
        </p:nvSpPr>
        <p:spPr bwMode="auto">
          <a:xfrm>
            <a:off x="1512888" y="5737945"/>
            <a:ext cx="458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3.5</a:t>
            </a:r>
          </a:p>
        </p:txBody>
      </p:sp>
      <p:sp>
        <p:nvSpPr>
          <p:cNvPr id="22558" name="Line 52"/>
          <p:cNvSpPr>
            <a:spLocks noChangeShapeType="1"/>
          </p:cNvSpPr>
          <p:nvPr/>
        </p:nvSpPr>
        <p:spPr bwMode="auto">
          <a:xfrm>
            <a:off x="1081088" y="5307732"/>
            <a:ext cx="503237"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59" name="Oval 53"/>
          <p:cNvSpPr>
            <a:spLocks noChangeArrowheads="1"/>
          </p:cNvSpPr>
          <p:nvPr/>
        </p:nvSpPr>
        <p:spPr bwMode="auto">
          <a:xfrm>
            <a:off x="5056188" y="4974357"/>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60" name="Text Box 54"/>
          <p:cNvSpPr txBox="1">
            <a:spLocks noChangeArrowheads="1"/>
          </p:cNvSpPr>
          <p:nvPr/>
        </p:nvSpPr>
        <p:spPr bwMode="auto">
          <a:xfrm>
            <a:off x="5056188" y="5012457"/>
            <a:ext cx="458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3.5</a:t>
            </a:r>
          </a:p>
        </p:txBody>
      </p:sp>
      <p:sp>
        <p:nvSpPr>
          <p:cNvPr id="22561" name="Line 55"/>
          <p:cNvSpPr>
            <a:spLocks noChangeShapeType="1"/>
          </p:cNvSpPr>
          <p:nvPr/>
        </p:nvSpPr>
        <p:spPr bwMode="auto">
          <a:xfrm flipH="1">
            <a:off x="5334000" y="4540970"/>
            <a:ext cx="257175"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562" name="Rectangle 5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 Example: Two Children</a:t>
            </a:r>
          </a:p>
        </p:txBody>
      </p:sp>
    </p:spTree>
    <p:extLst>
      <p:ext uri="{BB962C8B-B14F-4D97-AF65-F5344CB8AC3E}">
        <p14:creationId xmlns:p14="http://schemas.microsoft.com/office/powerpoint/2010/main" val="794587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394F4CBF-75DB-4F9A-BA26-D51C1F33FF17}" type="slidenum">
              <a:rPr kumimoji="0" lang="en-US" altLang="ko-KR" sz="1400" smtClean="0">
                <a:latin typeface="Trebuchet MS" pitchFamily="34" charset="0"/>
              </a:rPr>
              <a:pPr/>
              <a:t>26</a:t>
            </a:fld>
            <a:endParaRPr kumimoji="0" lang="en-US" altLang="ko-KR" sz="1400" smtClean="0">
              <a:latin typeface="Trebuchet MS" pitchFamily="34" charset="0"/>
            </a:endParaRPr>
          </a:p>
        </p:txBody>
      </p:sp>
      <p:sp>
        <p:nvSpPr>
          <p:cNvPr id="23555" name="Text Box 2"/>
          <p:cNvSpPr txBox="1">
            <a:spLocks noChangeArrowheads="1"/>
          </p:cNvSpPr>
          <p:nvPr/>
        </p:nvSpPr>
        <p:spPr bwMode="auto">
          <a:xfrm>
            <a:off x="628848" y="908720"/>
            <a:ext cx="7975600" cy="5832648"/>
          </a:xfrm>
          <a:prstGeom prst="rect">
            <a:avLst/>
          </a:prstGeom>
          <a:ln/>
        </p:spPr>
        <p:style>
          <a:lnRef idx="2">
            <a:schemeClr val="dk1"/>
          </a:lnRef>
          <a:fillRef idx="1">
            <a:schemeClr val="lt1"/>
          </a:fillRef>
          <a:effectRef idx="0">
            <a:schemeClr val="dk1"/>
          </a:effectRef>
          <a:fontRef idx="minor">
            <a:schemeClr val="dk1"/>
          </a:fontRef>
        </p:style>
        <p:txBody>
          <a:bodyPr anchor="ctr">
            <a:no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50000"/>
              </a:lnSpc>
              <a:spcBef>
                <a:spcPct val="50000"/>
              </a:spcBef>
            </a:pPr>
            <a:r>
              <a:rPr lang="en-US" altLang="ko-KR" sz="1400" dirty="0" err="1" smtClean="0"/>
              <a:t>SearchTree</a:t>
            </a:r>
            <a:r>
              <a:rPr lang="en-US" altLang="ko-KR" sz="1400" dirty="0" smtClean="0"/>
              <a:t>  Delete</a:t>
            </a:r>
            <a:r>
              <a:rPr lang="en-US" altLang="ko-KR" sz="1400" dirty="0"/>
              <a:t>( </a:t>
            </a:r>
            <a:r>
              <a:rPr lang="en-US" altLang="ko-KR" sz="1400" dirty="0" err="1"/>
              <a:t>ElementType</a:t>
            </a:r>
            <a:r>
              <a:rPr lang="en-US" altLang="ko-KR" sz="1400" dirty="0"/>
              <a:t> X, </a:t>
            </a:r>
            <a:r>
              <a:rPr lang="en-US" altLang="ko-KR" sz="1400" dirty="0" err="1"/>
              <a:t>SearchTree</a:t>
            </a:r>
            <a:r>
              <a:rPr lang="en-US" altLang="ko-KR" sz="1400" dirty="0"/>
              <a:t> T )</a:t>
            </a:r>
          </a:p>
          <a:p>
            <a:pPr algn="just" eaLnBrk="1" hangingPunct="1">
              <a:lnSpc>
                <a:spcPct val="50000"/>
              </a:lnSpc>
              <a:spcBef>
                <a:spcPct val="50000"/>
              </a:spcBef>
            </a:pPr>
            <a:r>
              <a:rPr lang="en-US" altLang="ko-KR" sz="1400" dirty="0"/>
              <a:t>{</a:t>
            </a:r>
          </a:p>
          <a:p>
            <a:pPr algn="just" eaLnBrk="1" hangingPunct="1">
              <a:lnSpc>
                <a:spcPct val="50000"/>
              </a:lnSpc>
              <a:spcBef>
                <a:spcPct val="50000"/>
              </a:spcBef>
            </a:pPr>
            <a:r>
              <a:rPr lang="en-US" altLang="ko-KR" sz="1400" dirty="0"/>
              <a:t>   Position </a:t>
            </a:r>
            <a:r>
              <a:rPr lang="en-US" altLang="ko-KR" sz="1400" dirty="0" err="1"/>
              <a:t>TmpCell</a:t>
            </a:r>
            <a:r>
              <a:rPr lang="en-US" altLang="ko-KR" sz="1400" dirty="0"/>
              <a:t>;</a:t>
            </a:r>
          </a:p>
          <a:p>
            <a:pPr algn="just" eaLnBrk="1" hangingPunct="1">
              <a:lnSpc>
                <a:spcPct val="50000"/>
              </a:lnSpc>
              <a:spcBef>
                <a:spcPct val="50000"/>
              </a:spcBef>
            </a:pPr>
            <a:endParaRPr lang="en-US" altLang="ko-KR" sz="1400" dirty="0"/>
          </a:p>
          <a:p>
            <a:pPr algn="just" eaLnBrk="1" hangingPunct="1">
              <a:lnSpc>
                <a:spcPct val="50000"/>
              </a:lnSpc>
              <a:spcBef>
                <a:spcPct val="50000"/>
              </a:spcBef>
            </a:pPr>
            <a:r>
              <a:rPr lang="en-US" altLang="ko-KR" sz="1400" dirty="0"/>
              <a:t>   if( T == NULL )</a:t>
            </a:r>
          </a:p>
          <a:p>
            <a:pPr algn="just" eaLnBrk="1" hangingPunct="1">
              <a:lnSpc>
                <a:spcPct val="50000"/>
              </a:lnSpc>
              <a:spcBef>
                <a:spcPct val="50000"/>
              </a:spcBef>
            </a:pPr>
            <a:r>
              <a:rPr lang="en-US" altLang="ko-KR" sz="1400" dirty="0"/>
              <a:t>      Error( “Element not found” );</a:t>
            </a:r>
          </a:p>
          <a:p>
            <a:pPr algn="just" eaLnBrk="1" hangingPunct="1">
              <a:lnSpc>
                <a:spcPct val="50000"/>
              </a:lnSpc>
              <a:spcBef>
                <a:spcPct val="50000"/>
              </a:spcBef>
            </a:pPr>
            <a:r>
              <a:rPr lang="en-US" altLang="ko-KR" sz="1400" dirty="0"/>
              <a:t>   else if( X &lt; T-&gt;Element )          /* Go Left */</a:t>
            </a:r>
          </a:p>
          <a:p>
            <a:pPr algn="just" eaLnBrk="1" hangingPunct="1">
              <a:lnSpc>
                <a:spcPct val="50000"/>
              </a:lnSpc>
              <a:spcBef>
                <a:spcPct val="50000"/>
              </a:spcBef>
            </a:pPr>
            <a:r>
              <a:rPr lang="en-US" altLang="ko-KR" sz="1400" dirty="0"/>
              <a:t>      T-&gt;Left = Delete( X, T-&gt;Left );</a:t>
            </a:r>
          </a:p>
          <a:p>
            <a:pPr algn="just" eaLnBrk="1" hangingPunct="1">
              <a:lnSpc>
                <a:spcPct val="50000"/>
              </a:lnSpc>
              <a:spcBef>
                <a:spcPct val="50000"/>
              </a:spcBef>
            </a:pPr>
            <a:r>
              <a:rPr lang="en-US" altLang="ko-KR" sz="1400" dirty="0"/>
              <a:t>   else if( X &gt; T-&gt;Element )          /* Go Right */ </a:t>
            </a:r>
          </a:p>
          <a:p>
            <a:pPr algn="just" eaLnBrk="1" hangingPunct="1">
              <a:lnSpc>
                <a:spcPct val="50000"/>
              </a:lnSpc>
              <a:spcBef>
                <a:spcPct val="50000"/>
              </a:spcBef>
            </a:pPr>
            <a:r>
              <a:rPr lang="en-US" altLang="ko-KR" sz="1400" dirty="0"/>
              <a:t>      T-&gt;Right = Delete( X, T-&gt;Right );</a:t>
            </a:r>
          </a:p>
          <a:p>
            <a:pPr algn="just" eaLnBrk="1" hangingPunct="1">
              <a:lnSpc>
                <a:spcPct val="50000"/>
              </a:lnSpc>
              <a:spcBef>
                <a:spcPct val="50000"/>
              </a:spcBef>
            </a:pPr>
            <a:r>
              <a:rPr lang="en-US" altLang="ko-KR" sz="1400" dirty="0"/>
              <a:t>   else if( T-&gt;Left &amp;&amp; T-&gt;Right )     </a:t>
            </a:r>
            <a:r>
              <a:rPr lang="en-US" altLang="ko-KR" sz="1400" b="1" dirty="0">
                <a:solidFill>
                  <a:srgbClr val="0000FF"/>
                </a:solidFill>
              </a:rPr>
              <a:t>/* Two Children */</a:t>
            </a:r>
          </a:p>
          <a:p>
            <a:pPr algn="just" eaLnBrk="1" hangingPunct="1">
              <a:lnSpc>
                <a:spcPct val="50000"/>
              </a:lnSpc>
              <a:spcBef>
                <a:spcPct val="50000"/>
              </a:spcBef>
            </a:pPr>
            <a:r>
              <a:rPr lang="en-US" altLang="ko-KR" sz="1400" dirty="0"/>
              <a:t>   {</a:t>
            </a:r>
          </a:p>
          <a:p>
            <a:pPr algn="just" eaLnBrk="1" hangingPunct="1">
              <a:lnSpc>
                <a:spcPct val="50000"/>
              </a:lnSpc>
              <a:spcBef>
                <a:spcPct val="50000"/>
              </a:spcBef>
            </a:pPr>
            <a:r>
              <a:rPr lang="en-US" altLang="ko-KR" sz="1400" dirty="0"/>
              <a:t>      </a:t>
            </a:r>
            <a:r>
              <a:rPr lang="en-US" altLang="ko-KR" sz="1400" dirty="0" err="1"/>
              <a:t>TmpCell</a:t>
            </a:r>
            <a:r>
              <a:rPr lang="en-US" altLang="ko-KR" sz="1400" dirty="0"/>
              <a:t> = </a:t>
            </a:r>
            <a:r>
              <a:rPr lang="en-US" altLang="ko-KR" sz="1400" dirty="0" err="1"/>
              <a:t>FindMin</a:t>
            </a:r>
            <a:r>
              <a:rPr lang="en-US" altLang="ko-KR" sz="1400" dirty="0"/>
              <a:t>( T-&gt;Right );</a:t>
            </a:r>
          </a:p>
          <a:p>
            <a:pPr algn="just" eaLnBrk="1" hangingPunct="1">
              <a:lnSpc>
                <a:spcPct val="50000"/>
              </a:lnSpc>
              <a:spcBef>
                <a:spcPct val="50000"/>
              </a:spcBef>
            </a:pPr>
            <a:r>
              <a:rPr lang="en-US" altLang="ko-KR" sz="1400" dirty="0"/>
              <a:t>      T-&gt;Element = </a:t>
            </a:r>
            <a:r>
              <a:rPr lang="en-US" altLang="ko-KR" sz="1400" dirty="0" err="1"/>
              <a:t>TmpCell</a:t>
            </a:r>
            <a:r>
              <a:rPr lang="en-US" altLang="ko-KR" sz="1400" dirty="0"/>
              <a:t>-&gt;Element;</a:t>
            </a:r>
          </a:p>
          <a:p>
            <a:pPr algn="just" eaLnBrk="1" hangingPunct="1">
              <a:lnSpc>
                <a:spcPct val="50000"/>
              </a:lnSpc>
              <a:spcBef>
                <a:spcPct val="50000"/>
              </a:spcBef>
            </a:pPr>
            <a:r>
              <a:rPr lang="en-US" altLang="ko-KR" sz="1400" dirty="0"/>
              <a:t>      T-&gt;Right = Delete( T-&gt;Element, T-&gt;Right );</a:t>
            </a:r>
          </a:p>
          <a:p>
            <a:pPr algn="just" eaLnBrk="1" hangingPunct="1">
              <a:lnSpc>
                <a:spcPct val="50000"/>
              </a:lnSpc>
              <a:spcBef>
                <a:spcPct val="50000"/>
              </a:spcBef>
            </a:pPr>
            <a:r>
              <a:rPr lang="en-US" altLang="ko-KR" sz="1400" dirty="0"/>
              <a:t>   }</a:t>
            </a:r>
          </a:p>
          <a:p>
            <a:pPr algn="just" eaLnBrk="1" hangingPunct="1">
              <a:lnSpc>
                <a:spcPct val="50000"/>
              </a:lnSpc>
              <a:spcBef>
                <a:spcPct val="50000"/>
              </a:spcBef>
            </a:pPr>
            <a:r>
              <a:rPr lang="en-US" altLang="ko-KR" sz="1400" dirty="0"/>
              <a:t>   else    </a:t>
            </a:r>
            <a:r>
              <a:rPr lang="en-US" altLang="ko-KR" sz="1400" b="1" dirty="0">
                <a:solidFill>
                  <a:srgbClr val="0000FF"/>
                </a:solidFill>
              </a:rPr>
              <a:t>/* 1 or 0 children */</a:t>
            </a:r>
          </a:p>
          <a:p>
            <a:pPr algn="just" eaLnBrk="1" hangingPunct="1">
              <a:lnSpc>
                <a:spcPct val="50000"/>
              </a:lnSpc>
              <a:spcBef>
                <a:spcPct val="50000"/>
              </a:spcBef>
            </a:pPr>
            <a:r>
              <a:rPr lang="en-US" altLang="ko-KR" sz="1400" dirty="0"/>
              <a:t>   {</a:t>
            </a:r>
          </a:p>
          <a:p>
            <a:pPr algn="just" eaLnBrk="1" hangingPunct="1">
              <a:lnSpc>
                <a:spcPct val="50000"/>
              </a:lnSpc>
              <a:spcBef>
                <a:spcPct val="50000"/>
              </a:spcBef>
            </a:pPr>
            <a:r>
              <a:rPr lang="en-US" altLang="ko-KR" sz="1400" dirty="0"/>
              <a:t>      </a:t>
            </a:r>
            <a:r>
              <a:rPr lang="en-US" altLang="ko-KR" sz="1400" dirty="0" err="1"/>
              <a:t>TmpCell</a:t>
            </a:r>
            <a:r>
              <a:rPr lang="en-US" altLang="ko-KR" sz="1400" dirty="0"/>
              <a:t> = T;</a:t>
            </a:r>
          </a:p>
          <a:p>
            <a:pPr algn="just" eaLnBrk="1" hangingPunct="1">
              <a:lnSpc>
                <a:spcPct val="50000"/>
              </a:lnSpc>
              <a:spcBef>
                <a:spcPct val="50000"/>
              </a:spcBef>
            </a:pPr>
            <a:r>
              <a:rPr lang="en-US" altLang="ko-KR" sz="1400" dirty="0"/>
              <a:t>      if( T-&gt;Left == NULL )</a:t>
            </a:r>
          </a:p>
          <a:p>
            <a:pPr algn="just" eaLnBrk="1" hangingPunct="1">
              <a:lnSpc>
                <a:spcPct val="50000"/>
              </a:lnSpc>
              <a:spcBef>
                <a:spcPct val="50000"/>
              </a:spcBef>
            </a:pPr>
            <a:r>
              <a:rPr lang="en-US" altLang="ko-KR" sz="1400" dirty="0"/>
              <a:t>         T = T-&gt;Right;</a:t>
            </a:r>
          </a:p>
          <a:p>
            <a:pPr algn="just" eaLnBrk="1" hangingPunct="1">
              <a:lnSpc>
                <a:spcPct val="50000"/>
              </a:lnSpc>
              <a:spcBef>
                <a:spcPct val="50000"/>
              </a:spcBef>
            </a:pPr>
            <a:r>
              <a:rPr lang="en-US" altLang="ko-KR" sz="1400" dirty="0"/>
              <a:t>      else if( T-&gt;Right == NULL )</a:t>
            </a:r>
          </a:p>
          <a:p>
            <a:pPr algn="just" eaLnBrk="1" hangingPunct="1">
              <a:lnSpc>
                <a:spcPct val="50000"/>
              </a:lnSpc>
              <a:spcBef>
                <a:spcPct val="50000"/>
              </a:spcBef>
            </a:pPr>
            <a:r>
              <a:rPr lang="en-US" altLang="ko-KR" sz="1400" dirty="0"/>
              <a:t>         T = T-&gt;Left;</a:t>
            </a:r>
          </a:p>
          <a:p>
            <a:pPr algn="just" eaLnBrk="1" hangingPunct="1">
              <a:lnSpc>
                <a:spcPct val="50000"/>
              </a:lnSpc>
              <a:spcBef>
                <a:spcPct val="50000"/>
              </a:spcBef>
            </a:pPr>
            <a:r>
              <a:rPr lang="en-US" altLang="ko-KR" sz="1400" dirty="0"/>
              <a:t>      free( </a:t>
            </a:r>
            <a:r>
              <a:rPr lang="en-US" altLang="ko-KR" sz="1400" dirty="0" err="1"/>
              <a:t>TmpCell</a:t>
            </a:r>
            <a:r>
              <a:rPr lang="en-US" altLang="ko-KR" sz="1400" dirty="0"/>
              <a:t> );</a:t>
            </a:r>
          </a:p>
          <a:p>
            <a:pPr algn="just" eaLnBrk="1" hangingPunct="1">
              <a:lnSpc>
                <a:spcPct val="50000"/>
              </a:lnSpc>
              <a:spcBef>
                <a:spcPct val="50000"/>
              </a:spcBef>
            </a:pPr>
            <a:r>
              <a:rPr lang="en-US" altLang="ko-KR" sz="1400" dirty="0"/>
              <a:t>   }</a:t>
            </a:r>
          </a:p>
          <a:p>
            <a:pPr algn="just" eaLnBrk="1" hangingPunct="1">
              <a:lnSpc>
                <a:spcPct val="50000"/>
              </a:lnSpc>
              <a:spcBef>
                <a:spcPct val="50000"/>
              </a:spcBef>
            </a:pPr>
            <a:r>
              <a:rPr lang="en-US" altLang="ko-KR" sz="1400" dirty="0"/>
              <a:t>   return T;</a:t>
            </a:r>
          </a:p>
          <a:p>
            <a:pPr algn="just" eaLnBrk="1" hangingPunct="1">
              <a:lnSpc>
                <a:spcPct val="50000"/>
              </a:lnSpc>
              <a:spcBef>
                <a:spcPct val="50000"/>
              </a:spcBef>
            </a:pPr>
            <a:r>
              <a:rPr lang="en-US" altLang="ko-KR" sz="1400" dirty="0"/>
              <a:t>}</a:t>
            </a:r>
          </a:p>
        </p:txBody>
      </p:sp>
      <p:sp>
        <p:nvSpPr>
          <p:cNvPr id="23556" name="Rectangle 3"/>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a:t>
            </a:r>
          </a:p>
        </p:txBody>
      </p:sp>
    </p:spTree>
    <p:extLst>
      <p:ext uri="{BB962C8B-B14F-4D97-AF65-F5344CB8AC3E}">
        <p14:creationId xmlns:p14="http://schemas.microsoft.com/office/powerpoint/2010/main" val="4173908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97015F89-B796-4277-928C-D93913224229}" type="slidenum">
              <a:rPr kumimoji="0" lang="en-US" altLang="ko-KR" sz="1400" smtClean="0">
                <a:latin typeface="Trebuchet MS" pitchFamily="34" charset="0"/>
              </a:rPr>
              <a:pPr/>
              <a:t>27</a:t>
            </a:fld>
            <a:endParaRPr kumimoji="0" lang="en-US" altLang="ko-KR" sz="1400" smtClean="0">
              <a:latin typeface="Trebuchet MS" pitchFamily="34" charset="0"/>
            </a:endParaRPr>
          </a:p>
        </p:txBody>
      </p:sp>
      <p:sp>
        <p:nvSpPr>
          <p:cNvPr id="24579" name="Text Box 3"/>
          <p:cNvSpPr txBox="1">
            <a:spLocks noChangeArrowheads="1"/>
          </p:cNvSpPr>
          <p:nvPr/>
        </p:nvSpPr>
        <p:spPr bwMode="auto">
          <a:xfrm>
            <a:off x="557213" y="1438275"/>
            <a:ext cx="79756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pPr>
            <a:r>
              <a:rPr lang="en-US" altLang="ko-KR" sz="2000" dirty="0"/>
              <a:t>The runtime of find( ), insert( ), and delete( ) is proportional to the height of the tree:</a:t>
            </a:r>
          </a:p>
          <a:p>
            <a:pPr algn="just" eaLnBrk="1" hangingPunct="1">
              <a:lnSpc>
                <a:spcPct val="90000"/>
              </a:lnSpc>
              <a:spcBef>
                <a:spcPct val="50000"/>
              </a:spcBef>
            </a:pPr>
            <a:r>
              <a:rPr lang="en-US" altLang="ko-KR" sz="2000" dirty="0"/>
              <a:t>What is the height of the tree with </a:t>
            </a:r>
            <a:r>
              <a:rPr lang="en-US" altLang="ko-KR" sz="2000" i="1" dirty="0"/>
              <a:t>n</a:t>
            </a:r>
            <a:r>
              <a:rPr lang="en-US" altLang="ko-KR" sz="2000" dirty="0"/>
              <a:t> nodes?</a:t>
            </a:r>
          </a:p>
          <a:p>
            <a:pPr algn="just" eaLnBrk="1" hangingPunct="1">
              <a:lnSpc>
                <a:spcPct val="90000"/>
              </a:lnSpc>
              <a:spcBef>
                <a:spcPct val="50000"/>
              </a:spcBef>
              <a:buFontTx/>
              <a:buChar char="•"/>
            </a:pPr>
            <a:r>
              <a:rPr lang="en-US" altLang="ko-KR" sz="2000" dirty="0"/>
              <a:t> </a:t>
            </a:r>
            <a:r>
              <a:rPr lang="en-US" altLang="ko-KR" sz="1800" dirty="0"/>
              <a:t>Worst Case: Linear Tree: </a:t>
            </a:r>
            <a:r>
              <a:rPr lang="en-US" altLang="ko-KR" sz="1800" i="1" dirty="0"/>
              <a:t>O</a:t>
            </a:r>
            <a:r>
              <a:rPr lang="en-US" altLang="ko-KR" sz="1800" dirty="0"/>
              <a:t>(</a:t>
            </a:r>
            <a:r>
              <a:rPr lang="en-US" altLang="ko-KR" sz="1800" i="1" dirty="0"/>
              <a:t>n</a:t>
            </a:r>
            <a:r>
              <a:rPr lang="en-US" altLang="ko-KR" sz="1800" dirty="0"/>
              <a:t>)</a:t>
            </a:r>
          </a:p>
          <a:p>
            <a:pPr algn="just" eaLnBrk="1" hangingPunct="1">
              <a:lnSpc>
                <a:spcPct val="90000"/>
              </a:lnSpc>
              <a:spcBef>
                <a:spcPct val="50000"/>
              </a:spcBef>
              <a:buFontTx/>
              <a:buChar char="•"/>
            </a:pPr>
            <a:r>
              <a:rPr lang="en-US" altLang="ko-KR" sz="1800" dirty="0"/>
              <a:t> Best Case: Complete Binary Tree: </a:t>
            </a:r>
            <a:r>
              <a:rPr lang="en-US" altLang="ko-KR" sz="1800" i="1" dirty="0" smtClean="0"/>
              <a:t>O</a:t>
            </a:r>
            <a:r>
              <a:rPr lang="en-US" altLang="ko-KR" sz="1800" dirty="0" smtClean="0"/>
              <a:t>(</a:t>
            </a:r>
            <a:r>
              <a:rPr lang="en-US" altLang="ko-KR" sz="1800" dirty="0" err="1" smtClean="0"/>
              <a:t>lg</a:t>
            </a:r>
            <a:r>
              <a:rPr lang="en-US" altLang="ko-KR" sz="1800" dirty="0" smtClean="0"/>
              <a:t> </a:t>
            </a:r>
            <a:r>
              <a:rPr lang="en-US" altLang="ko-KR" sz="1800" i="1" dirty="0"/>
              <a:t>n</a:t>
            </a:r>
            <a:r>
              <a:rPr lang="en-US" altLang="ko-KR" sz="1800" dirty="0"/>
              <a:t>)</a:t>
            </a:r>
          </a:p>
        </p:txBody>
      </p:sp>
      <p:sp>
        <p:nvSpPr>
          <p:cNvPr id="24580" name="Line 4"/>
          <p:cNvSpPr>
            <a:spLocks noChangeShapeType="1"/>
          </p:cNvSpPr>
          <p:nvPr/>
        </p:nvSpPr>
        <p:spPr bwMode="auto">
          <a:xfrm flipH="1">
            <a:off x="1254125" y="4930775"/>
            <a:ext cx="309563"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581" name="Line 5"/>
          <p:cNvSpPr>
            <a:spLocks noChangeShapeType="1"/>
          </p:cNvSpPr>
          <p:nvPr/>
        </p:nvSpPr>
        <p:spPr bwMode="auto">
          <a:xfrm>
            <a:off x="1782763" y="4905375"/>
            <a:ext cx="282575"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4582" name="Group 6"/>
          <p:cNvGrpSpPr>
            <a:grpSpLocks/>
          </p:cNvGrpSpPr>
          <p:nvPr/>
        </p:nvGrpSpPr>
        <p:grpSpPr bwMode="auto">
          <a:xfrm>
            <a:off x="2319338" y="3873500"/>
            <a:ext cx="425450" cy="425450"/>
            <a:chOff x="1343" y="2732"/>
            <a:chExt cx="268" cy="268"/>
          </a:xfrm>
        </p:grpSpPr>
        <p:sp>
          <p:nvSpPr>
            <p:cNvPr id="24618" name="Oval 7"/>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19" name="Text Box 8"/>
            <p:cNvSpPr txBox="1">
              <a:spLocks noChangeArrowheads="1"/>
            </p:cNvSpPr>
            <p:nvPr/>
          </p:nvSpPr>
          <p:spPr bwMode="auto">
            <a:xfrm>
              <a:off x="1385" y="275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dirty="0"/>
                <a:t>4</a:t>
              </a:r>
            </a:p>
          </p:txBody>
        </p:sp>
      </p:grpSp>
      <p:sp>
        <p:nvSpPr>
          <p:cNvPr id="24583" name="Oval 9"/>
          <p:cNvSpPr>
            <a:spLocks noChangeArrowheads="1"/>
          </p:cNvSpPr>
          <p:nvPr/>
        </p:nvSpPr>
        <p:spPr bwMode="auto">
          <a:xfrm>
            <a:off x="1435100" y="4521200"/>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584" name="Text Box 10"/>
          <p:cNvSpPr txBox="1">
            <a:spLocks noChangeArrowheads="1"/>
          </p:cNvSpPr>
          <p:nvPr/>
        </p:nvSpPr>
        <p:spPr bwMode="auto">
          <a:xfrm>
            <a:off x="1506538" y="4540250"/>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2</a:t>
            </a:r>
          </a:p>
        </p:txBody>
      </p:sp>
      <p:sp>
        <p:nvSpPr>
          <p:cNvPr id="24585" name="Oval 11"/>
          <p:cNvSpPr>
            <a:spLocks noChangeArrowheads="1"/>
          </p:cNvSpPr>
          <p:nvPr/>
        </p:nvSpPr>
        <p:spPr bwMode="auto">
          <a:xfrm>
            <a:off x="2792413" y="5303838"/>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586" name="Text Box 12"/>
          <p:cNvSpPr txBox="1">
            <a:spLocks noChangeArrowheads="1"/>
          </p:cNvSpPr>
          <p:nvPr/>
        </p:nvSpPr>
        <p:spPr bwMode="auto">
          <a:xfrm>
            <a:off x="2846388" y="5357813"/>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5</a:t>
            </a:r>
          </a:p>
        </p:txBody>
      </p:sp>
      <p:grpSp>
        <p:nvGrpSpPr>
          <p:cNvPr id="24587" name="Group 13"/>
          <p:cNvGrpSpPr>
            <a:grpSpLocks/>
          </p:cNvGrpSpPr>
          <p:nvPr/>
        </p:nvGrpSpPr>
        <p:grpSpPr bwMode="auto">
          <a:xfrm>
            <a:off x="3251200" y="4524375"/>
            <a:ext cx="425450" cy="425450"/>
            <a:chOff x="4161" y="2640"/>
            <a:chExt cx="268" cy="268"/>
          </a:xfrm>
        </p:grpSpPr>
        <p:sp>
          <p:nvSpPr>
            <p:cNvPr id="24616" name="Oval 14"/>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17" name="Text Box 15"/>
            <p:cNvSpPr txBox="1">
              <a:spLocks noChangeArrowheads="1"/>
            </p:cNvSpPr>
            <p:nvPr/>
          </p:nvSpPr>
          <p:spPr bwMode="auto">
            <a:xfrm>
              <a:off x="4199" y="267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6</a:t>
              </a:r>
            </a:p>
          </p:txBody>
        </p:sp>
      </p:grpSp>
      <p:sp>
        <p:nvSpPr>
          <p:cNvPr id="24588" name="Oval 16"/>
          <p:cNvSpPr>
            <a:spLocks noChangeArrowheads="1"/>
          </p:cNvSpPr>
          <p:nvPr/>
        </p:nvSpPr>
        <p:spPr bwMode="auto">
          <a:xfrm>
            <a:off x="1014413" y="531177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589" name="Text Box 17"/>
          <p:cNvSpPr txBox="1">
            <a:spLocks noChangeArrowheads="1"/>
          </p:cNvSpPr>
          <p:nvPr/>
        </p:nvSpPr>
        <p:spPr bwMode="auto">
          <a:xfrm>
            <a:off x="1081088" y="5326063"/>
            <a:ext cx="274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sp>
        <p:nvSpPr>
          <p:cNvPr id="24590" name="Oval 18"/>
          <p:cNvSpPr>
            <a:spLocks noChangeArrowheads="1"/>
          </p:cNvSpPr>
          <p:nvPr/>
        </p:nvSpPr>
        <p:spPr bwMode="auto">
          <a:xfrm>
            <a:off x="1914525" y="5295900"/>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591" name="Text Box 19"/>
          <p:cNvSpPr txBox="1">
            <a:spLocks noChangeArrowheads="1"/>
          </p:cNvSpPr>
          <p:nvPr/>
        </p:nvSpPr>
        <p:spPr bwMode="auto">
          <a:xfrm>
            <a:off x="1982788" y="5353050"/>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nvGrpSpPr>
          <p:cNvPr id="24592" name="Group 20"/>
          <p:cNvGrpSpPr>
            <a:grpSpLocks/>
          </p:cNvGrpSpPr>
          <p:nvPr/>
        </p:nvGrpSpPr>
        <p:grpSpPr bwMode="auto">
          <a:xfrm>
            <a:off x="3894138" y="5321300"/>
            <a:ext cx="425450" cy="425450"/>
            <a:chOff x="3600" y="3149"/>
            <a:chExt cx="268" cy="268"/>
          </a:xfrm>
        </p:grpSpPr>
        <p:sp>
          <p:nvSpPr>
            <p:cNvPr id="24614" name="Oval 21"/>
            <p:cNvSpPr>
              <a:spLocks noChangeArrowheads="1"/>
            </p:cNvSpPr>
            <p:nvPr/>
          </p:nvSpPr>
          <p:spPr bwMode="auto">
            <a:xfrm>
              <a:off x="3600" y="314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15" name="Text Box 22"/>
            <p:cNvSpPr txBox="1">
              <a:spLocks noChangeArrowheads="1"/>
            </p:cNvSpPr>
            <p:nvPr/>
          </p:nvSpPr>
          <p:spPr bwMode="auto">
            <a:xfrm>
              <a:off x="3647" y="3157"/>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7</a:t>
              </a:r>
            </a:p>
          </p:txBody>
        </p:sp>
      </p:grpSp>
      <p:sp>
        <p:nvSpPr>
          <p:cNvPr id="24593" name="Line 23"/>
          <p:cNvSpPr>
            <a:spLocks noChangeShapeType="1"/>
          </p:cNvSpPr>
          <p:nvPr/>
        </p:nvSpPr>
        <p:spPr bwMode="auto">
          <a:xfrm flipH="1">
            <a:off x="3071813" y="4906963"/>
            <a:ext cx="258762"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594" name="Line 24"/>
          <p:cNvSpPr>
            <a:spLocks noChangeShapeType="1"/>
          </p:cNvSpPr>
          <p:nvPr/>
        </p:nvSpPr>
        <p:spPr bwMode="auto">
          <a:xfrm>
            <a:off x="3638550" y="4879975"/>
            <a:ext cx="322263" cy="490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595" name="Line 25"/>
          <p:cNvSpPr>
            <a:spLocks noChangeShapeType="1"/>
          </p:cNvSpPr>
          <p:nvPr/>
        </p:nvSpPr>
        <p:spPr bwMode="auto">
          <a:xfrm flipH="1">
            <a:off x="1758950" y="4211638"/>
            <a:ext cx="592138" cy="322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596" name="Line 26"/>
          <p:cNvSpPr>
            <a:spLocks noChangeShapeType="1"/>
          </p:cNvSpPr>
          <p:nvPr/>
        </p:nvSpPr>
        <p:spPr bwMode="auto">
          <a:xfrm>
            <a:off x="2711450" y="4211638"/>
            <a:ext cx="657225" cy="322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4597" name="Group 27"/>
          <p:cNvGrpSpPr>
            <a:grpSpLocks/>
          </p:cNvGrpSpPr>
          <p:nvPr/>
        </p:nvGrpSpPr>
        <p:grpSpPr bwMode="auto">
          <a:xfrm>
            <a:off x="5200650" y="3886200"/>
            <a:ext cx="425450" cy="425450"/>
            <a:chOff x="1343" y="2732"/>
            <a:chExt cx="268" cy="268"/>
          </a:xfrm>
        </p:grpSpPr>
        <p:sp>
          <p:nvSpPr>
            <p:cNvPr id="24612" name="Oval 28"/>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13" name="Text Box 29"/>
            <p:cNvSpPr txBox="1">
              <a:spLocks noChangeArrowheads="1"/>
            </p:cNvSpPr>
            <p:nvPr/>
          </p:nvSpPr>
          <p:spPr bwMode="auto">
            <a:xfrm>
              <a:off x="1385" y="2756"/>
              <a:ext cx="1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1</a:t>
              </a:r>
            </a:p>
          </p:txBody>
        </p:sp>
      </p:grpSp>
      <p:grpSp>
        <p:nvGrpSpPr>
          <p:cNvPr id="24598" name="Group 30"/>
          <p:cNvGrpSpPr>
            <a:grpSpLocks/>
          </p:cNvGrpSpPr>
          <p:nvPr/>
        </p:nvGrpSpPr>
        <p:grpSpPr bwMode="auto">
          <a:xfrm>
            <a:off x="6021388" y="4398963"/>
            <a:ext cx="425450" cy="425450"/>
            <a:chOff x="1343" y="2732"/>
            <a:chExt cx="268" cy="268"/>
          </a:xfrm>
        </p:grpSpPr>
        <p:sp>
          <p:nvSpPr>
            <p:cNvPr id="24610" name="Oval 31"/>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11" name="Text Box 32"/>
            <p:cNvSpPr txBox="1">
              <a:spLocks noChangeArrowheads="1"/>
            </p:cNvSpPr>
            <p:nvPr/>
          </p:nvSpPr>
          <p:spPr bwMode="auto">
            <a:xfrm>
              <a:off x="1385" y="275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2</a:t>
              </a:r>
            </a:p>
          </p:txBody>
        </p:sp>
      </p:grpSp>
      <p:grpSp>
        <p:nvGrpSpPr>
          <p:cNvPr id="24599" name="Group 33"/>
          <p:cNvGrpSpPr>
            <a:grpSpLocks/>
          </p:cNvGrpSpPr>
          <p:nvPr/>
        </p:nvGrpSpPr>
        <p:grpSpPr bwMode="auto">
          <a:xfrm>
            <a:off x="6834188" y="4862513"/>
            <a:ext cx="425450" cy="425450"/>
            <a:chOff x="1343" y="2732"/>
            <a:chExt cx="268" cy="268"/>
          </a:xfrm>
        </p:grpSpPr>
        <p:sp>
          <p:nvSpPr>
            <p:cNvPr id="24608" name="Oval 34"/>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09" name="Text Box 35"/>
            <p:cNvSpPr txBox="1">
              <a:spLocks noChangeArrowheads="1"/>
            </p:cNvSpPr>
            <p:nvPr/>
          </p:nvSpPr>
          <p:spPr bwMode="auto">
            <a:xfrm>
              <a:off x="1385" y="275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3</a:t>
              </a:r>
            </a:p>
          </p:txBody>
        </p:sp>
      </p:grpSp>
      <p:grpSp>
        <p:nvGrpSpPr>
          <p:cNvPr id="24600" name="Group 36"/>
          <p:cNvGrpSpPr>
            <a:grpSpLocks/>
          </p:cNvGrpSpPr>
          <p:nvPr/>
        </p:nvGrpSpPr>
        <p:grpSpPr bwMode="auto">
          <a:xfrm>
            <a:off x="7670800" y="5340350"/>
            <a:ext cx="425450" cy="425450"/>
            <a:chOff x="1343" y="2732"/>
            <a:chExt cx="268" cy="268"/>
          </a:xfrm>
        </p:grpSpPr>
        <p:sp>
          <p:nvSpPr>
            <p:cNvPr id="24606" name="Oval 37"/>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4607" name="Text Box 38"/>
            <p:cNvSpPr txBox="1">
              <a:spLocks noChangeArrowheads="1"/>
            </p:cNvSpPr>
            <p:nvPr/>
          </p:nvSpPr>
          <p:spPr bwMode="auto">
            <a:xfrm>
              <a:off x="1385" y="275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b="1"/>
                <a:t>4</a:t>
              </a:r>
            </a:p>
          </p:txBody>
        </p:sp>
      </p:grpSp>
      <p:sp>
        <p:nvSpPr>
          <p:cNvPr id="24601" name="Line 39"/>
          <p:cNvSpPr>
            <a:spLocks noChangeShapeType="1"/>
          </p:cNvSpPr>
          <p:nvPr/>
        </p:nvSpPr>
        <p:spPr bwMode="auto">
          <a:xfrm>
            <a:off x="5608638" y="4198938"/>
            <a:ext cx="46355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602" name="Line 40"/>
          <p:cNvSpPr>
            <a:spLocks noChangeShapeType="1"/>
          </p:cNvSpPr>
          <p:nvPr/>
        </p:nvSpPr>
        <p:spPr bwMode="auto">
          <a:xfrm>
            <a:off x="6418263" y="4699000"/>
            <a:ext cx="46355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603" name="Line 41"/>
          <p:cNvSpPr>
            <a:spLocks noChangeShapeType="1"/>
          </p:cNvSpPr>
          <p:nvPr/>
        </p:nvSpPr>
        <p:spPr bwMode="auto">
          <a:xfrm>
            <a:off x="7229475" y="5187950"/>
            <a:ext cx="46355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4604" name="Text Box 42"/>
          <p:cNvSpPr txBox="1">
            <a:spLocks noChangeArrowheads="1"/>
          </p:cNvSpPr>
          <p:nvPr/>
        </p:nvSpPr>
        <p:spPr bwMode="auto">
          <a:xfrm>
            <a:off x="957263" y="5810250"/>
            <a:ext cx="6973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t>Best Case: Insert 4, 2, 6, 1, 3, 5, 7                     Worst Case: insert 1, 2, 3, 4 ...</a:t>
            </a:r>
          </a:p>
        </p:txBody>
      </p:sp>
      <p:sp>
        <p:nvSpPr>
          <p:cNvPr id="24605" name="Rectangle 43"/>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Analysis of Binary Search Trees</a:t>
            </a:r>
          </a:p>
        </p:txBody>
      </p:sp>
    </p:spTree>
    <p:extLst>
      <p:ext uri="{BB962C8B-B14F-4D97-AF65-F5344CB8AC3E}">
        <p14:creationId xmlns:p14="http://schemas.microsoft.com/office/powerpoint/2010/main" val="4200993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54F6EDD6-BC01-4FB8-B2A9-F2DF2A1A73A4}" type="slidenum">
              <a:rPr kumimoji="0" lang="en-US" altLang="ko-KR" sz="1400" smtClean="0">
                <a:latin typeface="Trebuchet MS" pitchFamily="34" charset="0"/>
              </a:rPr>
              <a:pPr/>
              <a:t>28</a:t>
            </a:fld>
            <a:endParaRPr kumimoji="0" lang="en-US" altLang="ko-KR" sz="1400" smtClean="0">
              <a:latin typeface="Trebuchet MS" pitchFamily="34" charset="0"/>
            </a:endParaRPr>
          </a:p>
        </p:txBody>
      </p:sp>
      <p:sp>
        <p:nvSpPr>
          <p:cNvPr id="25603" name="Text Box 3"/>
          <p:cNvSpPr txBox="1">
            <a:spLocks noChangeArrowheads="1"/>
          </p:cNvSpPr>
          <p:nvPr/>
        </p:nvSpPr>
        <p:spPr bwMode="auto">
          <a:xfrm>
            <a:off x="557213" y="1438275"/>
            <a:ext cx="79756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a:t>Average Case depends on the distribution of insertion/deletion</a:t>
            </a:r>
          </a:p>
          <a:p>
            <a:pPr algn="just" eaLnBrk="1" hangingPunct="1">
              <a:lnSpc>
                <a:spcPct val="120000"/>
              </a:lnSpc>
              <a:spcBef>
                <a:spcPct val="50000"/>
              </a:spcBef>
            </a:pPr>
            <a:endParaRPr lang="en-US" altLang="ko-KR" sz="2000" dirty="0"/>
          </a:p>
          <a:p>
            <a:pPr algn="just" eaLnBrk="1" hangingPunct="1">
              <a:lnSpc>
                <a:spcPct val="110000"/>
              </a:lnSpc>
              <a:spcBef>
                <a:spcPct val="50000"/>
              </a:spcBef>
            </a:pPr>
            <a:r>
              <a:rPr lang="en-US" altLang="ko-KR" sz="2000" dirty="0"/>
              <a:t>For our analysis purpose, let’s assume</a:t>
            </a:r>
          </a:p>
          <a:p>
            <a:pPr algn="just" eaLnBrk="1" hangingPunct="1">
              <a:lnSpc>
                <a:spcPct val="110000"/>
              </a:lnSpc>
              <a:spcBef>
                <a:spcPct val="50000"/>
              </a:spcBef>
              <a:buFontTx/>
              <a:buChar char="•"/>
            </a:pPr>
            <a:r>
              <a:rPr lang="en-US" altLang="ko-KR" sz="2000" dirty="0"/>
              <a:t> </a:t>
            </a:r>
            <a:r>
              <a:rPr lang="en-US" altLang="ko-KR" sz="1800" dirty="0"/>
              <a:t>Insertions only</a:t>
            </a:r>
          </a:p>
          <a:p>
            <a:pPr algn="just" eaLnBrk="1" hangingPunct="1">
              <a:lnSpc>
                <a:spcPct val="110000"/>
              </a:lnSpc>
              <a:spcBef>
                <a:spcPct val="50000"/>
              </a:spcBef>
              <a:buFontTx/>
              <a:buChar char="•"/>
            </a:pPr>
            <a:r>
              <a:rPr lang="en-US" altLang="ko-KR" sz="1800" dirty="0"/>
              <a:t> The order in which the keys are inserted is completely random</a:t>
            </a:r>
          </a:p>
          <a:p>
            <a:pPr algn="just" eaLnBrk="1" hangingPunct="1">
              <a:lnSpc>
                <a:spcPct val="110000"/>
              </a:lnSpc>
              <a:spcBef>
                <a:spcPct val="50000"/>
              </a:spcBef>
            </a:pPr>
            <a:r>
              <a:rPr lang="en-US" altLang="ko-KR" sz="1800" dirty="0">
                <a:sym typeface="Wingdings" pitchFamily="2" charset="2"/>
              </a:rPr>
              <a:t> will average all possible </a:t>
            </a:r>
            <a:r>
              <a:rPr lang="en-US" altLang="ko-KR" sz="1800" i="1" dirty="0">
                <a:sym typeface="Wingdings" pitchFamily="2" charset="2"/>
              </a:rPr>
              <a:t>n</a:t>
            </a:r>
            <a:r>
              <a:rPr lang="en-US" altLang="ko-KR" sz="1800" dirty="0">
                <a:sym typeface="Wingdings" pitchFamily="2" charset="2"/>
              </a:rPr>
              <a:t>! insertion orders</a:t>
            </a:r>
            <a:endParaRPr lang="en-US" altLang="ko-KR" sz="1800" dirty="0"/>
          </a:p>
        </p:txBody>
      </p:sp>
      <p:sp>
        <p:nvSpPr>
          <p:cNvPr id="2560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Analysis of the Average Case</a:t>
            </a:r>
          </a:p>
        </p:txBody>
      </p:sp>
    </p:spTree>
    <p:extLst>
      <p:ext uri="{BB962C8B-B14F-4D97-AF65-F5344CB8AC3E}">
        <p14:creationId xmlns:p14="http://schemas.microsoft.com/office/powerpoint/2010/main" val="2344304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D0C4EA89-5B83-4C82-840B-EFD0F9E1D115}" type="slidenum">
              <a:rPr kumimoji="0" lang="en-US" altLang="ko-KR" sz="1400" smtClean="0">
                <a:latin typeface="Trebuchet MS" pitchFamily="34" charset="0"/>
              </a:rPr>
              <a:pPr/>
              <a:t>29</a:t>
            </a:fld>
            <a:endParaRPr kumimoji="0" lang="en-US" altLang="ko-KR" sz="1400" smtClean="0">
              <a:latin typeface="Trebuchet MS" pitchFamily="34" charset="0"/>
            </a:endParaRPr>
          </a:p>
        </p:txBody>
      </p:sp>
      <p:sp>
        <p:nvSpPr>
          <p:cNvPr id="26627" name="Text Box 2"/>
          <p:cNvSpPr txBox="1">
            <a:spLocks noChangeArrowheads="1"/>
          </p:cNvSpPr>
          <p:nvPr/>
        </p:nvSpPr>
        <p:spPr bwMode="auto">
          <a:xfrm>
            <a:off x="557213" y="1438275"/>
            <a:ext cx="8010525"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10000"/>
              </a:lnSpc>
              <a:spcBef>
                <a:spcPct val="50000"/>
              </a:spcBef>
            </a:pPr>
            <a:r>
              <a:rPr lang="en-US" altLang="ko-KR" sz="2000" dirty="0"/>
              <a:t>Definition: </a:t>
            </a:r>
            <a:r>
              <a:rPr lang="en-US" altLang="ko-KR" sz="2000" dirty="0">
                <a:solidFill>
                  <a:srgbClr val="FF0000"/>
                </a:solidFill>
              </a:rPr>
              <a:t>Internal Path Length</a:t>
            </a:r>
            <a:r>
              <a:rPr lang="en-US" altLang="ko-KR" sz="2000" i="1" dirty="0"/>
              <a:t> D</a:t>
            </a:r>
            <a:r>
              <a:rPr lang="en-US" altLang="ko-KR" sz="2000" dirty="0"/>
              <a:t>(</a:t>
            </a:r>
            <a:r>
              <a:rPr lang="en-US" altLang="ko-KR" sz="2000" i="1" dirty="0"/>
              <a:t>N</a:t>
            </a:r>
            <a:r>
              <a:rPr lang="en-US" altLang="ko-KR" sz="2000" dirty="0"/>
              <a:t>) is the sum of depths of all nodes in a binary search tree </a:t>
            </a:r>
            <a:r>
              <a:rPr lang="en-US" altLang="ko-KR" sz="2000" i="1" dirty="0"/>
              <a:t>T</a:t>
            </a:r>
            <a:r>
              <a:rPr lang="en-US" altLang="ko-KR" sz="2000" dirty="0"/>
              <a:t>; </a:t>
            </a:r>
            <a:r>
              <a:rPr lang="en-US" altLang="ko-KR" sz="2000" i="1" dirty="0" err="1"/>
              <a:t>Depth</a:t>
            </a:r>
            <a:r>
              <a:rPr lang="en-US" altLang="ko-KR" sz="2000" i="1" baseline="-25000" dirty="0" err="1"/>
              <a:t>avg</a:t>
            </a:r>
            <a:r>
              <a:rPr lang="en-US" altLang="ko-KR" sz="2000" dirty="0"/>
              <a:t>(</a:t>
            </a:r>
            <a:r>
              <a:rPr lang="en-US" altLang="ko-KR" sz="2000" i="1" dirty="0"/>
              <a:t>N</a:t>
            </a:r>
            <a:r>
              <a:rPr lang="en-US" altLang="ko-KR" sz="2000" dirty="0"/>
              <a:t>) = </a:t>
            </a:r>
            <a:r>
              <a:rPr lang="en-US" altLang="ko-KR" sz="2000" i="1" dirty="0"/>
              <a:t>D</a:t>
            </a:r>
            <a:r>
              <a:rPr lang="en-US" altLang="ko-KR" sz="2000" dirty="0"/>
              <a:t>(</a:t>
            </a:r>
            <a:r>
              <a:rPr lang="en-US" altLang="ko-KR" sz="2000" i="1" dirty="0"/>
              <a:t>N</a:t>
            </a:r>
            <a:r>
              <a:rPr lang="en-US" altLang="ko-KR" sz="2000" dirty="0"/>
              <a:t>)/</a:t>
            </a:r>
            <a:r>
              <a:rPr lang="en-US" altLang="ko-KR" sz="2000" i="1" dirty="0"/>
              <a:t>N</a:t>
            </a:r>
            <a:r>
              <a:rPr lang="en-US" altLang="ko-KR" sz="2000" dirty="0"/>
              <a:t> </a:t>
            </a:r>
            <a:endParaRPr lang="en-US" altLang="ko-KR" sz="2000" b="1" i="1" dirty="0"/>
          </a:p>
          <a:p>
            <a:pPr algn="just" eaLnBrk="1" hangingPunct="1">
              <a:lnSpc>
                <a:spcPct val="110000"/>
              </a:lnSpc>
              <a:spcBef>
                <a:spcPct val="50000"/>
              </a:spcBef>
              <a:buFontTx/>
              <a:buChar char="•"/>
            </a:pPr>
            <a:r>
              <a:rPr lang="en-US" altLang="ko-KR" sz="1800" b="1" dirty="0"/>
              <a:t> </a:t>
            </a:r>
            <a:r>
              <a:rPr lang="en-US" altLang="ko-KR" sz="1800" i="1" dirty="0"/>
              <a:t>D</a:t>
            </a:r>
            <a:r>
              <a:rPr lang="en-US" altLang="ko-KR" sz="1800" dirty="0"/>
              <a:t>(0) = </a:t>
            </a:r>
            <a:r>
              <a:rPr lang="en-US" altLang="ko-KR" sz="1800" i="1" dirty="0"/>
              <a:t>D</a:t>
            </a:r>
            <a:r>
              <a:rPr lang="en-US" altLang="ko-KR" sz="1800" dirty="0"/>
              <a:t>(1) = 0</a:t>
            </a:r>
          </a:p>
          <a:p>
            <a:pPr algn="just" eaLnBrk="1" hangingPunct="1">
              <a:lnSpc>
                <a:spcPct val="110000"/>
              </a:lnSpc>
              <a:spcBef>
                <a:spcPct val="50000"/>
              </a:spcBef>
            </a:pPr>
            <a:r>
              <a:rPr lang="en-US" altLang="ko-KR" sz="2000" dirty="0"/>
              <a:t>An </a:t>
            </a:r>
            <a:r>
              <a:rPr lang="en-US" altLang="ko-KR" sz="2000" i="1" dirty="0"/>
              <a:t>N</a:t>
            </a:r>
            <a:r>
              <a:rPr lang="en-US" altLang="ko-KR" sz="2000" dirty="0"/>
              <a:t>-node tree consists of a root, an </a:t>
            </a:r>
            <a:r>
              <a:rPr lang="en-US" altLang="ko-KR" sz="2000" i="1" dirty="0" err="1"/>
              <a:t>i</a:t>
            </a:r>
            <a:r>
              <a:rPr lang="en-US" altLang="ko-KR" sz="2000" dirty="0"/>
              <a:t>-node left </a:t>
            </a:r>
            <a:r>
              <a:rPr lang="en-US" altLang="ko-KR" sz="2000" dirty="0" err="1"/>
              <a:t>subtree</a:t>
            </a:r>
            <a:r>
              <a:rPr lang="en-US" altLang="ko-KR" sz="2000" dirty="0"/>
              <a:t> and an </a:t>
            </a:r>
            <a:br>
              <a:rPr lang="en-US" altLang="ko-KR" sz="2000" dirty="0"/>
            </a:br>
            <a:r>
              <a:rPr lang="en-US" altLang="ko-KR" sz="2000" dirty="0"/>
              <a:t>(</a:t>
            </a:r>
            <a:r>
              <a:rPr lang="en-US" altLang="ko-KR" sz="2000" i="1" dirty="0"/>
              <a:t>N</a:t>
            </a:r>
            <a:r>
              <a:rPr lang="en-US" altLang="ko-KR" sz="2000" dirty="0"/>
              <a:t> – </a:t>
            </a:r>
            <a:r>
              <a:rPr lang="en-US" altLang="ko-KR" sz="2000" i="1" dirty="0" err="1"/>
              <a:t>i</a:t>
            </a:r>
            <a:r>
              <a:rPr lang="en-US" altLang="ko-KR" sz="2000" i="1" dirty="0"/>
              <a:t> </a:t>
            </a:r>
            <a:r>
              <a:rPr lang="en-US" altLang="ko-KR" sz="2000" dirty="0"/>
              <a:t>– 1)-node right </a:t>
            </a:r>
            <a:r>
              <a:rPr lang="en-US" altLang="ko-KR" sz="2000" dirty="0" err="1"/>
              <a:t>subtree</a:t>
            </a:r>
            <a:r>
              <a:rPr lang="en-US" altLang="ko-KR" sz="2000" dirty="0"/>
              <a:t> for 0 </a:t>
            </a:r>
            <a:r>
              <a:rPr lang="en-US" altLang="ko-KR" sz="2000" dirty="0">
                <a:sym typeface="Symbol" pitchFamily="18" charset="2"/>
              </a:rPr>
              <a:t> </a:t>
            </a:r>
            <a:r>
              <a:rPr lang="en-US" altLang="ko-KR" sz="2000" i="1" dirty="0" err="1">
                <a:sym typeface="Symbol" pitchFamily="18" charset="2"/>
              </a:rPr>
              <a:t>i</a:t>
            </a:r>
            <a:r>
              <a:rPr lang="en-US" altLang="ko-KR" sz="2000" i="1" dirty="0">
                <a:sym typeface="Symbol" pitchFamily="18" charset="2"/>
              </a:rPr>
              <a:t> </a:t>
            </a:r>
            <a:r>
              <a:rPr lang="en-US" altLang="ko-KR" sz="2000" dirty="0">
                <a:sym typeface="Symbol" pitchFamily="18" charset="2"/>
              </a:rPr>
              <a:t> </a:t>
            </a:r>
            <a:r>
              <a:rPr lang="en-US" altLang="ko-KR" sz="2000" i="1" dirty="0">
                <a:sym typeface="Symbol" pitchFamily="18" charset="2"/>
              </a:rPr>
              <a:t>N</a:t>
            </a:r>
            <a:r>
              <a:rPr lang="en-US" altLang="ko-KR" sz="2000" dirty="0">
                <a:sym typeface="Symbol" pitchFamily="18" charset="2"/>
              </a:rPr>
              <a:t>.</a:t>
            </a:r>
          </a:p>
          <a:p>
            <a:pPr algn="just" eaLnBrk="1" hangingPunct="1">
              <a:lnSpc>
                <a:spcPct val="110000"/>
              </a:lnSpc>
              <a:spcBef>
                <a:spcPct val="50000"/>
              </a:spcBef>
            </a:pPr>
            <a:r>
              <a:rPr lang="en-US" altLang="ko-KR" sz="2000" dirty="0">
                <a:sym typeface="Symbol" pitchFamily="18" charset="2"/>
              </a:rPr>
              <a:t>For some tree, let </a:t>
            </a:r>
            <a:r>
              <a:rPr lang="en-US" altLang="ko-KR" sz="2000" i="1" dirty="0"/>
              <a:t>D</a:t>
            </a:r>
            <a:r>
              <a:rPr lang="en-US" altLang="ko-KR" sz="2000" dirty="0"/>
              <a:t>(</a:t>
            </a:r>
            <a:r>
              <a:rPr lang="en-US" altLang="ko-KR" sz="2000" i="1" dirty="0" err="1"/>
              <a:t>i</a:t>
            </a:r>
            <a:r>
              <a:rPr lang="en-US" altLang="ko-KR" sz="2000" dirty="0"/>
              <a:t>) and </a:t>
            </a:r>
            <a:r>
              <a:rPr lang="en-US" altLang="ko-KR" sz="2000" i="1" dirty="0"/>
              <a:t>D</a:t>
            </a:r>
            <a:r>
              <a:rPr lang="en-US" altLang="ko-KR" sz="2000" dirty="0"/>
              <a:t>(</a:t>
            </a:r>
            <a:r>
              <a:rPr lang="en-US" altLang="ko-KR" sz="2000" i="1" dirty="0"/>
              <a:t>N – </a:t>
            </a:r>
            <a:r>
              <a:rPr lang="en-US" altLang="ko-KR" sz="2000" i="1" dirty="0" err="1"/>
              <a:t>i</a:t>
            </a:r>
            <a:r>
              <a:rPr lang="en-US" altLang="ko-KR" sz="2000" i="1" dirty="0"/>
              <a:t> – </a:t>
            </a:r>
            <a:r>
              <a:rPr lang="en-US" altLang="ko-KR" sz="2000" dirty="0"/>
              <a:t>1) are internal path lengths of the left and right </a:t>
            </a:r>
            <a:r>
              <a:rPr lang="en-US" altLang="ko-KR" sz="2000" dirty="0" err="1"/>
              <a:t>subtree</a:t>
            </a:r>
            <a:r>
              <a:rPr lang="en-US" altLang="ko-KR" sz="2000" dirty="0"/>
              <a:t> w.r.t. their roots, respectively.</a:t>
            </a:r>
          </a:p>
          <a:p>
            <a:pPr algn="just" eaLnBrk="1" hangingPunct="1">
              <a:lnSpc>
                <a:spcPct val="110000"/>
              </a:lnSpc>
              <a:spcBef>
                <a:spcPct val="50000"/>
              </a:spcBef>
              <a:buFontTx/>
              <a:buChar char="•"/>
            </a:pPr>
            <a:r>
              <a:rPr lang="en-US" altLang="ko-KR" sz="1800" dirty="0"/>
              <a:t> </a:t>
            </a:r>
            <a:r>
              <a:rPr lang="en-US" altLang="ko-KR" sz="1800" i="1" dirty="0"/>
              <a:t>D</a:t>
            </a:r>
            <a:r>
              <a:rPr lang="en-US" altLang="ko-KR" sz="1800" dirty="0"/>
              <a:t>(</a:t>
            </a:r>
            <a:r>
              <a:rPr lang="en-US" altLang="ko-KR" sz="1800" i="1" dirty="0"/>
              <a:t>N</a:t>
            </a:r>
            <a:r>
              <a:rPr lang="en-US" altLang="ko-KR" sz="1800" dirty="0"/>
              <a:t>) = </a:t>
            </a:r>
            <a:r>
              <a:rPr lang="en-US" altLang="ko-KR" sz="1800" i="1" dirty="0"/>
              <a:t>D</a:t>
            </a:r>
            <a:r>
              <a:rPr lang="en-US" altLang="ko-KR" sz="1800" dirty="0"/>
              <a:t>(</a:t>
            </a:r>
            <a:r>
              <a:rPr lang="en-US" altLang="ko-KR" sz="1800" i="1" dirty="0" err="1"/>
              <a:t>i</a:t>
            </a:r>
            <a:r>
              <a:rPr lang="en-US" altLang="ko-KR" sz="1800" dirty="0"/>
              <a:t>) + </a:t>
            </a:r>
            <a:r>
              <a:rPr lang="en-US" altLang="ko-KR" sz="1800" i="1" dirty="0"/>
              <a:t>D</a:t>
            </a:r>
            <a:r>
              <a:rPr lang="en-US" altLang="ko-KR" sz="1800" dirty="0"/>
              <a:t>(</a:t>
            </a:r>
            <a:r>
              <a:rPr lang="en-US" altLang="ko-KR" sz="1800" i="1" dirty="0"/>
              <a:t>N – </a:t>
            </a:r>
            <a:r>
              <a:rPr lang="en-US" altLang="ko-KR" sz="1800" i="1" dirty="0" err="1"/>
              <a:t>i</a:t>
            </a:r>
            <a:r>
              <a:rPr lang="en-US" altLang="ko-KR" sz="1800" i="1" dirty="0"/>
              <a:t> – </a:t>
            </a:r>
            <a:r>
              <a:rPr lang="en-US" altLang="ko-KR" sz="1800" dirty="0"/>
              <a:t>1) + </a:t>
            </a:r>
            <a:r>
              <a:rPr lang="en-US" altLang="ko-KR" sz="1800" i="1" dirty="0"/>
              <a:t>N</a:t>
            </a:r>
            <a:r>
              <a:rPr lang="en-US" altLang="ko-KR" sz="1800" dirty="0"/>
              <a:t> – 1 </a:t>
            </a:r>
          </a:p>
          <a:p>
            <a:pPr algn="just" eaLnBrk="1" hangingPunct="1">
              <a:lnSpc>
                <a:spcPct val="110000"/>
              </a:lnSpc>
              <a:spcBef>
                <a:spcPct val="50000"/>
              </a:spcBef>
            </a:pPr>
            <a:r>
              <a:rPr lang="en-US" altLang="ko-KR" sz="2000" dirty="0"/>
              <a:t>The average value of </a:t>
            </a:r>
            <a:r>
              <a:rPr lang="en-US" altLang="ko-KR" sz="2000" i="1" dirty="0"/>
              <a:t>D</a:t>
            </a:r>
            <a:r>
              <a:rPr lang="en-US" altLang="ko-KR" sz="2000" dirty="0"/>
              <a:t>(</a:t>
            </a:r>
            <a:r>
              <a:rPr lang="en-US" altLang="ko-KR" sz="2000" i="1" dirty="0" err="1"/>
              <a:t>i</a:t>
            </a:r>
            <a:r>
              <a:rPr lang="en-US" altLang="ko-KR" sz="2000" dirty="0"/>
              <a:t>) (or </a:t>
            </a:r>
            <a:r>
              <a:rPr lang="en-US" altLang="ko-KR" sz="2000" i="1" dirty="0"/>
              <a:t>D</a:t>
            </a:r>
            <a:r>
              <a:rPr lang="en-US" altLang="ko-KR" sz="2000" dirty="0"/>
              <a:t>(</a:t>
            </a:r>
            <a:r>
              <a:rPr lang="en-US" altLang="ko-KR" sz="2000" i="1" dirty="0"/>
              <a:t>N – </a:t>
            </a:r>
            <a:r>
              <a:rPr lang="en-US" altLang="ko-KR" sz="2000" i="1" dirty="0" err="1"/>
              <a:t>i</a:t>
            </a:r>
            <a:r>
              <a:rPr lang="en-US" altLang="ko-KR" sz="2000" i="1" dirty="0"/>
              <a:t> – </a:t>
            </a:r>
            <a:r>
              <a:rPr lang="en-US" altLang="ko-KR" sz="2000" dirty="0"/>
              <a:t>1)) is                    , thus</a:t>
            </a:r>
            <a:r>
              <a:rPr lang="en-US" altLang="ko-KR" sz="2000" dirty="0" smtClean="0"/>
              <a:t>,</a:t>
            </a:r>
          </a:p>
          <a:p>
            <a:pPr algn="just" eaLnBrk="1" hangingPunct="1">
              <a:lnSpc>
                <a:spcPct val="110000"/>
              </a:lnSpc>
              <a:spcBef>
                <a:spcPct val="50000"/>
              </a:spcBef>
            </a:pPr>
            <a:endParaRPr lang="en-US" altLang="ko-KR" sz="2000" dirty="0"/>
          </a:p>
          <a:p>
            <a:pPr algn="just" eaLnBrk="1" hangingPunct="1">
              <a:lnSpc>
                <a:spcPct val="70000"/>
              </a:lnSpc>
              <a:spcBef>
                <a:spcPct val="50000"/>
              </a:spcBef>
              <a:buFontTx/>
              <a:buChar char="•"/>
            </a:pPr>
            <a:r>
              <a:rPr lang="en-US" altLang="ko-KR" sz="1800" dirty="0"/>
              <a:t> </a:t>
            </a:r>
            <a:r>
              <a:rPr lang="en-US" altLang="ko-KR" sz="1800" i="1" dirty="0"/>
              <a:t>D</a:t>
            </a:r>
            <a:r>
              <a:rPr lang="en-US" altLang="ko-KR" sz="1800" dirty="0"/>
              <a:t>(</a:t>
            </a:r>
            <a:r>
              <a:rPr lang="en-US" altLang="ko-KR" sz="1800" i="1" dirty="0"/>
              <a:t>N</a:t>
            </a:r>
            <a:r>
              <a:rPr lang="en-US" altLang="ko-KR" sz="1800" dirty="0"/>
              <a:t>) =                      + </a:t>
            </a:r>
            <a:r>
              <a:rPr lang="en-US" altLang="ko-KR" sz="1800" i="1" dirty="0"/>
              <a:t>N</a:t>
            </a:r>
            <a:r>
              <a:rPr lang="en-US" altLang="ko-KR" sz="1800" dirty="0"/>
              <a:t> – </a:t>
            </a:r>
            <a:r>
              <a:rPr lang="en-US" altLang="ko-KR" sz="1800" dirty="0" smtClean="0"/>
              <a:t>1    </a:t>
            </a:r>
            <a:r>
              <a:rPr lang="en-US" altLang="ko-KR" sz="1800" dirty="0" smtClean="0">
                <a:sym typeface="Wingdings" pitchFamily="2" charset="2"/>
              </a:rPr>
              <a:t> </a:t>
            </a:r>
            <a:r>
              <a:rPr lang="en-US" altLang="ko-KR" sz="1800" i="1" dirty="0" smtClean="0"/>
              <a:t>D</a:t>
            </a:r>
            <a:r>
              <a:rPr lang="en-US" altLang="ko-KR" sz="1800" dirty="0" smtClean="0"/>
              <a:t>(</a:t>
            </a:r>
            <a:r>
              <a:rPr lang="en-US" altLang="ko-KR" sz="1800" i="1" dirty="0" smtClean="0"/>
              <a:t>N</a:t>
            </a:r>
            <a:r>
              <a:rPr lang="en-US" altLang="ko-KR" sz="1800" dirty="0" smtClean="0"/>
              <a:t>) </a:t>
            </a:r>
            <a:r>
              <a:rPr lang="en-US" altLang="ko-KR" sz="1800" dirty="0"/>
              <a:t>= </a:t>
            </a:r>
            <a:r>
              <a:rPr lang="en-US" altLang="ko-KR" sz="1800" i="1" dirty="0" smtClean="0"/>
              <a:t>O</a:t>
            </a:r>
            <a:r>
              <a:rPr lang="en-US" altLang="ko-KR" sz="1800" dirty="0" smtClean="0"/>
              <a:t>(</a:t>
            </a:r>
            <a:r>
              <a:rPr lang="en-US" altLang="ko-KR" sz="1800" i="1" dirty="0" smtClean="0"/>
              <a:t>N </a:t>
            </a:r>
            <a:r>
              <a:rPr lang="en-US" altLang="ko-KR" sz="1800" dirty="0" err="1" smtClean="0"/>
              <a:t>lg</a:t>
            </a:r>
            <a:r>
              <a:rPr lang="en-US" altLang="ko-KR" sz="1800" dirty="0" smtClean="0"/>
              <a:t> </a:t>
            </a:r>
            <a:r>
              <a:rPr lang="en-US" altLang="ko-KR" sz="1800" i="1" dirty="0" smtClean="0"/>
              <a:t>N</a:t>
            </a:r>
            <a:r>
              <a:rPr lang="en-US" altLang="ko-KR" sz="1800" dirty="0" smtClean="0"/>
              <a:t>), </a:t>
            </a:r>
            <a:r>
              <a:rPr lang="en-US" altLang="ko-KR" sz="1800" i="1" dirty="0" err="1" smtClean="0"/>
              <a:t>Depth</a:t>
            </a:r>
            <a:r>
              <a:rPr lang="en-US" altLang="ko-KR" sz="1800" i="1" baseline="-25000" dirty="0" err="1" smtClean="0"/>
              <a:t>avg</a:t>
            </a:r>
            <a:r>
              <a:rPr lang="en-US" altLang="ko-KR" sz="1800" dirty="0" smtClean="0"/>
              <a:t>(</a:t>
            </a:r>
            <a:r>
              <a:rPr lang="en-US" altLang="ko-KR" sz="1800" i="1" dirty="0" smtClean="0"/>
              <a:t>N</a:t>
            </a:r>
            <a:r>
              <a:rPr lang="en-US" altLang="ko-KR" sz="1800" dirty="0" smtClean="0"/>
              <a:t>) </a:t>
            </a:r>
            <a:r>
              <a:rPr lang="en-US" altLang="ko-KR" sz="1800" dirty="0"/>
              <a:t>= </a:t>
            </a:r>
            <a:r>
              <a:rPr lang="en-US" altLang="ko-KR" sz="1800" i="1" dirty="0" smtClean="0"/>
              <a:t>O</a:t>
            </a:r>
            <a:r>
              <a:rPr lang="en-US" altLang="ko-KR" sz="1800" dirty="0" smtClean="0"/>
              <a:t>(</a:t>
            </a:r>
            <a:r>
              <a:rPr lang="en-US" altLang="ko-KR" sz="1800" dirty="0" err="1" smtClean="0"/>
              <a:t>lg</a:t>
            </a:r>
            <a:r>
              <a:rPr lang="en-US" altLang="ko-KR" sz="1800" dirty="0" smtClean="0"/>
              <a:t> </a:t>
            </a:r>
            <a:r>
              <a:rPr lang="en-US" altLang="ko-KR" sz="1800" i="1" dirty="0" smtClean="0"/>
              <a:t>N</a:t>
            </a:r>
            <a:r>
              <a:rPr lang="en-US" altLang="ko-KR" sz="1800" dirty="0" smtClean="0"/>
              <a:t>)</a:t>
            </a:r>
            <a:r>
              <a:rPr lang="en-US" altLang="ko-KR" sz="1800" i="1" dirty="0" smtClean="0"/>
              <a:t> </a:t>
            </a:r>
            <a:endParaRPr lang="en-US" altLang="ko-KR" sz="1800" i="1" dirty="0"/>
          </a:p>
        </p:txBody>
      </p:sp>
      <p:graphicFrame>
        <p:nvGraphicFramePr>
          <p:cNvPr id="26628" name="Object 4"/>
          <p:cNvGraphicFramePr>
            <a:graphicFrameLocks noChangeAspect="1"/>
          </p:cNvGraphicFramePr>
          <p:nvPr>
            <p:extLst/>
          </p:nvPr>
        </p:nvGraphicFramePr>
        <p:xfrm>
          <a:off x="5508104" y="4653136"/>
          <a:ext cx="1255712" cy="708025"/>
        </p:xfrm>
        <a:graphic>
          <a:graphicData uri="http://schemas.openxmlformats.org/presentationml/2006/ole">
            <mc:AlternateContent xmlns:mc="http://schemas.openxmlformats.org/markup-compatibility/2006">
              <mc:Choice xmlns:v="urn:schemas-microsoft-com:vml" Requires="v">
                <p:oleObj spid="_x0000_s4102" name="Equation" r:id="rId3" imgW="698197" imgH="393529" progId="">
                  <p:embed/>
                </p:oleObj>
              </mc:Choice>
              <mc:Fallback>
                <p:oleObj name="Equation" r:id="rId3" imgW="698197"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653136"/>
                        <a:ext cx="1255712"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5"/>
          <p:cNvGraphicFramePr>
            <a:graphicFrameLocks noChangeAspect="1"/>
          </p:cNvGraphicFramePr>
          <p:nvPr>
            <p:extLst/>
          </p:nvPr>
        </p:nvGraphicFramePr>
        <p:xfrm>
          <a:off x="1547664" y="5517232"/>
          <a:ext cx="1255713" cy="708025"/>
        </p:xfrm>
        <a:graphic>
          <a:graphicData uri="http://schemas.openxmlformats.org/presentationml/2006/ole">
            <mc:AlternateContent xmlns:mc="http://schemas.openxmlformats.org/markup-compatibility/2006">
              <mc:Choice xmlns:v="urn:schemas-microsoft-com:vml" Requires="v">
                <p:oleObj spid="_x0000_s4103" name="Equation" r:id="rId5" imgW="698197" imgH="393529" progId="">
                  <p:embed/>
                </p:oleObj>
              </mc:Choice>
              <mc:Fallback>
                <p:oleObj name="Equation" r:id="rId5" imgW="698197" imgH="39352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5517232"/>
                        <a:ext cx="1255713"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Analysis of the Average Case</a:t>
            </a:r>
          </a:p>
        </p:txBody>
      </p:sp>
      <p:sp>
        <p:nvSpPr>
          <p:cNvPr id="2" name="TextBox 1"/>
          <p:cNvSpPr txBox="1"/>
          <p:nvPr/>
        </p:nvSpPr>
        <p:spPr>
          <a:xfrm>
            <a:off x="1835696" y="6218984"/>
            <a:ext cx="4798879"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ko-KR" dirty="0" smtClean="0"/>
              <a:t>Proof is given in Chapter 7 (Avg. Case for Quick Sort)</a:t>
            </a:r>
            <a:endParaRPr lang="ko-KR" altLang="en-US" dirty="0"/>
          </a:p>
        </p:txBody>
      </p:sp>
    </p:spTree>
    <p:extLst>
      <p:ext uri="{BB962C8B-B14F-4D97-AF65-F5344CB8AC3E}">
        <p14:creationId xmlns:p14="http://schemas.microsoft.com/office/powerpoint/2010/main" val="4268149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xfrm>
            <a:off x="0" y="6480001"/>
            <a:ext cx="2857500" cy="3333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638D4C88-2BF1-4C38-B53A-6623E6FFE382}" type="slidenum">
              <a:rPr kumimoji="0" lang="en-US" altLang="ko-KR" sz="1400" smtClean="0">
                <a:latin typeface="Trebuchet MS" pitchFamily="34" charset="0"/>
              </a:rPr>
              <a:pPr/>
              <a:t>3</a:t>
            </a:fld>
            <a:endParaRPr kumimoji="0" lang="en-US" altLang="ko-KR" sz="1400" dirty="0" smtClean="0">
              <a:latin typeface="Trebuchet MS" pitchFamily="34" charset="0"/>
            </a:endParaRPr>
          </a:p>
        </p:txBody>
      </p:sp>
      <p:sp>
        <p:nvSpPr>
          <p:cNvPr id="3075" name="Text Box 3"/>
          <p:cNvSpPr txBox="1">
            <a:spLocks noChangeArrowheads="1"/>
          </p:cNvSpPr>
          <p:nvPr/>
        </p:nvSpPr>
        <p:spPr bwMode="auto">
          <a:xfrm>
            <a:off x="467544" y="908720"/>
            <a:ext cx="79756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10000"/>
              </a:lnSpc>
              <a:spcBef>
                <a:spcPct val="50000"/>
              </a:spcBef>
            </a:pPr>
            <a:r>
              <a:rPr lang="en-US" altLang="ko-KR" sz="2000" dirty="0"/>
              <a:t>Definition: A (Rooted) </a:t>
            </a:r>
            <a:r>
              <a:rPr lang="en-US" altLang="ko-KR" sz="2000" dirty="0">
                <a:solidFill>
                  <a:srgbClr val="FF0000"/>
                </a:solidFill>
              </a:rPr>
              <a:t>Tree</a:t>
            </a:r>
            <a:r>
              <a:rPr lang="en-US" altLang="ko-KR" sz="2000" dirty="0"/>
              <a:t> is a finite set T of zero or more </a:t>
            </a:r>
            <a:r>
              <a:rPr lang="en-US" altLang="ko-KR" sz="2000" dirty="0" smtClean="0"/>
              <a:t>items, </a:t>
            </a:r>
            <a:r>
              <a:rPr lang="en-US" altLang="ko-KR" sz="2000" dirty="0"/>
              <a:t>called </a:t>
            </a:r>
            <a:r>
              <a:rPr lang="en-US" altLang="ko-KR" sz="2000" dirty="0">
                <a:solidFill>
                  <a:srgbClr val="FF0000"/>
                </a:solidFill>
              </a:rPr>
              <a:t>Nodes</a:t>
            </a:r>
            <a:r>
              <a:rPr lang="en-US" altLang="ko-KR" sz="2000" dirty="0"/>
              <a:t>.</a:t>
            </a:r>
          </a:p>
          <a:p>
            <a:pPr algn="just" eaLnBrk="1" hangingPunct="1">
              <a:lnSpc>
                <a:spcPct val="110000"/>
              </a:lnSpc>
              <a:spcBef>
                <a:spcPts val="0"/>
              </a:spcBef>
              <a:buFontTx/>
              <a:buChar char="•"/>
            </a:pPr>
            <a:r>
              <a:rPr lang="en-US" altLang="ko-KR" sz="2000" dirty="0"/>
              <a:t> </a:t>
            </a:r>
            <a:r>
              <a:rPr lang="en-US" altLang="ko-KR" sz="1800" dirty="0"/>
              <a:t>if there are no nodes, the tree is </a:t>
            </a:r>
            <a:r>
              <a:rPr lang="en-US" altLang="ko-KR" sz="1800" dirty="0">
                <a:solidFill>
                  <a:srgbClr val="FF0000"/>
                </a:solidFill>
              </a:rPr>
              <a:t>empty</a:t>
            </a:r>
          </a:p>
          <a:p>
            <a:pPr algn="just" eaLnBrk="1" hangingPunct="1">
              <a:lnSpc>
                <a:spcPct val="110000"/>
              </a:lnSpc>
              <a:spcBef>
                <a:spcPts val="0"/>
              </a:spcBef>
              <a:buFontTx/>
              <a:buChar char="•"/>
            </a:pPr>
            <a:r>
              <a:rPr lang="en-US" altLang="ko-KR" sz="1800" dirty="0"/>
              <a:t> otherwise there is a distinguished node called the </a:t>
            </a:r>
            <a:r>
              <a:rPr lang="en-US" altLang="ko-KR" sz="1800" dirty="0" smtClean="0">
                <a:solidFill>
                  <a:srgbClr val="FF0000"/>
                </a:solidFill>
              </a:rPr>
              <a:t>root</a:t>
            </a:r>
            <a:r>
              <a:rPr lang="en-US" altLang="ko-KR" sz="1800" dirty="0" smtClean="0"/>
              <a:t> </a:t>
            </a:r>
            <a:r>
              <a:rPr lang="en-US" altLang="ko-KR" sz="1800" dirty="0"/>
              <a:t>r, and zero or more (sub)trees T</a:t>
            </a:r>
            <a:r>
              <a:rPr lang="en-US" altLang="ko-KR" sz="1800" baseline="-25000" dirty="0"/>
              <a:t>1</a:t>
            </a:r>
            <a:r>
              <a:rPr lang="en-US" altLang="ko-KR" sz="1800" dirty="0"/>
              <a:t>, T</a:t>
            </a:r>
            <a:r>
              <a:rPr lang="en-US" altLang="ko-KR" sz="1800" baseline="-25000" dirty="0"/>
              <a:t>2</a:t>
            </a:r>
            <a:r>
              <a:rPr lang="en-US" altLang="ko-KR" sz="1800" dirty="0"/>
              <a:t>,..., </a:t>
            </a:r>
            <a:r>
              <a:rPr lang="en-US" altLang="ko-KR" sz="1800" dirty="0" err="1"/>
              <a:t>T</a:t>
            </a:r>
            <a:r>
              <a:rPr lang="en-US" altLang="ko-KR" sz="1800" baseline="-25000" dirty="0" err="1"/>
              <a:t>k</a:t>
            </a:r>
            <a:r>
              <a:rPr lang="en-US" altLang="ko-KR" sz="1800" dirty="0"/>
              <a:t>, each of whose roots are connected with r by an edge.</a:t>
            </a:r>
          </a:p>
        </p:txBody>
      </p:sp>
      <p:sp>
        <p:nvSpPr>
          <p:cNvPr id="307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Trees</a:t>
            </a:r>
          </a:p>
        </p:txBody>
      </p:sp>
      <p:sp>
        <p:nvSpPr>
          <p:cNvPr id="5" name="Text Box 3"/>
          <p:cNvSpPr txBox="1">
            <a:spLocks noChangeArrowheads="1"/>
          </p:cNvSpPr>
          <p:nvPr/>
        </p:nvSpPr>
        <p:spPr bwMode="auto">
          <a:xfrm>
            <a:off x="827584" y="3003430"/>
            <a:ext cx="3024336" cy="33855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1">
            <a:schemeClr val="dk1"/>
          </a:lnRef>
          <a:fillRef idx="2">
            <a:schemeClr val="dk1"/>
          </a:fillRef>
          <a:effectRef idx="1">
            <a:schemeClr val="dk1"/>
          </a:effectRef>
          <a:fontRef idx="minor">
            <a:schemeClr val="dk1"/>
          </a:fontRef>
        </p:style>
        <p:txBody>
          <a:bodyPr wrap="square" anchor="ct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80000"/>
              </a:lnSpc>
              <a:spcBef>
                <a:spcPct val="50000"/>
              </a:spcBef>
            </a:pPr>
            <a:r>
              <a:rPr lang="en-US" altLang="ko-KR" sz="2000" dirty="0" smtClean="0"/>
              <a:t>Tree</a:t>
            </a:r>
            <a:r>
              <a:rPr lang="en-US" altLang="ko-KR" sz="2000" dirty="0"/>
              <a:t>: Recursive </a:t>
            </a:r>
            <a:r>
              <a:rPr lang="en-US" altLang="ko-KR" sz="2000" dirty="0" smtClean="0"/>
              <a:t>Definition</a:t>
            </a:r>
            <a:endParaRPr lang="en-US" altLang="ko-KR" sz="2000" dirty="0"/>
          </a:p>
        </p:txBody>
      </p:sp>
      <p:sp>
        <p:nvSpPr>
          <p:cNvPr id="6" name="직사각형 5"/>
          <p:cNvSpPr/>
          <p:nvPr/>
        </p:nvSpPr>
        <p:spPr>
          <a:xfrm>
            <a:off x="5292080" y="2952328"/>
            <a:ext cx="2224583"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ko-KR" sz="2000" dirty="0" smtClean="0">
                <a:latin typeface="Garamond" pitchFamily="18" charset="0"/>
              </a:rPr>
              <a:t> Tree: An Example</a:t>
            </a:r>
            <a:endParaRPr lang="ko-KR" altLang="en-US" sz="2000" dirty="0">
              <a:latin typeface="Garamond" pitchFamily="18" charset="0"/>
            </a:endParaRPr>
          </a:p>
        </p:txBody>
      </p:sp>
      <p:sp>
        <p:nvSpPr>
          <p:cNvPr id="7" name="Oval 4"/>
          <p:cNvSpPr>
            <a:spLocks noChangeArrowheads="1"/>
          </p:cNvSpPr>
          <p:nvPr/>
        </p:nvSpPr>
        <p:spPr bwMode="auto">
          <a:xfrm>
            <a:off x="2321272" y="3519466"/>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8" name="AutoShape 5"/>
          <p:cNvSpPr>
            <a:spLocks noChangeArrowheads="1"/>
          </p:cNvSpPr>
          <p:nvPr/>
        </p:nvSpPr>
        <p:spPr bwMode="auto">
          <a:xfrm>
            <a:off x="1008410" y="4602141"/>
            <a:ext cx="644525" cy="6302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 name="AutoShape 6"/>
          <p:cNvSpPr>
            <a:spLocks noChangeArrowheads="1"/>
          </p:cNvSpPr>
          <p:nvPr/>
        </p:nvSpPr>
        <p:spPr bwMode="auto">
          <a:xfrm>
            <a:off x="1933922" y="4587854"/>
            <a:ext cx="644525" cy="6302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 name="AutoShape 7"/>
          <p:cNvSpPr>
            <a:spLocks noChangeArrowheads="1"/>
          </p:cNvSpPr>
          <p:nvPr/>
        </p:nvSpPr>
        <p:spPr bwMode="auto">
          <a:xfrm>
            <a:off x="3451572" y="4532291"/>
            <a:ext cx="644525" cy="6302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1" name="Text Box 8"/>
          <p:cNvSpPr txBox="1">
            <a:spLocks noChangeArrowheads="1"/>
          </p:cNvSpPr>
          <p:nvPr/>
        </p:nvSpPr>
        <p:spPr bwMode="auto">
          <a:xfrm>
            <a:off x="1122710" y="4837091"/>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T</a:t>
            </a:r>
            <a:r>
              <a:rPr lang="en-US" altLang="ko-KR" sz="1800" baseline="-25000">
                <a:latin typeface="Times New Roman" pitchFamily="18" charset="0"/>
              </a:rPr>
              <a:t>1</a:t>
            </a:r>
          </a:p>
        </p:txBody>
      </p:sp>
      <p:sp>
        <p:nvSpPr>
          <p:cNvPr id="12" name="Text Box 9"/>
          <p:cNvSpPr txBox="1">
            <a:spLocks noChangeArrowheads="1"/>
          </p:cNvSpPr>
          <p:nvPr/>
        </p:nvSpPr>
        <p:spPr bwMode="auto">
          <a:xfrm>
            <a:off x="2048222" y="4848204"/>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T</a:t>
            </a:r>
            <a:r>
              <a:rPr lang="en-US" altLang="ko-KR" sz="1800" baseline="-25000">
                <a:latin typeface="Times New Roman" pitchFamily="18" charset="0"/>
              </a:rPr>
              <a:t>2</a:t>
            </a:r>
            <a:endParaRPr lang="en-US" altLang="ko-KR" sz="1800">
              <a:latin typeface="Times New Roman" pitchFamily="18" charset="0"/>
            </a:endParaRPr>
          </a:p>
        </p:txBody>
      </p:sp>
      <p:sp>
        <p:nvSpPr>
          <p:cNvPr id="13" name="Text Box 10"/>
          <p:cNvSpPr txBox="1">
            <a:spLocks noChangeArrowheads="1"/>
          </p:cNvSpPr>
          <p:nvPr/>
        </p:nvSpPr>
        <p:spPr bwMode="auto">
          <a:xfrm>
            <a:off x="3567460" y="4783116"/>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T</a:t>
            </a:r>
            <a:r>
              <a:rPr lang="en-US" altLang="ko-KR" sz="1800" baseline="-25000">
                <a:latin typeface="Times New Roman" pitchFamily="18" charset="0"/>
              </a:rPr>
              <a:t>k</a:t>
            </a:r>
            <a:endParaRPr lang="en-US" altLang="ko-KR" sz="1800">
              <a:latin typeface="Times New Roman" pitchFamily="18" charset="0"/>
            </a:endParaRPr>
          </a:p>
        </p:txBody>
      </p:sp>
      <p:sp>
        <p:nvSpPr>
          <p:cNvPr id="14" name="Line 11"/>
          <p:cNvSpPr>
            <a:spLocks noChangeShapeType="1"/>
          </p:cNvSpPr>
          <p:nvPr/>
        </p:nvSpPr>
        <p:spPr bwMode="auto">
          <a:xfrm flipH="1">
            <a:off x="2257772" y="3932216"/>
            <a:ext cx="258763" cy="642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 name="Line 12"/>
          <p:cNvSpPr>
            <a:spLocks noChangeShapeType="1"/>
          </p:cNvSpPr>
          <p:nvPr/>
        </p:nvSpPr>
        <p:spPr bwMode="auto">
          <a:xfrm flipH="1">
            <a:off x="1343372" y="3867129"/>
            <a:ext cx="1030288"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13"/>
          <p:cNvSpPr>
            <a:spLocks noChangeShapeType="1"/>
          </p:cNvSpPr>
          <p:nvPr/>
        </p:nvSpPr>
        <p:spPr bwMode="auto">
          <a:xfrm>
            <a:off x="2708622" y="3841729"/>
            <a:ext cx="1069975"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Text Box 14"/>
          <p:cNvSpPr txBox="1">
            <a:spLocks noChangeArrowheads="1"/>
          </p:cNvSpPr>
          <p:nvPr/>
        </p:nvSpPr>
        <p:spPr bwMode="auto">
          <a:xfrm>
            <a:off x="2411760" y="3535341"/>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r</a:t>
            </a:r>
          </a:p>
        </p:txBody>
      </p:sp>
      <p:grpSp>
        <p:nvGrpSpPr>
          <p:cNvPr id="18" name="Group 44"/>
          <p:cNvGrpSpPr>
            <a:grpSpLocks/>
          </p:cNvGrpSpPr>
          <p:nvPr/>
        </p:nvGrpSpPr>
        <p:grpSpPr bwMode="auto">
          <a:xfrm>
            <a:off x="5077721" y="3490891"/>
            <a:ext cx="3086100" cy="2770188"/>
            <a:chOff x="3113" y="1570"/>
            <a:chExt cx="1944" cy="1745"/>
          </a:xfrm>
        </p:grpSpPr>
        <p:sp>
          <p:nvSpPr>
            <p:cNvPr id="19" name="Oval 16"/>
            <p:cNvSpPr>
              <a:spLocks noChangeArrowheads="1"/>
            </p:cNvSpPr>
            <p:nvPr/>
          </p:nvSpPr>
          <p:spPr bwMode="auto">
            <a:xfrm>
              <a:off x="3408" y="304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H</a:t>
              </a:r>
            </a:p>
          </p:txBody>
        </p:sp>
        <p:sp>
          <p:nvSpPr>
            <p:cNvPr id="20" name="Oval 17"/>
            <p:cNvSpPr>
              <a:spLocks noChangeArrowheads="1"/>
            </p:cNvSpPr>
            <p:nvPr/>
          </p:nvSpPr>
          <p:spPr bwMode="auto">
            <a:xfrm>
              <a:off x="3967" y="304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I</a:t>
              </a:r>
            </a:p>
          </p:txBody>
        </p:sp>
        <p:sp>
          <p:nvSpPr>
            <p:cNvPr id="21" name="Oval 18"/>
            <p:cNvSpPr>
              <a:spLocks noChangeArrowheads="1"/>
            </p:cNvSpPr>
            <p:nvPr/>
          </p:nvSpPr>
          <p:spPr bwMode="auto">
            <a:xfrm>
              <a:off x="3113" y="255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E</a:t>
              </a:r>
            </a:p>
          </p:txBody>
        </p:sp>
        <p:sp>
          <p:nvSpPr>
            <p:cNvPr id="22" name="Oval 19"/>
            <p:cNvSpPr>
              <a:spLocks noChangeArrowheads="1"/>
            </p:cNvSpPr>
            <p:nvPr/>
          </p:nvSpPr>
          <p:spPr bwMode="auto">
            <a:xfrm>
              <a:off x="3680" y="254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F</a:t>
              </a:r>
            </a:p>
          </p:txBody>
        </p:sp>
        <p:sp>
          <p:nvSpPr>
            <p:cNvPr id="23" name="Oval 20"/>
            <p:cNvSpPr>
              <a:spLocks noChangeArrowheads="1"/>
            </p:cNvSpPr>
            <p:nvPr/>
          </p:nvSpPr>
          <p:spPr bwMode="auto">
            <a:xfrm>
              <a:off x="3378" y="206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B</a:t>
              </a:r>
            </a:p>
          </p:txBody>
        </p:sp>
        <p:sp>
          <p:nvSpPr>
            <p:cNvPr id="24" name="Oval 21"/>
            <p:cNvSpPr>
              <a:spLocks noChangeArrowheads="1"/>
            </p:cNvSpPr>
            <p:nvPr/>
          </p:nvSpPr>
          <p:spPr bwMode="auto">
            <a:xfrm>
              <a:off x="4789" y="201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D</a:t>
              </a:r>
            </a:p>
          </p:txBody>
        </p:sp>
        <p:sp>
          <p:nvSpPr>
            <p:cNvPr id="25" name="Oval 22"/>
            <p:cNvSpPr>
              <a:spLocks noChangeArrowheads="1"/>
            </p:cNvSpPr>
            <p:nvPr/>
          </p:nvSpPr>
          <p:spPr bwMode="auto">
            <a:xfrm>
              <a:off x="4228" y="251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G</a:t>
              </a:r>
            </a:p>
          </p:txBody>
        </p:sp>
        <p:sp>
          <p:nvSpPr>
            <p:cNvPr id="26" name="Oval 23"/>
            <p:cNvSpPr>
              <a:spLocks noChangeArrowheads="1"/>
            </p:cNvSpPr>
            <p:nvPr/>
          </p:nvSpPr>
          <p:spPr bwMode="auto">
            <a:xfrm>
              <a:off x="4194" y="157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A</a:t>
              </a:r>
            </a:p>
          </p:txBody>
        </p:sp>
        <p:sp>
          <p:nvSpPr>
            <p:cNvPr id="27" name="Oval 24"/>
            <p:cNvSpPr>
              <a:spLocks noChangeArrowheads="1"/>
            </p:cNvSpPr>
            <p:nvPr/>
          </p:nvSpPr>
          <p:spPr bwMode="auto">
            <a:xfrm>
              <a:off x="4216" y="203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C</a:t>
              </a:r>
            </a:p>
          </p:txBody>
        </p:sp>
        <p:sp>
          <p:nvSpPr>
            <p:cNvPr id="28" name="Line 25"/>
            <p:cNvSpPr>
              <a:spLocks noChangeShapeType="1"/>
            </p:cNvSpPr>
            <p:nvPr/>
          </p:nvSpPr>
          <p:spPr bwMode="auto">
            <a:xfrm>
              <a:off x="4343" y="1847"/>
              <a:ext cx="0"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 name="Line 26"/>
            <p:cNvSpPr>
              <a:spLocks noChangeShapeType="1"/>
            </p:cNvSpPr>
            <p:nvPr/>
          </p:nvSpPr>
          <p:spPr bwMode="auto">
            <a:xfrm>
              <a:off x="4351" y="2310"/>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 name="Line 27"/>
            <p:cNvSpPr>
              <a:spLocks noChangeShapeType="1"/>
            </p:cNvSpPr>
            <p:nvPr/>
          </p:nvSpPr>
          <p:spPr bwMode="auto">
            <a:xfrm flipH="1">
              <a:off x="3580" y="1791"/>
              <a:ext cx="641"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1" name="Line 28"/>
            <p:cNvSpPr>
              <a:spLocks noChangeShapeType="1"/>
            </p:cNvSpPr>
            <p:nvPr/>
          </p:nvSpPr>
          <p:spPr bwMode="auto">
            <a:xfrm>
              <a:off x="4432" y="1799"/>
              <a:ext cx="4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2" name="Line 29"/>
            <p:cNvSpPr>
              <a:spLocks noChangeShapeType="1"/>
            </p:cNvSpPr>
            <p:nvPr/>
          </p:nvSpPr>
          <p:spPr bwMode="auto">
            <a:xfrm flipH="1">
              <a:off x="3264" y="231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 name="Line 30"/>
            <p:cNvSpPr>
              <a:spLocks noChangeShapeType="1"/>
            </p:cNvSpPr>
            <p:nvPr/>
          </p:nvSpPr>
          <p:spPr bwMode="auto">
            <a:xfrm>
              <a:off x="3597" y="2302"/>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 name="Line 31"/>
            <p:cNvSpPr>
              <a:spLocks noChangeShapeType="1"/>
            </p:cNvSpPr>
            <p:nvPr/>
          </p:nvSpPr>
          <p:spPr bwMode="auto">
            <a:xfrm>
              <a:off x="3897" y="2789"/>
              <a:ext cx="194"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5" name="Line 32"/>
            <p:cNvSpPr>
              <a:spLocks noChangeShapeType="1"/>
            </p:cNvSpPr>
            <p:nvPr/>
          </p:nvSpPr>
          <p:spPr bwMode="auto">
            <a:xfrm flipH="1">
              <a:off x="3580" y="2789"/>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36" name="직사각형 35"/>
          <p:cNvSpPr/>
          <p:nvPr/>
        </p:nvSpPr>
        <p:spPr bwMode="auto">
          <a:xfrm>
            <a:off x="603377" y="4292579"/>
            <a:ext cx="3788217" cy="1176337"/>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37" name="직사각형 36"/>
          <p:cNvSpPr/>
          <p:nvPr/>
        </p:nvSpPr>
        <p:spPr>
          <a:xfrm>
            <a:off x="3555705" y="5867155"/>
            <a:ext cx="1138902" cy="313932"/>
          </a:xfrm>
          <a:prstGeom prst="rect">
            <a:avLst/>
          </a:prstGeom>
        </p:spPr>
        <p:txBody>
          <a:bodyPr wrap="none">
            <a:spAutoFit/>
          </a:bodyPr>
          <a:lstStyle/>
          <a:p>
            <a:pPr eaLnBrk="1" hangingPunct="1">
              <a:lnSpc>
                <a:spcPct val="80000"/>
              </a:lnSpc>
              <a:spcBef>
                <a:spcPct val="50000"/>
              </a:spcBef>
            </a:pPr>
            <a:r>
              <a:rPr lang="en-US" altLang="ko-KR" sz="1800" dirty="0" err="1" smtClean="0"/>
              <a:t>Subtrees</a:t>
            </a:r>
            <a:endParaRPr lang="en-US" altLang="ko-KR" sz="1800" dirty="0"/>
          </a:p>
        </p:txBody>
      </p:sp>
      <p:sp>
        <p:nvSpPr>
          <p:cNvPr id="38" name="TextBox 37"/>
          <p:cNvSpPr txBox="1"/>
          <p:nvPr/>
        </p:nvSpPr>
        <p:spPr>
          <a:xfrm>
            <a:off x="7164288" y="3501008"/>
            <a:ext cx="649538" cy="307777"/>
          </a:xfrm>
          <a:prstGeom prst="rect">
            <a:avLst/>
          </a:prstGeom>
          <a:noFill/>
        </p:spPr>
        <p:txBody>
          <a:bodyPr wrap="none" rtlCol="0">
            <a:spAutoFit/>
          </a:bodyPr>
          <a:lstStyle/>
          <a:p>
            <a:r>
              <a:rPr lang="en-US" altLang="ko-KR" i="1" dirty="0" smtClean="0">
                <a:solidFill>
                  <a:srgbClr val="0000FF"/>
                </a:solidFill>
              </a:rPr>
              <a:t>Node</a:t>
            </a:r>
            <a:endParaRPr lang="ko-KR" altLang="en-US" i="1" dirty="0">
              <a:solidFill>
                <a:srgbClr val="0000FF"/>
              </a:solidFill>
            </a:endParaRPr>
          </a:p>
        </p:txBody>
      </p:sp>
      <p:sp>
        <p:nvSpPr>
          <p:cNvPr id="39" name="TextBox 38"/>
          <p:cNvSpPr txBox="1"/>
          <p:nvPr/>
        </p:nvSpPr>
        <p:spPr>
          <a:xfrm>
            <a:off x="5958450" y="3713240"/>
            <a:ext cx="604654" cy="307777"/>
          </a:xfrm>
          <a:prstGeom prst="rect">
            <a:avLst/>
          </a:prstGeom>
          <a:noFill/>
        </p:spPr>
        <p:txBody>
          <a:bodyPr wrap="none" rtlCol="0">
            <a:spAutoFit/>
          </a:bodyPr>
          <a:lstStyle/>
          <a:p>
            <a:r>
              <a:rPr lang="en-US" altLang="ko-KR" i="1" dirty="0" smtClean="0">
                <a:solidFill>
                  <a:srgbClr val="0000FF"/>
                </a:solidFill>
              </a:rPr>
              <a:t>Edge</a:t>
            </a:r>
            <a:endParaRPr lang="ko-KR" altLang="en-US" i="1" dirty="0">
              <a:solidFill>
                <a:srgbClr val="0000FF"/>
              </a:solidFill>
            </a:endParaRPr>
          </a:p>
        </p:txBody>
      </p:sp>
      <p:sp>
        <p:nvSpPr>
          <p:cNvPr id="40" name="자유형 39"/>
          <p:cNvSpPr/>
          <p:nvPr/>
        </p:nvSpPr>
        <p:spPr bwMode="auto">
          <a:xfrm>
            <a:off x="4821674" y="4028586"/>
            <a:ext cx="2118407" cy="2568766"/>
          </a:xfrm>
          <a:custGeom>
            <a:avLst/>
            <a:gdLst>
              <a:gd name="connsiteX0" fmla="*/ 811576 w 2240097"/>
              <a:gd name="connsiteY0" fmla="*/ 106496 h 2568766"/>
              <a:gd name="connsiteX1" fmla="*/ 139547 w 2240097"/>
              <a:gd name="connsiteY1" fmla="*/ 734458 h 2568766"/>
              <a:gd name="connsiteX2" fmla="*/ 117513 w 2240097"/>
              <a:gd name="connsiteY2" fmla="*/ 1659875 h 2568766"/>
              <a:gd name="connsiteX3" fmla="*/ 844626 w 2240097"/>
              <a:gd name="connsiteY3" fmla="*/ 2431055 h 2568766"/>
              <a:gd name="connsiteX4" fmla="*/ 1847161 w 2240097"/>
              <a:gd name="connsiteY4" fmla="*/ 2486140 h 2568766"/>
              <a:gd name="connsiteX5" fmla="*/ 2232752 w 2240097"/>
              <a:gd name="connsiteY5" fmla="*/ 1968347 h 2568766"/>
              <a:gd name="connsiteX6" fmla="*/ 1891229 w 2240097"/>
              <a:gd name="connsiteY6" fmla="*/ 1296318 h 2568766"/>
              <a:gd name="connsiteX7" fmla="*/ 1593773 w 2240097"/>
              <a:gd name="connsiteY7" fmla="*/ 613272 h 2568766"/>
              <a:gd name="connsiteX8" fmla="*/ 1086998 w 2240097"/>
              <a:gd name="connsiteY8" fmla="*/ 95479 h 2568766"/>
              <a:gd name="connsiteX9" fmla="*/ 811576 w 2240097"/>
              <a:gd name="connsiteY9" fmla="*/ 106496 h 25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0097" h="2568766">
                <a:moveTo>
                  <a:pt x="811576" y="106496"/>
                </a:moveTo>
                <a:cubicBezTo>
                  <a:pt x="653668" y="212993"/>
                  <a:pt x="255224" y="475561"/>
                  <a:pt x="139547" y="734458"/>
                </a:cubicBezTo>
                <a:cubicBezTo>
                  <a:pt x="23870" y="993355"/>
                  <a:pt x="0" y="1377109"/>
                  <a:pt x="117513" y="1659875"/>
                </a:cubicBezTo>
                <a:cubicBezTo>
                  <a:pt x="235026" y="1942641"/>
                  <a:pt x="556351" y="2293344"/>
                  <a:pt x="844626" y="2431055"/>
                </a:cubicBezTo>
                <a:cubicBezTo>
                  <a:pt x="1132901" y="2568766"/>
                  <a:pt x="1615807" y="2563258"/>
                  <a:pt x="1847161" y="2486140"/>
                </a:cubicBezTo>
                <a:cubicBezTo>
                  <a:pt x="2078515" y="2409022"/>
                  <a:pt x="2225407" y="2166651"/>
                  <a:pt x="2232752" y="1968347"/>
                </a:cubicBezTo>
                <a:cubicBezTo>
                  <a:pt x="2240097" y="1770043"/>
                  <a:pt x="1997725" y="1522164"/>
                  <a:pt x="1891229" y="1296318"/>
                </a:cubicBezTo>
                <a:cubicBezTo>
                  <a:pt x="1784733" y="1070472"/>
                  <a:pt x="1727812" y="813412"/>
                  <a:pt x="1593773" y="613272"/>
                </a:cubicBezTo>
                <a:cubicBezTo>
                  <a:pt x="1459735" y="413132"/>
                  <a:pt x="1213692" y="179942"/>
                  <a:pt x="1086998" y="95479"/>
                </a:cubicBezTo>
                <a:cubicBezTo>
                  <a:pt x="960304" y="11016"/>
                  <a:pt x="969485" y="0"/>
                  <a:pt x="811576" y="106496"/>
                </a:cubicBezTo>
                <a:close/>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41" name="자유형 40"/>
          <p:cNvSpPr/>
          <p:nvPr/>
        </p:nvSpPr>
        <p:spPr bwMode="auto">
          <a:xfrm>
            <a:off x="6593554" y="4074490"/>
            <a:ext cx="839117" cy="1610298"/>
          </a:xfrm>
          <a:custGeom>
            <a:avLst/>
            <a:gdLst>
              <a:gd name="connsiteX0" fmla="*/ 317652 w 839117"/>
              <a:gd name="connsiteY0" fmla="*/ 82626 h 1610298"/>
              <a:gd name="connsiteX1" fmla="*/ 75281 w 839117"/>
              <a:gd name="connsiteY1" fmla="*/ 512284 h 1610298"/>
              <a:gd name="connsiteX2" fmla="*/ 53248 w 839117"/>
              <a:gd name="connsiteY2" fmla="*/ 1052110 h 1610298"/>
              <a:gd name="connsiteX3" fmla="*/ 394771 w 839117"/>
              <a:gd name="connsiteY3" fmla="*/ 1558886 h 1610298"/>
              <a:gd name="connsiteX4" fmla="*/ 769344 w 839117"/>
              <a:gd name="connsiteY4" fmla="*/ 1360583 h 1610298"/>
              <a:gd name="connsiteX5" fmla="*/ 813412 w 839117"/>
              <a:gd name="connsiteY5" fmla="*/ 732621 h 1610298"/>
              <a:gd name="connsiteX6" fmla="*/ 780361 w 839117"/>
              <a:gd name="connsiteY6" fmla="*/ 258896 h 1610298"/>
              <a:gd name="connsiteX7" fmla="*/ 504939 w 839117"/>
              <a:gd name="connsiteY7" fmla="*/ 27542 h 1610298"/>
              <a:gd name="connsiteX8" fmla="*/ 317652 w 839117"/>
              <a:gd name="connsiteY8" fmla="*/ 82626 h 161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17" h="1610298">
                <a:moveTo>
                  <a:pt x="317652" y="82626"/>
                </a:moveTo>
                <a:cubicBezTo>
                  <a:pt x="246042" y="163416"/>
                  <a:pt x="119348" y="350703"/>
                  <a:pt x="75281" y="512284"/>
                </a:cubicBezTo>
                <a:cubicBezTo>
                  <a:pt x="31214" y="673865"/>
                  <a:pt x="0" y="877676"/>
                  <a:pt x="53248" y="1052110"/>
                </a:cubicBezTo>
                <a:cubicBezTo>
                  <a:pt x="106496" y="1226544"/>
                  <a:pt x="275422" y="1507474"/>
                  <a:pt x="394771" y="1558886"/>
                </a:cubicBezTo>
                <a:cubicBezTo>
                  <a:pt x="514120" y="1610298"/>
                  <a:pt x="699571" y="1498294"/>
                  <a:pt x="769344" y="1360583"/>
                </a:cubicBezTo>
                <a:cubicBezTo>
                  <a:pt x="839117" y="1222872"/>
                  <a:pt x="811576" y="916235"/>
                  <a:pt x="813412" y="732621"/>
                </a:cubicBezTo>
                <a:cubicBezTo>
                  <a:pt x="815248" y="549007"/>
                  <a:pt x="831773" y="376409"/>
                  <a:pt x="780361" y="258896"/>
                </a:cubicBezTo>
                <a:cubicBezTo>
                  <a:pt x="728949" y="141383"/>
                  <a:pt x="585729" y="55084"/>
                  <a:pt x="504939" y="27542"/>
                </a:cubicBezTo>
                <a:cubicBezTo>
                  <a:pt x="424149" y="0"/>
                  <a:pt x="389262" y="1836"/>
                  <a:pt x="317652" y="82626"/>
                </a:cubicBezTo>
                <a:close/>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42" name="자유형 41"/>
          <p:cNvSpPr/>
          <p:nvPr/>
        </p:nvSpPr>
        <p:spPr bwMode="auto">
          <a:xfrm>
            <a:off x="7614450" y="3949632"/>
            <a:ext cx="782198" cy="910728"/>
          </a:xfrm>
          <a:custGeom>
            <a:avLst/>
            <a:gdLst>
              <a:gd name="connsiteX0" fmla="*/ 211156 w 782198"/>
              <a:gd name="connsiteY0" fmla="*/ 42231 h 910728"/>
              <a:gd name="connsiteX1" fmla="*/ 12853 w 782198"/>
              <a:gd name="connsiteY1" fmla="*/ 339686 h 910728"/>
              <a:gd name="connsiteX2" fmla="*/ 134038 w 782198"/>
              <a:gd name="connsiteY2" fmla="*/ 835446 h 910728"/>
              <a:gd name="connsiteX3" fmla="*/ 684882 w 782198"/>
              <a:gd name="connsiteY3" fmla="*/ 791378 h 910728"/>
              <a:gd name="connsiteX4" fmla="*/ 717932 w 782198"/>
              <a:gd name="connsiteY4" fmla="*/ 361720 h 910728"/>
              <a:gd name="connsiteX5" fmla="*/ 497595 w 782198"/>
              <a:gd name="connsiteY5" fmla="*/ 86299 h 910728"/>
              <a:gd name="connsiteX6" fmla="*/ 211156 w 782198"/>
              <a:gd name="connsiteY6" fmla="*/ 42231 h 91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198" h="910728">
                <a:moveTo>
                  <a:pt x="211156" y="42231"/>
                </a:moveTo>
                <a:cubicBezTo>
                  <a:pt x="130366" y="84462"/>
                  <a:pt x="25706" y="207484"/>
                  <a:pt x="12853" y="339686"/>
                </a:cubicBezTo>
                <a:cubicBezTo>
                  <a:pt x="0" y="471888"/>
                  <a:pt x="22033" y="760164"/>
                  <a:pt x="134038" y="835446"/>
                </a:cubicBezTo>
                <a:cubicBezTo>
                  <a:pt x="246043" y="910728"/>
                  <a:pt x="587566" y="870332"/>
                  <a:pt x="684882" y="791378"/>
                </a:cubicBezTo>
                <a:cubicBezTo>
                  <a:pt x="782198" y="712424"/>
                  <a:pt x="749147" y="479233"/>
                  <a:pt x="717932" y="361720"/>
                </a:cubicBezTo>
                <a:cubicBezTo>
                  <a:pt x="686718" y="244207"/>
                  <a:pt x="576549" y="143219"/>
                  <a:pt x="497595" y="86299"/>
                </a:cubicBezTo>
                <a:cubicBezTo>
                  <a:pt x="418641" y="29379"/>
                  <a:pt x="291946" y="0"/>
                  <a:pt x="211156" y="42231"/>
                </a:cubicBezTo>
                <a:close/>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52344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9C934302-F727-4B64-853C-BD28BA0C12CB}" type="slidenum">
              <a:rPr kumimoji="0" lang="en-US" altLang="ko-KR" sz="1400" smtClean="0">
                <a:latin typeface="Trebuchet MS" pitchFamily="34" charset="0"/>
              </a:rPr>
              <a:pPr/>
              <a:t>30</a:t>
            </a:fld>
            <a:endParaRPr kumimoji="0" lang="en-US" altLang="ko-KR" sz="1400" smtClean="0">
              <a:latin typeface="Trebuchet MS" pitchFamily="34" charset="0"/>
            </a:endParaRPr>
          </a:p>
        </p:txBody>
      </p:sp>
      <p:sp>
        <p:nvSpPr>
          <p:cNvPr id="27651" name="Text Box 3"/>
          <p:cNvSpPr txBox="1">
            <a:spLocks noChangeArrowheads="1"/>
          </p:cNvSpPr>
          <p:nvPr/>
        </p:nvSpPr>
        <p:spPr bwMode="auto">
          <a:xfrm>
            <a:off x="557213" y="1052736"/>
            <a:ext cx="7975600" cy="529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2000"/>
              <a:t>Prove that </a:t>
            </a:r>
            <a:r>
              <a:rPr lang="en-US" altLang="ko-KR" sz="2000" i="1"/>
              <a:t>D</a:t>
            </a:r>
            <a:r>
              <a:rPr lang="en-US" altLang="ko-KR" sz="2000"/>
              <a:t>(</a:t>
            </a:r>
            <a:r>
              <a:rPr lang="en-US" altLang="ko-KR" sz="2000" i="1"/>
              <a:t>n</a:t>
            </a:r>
            <a:r>
              <a:rPr lang="en-US" altLang="ko-KR" sz="2000"/>
              <a:t>) </a:t>
            </a:r>
            <a:r>
              <a:rPr lang="en-US" altLang="ko-KR" sz="2000">
                <a:sym typeface="Symbol" pitchFamily="18" charset="2"/>
              </a:rPr>
              <a:t> 4</a:t>
            </a:r>
            <a:r>
              <a:rPr lang="en-US" altLang="ko-KR" sz="2000" i="1">
                <a:sym typeface="Symbol" pitchFamily="18" charset="2"/>
              </a:rPr>
              <a:t>n </a:t>
            </a:r>
            <a:r>
              <a:rPr lang="en-US" altLang="ko-KR" sz="2000"/>
              <a:t>log </a:t>
            </a:r>
            <a:r>
              <a:rPr lang="en-US" altLang="ko-KR" sz="2000" i="1"/>
              <a:t>n</a:t>
            </a:r>
            <a:r>
              <a:rPr lang="en-US" altLang="ko-KR" sz="2000"/>
              <a:t>, </a:t>
            </a:r>
            <a:r>
              <a:rPr lang="en-US" altLang="ko-KR" sz="2000" i="1"/>
              <a:t>n</a:t>
            </a:r>
            <a:r>
              <a:rPr lang="en-US" altLang="ko-KR" sz="2000"/>
              <a:t> </a:t>
            </a:r>
            <a:r>
              <a:rPr lang="en-US" altLang="ko-KR" sz="2000">
                <a:sym typeface="Symbol" pitchFamily="18" charset="2"/>
              </a:rPr>
              <a:t> 1</a:t>
            </a:r>
            <a:endParaRPr lang="en-US" altLang="ko-KR" sz="2000"/>
          </a:p>
          <a:p>
            <a:pPr algn="just" eaLnBrk="1" hangingPunct="1">
              <a:lnSpc>
                <a:spcPct val="70000"/>
              </a:lnSpc>
              <a:spcBef>
                <a:spcPct val="50000"/>
              </a:spcBef>
              <a:buFontTx/>
              <a:buChar char="•"/>
            </a:pPr>
            <a:r>
              <a:rPr lang="en-US" altLang="ko-KR" sz="2000"/>
              <a:t> </a:t>
            </a:r>
            <a:r>
              <a:rPr lang="en-US" altLang="ko-KR" sz="1800"/>
              <a:t>Base: </a:t>
            </a:r>
            <a:r>
              <a:rPr lang="en-US" altLang="ko-KR" sz="1800" i="1"/>
              <a:t>D</a:t>
            </a:r>
            <a:r>
              <a:rPr lang="en-US" altLang="ko-KR" sz="1800"/>
              <a:t>(1) = 0 </a:t>
            </a:r>
            <a:r>
              <a:rPr lang="en-US" altLang="ko-KR" sz="1800">
                <a:sym typeface="Symbol" pitchFamily="18" charset="2"/>
              </a:rPr>
              <a:t></a:t>
            </a:r>
            <a:r>
              <a:rPr lang="en-US" altLang="ko-KR" sz="1800"/>
              <a:t> 0</a:t>
            </a:r>
          </a:p>
          <a:p>
            <a:pPr algn="just" eaLnBrk="1" hangingPunct="1">
              <a:lnSpc>
                <a:spcPct val="70000"/>
              </a:lnSpc>
              <a:spcBef>
                <a:spcPct val="50000"/>
              </a:spcBef>
              <a:buFontTx/>
              <a:buChar char="•"/>
            </a:pPr>
            <a:r>
              <a:rPr lang="en-US" altLang="ko-KR" sz="1800"/>
              <a:t> Induction: Assume that the theorem is true for 1 </a:t>
            </a:r>
            <a:r>
              <a:rPr lang="en-US" altLang="ko-KR" sz="1800">
                <a:sym typeface="Symbol" pitchFamily="18" charset="2"/>
              </a:rPr>
              <a:t> </a:t>
            </a:r>
            <a:r>
              <a:rPr lang="en-US" altLang="ko-KR" sz="1800" i="1">
                <a:sym typeface="Symbol" pitchFamily="18" charset="2"/>
              </a:rPr>
              <a:t>n </a:t>
            </a:r>
            <a:r>
              <a:rPr lang="en-US" altLang="ko-KR" sz="1800">
                <a:sym typeface="Symbol" pitchFamily="18" charset="2"/>
              </a:rPr>
              <a:t> </a:t>
            </a:r>
            <a:r>
              <a:rPr lang="en-US" altLang="ko-KR" sz="1800" i="1">
                <a:sym typeface="Symbol" pitchFamily="18" charset="2"/>
              </a:rPr>
              <a:t>k </a:t>
            </a:r>
            <a:r>
              <a:rPr lang="en-US" altLang="ko-KR" sz="1800">
                <a:sym typeface="Symbol" pitchFamily="18" charset="2"/>
              </a:rPr>
              <a:t>– 1,</a:t>
            </a:r>
            <a:br>
              <a:rPr lang="en-US" altLang="ko-KR" sz="18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r>
              <a:rPr lang="en-US" altLang="ko-KR" sz="2000">
                <a:sym typeface="Symbol" pitchFamily="18" charset="2"/>
              </a:rPr>
              <a:t/>
            </a:r>
            <a:br>
              <a:rPr lang="en-US" altLang="ko-KR" sz="2000">
                <a:sym typeface="Symbol" pitchFamily="18" charset="2"/>
              </a:rPr>
            </a:br>
            <a:endParaRPr lang="en-US" altLang="ko-KR" sz="2000">
              <a:sym typeface="Symbol" pitchFamily="18" charset="2"/>
            </a:endParaRPr>
          </a:p>
          <a:p>
            <a:pPr algn="just" eaLnBrk="1" hangingPunct="1">
              <a:lnSpc>
                <a:spcPct val="70000"/>
              </a:lnSpc>
              <a:spcBef>
                <a:spcPct val="50000"/>
              </a:spcBef>
              <a:buFontTx/>
              <a:buChar char="•"/>
            </a:pPr>
            <a:endParaRPr lang="en-US" altLang="ko-KR" sz="2000">
              <a:sym typeface="Symbol" pitchFamily="18" charset="2"/>
            </a:endParaRPr>
          </a:p>
          <a:p>
            <a:pPr algn="just" eaLnBrk="1" hangingPunct="1">
              <a:lnSpc>
                <a:spcPct val="70000"/>
              </a:lnSpc>
              <a:spcBef>
                <a:spcPct val="50000"/>
              </a:spcBef>
              <a:buFontTx/>
              <a:buChar char="•"/>
            </a:pPr>
            <a:endParaRPr lang="en-US" altLang="ko-KR" sz="2000">
              <a:sym typeface="Symbol" pitchFamily="18" charset="2"/>
            </a:endParaRPr>
          </a:p>
          <a:p>
            <a:pPr algn="just" eaLnBrk="1" hangingPunct="1">
              <a:lnSpc>
                <a:spcPct val="70000"/>
              </a:lnSpc>
              <a:spcBef>
                <a:spcPct val="50000"/>
              </a:spcBef>
              <a:buFontTx/>
              <a:buChar char="•"/>
            </a:pPr>
            <a:endParaRPr lang="en-US" altLang="ko-KR" sz="2000">
              <a:sym typeface="Symbol" pitchFamily="18" charset="2"/>
            </a:endParaRPr>
          </a:p>
          <a:p>
            <a:pPr algn="just" eaLnBrk="1" hangingPunct="1">
              <a:lnSpc>
                <a:spcPct val="70000"/>
              </a:lnSpc>
              <a:spcBef>
                <a:spcPct val="50000"/>
              </a:spcBef>
              <a:buFontTx/>
              <a:buChar char="•"/>
            </a:pPr>
            <a:endParaRPr lang="en-US" altLang="ko-KR" sz="2000">
              <a:sym typeface="Symbol" pitchFamily="18" charset="2"/>
            </a:endParaRPr>
          </a:p>
          <a:p>
            <a:pPr algn="just" eaLnBrk="1" hangingPunct="1">
              <a:lnSpc>
                <a:spcPct val="70000"/>
              </a:lnSpc>
              <a:spcBef>
                <a:spcPct val="50000"/>
              </a:spcBef>
            </a:pPr>
            <a:endParaRPr lang="en-US" altLang="ko-KR" sz="2000">
              <a:sym typeface="Symbol" pitchFamily="18" charset="2"/>
            </a:endParaRPr>
          </a:p>
          <a:p>
            <a:pPr algn="just" eaLnBrk="1" hangingPunct="1">
              <a:lnSpc>
                <a:spcPct val="70000"/>
              </a:lnSpc>
              <a:spcBef>
                <a:spcPct val="50000"/>
              </a:spcBef>
            </a:pPr>
            <a:endParaRPr lang="en-US" altLang="ko-KR" sz="2000">
              <a:sym typeface="Symbol" pitchFamily="18" charset="2"/>
            </a:endParaRPr>
          </a:p>
          <a:p>
            <a:pPr algn="just" eaLnBrk="1" hangingPunct="1">
              <a:lnSpc>
                <a:spcPct val="70000"/>
              </a:lnSpc>
              <a:spcBef>
                <a:spcPct val="50000"/>
              </a:spcBef>
              <a:buFontTx/>
              <a:buChar char="•"/>
            </a:pPr>
            <a:r>
              <a:rPr lang="en-US" altLang="ko-KR" sz="1800">
                <a:sym typeface="Symbol" pitchFamily="18" charset="2"/>
              </a:rPr>
              <a:t> </a:t>
            </a:r>
            <a:r>
              <a:rPr lang="en-US" altLang="ko-KR" sz="1800" i="1"/>
              <a:t>D</a:t>
            </a:r>
            <a:r>
              <a:rPr lang="en-US" altLang="ko-KR" sz="1800"/>
              <a:t>(</a:t>
            </a:r>
            <a:r>
              <a:rPr lang="en-US" altLang="ko-KR" sz="1800" i="1"/>
              <a:t>n</a:t>
            </a:r>
            <a:r>
              <a:rPr lang="en-US" altLang="ko-KR" sz="1800"/>
              <a:t>) = </a:t>
            </a:r>
            <a:r>
              <a:rPr lang="en-US" altLang="ko-KR" sz="1800" i="1"/>
              <a:t>O</a:t>
            </a:r>
            <a:r>
              <a:rPr lang="en-US" altLang="ko-KR" sz="1800"/>
              <a:t>(</a:t>
            </a:r>
            <a:r>
              <a:rPr lang="en-US" altLang="ko-KR" sz="1800" i="1"/>
              <a:t>n </a:t>
            </a:r>
            <a:r>
              <a:rPr lang="en-US" altLang="ko-KR" sz="1800"/>
              <a:t>log </a:t>
            </a:r>
            <a:r>
              <a:rPr lang="en-US" altLang="ko-KR" sz="1800" i="1"/>
              <a:t>n</a:t>
            </a:r>
            <a:r>
              <a:rPr lang="en-US" altLang="ko-KR" sz="1800"/>
              <a:t>), </a:t>
            </a:r>
            <a:r>
              <a:rPr lang="en-US" altLang="ko-KR" sz="1800" i="1"/>
              <a:t>Depth</a:t>
            </a:r>
            <a:r>
              <a:rPr lang="en-US" altLang="ko-KR" sz="1800" i="1" baseline="-25000"/>
              <a:t>avg</a:t>
            </a:r>
            <a:r>
              <a:rPr lang="en-US" altLang="ko-KR" sz="1800"/>
              <a:t>(</a:t>
            </a:r>
            <a:r>
              <a:rPr lang="en-US" altLang="ko-KR" sz="1800" i="1"/>
              <a:t>n</a:t>
            </a:r>
            <a:r>
              <a:rPr lang="en-US" altLang="ko-KR" sz="1800"/>
              <a:t>) = </a:t>
            </a:r>
            <a:r>
              <a:rPr lang="en-US" altLang="ko-KR" sz="1800" i="1"/>
              <a:t>O</a:t>
            </a:r>
            <a:r>
              <a:rPr lang="en-US" altLang="ko-KR" sz="1800"/>
              <a:t>(log </a:t>
            </a:r>
            <a:r>
              <a:rPr lang="en-US" altLang="ko-KR" sz="1800" i="1"/>
              <a:t>n</a:t>
            </a:r>
            <a:r>
              <a:rPr lang="en-US" altLang="ko-KR" sz="1800"/>
              <a:t>)</a:t>
            </a:r>
            <a:r>
              <a:rPr lang="en-US" altLang="ko-KR" sz="1800" i="1"/>
              <a:t> </a:t>
            </a:r>
          </a:p>
        </p:txBody>
      </p:sp>
      <p:graphicFrame>
        <p:nvGraphicFramePr>
          <p:cNvPr id="27652" name="Object 4"/>
          <p:cNvGraphicFramePr>
            <a:graphicFrameLocks noChangeAspect="1"/>
          </p:cNvGraphicFramePr>
          <p:nvPr>
            <p:extLst>
              <p:ext uri="{D42A27DB-BD31-4B8C-83A1-F6EECF244321}">
                <p14:modId xmlns:p14="http://schemas.microsoft.com/office/powerpoint/2010/main" val="1830193153"/>
              </p:ext>
            </p:extLst>
          </p:nvPr>
        </p:nvGraphicFramePr>
        <p:xfrm>
          <a:off x="1259632" y="2060848"/>
          <a:ext cx="5461000" cy="3733800"/>
        </p:xfrm>
        <a:graphic>
          <a:graphicData uri="http://schemas.openxmlformats.org/presentationml/2006/ole">
            <mc:AlternateContent xmlns:mc="http://schemas.openxmlformats.org/markup-compatibility/2006">
              <mc:Choice xmlns:v="urn:schemas-microsoft-com:vml" Requires="v">
                <p:oleObj spid="_x0000_s2078" name="Equation" r:id="rId4" imgW="2679700" imgH="2286000" progId="">
                  <p:embed/>
                </p:oleObj>
              </mc:Choice>
              <mc:Fallback>
                <p:oleObj name="Equation" r:id="rId4" imgW="2679700" imgH="2286000"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060848"/>
                        <a:ext cx="54610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Analysis of the Average Case</a:t>
            </a:r>
          </a:p>
        </p:txBody>
      </p:sp>
    </p:spTree>
    <p:extLst>
      <p:ext uri="{BB962C8B-B14F-4D97-AF65-F5344CB8AC3E}">
        <p14:creationId xmlns:p14="http://schemas.microsoft.com/office/powerpoint/2010/main" val="4234937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EAC3023-FB6B-43E5-8C0E-ED14CD072657}" type="slidenum">
              <a:rPr kumimoji="0" lang="en-US" altLang="ko-KR" sz="1400" smtClean="0">
                <a:latin typeface="Trebuchet MS" pitchFamily="34" charset="0"/>
              </a:rPr>
              <a:pPr/>
              <a:t>31</a:t>
            </a:fld>
            <a:endParaRPr kumimoji="0" lang="en-US" altLang="ko-KR" sz="1400" smtClean="0">
              <a:latin typeface="Trebuchet MS" pitchFamily="34" charset="0"/>
            </a:endParaRPr>
          </a:p>
        </p:txBody>
      </p:sp>
      <p:sp>
        <p:nvSpPr>
          <p:cNvPr id="28675" name="Text Box 3"/>
          <p:cNvSpPr txBox="1">
            <a:spLocks noChangeArrowheads="1"/>
          </p:cNvSpPr>
          <p:nvPr/>
        </p:nvSpPr>
        <p:spPr bwMode="auto">
          <a:xfrm>
            <a:off x="557213" y="1052736"/>
            <a:ext cx="7975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a:t>Non-random insertion to BST can produce unbalanced trees</a:t>
            </a:r>
          </a:p>
          <a:p>
            <a:pPr algn="just" eaLnBrk="1" hangingPunct="1">
              <a:lnSpc>
                <a:spcPct val="110000"/>
              </a:lnSpc>
              <a:spcBef>
                <a:spcPct val="50000"/>
              </a:spcBef>
              <a:buFontTx/>
              <a:buChar char="•"/>
            </a:pPr>
            <a:r>
              <a:rPr lang="en-US" altLang="ko-KR" sz="2000" dirty="0"/>
              <a:t> </a:t>
            </a:r>
            <a:r>
              <a:rPr lang="en-US" altLang="ko-KR" sz="1800" dirty="0"/>
              <a:t>Can we rebalance the tree so that the tree always has </a:t>
            </a:r>
            <a:r>
              <a:rPr lang="en-US" altLang="ko-KR" sz="1800" i="1" dirty="0" smtClean="0"/>
              <a:t>O</a:t>
            </a:r>
            <a:r>
              <a:rPr lang="en-US" altLang="ko-KR" sz="1800" dirty="0" smtClean="0"/>
              <a:t>(</a:t>
            </a:r>
            <a:r>
              <a:rPr lang="en-US" altLang="ko-KR" sz="1800" dirty="0" err="1" smtClean="0"/>
              <a:t>lg</a:t>
            </a:r>
            <a:r>
              <a:rPr lang="en-US" altLang="ko-KR" sz="1800" dirty="0" smtClean="0"/>
              <a:t> </a:t>
            </a:r>
            <a:r>
              <a:rPr lang="en-US" altLang="ko-KR" sz="1800" i="1" dirty="0"/>
              <a:t>n</a:t>
            </a:r>
            <a:r>
              <a:rPr lang="en-US" altLang="ko-KR" sz="1800" dirty="0"/>
              <a:t>) height?</a:t>
            </a:r>
          </a:p>
          <a:p>
            <a:pPr algn="just" eaLnBrk="1" hangingPunct="1">
              <a:lnSpc>
                <a:spcPct val="110000"/>
              </a:lnSpc>
              <a:spcBef>
                <a:spcPct val="50000"/>
              </a:spcBef>
            </a:pPr>
            <a:r>
              <a:rPr lang="en-US" altLang="ko-KR" sz="1800" dirty="0"/>
              <a:t>We need </a:t>
            </a:r>
            <a:r>
              <a:rPr lang="en-US" altLang="ko-KR" sz="1800" i="1" dirty="0"/>
              <a:t> </a:t>
            </a:r>
            <a:r>
              <a:rPr lang="en-US" altLang="ko-KR" sz="1800" dirty="0">
                <a:solidFill>
                  <a:srgbClr val="FF0000"/>
                </a:solidFill>
              </a:rPr>
              <a:t>balance</a:t>
            </a:r>
            <a:r>
              <a:rPr lang="en-US" altLang="ko-KR" sz="1800" i="1" dirty="0">
                <a:solidFill>
                  <a:srgbClr val="FF0000"/>
                </a:solidFill>
              </a:rPr>
              <a:t> </a:t>
            </a:r>
            <a:r>
              <a:rPr lang="en-US" altLang="ko-KR" sz="1800" dirty="0"/>
              <a:t>information for each node.</a:t>
            </a:r>
          </a:p>
        </p:txBody>
      </p:sp>
      <p:sp>
        <p:nvSpPr>
          <p:cNvPr id="28676" name="Line 5"/>
          <p:cNvSpPr>
            <a:spLocks noChangeShapeType="1"/>
          </p:cNvSpPr>
          <p:nvPr/>
        </p:nvSpPr>
        <p:spPr bwMode="auto">
          <a:xfrm flipH="1">
            <a:off x="5254625" y="4897938"/>
            <a:ext cx="269875"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77" name="Line 6"/>
          <p:cNvSpPr>
            <a:spLocks noChangeShapeType="1"/>
          </p:cNvSpPr>
          <p:nvPr/>
        </p:nvSpPr>
        <p:spPr bwMode="auto">
          <a:xfrm>
            <a:off x="5713413" y="4877301"/>
            <a:ext cx="246062" cy="347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78" name="Line 20"/>
          <p:cNvSpPr>
            <a:spLocks noChangeShapeType="1"/>
          </p:cNvSpPr>
          <p:nvPr/>
        </p:nvSpPr>
        <p:spPr bwMode="auto">
          <a:xfrm flipH="1">
            <a:off x="6832600" y="4878888"/>
            <a:ext cx="223838" cy="382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79" name="Line 21"/>
          <p:cNvSpPr>
            <a:spLocks noChangeShapeType="1"/>
          </p:cNvSpPr>
          <p:nvPr/>
        </p:nvSpPr>
        <p:spPr bwMode="auto">
          <a:xfrm>
            <a:off x="7324725" y="4853488"/>
            <a:ext cx="277813" cy="442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0" name="Line 22"/>
          <p:cNvSpPr>
            <a:spLocks noChangeShapeType="1"/>
          </p:cNvSpPr>
          <p:nvPr/>
        </p:nvSpPr>
        <p:spPr bwMode="auto">
          <a:xfrm flipH="1">
            <a:off x="5692775" y="4250238"/>
            <a:ext cx="514350"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1" name="Line 23"/>
          <p:cNvSpPr>
            <a:spLocks noChangeShapeType="1"/>
          </p:cNvSpPr>
          <p:nvPr/>
        </p:nvSpPr>
        <p:spPr bwMode="auto">
          <a:xfrm>
            <a:off x="6519863" y="4250238"/>
            <a:ext cx="569912"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2" name="Line 46"/>
          <p:cNvSpPr>
            <a:spLocks noChangeShapeType="1"/>
          </p:cNvSpPr>
          <p:nvPr/>
        </p:nvSpPr>
        <p:spPr bwMode="auto">
          <a:xfrm flipH="1">
            <a:off x="1902470" y="4078788"/>
            <a:ext cx="23336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3" name="Line 47"/>
          <p:cNvSpPr>
            <a:spLocks noChangeShapeType="1"/>
          </p:cNvSpPr>
          <p:nvPr/>
        </p:nvSpPr>
        <p:spPr bwMode="auto">
          <a:xfrm flipH="1">
            <a:off x="1462732" y="4602663"/>
            <a:ext cx="23336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4" name="Line 48"/>
          <p:cNvSpPr>
            <a:spLocks noChangeShapeType="1"/>
          </p:cNvSpPr>
          <p:nvPr/>
        </p:nvSpPr>
        <p:spPr bwMode="auto">
          <a:xfrm flipH="1">
            <a:off x="1024582" y="5158288"/>
            <a:ext cx="233363"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5" name="Line 49"/>
          <p:cNvSpPr>
            <a:spLocks noChangeShapeType="1"/>
          </p:cNvSpPr>
          <p:nvPr/>
        </p:nvSpPr>
        <p:spPr bwMode="auto">
          <a:xfrm>
            <a:off x="2369195" y="4058151"/>
            <a:ext cx="29527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6" name="Line 50"/>
          <p:cNvSpPr>
            <a:spLocks noChangeShapeType="1"/>
          </p:cNvSpPr>
          <p:nvPr/>
        </p:nvSpPr>
        <p:spPr bwMode="auto">
          <a:xfrm>
            <a:off x="2877195" y="4634413"/>
            <a:ext cx="293687"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7" name="Line 51"/>
          <p:cNvSpPr>
            <a:spLocks noChangeShapeType="1"/>
          </p:cNvSpPr>
          <p:nvPr/>
        </p:nvSpPr>
        <p:spPr bwMode="auto">
          <a:xfrm>
            <a:off x="3345507" y="5169401"/>
            <a:ext cx="29527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8" name="Text Box 52"/>
          <p:cNvSpPr txBox="1">
            <a:spLocks noChangeArrowheads="1"/>
          </p:cNvSpPr>
          <p:nvPr/>
        </p:nvSpPr>
        <p:spPr bwMode="auto">
          <a:xfrm>
            <a:off x="444292" y="5886998"/>
            <a:ext cx="3722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dirty="0">
                <a:solidFill>
                  <a:srgbClr val="0000FF"/>
                </a:solidFill>
              </a:rPr>
              <a:t>Balancing the root is not </a:t>
            </a:r>
            <a:r>
              <a:rPr lang="en-US" altLang="ko-KR" sz="1800" dirty="0" smtClean="0">
                <a:solidFill>
                  <a:srgbClr val="0000FF"/>
                </a:solidFill>
              </a:rPr>
              <a:t>enough !!!</a:t>
            </a:r>
            <a:endParaRPr lang="en-US" altLang="ko-KR" sz="1800" dirty="0">
              <a:solidFill>
                <a:srgbClr val="0000FF"/>
              </a:solidFill>
            </a:endParaRPr>
          </a:p>
        </p:txBody>
      </p:sp>
      <p:sp>
        <p:nvSpPr>
          <p:cNvPr id="28689" name="Text Box 53"/>
          <p:cNvSpPr txBox="1">
            <a:spLocks noChangeArrowheads="1"/>
          </p:cNvSpPr>
          <p:nvPr/>
        </p:nvSpPr>
        <p:spPr bwMode="auto">
          <a:xfrm>
            <a:off x="4638421" y="5879494"/>
            <a:ext cx="3676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dirty="0">
                <a:solidFill>
                  <a:srgbClr val="0000FF"/>
                </a:solidFill>
              </a:rPr>
              <a:t>Balancing every node is too </a:t>
            </a:r>
            <a:r>
              <a:rPr lang="en-US" altLang="ko-KR" sz="1800" dirty="0" smtClean="0">
                <a:solidFill>
                  <a:srgbClr val="0000FF"/>
                </a:solidFill>
              </a:rPr>
              <a:t>strict !!!</a:t>
            </a:r>
            <a:endParaRPr lang="en-US" altLang="ko-KR" sz="1800" dirty="0">
              <a:solidFill>
                <a:srgbClr val="0000FF"/>
              </a:solidFill>
            </a:endParaRPr>
          </a:p>
        </p:txBody>
      </p:sp>
      <p:sp>
        <p:nvSpPr>
          <p:cNvPr id="28690" name="Rectangle 5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Balanced Binary Trees</a:t>
            </a:r>
          </a:p>
        </p:txBody>
      </p:sp>
      <p:grpSp>
        <p:nvGrpSpPr>
          <p:cNvPr id="28691" name="Group 7"/>
          <p:cNvGrpSpPr>
            <a:grpSpLocks/>
          </p:cNvGrpSpPr>
          <p:nvPr/>
        </p:nvGrpSpPr>
        <p:grpSpPr bwMode="auto">
          <a:xfrm>
            <a:off x="6180138" y="3943851"/>
            <a:ext cx="368300" cy="384175"/>
            <a:chOff x="1343" y="2732"/>
            <a:chExt cx="268" cy="268"/>
          </a:xfrm>
        </p:grpSpPr>
        <p:sp>
          <p:nvSpPr>
            <p:cNvPr id="28723" name="Oval 8"/>
            <p:cNvSpPr>
              <a:spLocks noChangeArrowheads="1"/>
            </p:cNvSpPr>
            <p:nvPr/>
          </p:nvSpPr>
          <p:spPr bwMode="auto">
            <a:xfrm>
              <a:off x="1343" y="273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24" name="Text Box 9"/>
            <p:cNvSpPr txBox="1">
              <a:spLocks noChangeArrowheads="1"/>
            </p:cNvSpPr>
            <p:nvPr/>
          </p:nvSpPr>
          <p:spPr bwMode="auto">
            <a:xfrm>
              <a:off x="1380" y="2737"/>
              <a:ext cx="1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sp>
        <p:nvSpPr>
          <p:cNvPr id="28692" name="Oval 10"/>
          <p:cNvSpPr>
            <a:spLocks noChangeArrowheads="1"/>
          </p:cNvSpPr>
          <p:nvPr/>
        </p:nvSpPr>
        <p:spPr bwMode="auto">
          <a:xfrm>
            <a:off x="5411788" y="4528051"/>
            <a:ext cx="368300" cy="3841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693" name="Oval 11"/>
          <p:cNvSpPr>
            <a:spLocks noChangeArrowheads="1"/>
          </p:cNvSpPr>
          <p:nvPr/>
        </p:nvSpPr>
        <p:spPr bwMode="auto">
          <a:xfrm>
            <a:off x="6591300" y="5236076"/>
            <a:ext cx="368300" cy="3841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grpSp>
        <p:nvGrpSpPr>
          <p:cNvPr id="28694" name="Group 12"/>
          <p:cNvGrpSpPr>
            <a:grpSpLocks/>
          </p:cNvGrpSpPr>
          <p:nvPr/>
        </p:nvGrpSpPr>
        <p:grpSpPr bwMode="auto">
          <a:xfrm>
            <a:off x="6988175" y="4531226"/>
            <a:ext cx="368300" cy="384175"/>
            <a:chOff x="4161" y="2640"/>
            <a:chExt cx="268" cy="268"/>
          </a:xfrm>
        </p:grpSpPr>
        <p:sp>
          <p:nvSpPr>
            <p:cNvPr id="28721" name="Oval 13"/>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22" name="Text Box 14"/>
            <p:cNvSpPr txBox="1">
              <a:spLocks noChangeArrowheads="1"/>
            </p:cNvSpPr>
            <p:nvPr/>
          </p:nvSpPr>
          <p:spPr bwMode="auto">
            <a:xfrm>
              <a:off x="4195" y="2651"/>
              <a:ext cx="1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sp>
        <p:nvSpPr>
          <p:cNvPr id="28695" name="Oval 15"/>
          <p:cNvSpPr>
            <a:spLocks noChangeArrowheads="1"/>
          </p:cNvSpPr>
          <p:nvPr/>
        </p:nvSpPr>
        <p:spPr bwMode="auto">
          <a:xfrm>
            <a:off x="5046663" y="5244013"/>
            <a:ext cx="368300" cy="3841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696" name="Oval 16"/>
          <p:cNvSpPr>
            <a:spLocks noChangeArrowheads="1"/>
          </p:cNvSpPr>
          <p:nvPr/>
        </p:nvSpPr>
        <p:spPr bwMode="auto">
          <a:xfrm>
            <a:off x="5827713" y="5229726"/>
            <a:ext cx="369887" cy="3841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grpSp>
        <p:nvGrpSpPr>
          <p:cNvPr id="28697" name="Group 17"/>
          <p:cNvGrpSpPr>
            <a:grpSpLocks/>
          </p:cNvGrpSpPr>
          <p:nvPr/>
        </p:nvGrpSpPr>
        <p:grpSpPr bwMode="auto">
          <a:xfrm>
            <a:off x="7546975" y="5237663"/>
            <a:ext cx="368300" cy="398463"/>
            <a:chOff x="3600" y="3139"/>
            <a:chExt cx="268" cy="278"/>
          </a:xfrm>
        </p:grpSpPr>
        <p:sp>
          <p:nvSpPr>
            <p:cNvPr id="28719" name="Oval 18"/>
            <p:cNvSpPr>
              <a:spLocks noChangeArrowheads="1"/>
            </p:cNvSpPr>
            <p:nvPr/>
          </p:nvSpPr>
          <p:spPr bwMode="auto">
            <a:xfrm>
              <a:off x="3600" y="314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20" name="Text Box 19"/>
            <p:cNvSpPr txBox="1">
              <a:spLocks noChangeArrowheads="1"/>
            </p:cNvSpPr>
            <p:nvPr/>
          </p:nvSpPr>
          <p:spPr bwMode="auto">
            <a:xfrm>
              <a:off x="3640" y="3139"/>
              <a:ext cx="1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a:p>
          </p:txBody>
        </p:sp>
      </p:grpSp>
      <p:grpSp>
        <p:nvGrpSpPr>
          <p:cNvPr id="28698" name="Group 25"/>
          <p:cNvGrpSpPr>
            <a:grpSpLocks/>
          </p:cNvGrpSpPr>
          <p:nvPr/>
        </p:nvGrpSpPr>
        <p:grpSpPr bwMode="auto">
          <a:xfrm>
            <a:off x="2094557" y="3813676"/>
            <a:ext cx="319088" cy="381000"/>
            <a:chOff x="4161" y="2640"/>
            <a:chExt cx="268" cy="323"/>
          </a:xfrm>
        </p:grpSpPr>
        <p:sp>
          <p:nvSpPr>
            <p:cNvPr id="28717" name="Oval 26"/>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18" name="Text Box 27"/>
            <p:cNvSpPr txBox="1">
              <a:spLocks noChangeArrowheads="1"/>
            </p:cNvSpPr>
            <p:nvPr/>
          </p:nvSpPr>
          <p:spPr bwMode="auto">
            <a:xfrm>
              <a:off x="4183" y="2652"/>
              <a:ext cx="15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699" name="Group 28"/>
          <p:cNvGrpSpPr>
            <a:grpSpLocks/>
          </p:cNvGrpSpPr>
          <p:nvPr/>
        </p:nvGrpSpPr>
        <p:grpSpPr bwMode="auto">
          <a:xfrm>
            <a:off x="1646882" y="4348663"/>
            <a:ext cx="317500" cy="381000"/>
            <a:chOff x="4161" y="2640"/>
            <a:chExt cx="268" cy="325"/>
          </a:xfrm>
        </p:grpSpPr>
        <p:sp>
          <p:nvSpPr>
            <p:cNvPr id="28715" name="Oval 29"/>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16" name="Text Box 30"/>
            <p:cNvSpPr txBox="1">
              <a:spLocks noChangeArrowheads="1"/>
            </p:cNvSpPr>
            <p:nvPr/>
          </p:nvSpPr>
          <p:spPr bwMode="auto">
            <a:xfrm>
              <a:off x="4183" y="2652"/>
              <a:ext cx="1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700" name="Group 31"/>
          <p:cNvGrpSpPr>
            <a:grpSpLocks/>
          </p:cNvGrpSpPr>
          <p:nvPr/>
        </p:nvGrpSpPr>
        <p:grpSpPr bwMode="auto">
          <a:xfrm>
            <a:off x="1196032" y="4870951"/>
            <a:ext cx="319088" cy="381000"/>
            <a:chOff x="4161" y="2640"/>
            <a:chExt cx="268" cy="323"/>
          </a:xfrm>
        </p:grpSpPr>
        <p:sp>
          <p:nvSpPr>
            <p:cNvPr id="28713" name="Oval 32"/>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14" name="Text Box 33"/>
            <p:cNvSpPr txBox="1">
              <a:spLocks noChangeArrowheads="1"/>
            </p:cNvSpPr>
            <p:nvPr/>
          </p:nvSpPr>
          <p:spPr bwMode="auto">
            <a:xfrm>
              <a:off x="4183" y="2652"/>
              <a:ext cx="15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701" name="Group 34"/>
          <p:cNvGrpSpPr>
            <a:grpSpLocks/>
          </p:cNvGrpSpPr>
          <p:nvPr/>
        </p:nvGrpSpPr>
        <p:grpSpPr bwMode="auto">
          <a:xfrm>
            <a:off x="797570" y="5424988"/>
            <a:ext cx="319087" cy="381000"/>
            <a:chOff x="4161" y="2640"/>
            <a:chExt cx="268" cy="324"/>
          </a:xfrm>
        </p:grpSpPr>
        <p:sp>
          <p:nvSpPr>
            <p:cNvPr id="28711" name="Oval 35"/>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12" name="Text Box 36"/>
            <p:cNvSpPr txBox="1">
              <a:spLocks noChangeArrowheads="1"/>
            </p:cNvSpPr>
            <p:nvPr/>
          </p:nvSpPr>
          <p:spPr bwMode="auto">
            <a:xfrm>
              <a:off x="4184" y="2652"/>
              <a:ext cx="1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702" name="Group 37"/>
          <p:cNvGrpSpPr>
            <a:grpSpLocks/>
          </p:cNvGrpSpPr>
          <p:nvPr/>
        </p:nvGrpSpPr>
        <p:grpSpPr bwMode="auto">
          <a:xfrm>
            <a:off x="2597795" y="4343901"/>
            <a:ext cx="319087" cy="381000"/>
            <a:chOff x="4161" y="2640"/>
            <a:chExt cx="268" cy="322"/>
          </a:xfrm>
        </p:grpSpPr>
        <p:sp>
          <p:nvSpPr>
            <p:cNvPr id="28709" name="Oval 38"/>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10" name="Text Box 39"/>
            <p:cNvSpPr txBox="1">
              <a:spLocks noChangeArrowheads="1"/>
            </p:cNvSpPr>
            <p:nvPr/>
          </p:nvSpPr>
          <p:spPr bwMode="auto">
            <a:xfrm>
              <a:off x="4182" y="2652"/>
              <a:ext cx="1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703" name="Group 40"/>
          <p:cNvGrpSpPr>
            <a:grpSpLocks/>
          </p:cNvGrpSpPr>
          <p:nvPr/>
        </p:nvGrpSpPr>
        <p:grpSpPr bwMode="auto">
          <a:xfrm>
            <a:off x="3067695" y="4921751"/>
            <a:ext cx="317500" cy="381000"/>
            <a:chOff x="4161" y="2640"/>
            <a:chExt cx="268" cy="325"/>
          </a:xfrm>
        </p:grpSpPr>
        <p:sp>
          <p:nvSpPr>
            <p:cNvPr id="28707" name="Oval 41"/>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08" name="Text Box 42"/>
            <p:cNvSpPr txBox="1">
              <a:spLocks noChangeArrowheads="1"/>
            </p:cNvSpPr>
            <p:nvPr/>
          </p:nvSpPr>
          <p:spPr bwMode="auto">
            <a:xfrm>
              <a:off x="4183" y="2652"/>
              <a:ext cx="15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grpSp>
        <p:nvGrpSpPr>
          <p:cNvPr id="28704" name="Group 43"/>
          <p:cNvGrpSpPr>
            <a:grpSpLocks/>
          </p:cNvGrpSpPr>
          <p:nvPr/>
        </p:nvGrpSpPr>
        <p:grpSpPr bwMode="auto">
          <a:xfrm>
            <a:off x="3532832" y="5469438"/>
            <a:ext cx="319088" cy="381000"/>
            <a:chOff x="4161" y="2640"/>
            <a:chExt cx="268" cy="325"/>
          </a:xfrm>
        </p:grpSpPr>
        <p:sp>
          <p:nvSpPr>
            <p:cNvPr id="28705" name="Oval 44"/>
            <p:cNvSpPr>
              <a:spLocks noChangeArrowheads="1"/>
            </p:cNvSpPr>
            <p:nvPr/>
          </p:nvSpPr>
          <p:spPr bwMode="auto">
            <a:xfrm>
              <a:off x="4161" y="26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06" name="Text Box 45"/>
            <p:cNvSpPr txBox="1">
              <a:spLocks noChangeArrowheads="1"/>
            </p:cNvSpPr>
            <p:nvPr/>
          </p:nvSpPr>
          <p:spPr bwMode="auto">
            <a:xfrm>
              <a:off x="4183" y="2652"/>
              <a:ext cx="15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endParaRPr lang="ko-KR" altLang="ko-KR" sz="1800" b="1"/>
            </a:p>
          </p:txBody>
        </p:sp>
      </p:grpSp>
      <p:sp>
        <p:nvSpPr>
          <p:cNvPr id="53" name="Text Box 52"/>
          <p:cNvSpPr txBox="1">
            <a:spLocks noChangeArrowheads="1"/>
          </p:cNvSpPr>
          <p:nvPr/>
        </p:nvSpPr>
        <p:spPr bwMode="auto">
          <a:xfrm>
            <a:off x="335614" y="3030854"/>
            <a:ext cx="38369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dirty="0" smtClean="0"/>
              <a:t>Simple idea: the left and right             </a:t>
            </a:r>
          </a:p>
          <a:p>
            <a:pPr eaLnBrk="1" hangingPunct="1"/>
            <a:r>
              <a:rPr lang="en-US" altLang="ko-KR" sz="1800" dirty="0"/>
              <a:t> </a:t>
            </a:r>
            <a:r>
              <a:rPr lang="en-US" altLang="ko-KR" sz="1800" dirty="0" smtClean="0"/>
              <a:t>           </a:t>
            </a:r>
            <a:r>
              <a:rPr lang="en-US" altLang="ko-KR" sz="1800" dirty="0" err="1" smtClean="0"/>
              <a:t>subtrees</a:t>
            </a:r>
            <a:r>
              <a:rPr lang="en-US" altLang="ko-KR" sz="1800" dirty="0" smtClean="0"/>
              <a:t> have the same height</a:t>
            </a:r>
            <a:endParaRPr lang="en-US" altLang="ko-KR" sz="1800" dirty="0"/>
          </a:p>
        </p:txBody>
      </p:sp>
      <p:sp>
        <p:nvSpPr>
          <p:cNvPr id="54" name="Text Box 52"/>
          <p:cNvSpPr txBox="1">
            <a:spLocks noChangeArrowheads="1"/>
          </p:cNvSpPr>
          <p:nvPr/>
        </p:nvSpPr>
        <p:spPr bwMode="auto">
          <a:xfrm>
            <a:off x="4539639" y="3020520"/>
            <a:ext cx="4406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dirty="0" smtClean="0"/>
              <a:t>Another  idea: every node must have  left and right </a:t>
            </a:r>
            <a:r>
              <a:rPr lang="en-US" altLang="ko-KR" sz="1800" dirty="0" err="1" smtClean="0"/>
              <a:t>subtrees</a:t>
            </a:r>
            <a:r>
              <a:rPr lang="en-US" altLang="ko-KR" sz="1800" dirty="0" smtClean="0"/>
              <a:t> of the same height</a:t>
            </a:r>
            <a:endParaRPr lang="en-US" altLang="ko-KR" sz="1800" dirty="0"/>
          </a:p>
        </p:txBody>
      </p:sp>
    </p:spTree>
    <p:extLst>
      <p:ext uri="{BB962C8B-B14F-4D97-AF65-F5344CB8AC3E}">
        <p14:creationId xmlns:p14="http://schemas.microsoft.com/office/powerpoint/2010/main" val="181076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7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7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7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7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6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6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6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6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6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68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6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6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69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6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6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6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69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P spid="28682" grpId="0" animBg="1"/>
      <p:bldP spid="28683" grpId="0" animBg="1"/>
      <p:bldP spid="28684" grpId="0" animBg="1"/>
      <p:bldP spid="28685" grpId="0" animBg="1"/>
      <p:bldP spid="28686" grpId="0" animBg="1"/>
      <p:bldP spid="28687" grpId="0" animBg="1"/>
      <p:bldP spid="28688" grpId="0"/>
      <p:bldP spid="28689" grpId="0"/>
      <p:bldP spid="28692" grpId="0" animBg="1"/>
      <p:bldP spid="28693" grpId="0" animBg="1"/>
      <p:bldP spid="28695" grpId="0" animBg="1"/>
      <p:bldP spid="28696" grpId="0" animBg="1"/>
      <p:bldP spid="53"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D72BCE6B-EE32-4BC9-8075-52EA584C9283}" type="slidenum">
              <a:rPr kumimoji="0" lang="en-US" altLang="ko-KR" sz="1400" smtClean="0">
                <a:latin typeface="Trebuchet MS" pitchFamily="34" charset="0"/>
              </a:rPr>
              <a:pPr/>
              <a:t>32</a:t>
            </a:fld>
            <a:endParaRPr kumimoji="0" lang="en-US" altLang="ko-KR" sz="1400" smtClean="0">
              <a:latin typeface="Trebuchet MS" pitchFamily="34" charset="0"/>
            </a:endParaRPr>
          </a:p>
        </p:txBody>
      </p:sp>
      <p:sp>
        <p:nvSpPr>
          <p:cNvPr id="29699" name="Text Box 3"/>
          <p:cNvSpPr txBox="1">
            <a:spLocks noChangeArrowheads="1"/>
          </p:cNvSpPr>
          <p:nvPr/>
        </p:nvSpPr>
        <p:spPr bwMode="auto">
          <a:xfrm>
            <a:off x="423862" y="980728"/>
            <a:ext cx="8010525" cy="213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marL="342900" indent="-342900" algn="just" eaLnBrk="1" hangingPunct="1">
              <a:spcBef>
                <a:spcPts val="500"/>
              </a:spcBef>
              <a:buFont typeface="Arial" pitchFamily="34" charset="0"/>
              <a:buChar char="•"/>
            </a:pPr>
            <a:r>
              <a:rPr lang="en-US" altLang="ko-KR" sz="2000" dirty="0" smtClean="0"/>
              <a:t>It’s a kind of BST (Binary Search Tree) with additional </a:t>
            </a:r>
            <a:r>
              <a:rPr lang="en-US" altLang="ko-KR" sz="2000" dirty="0" smtClean="0">
                <a:solidFill>
                  <a:srgbClr val="FF0000"/>
                </a:solidFill>
              </a:rPr>
              <a:t>balance</a:t>
            </a:r>
            <a:r>
              <a:rPr lang="en-US" altLang="ko-KR" sz="2000" dirty="0" smtClean="0"/>
              <a:t> information. </a:t>
            </a:r>
          </a:p>
          <a:p>
            <a:pPr lvl="1" indent="0" algn="just" eaLnBrk="1" hangingPunct="1">
              <a:spcBef>
                <a:spcPts val="500"/>
              </a:spcBef>
            </a:pPr>
            <a:r>
              <a:rPr lang="en-US" altLang="ko-KR" sz="1800" dirty="0" smtClean="0">
                <a:sym typeface="Wingdings" pitchFamily="2" charset="2"/>
              </a:rPr>
              <a:t> </a:t>
            </a:r>
            <a:r>
              <a:rPr lang="en-US" altLang="ko-KR" sz="1800" dirty="0" err="1" smtClean="0">
                <a:sym typeface="Wingdings" pitchFamily="2" charset="2"/>
              </a:rPr>
              <a:t>e.g</a:t>
            </a:r>
            <a:r>
              <a:rPr lang="en-US" altLang="ko-KR" sz="1800" dirty="0" smtClean="0">
                <a:sym typeface="Wingdings" pitchFamily="2" charset="2"/>
              </a:rPr>
              <a:t>) </a:t>
            </a:r>
            <a:r>
              <a:rPr lang="en-US" altLang="ko-KR" sz="1800" dirty="0" smtClean="0"/>
              <a:t>Balance(T) = Height(</a:t>
            </a:r>
            <a:r>
              <a:rPr lang="en-US" altLang="ko-KR" sz="1800" dirty="0" err="1" smtClean="0"/>
              <a:t>T.left_subtree</a:t>
            </a:r>
            <a:r>
              <a:rPr lang="en-US" altLang="ko-KR" sz="1800" dirty="0" smtClean="0"/>
              <a:t>) – Height(</a:t>
            </a:r>
            <a:r>
              <a:rPr lang="en-US" altLang="ko-KR" sz="1800" dirty="0" err="1" smtClean="0"/>
              <a:t>T.right_subtree</a:t>
            </a:r>
            <a:r>
              <a:rPr lang="en-US" altLang="ko-KR" sz="1800" dirty="0" smtClean="0"/>
              <a:t>)</a:t>
            </a:r>
          </a:p>
          <a:p>
            <a:pPr marL="342900" indent="-342900" algn="just" eaLnBrk="1" hangingPunct="1">
              <a:spcBef>
                <a:spcPts val="500"/>
              </a:spcBef>
              <a:buFont typeface="Arial" pitchFamily="34" charset="0"/>
              <a:buChar char="•"/>
            </a:pPr>
            <a:r>
              <a:rPr lang="en-US" altLang="ko-KR" sz="2000" dirty="0" smtClean="0"/>
              <a:t>For </a:t>
            </a:r>
            <a:r>
              <a:rPr lang="en-US" altLang="ko-KR" sz="2000" dirty="0"/>
              <a:t>every </a:t>
            </a:r>
            <a:r>
              <a:rPr lang="en-US" altLang="ko-KR" sz="2000" dirty="0" smtClean="0"/>
              <a:t>node </a:t>
            </a:r>
            <a:r>
              <a:rPr lang="en-US" altLang="ko-KR" sz="2000" dirty="0"/>
              <a:t>in the tree, the heights of its left </a:t>
            </a:r>
            <a:r>
              <a:rPr lang="en-US" altLang="ko-KR" sz="2000" dirty="0" err="1"/>
              <a:t>subtree</a:t>
            </a:r>
            <a:r>
              <a:rPr lang="en-US" altLang="ko-KR" sz="2000" dirty="0"/>
              <a:t> and right </a:t>
            </a:r>
            <a:r>
              <a:rPr lang="en-US" altLang="ko-KR" sz="2000" dirty="0" err="1" smtClean="0"/>
              <a:t>subtree</a:t>
            </a:r>
            <a:r>
              <a:rPr lang="en-US" altLang="ko-KR" sz="2000" dirty="0" smtClean="0"/>
              <a:t> </a:t>
            </a:r>
            <a:r>
              <a:rPr lang="en-US" altLang="ko-KR" sz="2000" dirty="0"/>
              <a:t>differ by </a:t>
            </a:r>
            <a:r>
              <a:rPr lang="en-US" altLang="ko-KR" sz="2000" dirty="0">
                <a:solidFill>
                  <a:srgbClr val="FF0000"/>
                </a:solidFill>
              </a:rPr>
              <a:t>at most 1</a:t>
            </a:r>
            <a:r>
              <a:rPr lang="en-US" altLang="ko-KR" sz="2000" dirty="0" smtClean="0"/>
              <a:t>.</a:t>
            </a:r>
          </a:p>
          <a:p>
            <a:pPr marL="1085850" lvl="1" indent="-342900" algn="just" eaLnBrk="1" hangingPunct="1">
              <a:spcBef>
                <a:spcPts val="500"/>
              </a:spcBef>
              <a:buFont typeface="Garamond" pitchFamily="18" charset="0"/>
              <a:buChar char="–"/>
            </a:pPr>
            <a:r>
              <a:rPr lang="en-US" altLang="ko-KR" sz="2000" dirty="0" smtClean="0"/>
              <a:t>For T to be balanced, Balance(T) must be -1, 0, 1.  </a:t>
            </a:r>
            <a:endParaRPr lang="en-US" altLang="ko-KR" sz="2000" dirty="0"/>
          </a:p>
        </p:txBody>
      </p:sp>
      <p:sp>
        <p:nvSpPr>
          <p:cNvPr id="29700" name="Rectangle 8"/>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AVL </a:t>
            </a:r>
            <a:r>
              <a:rPr lang="en-US" altLang="ko-KR" sz="3600" b="1" dirty="0" smtClean="0">
                <a:solidFill>
                  <a:schemeClr val="accent2"/>
                </a:solidFill>
                <a:effectLst>
                  <a:outerShdw blurRad="38100" dist="38100" dir="2700000" algn="tl">
                    <a:srgbClr val="000000">
                      <a:alpha val="43137"/>
                    </a:srgbClr>
                  </a:outerShdw>
                </a:effectLst>
              </a:rPr>
              <a:t>Tree (</a:t>
            </a:r>
            <a:r>
              <a:rPr lang="en-US" altLang="ko-KR" sz="3600" dirty="0" smtClean="0">
                <a:solidFill>
                  <a:schemeClr val="accent2"/>
                </a:solidFill>
                <a:effectLst>
                  <a:outerShdw blurRad="38100" dist="38100" dir="2700000" algn="tl">
                    <a:srgbClr val="000000">
                      <a:alpha val="43137"/>
                    </a:srgbClr>
                  </a:outerShdw>
                </a:effectLst>
              </a:rPr>
              <a:t>Definition)</a:t>
            </a:r>
            <a:endParaRPr lang="en-US" altLang="ko-KR" sz="3600" b="1" dirty="0">
              <a:solidFill>
                <a:schemeClr val="accent2"/>
              </a:solidFill>
              <a:effectLst>
                <a:outerShdw blurRad="38100" dist="38100" dir="2700000" algn="tl">
                  <a:srgbClr val="000000">
                    <a:alpha val="43137"/>
                  </a:srgbClr>
                </a:outerShdw>
              </a:effectLst>
            </a:endParaRPr>
          </a:p>
        </p:txBody>
      </p:sp>
      <p:sp>
        <p:nvSpPr>
          <p:cNvPr id="29701" name="Line 9"/>
          <p:cNvSpPr>
            <a:spLocks noChangeShapeType="1"/>
          </p:cNvSpPr>
          <p:nvPr/>
        </p:nvSpPr>
        <p:spPr bwMode="auto">
          <a:xfrm flipH="1">
            <a:off x="1609874" y="4486275"/>
            <a:ext cx="309562" cy="3857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02" name="Line 10"/>
          <p:cNvSpPr>
            <a:spLocks noChangeShapeType="1"/>
          </p:cNvSpPr>
          <p:nvPr/>
        </p:nvSpPr>
        <p:spPr bwMode="auto">
          <a:xfrm>
            <a:off x="2138511" y="4460875"/>
            <a:ext cx="282575" cy="3857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03" name="Oval 12"/>
          <p:cNvSpPr>
            <a:spLocks noChangeArrowheads="1"/>
          </p:cNvSpPr>
          <p:nvPr/>
        </p:nvSpPr>
        <p:spPr bwMode="auto">
          <a:xfrm>
            <a:off x="2675086" y="342900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5</a:t>
            </a:r>
          </a:p>
        </p:txBody>
      </p:sp>
      <p:sp>
        <p:nvSpPr>
          <p:cNvPr id="29704" name="Oval 14"/>
          <p:cNvSpPr>
            <a:spLocks noChangeArrowheads="1"/>
          </p:cNvSpPr>
          <p:nvPr/>
        </p:nvSpPr>
        <p:spPr bwMode="auto">
          <a:xfrm>
            <a:off x="1790849" y="407670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2</a:t>
            </a:r>
          </a:p>
        </p:txBody>
      </p:sp>
      <p:sp>
        <p:nvSpPr>
          <p:cNvPr id="29705" name="Oval 16"/>
          <p:cNvSpPr>
            <a:spLocks noChangeArrowheads="1"/>
          </p:cNvSpPr>
          <p:nvPr/>
        </p:nvSpPr>
        <p:spPr bwMode="auto">
          <a:xfrm>
            <a:off x="3148161" y="485933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7</a:t>
            </a:r>
          </a:p>
        </p:txBody>
      </p:sp>
      <p:sp>
        <p:nvSpPr>
          <p:cNvPr id="29706" name="Oval 19"/>
          <p:cNvSpPr>
            <a:spLocks noChangeArrowheads="1"/>
          </p:cNvSpPr>
          <p:nvPr/>
        </p:nvSpPr>
        <p:spPr bwMode="auto">
          <a:xfrm>
            <a:off x="3606949" y="4079875"/>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8</a:t>
            </a:r>
          </a:p>
        </p:txBody>
      </p:sp>
      <p:sp>
        <p:nvSpPr>
          <p:cNvPr id="29707" name="Oval 21"/>
          <p:cNvSpPr>
            <a:spLocks noChangeArrowheads="1"/>
          </p:cNvSpPr>
          <p:nvPr/>
        </p:nvSpPr>
        <p:spPr bwMode="auto">
          <a:xfrm>
            <a:off x="1370161" y="4867275"/>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1</a:t>
            </a:r>
          </a:p>
        </p:txBody>
      </p:sp>
      <p:sp>
        <p:nvSpPr>
          <p:cNvPr id="29708" name="Oval 23"/>
          <p:cNvSpPr>
            <a:spLocks noChangeArrowheads="1"/>
          </p:cNvSpPr>
          <p:nvPr/>
        </p:nvSpPr>
        <p:spPr bwMode="auto">
          <a:xfrm>
            <a:off x="2270274" y="485140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4</a:t>
            </a:r>
          </a:p>
        </p:txBody>
      </p:sp>
      <p:sp>
        <p:nvSpPr>
          <p:cNvPr id="29709" name="Line 28"/>
          <p:cNvSpPr>
            <a:spLocks noChangeShapeType="1"/>
          </p:cNvSpPr>
          <p:nvPr/>
        </p:nvSpPr>
        <p:spPr bwMode="auto">
          <a:xfrm flipH="1">
            <a:off x="3427561" y="4462463"/>
            <a:ext cx="258763" cy="4238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0" name="Line 30"/>
          <p:cNvSpPr>
            <a:spLocks noChangeShapeType="1"/>
          </p:cNvSpPr>
          <p:nvPr/>
        </p:nvSpPr>
        <p:spPr bwMode="auto">
          <a:xfrm flipH="1">
            <a:off x="2114699" y="3767138"/>
            <a:ext cx="592137" cy="3222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1" name="Line 31"/>
          <p:cNvSpPr>
            <a:spLocks noChangeShapeType="1"/>
          </p:cNvSpPr>
          <p:nvPr/>
        </p:nvSpPr>
        <p:spPr bwMode="auto">
          <a:xfrm>
            <a:off x="3067199" y="3767138"/>
            <a:ext cx="657225" cy="3222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2" name="Oval 32"/>
          <p:cNvSpPr>
            <a:spLocks noChangeArrowheads="1"/>
          </p:cNvSpPr>
          <p:nvPr/>
        </p:nvSpPr>
        <p:spPr bwMode="auto">
          <a:xfrm>
            <a:off x="1835696" y="566124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3</a:t>
            </a:r>
          </a:p>
        </p:txBody>
      </p:sp>
      <p:sp>
        <p:nvSpPr>
          <p:cNvPr id="29713" name="Line 33"/>
          <p:cNvSpPr>
            <a:spLocks noChangeShapeType="1"/>
          </p:cNvSpPr>
          <p:nvPr/>
        </p:nvSpPr>
        <p:spPr bwMode="auto">
          <a:xfrm flipH="1">
            <a:off x="2123728" y="5229200"/>
            <a:ext cx="258762" cy="4238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4" name="Line 34"/>
          <p:cNvSpPr>
            <a:spLocks noChangeShapeType="1"/>
          </p:cNvSpPr>
          <p:nvPr/>
        </p:nvSpPr>
        <p:spPr bwMode="auto">
          <a:xfrm flipH="1">
            <a:off x="5533851" y="4414267"/>
            <a:ext cx="309563"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5" name="Line 35"/>
          <p:cNvSpPr>
            <a:spLocks noChangeShapeType="1"/>
          </p:cNvSpPr>
          <p:nvPr/>
        </p:nvSpPr>
        <p:spPr bwMode="auto">
          <a:xfrm>
            <a:off x="6062489" y="4388867"/>
            <a:ext cx="282575"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16" name="Oval 36"/>
          <p:cNvSpPr>
            <a:spLocks noChangeArrowheads="1"/>
          </p:cNvSpPr>
          <p:nvPr/>
        </p:nvSpPr>
        <p:spPr bwMode="auto">
          <a:xfrm>
            <a:off x="6599064" y="3356992"/>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7</a:t>
            </a:r>
          </a:p>
        </p:txBody>
      </p:sp>
      <p:sp>
        <p:nvSpPr>
          <p:cNvPr id="29717" name="Oval 37"/>
          <p:cNvSpPr>
            <a:spLocks noChangeArrowheads="1"/>
          </p:cNvSpPr>
          <p:nvPr/>
        </p:nvSpPr>
        <p:spPr bwMode="auto">
          <a:xfrm>
            <a:off x="5714826" y="4004692"/>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2</a:t>
            </a:r>
          </a:p>
        </p:txBody>
      </p:sp>
      <p:sp>
        <p:nvSpPr>
          <p:cNvPr id="29718" name="Oval 39"/>
          <p:cNvSpPr>
            <a:spLocks noChangeArrowheads="1"/>
          </p:cNvSpPr>
          <p:nvPr/>
        </p:nvSpPr>
        <p:spPr bwMode="auto">
          <a:xfrm>
            <a:off x="7530926" y="4007867"/>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dirty="0">
                <a:solidFill>
                  <a:schemeClr val="tx1"/>
                </a:solidFill>
              </a:rPr>
              <a:t>8</a:t>
            </a:r>
          </a:p>
        </p:txBody>
      </p:sp>
      <p:sp>
        <p:nvSpPr>
          <p:cNvPr id="29719" name="Oval 40"/>
          <p:cNvSpPr>
            <a:spLocks noChangeArrowheads="1"/>
          </p:cNvSpPr>
          <p:nvPr/>
        </p:nvSpPr>
        <p:spPr bwMode="auto">
          <a:xfrm>
            <a:off x="5294139" y="4795267"/>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1</a:t>
            </a:r>
          </a:p>
        </p:txBody>
      </p:sp>
      <p:sp>
        <p:nvSpPr>
          <p:cNvPr id="29720" name="Oval 41"/>
          <p:cNvSpPr>
            <a:spLocks noChangeArrowheads="1"/>
          </p:cNvSpPr>
          <p:nvPr/>
        </p:nvSpPr>
        <p:spPr bwMode="auto">
          <a:xfrm>
            <a:off x="6194251" y="4779392"/>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4</a:t>
            </a:r>
          </a:p>
        </p:txBody>
      </p:sp>
      <p:sp>
        <p:nvSpPr>
          <p:cNvPr id="29721" name="Line 45"/>
          <p:cNvSpPr>
            <a:spLocks noChangeShapeType="1"/>
          </p:cNvSpPr>
          <p:nvPr/>
        </p:nvSpPr>
        <p:spPr bwMode="auto">
          <a:xfrm flipH="1">
            <a:off x="6038676" y="3695129"/>
            <a:ext cx="592138"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22" name="Line 46"/>
          <p:cNvSpPr>
            <a:spLocks noChangeShapeType="1"/>
          </p:cNvSpPr>
          <p:nvPr/>
        </p:nvSpPr>
        <p:spPr bwMode="auto">
          <a:xfrm>
            <a:off x="6991176" y="3695129"/>
            <a:ext cx="657225"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23" name="Oval 47"/>
          <p:cNvSpPr>
            <a:spLocks noChangeArrowheads="1"/>
          </p:cNvSpPr>
          <p:nvPr/>
        </p:nvSpPr>
        <p:spPr bwMode="auto">
          <a:xfrm>
            <a:off x="5796136" y="558924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3</a:t>
            </a:r>
          </a:p>
        </p:txBody>
      </p:sp>
      <p:sp>
        <p:nvSpPr>
          <p:cNvPr id="29724" name="Line 48"/>
          <p:cNvSpPr>
            <a:spLocks noChangeShapeType="1"/>
          </p:cNvSpPr>
          <p:nvPr/>
        </p:nvSpPr>
        <p:spPr bwMode="auto">
          <a:xfrm flipH="1">
            <a:off x="6012160" y="5157192"/>
            <a:ext cx="258763"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9725" name="Oval 49"/>
          <p:cNvSpPr>
            <a:spLocks noChangeArrowheads="1"/>
          </p:cNvSpPr>
          <p:nvPr/>
        </p:nvSpPr>
        <p:spPr bwMode="auto">
          <a:xfrm>
            <a:off x="6841951" y="5560442"/>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solidFill>
                  <a:schemeClr val="tx1"/>
                </a:solidFill>
              </a:rPr>
              <a:t>5</a:t>
            </a:r>
          </a:p>
        </p:txBody>
      </p:sp>
      <p:sp>
        <p:nvSpPr>
          <p:cNvPr id="29726" name="Line 50"/>
          <p:cNvSpPr>
            <a:spLocks noChangeShapeType="1"/>
          </p:cNvSpPr>
          <p:nvPr/>
        </p:nvSpPr>
        <p:spPr bwMode="auto">
          <a:xfrm>
            <a:off x="6586364" y="5119117"/>
            <a:ext cx="322262" cy="490537"/>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solidFill>
                <a:schemeClr val="tx1"/>
              </a:solidFill>
            </a:endParaRPr>
          </a:p>
        </p:txBody>
      </p:sp>
      <p:sp>
        <p:nvSpPr>
          <p:cNvPr id="2" name="TextBox 1"/>
          <p:cNvSpPr txBox="1"/>
          <p:nvPr/>
        </p:nvSpPr>
        <p:spPr>
          <a:xfrm>
            <a:off x="1571323" y="6307251"/>
            <a:ext cx="605527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ko-KR" sz="2000" dirty="0" smtClean="0">
                <a:latin typeface="Garamond" pitchFamily="18" charset="0"/>
              </a:rPr>
              <a:t>Which one is an AVL tree ?  Check Balance values.</a:t>
            </a:r>
            <a:endParaRPr lang="ko-KR" altLang="en-US" sz="2000" dirty="0">
              <a:latin typeface="Garamond" pitchFamily="18" charset="0"/>
            </a:endParaRPr>
          </a:p>
        </p:txBody>
      </p:sp>
      <p:sp>
        <p:nvSpPr>
          <p:cNvPr id="32" name="TextBox 31"/>
          <p:cNvSpPr txBox="1"/>
          <p:nvPr/>
        </p:nvSpPr>
        <p:spPr>
          <a:xfrm>
            <a:off x="1843711" y="5373216"/>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33" name="TextBox 32"/>
          <p:cNvSpPr txBox="1"/>
          <p:nvPr/>
        </p:nvSpPr>
        <p:spPr>
          <a:xfrm>
            <a:off x="2058905" y="4725144"/>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34" name="TextBox 33"/>
          <p:cNvSpPr txBox="1"/>
          <p:nvPr/>
        </p:nvSpPr>
        <p:spPr>
          <a:xfrm>
            <a:off x="1123631" y="4725144"/>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35" name="TextBox 34"/>
          <p:cNvSpPr txBox="1"/>
          <p:nvPr/>
        </p:nvSpPr>
        <p:spPr>
          <a:xfrm>
            <a:off x="1596429" y="3861048"/>
            <a:ext cx="335348"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36" name="TextBox 35"/>
          <p:cNvSpPr txBox="1"/>
          <p:nvPr/>
        </p:nvSpPr>
        <p:spPr>
          <a:xfrm>
            <a:off x="2914072" y="4725144"/>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37" name="TextBox 36"/>
          <p:cNvSpPr txBox="1"/>
          <p:nvPr/>
        </p:nvSpPr>
        <p:spPr>
          <a:xfrm>
            <a:off x="3320740" y="3985319"/>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38" name="TextBox 37"/>
          <p:cNvSpPr txBox="1"/>
          <p:nvPr/>
        </p:nvSpPr>
        <p:spPr>
          <a:xfrm>
            <a:off x="2419775" y="3356992"/>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39" name="TextBox 38"/>
          <p:cNvSpPr txBox="1"/>
          <p:nvPr/>
        </p:nvSpPr>
        <p:spPr>
          <a:xfrm>
            <a:off x="5660135" y="5373216"/>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40" name="TextBox 39"/>
          <p:cNvSpPr txBox="1"/>
          <p:nvPr/>
        </p:nvSpPr>
        <p:spPr>
          <a:xfrm>
            <a:off x="6595409" y="5414462"/>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41" name="TextBox 40"/>
          <p:cNvSpPr txBox="1"/>
          <p:nvPr/>
        </p:nvSpPr>
        <p:spPr>
          <a:xfrm>
            <a:off x="6020175" y="4653136"/>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42" name="TextBox 41"/>
          <p:cNvSpPr txBox="1"/>
          <p:nvPr/>
        </p:nvSpPr>
        <p:spPr>
          <a:xfrm>
            <a:off x="5084071" y="4653136"/>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43" name="TextBox 42"/>
          <p:cNvSpPr txBox="1"/>
          <p:nvPr/>
        </p:nvSpPr>
        <p:spPr>
          <a:xfrm>
            <a:off x="5445074" y="3933056"/>
            <a:ext cx="335348"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44" name="TextBox 43"/>
          <p:cNvSpPr txBox="1"/>
          <p:nvPr/>
        </p:nvSpPr>
        <p:spPr>
          <a:xfrm>
            <a:off x="7278620" y="3933056"/>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0</a:t>
            </a:r>
            <a:endParaRPr lang="ko-KR" altLang="en-US" sz="1200" dirty="0"/>
          </a:p>
        </p:txBody>
      </p:sp>
      <p:sp>
        <p:nvSpPr>
          <p:cNvPr id="45" name="TextBox 44"/>
          <p:cNvSpPr txBox="1"/>
          <p:nvPr/>
        </p:nvSpPr>
        <p:spPr>
          <a:xfrm>
            <a:off x="6308207" y="3356992"/>
            <a:ext cx="272831" cy="27699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solidFill>
                  <a:schemeClr val="bg1"/>
                </a:solidFill>
              </a:rPr>
              <a:t>2</a:t>
            </a:r>
            <a:endParaRPr lang="ko-KR" altLang="en-US" sz="1200" dirty="0">
              <a:solidFill>
                <a:schemeClr val="bg1"/>
              </a:solidFill>
            </a:endParaRPr>
          </a:p>
        </p:txBody>
      </p:sp>
    </p:spTree>
    <p:extLst>
      <p:ext uri="{BB962C8B-B14F-4D97-AF65-F5344CB8AC3E}">
        <p14:creationId xmlns:p14="http://schemas.microsoft.com/office/powerpoint/2010/main" val="392113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500" fill="hold"/>
                                        <p:tgtEl>
                                          <p:spTgt spid="39"/>
                                        </p:tgtEl>
                                        <p:attrNameLst>
                                          <p:attrName>ppt_x</p:attrName>
                                        </p:attrNameLst>
                                      </p:cBhvr>
                                      <p:tavLst>
                                        <p:tav tm="0">
                                          <p:val>
                                            <p:strVal val="#ppt_x"/>
                                          </p:val>
                                        </p:tav>
                                        <p:tav tm="100000">
                                          <p:val>
                                            <p:strVal val="#ppt_x"/>
                                          </p:val>
                                        </p:tav>
                                      </p:tavLst>
                                    </p:anim>
                                    <p:anim calcmode="lin" valueType="num">
                                      <p:cBhvr additive="base">
                                        <p:cTn id="58" dur="500" fill="hold"/>
                                        <p:tgtEl>
                                          <p:spTgt spid="3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C689BE4E-6915-42CB-8FEC-C4F30D61FB06}" type="slidenum">
              <a:rPr kumimoji="0" lang="en-US" altLang="ko-KR" sz="1400" smtClean="0">
                <a:latin typeface="Trebuchet MS" pitchFamily="34" charset="0"/>
              </a:rPr>
              <a:pPr/>
              <a:t>33</a:t>
            </a:fld>
            <a:endParaRPr kumimoji="0" lang="en-US" altLang="ko-KR" sz="1400" smtClean="0">
              <a:latin typeface="Trebuchet MS" pitchFamily="34" charset="0"/>
            </a:endParaRPr>
          </a:p>
        </p:txBody>
      </p:sp>
      <p:sp>
        <p:nvSpPr>
          <p:cNvPr id="30723" name="Text Box 2"/>
          <p:cNvSpPr txBox="1">
            <a:spLocks noChangeArrowheads="1"/>
          </p:cNvSpPr>
          <p:nvPr/>
        </p:nvSpPr>
        <p:spPr bwMode="auto">
          <a:xfrm>
            <a:off x="557213" y="1124744"/>
            <a:ext cx="80105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b="1" dirty="0" smtClean="0"/>
              <a:t>Definition: </a:t>
            </a:r>
            <a:r>
              <a:rPr lang="en-US" altLang="ko-KR" sz="2000" dirty="0"/>
              <a:t>For every node in the tree, the heights of its left </a:t>
            </a:r>
            <a:r>
              <a:rPr lang="en-US" altLang="ko-KR" sz="2000" dirty="0" err="1"/>
              <a:t>subtree</a:t>
            </a:r>
            <a:r>
              <a:rPr lang="en-US" altLang="ko-KR" sz="2000" dirty="0"/>
              <a:t> and right </a:t>
            </a:r>
            <a:r>
              <a:rPr lang="en-US" altLang="ko-KR" sz="2000" dirty="0" err="1"/>
              <a:t>subtree</a:t>
            </a:r>
            <a:r>
              <a:rPr lang="en-US" altLang="ko-KR" sz="2000" dirty="0"/>
              <a:t> differ by at most 1. </a:t>
            </a:r>
          </a:p>
          <a:p>
            <a:pPr algn="just" eaLnBrk="1" hangingPunct="1">
              <a:lnSpc>
                <a:spcPct val="120000"/>
              </a:lnSpc>
              <a:spcBef>
                <a:spcPct val="50000"/>
              </a:spcBef>
            </a:pPr>
            <a:r>
              <a:rPr lang="en-US" altLang="ko-KR" sz="2000" dirty="0">
                <a:solidFill>
                  <a:srgbClr val="FF0000"/>
                </a:solidFill>
              </a:rPr>
              <a:t>Is this condition enough to guarantee the height of an AVL tree with </a:t>
            </a:r>
            <a:r>
              <a:rPr lang="en-US" altLang="ko-KR" sz="2000" i="1" dirty="0">
                <a:solidFill>
                  <a:srgbClr val="FF0000"/>
                </a:solidFill>
              </a:rPr>
              <a:t>n</a:t>
            </a:r>
            <a:r>
              <a:rPr lang="en-US" altLang="ko-KR" sz="2000" dirty="0">
                <a:solidFill>
                  <a:srgbClr val="FF0000"/>
                </a:solidFill>
              </a:rPr>
              <a:t> nodes is </a:t>
            </a:r>
            <a:r>
              <a:rPr lang="en-US" altLang="ko-KR" sz="2000" i="1" dirty="0" smtClean="0">
                <a:solidFill>
                  <a:srgbClr val="FF0000"/>
                </a:solidFill>
              </a:rPr>
              <a:t>O</a:t>
            </a:r>
            <a:r>
              <a:rPr lang="en-US" altLang="ko-KR" sz="2000" dirty="0" smtClean="0">
                <a:solidFill>
                  <a:srgbClr val="FF0000"/>
                </a:solidFill>
              </a:rPr>
              <a:t>(</a:t>
            </a:r>
            <a:r>
              <a:rPr lang="en-US" altLang="ko-KR" sz="2000" dirty="0" err="1" smtClean="0">
                <a:solidFill>
                  <a:srgbClr val="FF0000"/>
                </a:solidFill>
              </a:rPr>
              <a:t>lg</a:t>
            </a:r>
            <a:r>
              <a:rPr lang="en-US" altLang="ko-KR" sz="2000" dirty="0" smtClean="0">
                <a:solidFill>
                  <a:srgbClr val="FF0000"/>
                </a:solidFill>
              </a:rPr>
              <a:t> </a:t>
            </a:r>
            <a:r>
              <a:rPr lang="en-US" altLang="ko-KR" sz="2000" i="1" dirty="0">
                <a:solidFill>
                  <a:srgbClr val="FF0000"/>
                </a:solidFill>
              </a:rPr>
              <a:t>n</a:t>
            </a:r>
            <a:r>
              <a:rPr lang="en-US" altLang="ko-KR" sz="2000" dirty="0">
                <a:solidFill>
                  <a:srgbClr val="FF0000"/>
                </a:solidFill>
              </a:rPr>
              <a:t>)?</a:t>
            </a:r>
          </a:p>
          <a:p>
            <a:pPr algn="just" eaLnBrk="1" hangingPunct="1">
              <a:lnSpc>
                <a:spcPct val="80000"/>
              </a:lnSpc>
              <a:spcBef>
                <a:spcPct val="50000"/>
              </a:spcBef>
              <a:buFontTx/>
              <a:buChar char="•"/>
            </a:pPr>
            <a:endParaRPr lang="en-US" altLang="ko-KR" sz="2000" dirty="0" smtClean="0"/>
          </a:p>
          <a:p>
            <a:pPr algn="just" eaLnBrk="1" hangingPunct="1">
              <a:lnSpc>
                <a:spcPct val="80000"/>
              </a:lnSpc>
              <a:spcBef>
                <a:spcPct val="50000"/>
              </a:spcBef>
              <a:buFontTx/>
              <a:buChar char="•"/>
            </a:pPr>
            <a:r>
              <a:rPr lang="en-US" altLang="ko-KR" sz="2000" dirty="0" smtClean="0"/>
              <a:t> </a:t>
            </a:r>
            <a:r>
              <a:rPr lang="en-US" altLang="ko-KR" sz="2000" i="1" dirty="0" smtClean="0"/>
              <a:t>S</a:t>
            </a:r>
            <a:r>
              <a:rPr lang="en-US" altLang="ko-KR" sz="2000" dirty="0" smtClean="0"/>
              <a:t>(</a:t>
            </a:r>
            <a:r>
              <a:rPr lang="en-US" altLang="ko-KR" sz="2000" i="1" dirty="0" smtClean="0"/>
              <a:t>h</a:t>
            </a:r>
            <a:r>
              <a:rPr lang="en-US" altLang="ko-KR" sz="2000" dirty="0"/>
              <a:t>): minimum</a:t>
            </a:r>
            <a:r>
              <a:rPr lang="en-US" altLang="ko-KR" sz="2000" i="1" dirty="0"/>
              <a:t> </a:t>
            </a:r>
            <a:r>
              <a:rPr lang="en-US" altLang="ko-KR" sz="2000" dirty="0" smtClean="0"/>
              <a:t># </a:t>
            </a:r>
            <a:r>
              <a:rPr lang="en-US" altLang="ko-KR" sz="2000" dirty="0"/>
              <a:t>of nodes that can be in an AVL tree of height </a:t>
            </a:r>
            <a:r>
              <a:rPr lang="en-US" altLang="ko-KR" sz="2000" i="1" dirty="0"/>
              <a:t>h </a:t>
            </a:r>
            <a:endParaRPr lang="en-US" altLang="ko-KR" sz="2000" i="1" dirty="0" smtClean="0"/>
          </a:p>
          <a:p>
            <a:pPr algn="just" eaLnBrk="1" hangingPunct="1">
              <a:lnSpc>
                <a:spcPct val="80000"/>
              </a:lnSpc>
              <a:spcBef>
                <a:spcPct val="50000"/>
              </a:spcBef>
            </a:pPr>
            <a:r>
              <a:rPr lang="en-US" altLang="ko-KR" sz="2000" i="1" dirty="0"/>
              <a:t> </a:t>
            </a:r>
            <a:r>
              <a:rPr lang="en-US" altLang="ko-KR" sz="2000" i="1" dirty="0" smtClean="0"/>
              <a:t>                      S</a:t>
            </a:r>
            <a:r>
              <a:rPr lang="en-US" altLang="ko-KR" sz="2000" dirty="0" smtClean="0"/>
              <a:t>(0</a:t>
            </a:r>
            <a:r>
              <a:rPr lang="en-US" altLang="ko-KR" sz="2000" dirty="0"/>
              <a:t>) = 1, </a:t>
            </a:r>
            <a:r>
              <a:rPr lang="en-US" altLang="ko-KR" sz="2000" i="1" dirty="0" smtClean="0"/>
              <a:t>S</a:t>
            </a:r>
            <a:r>
              <a:rPr lang="en-US" altLang="ko-KR" sz="2000" dirty="0" smtClean="0"/>
              <a:t>(1</a:t>
            </a:r>
            <a:r>
              <a:rPr lang="en-US" altLang="ko-KR" sz="2000" dirty="0"/>
              <a:t>) = </a:t>
            </a:r>
            <a:r>
              <a:rPr lang="en-US" altLang="ko-KR" sz="2000" dirty="0" smtClean="0"/>
              <a:t>2, </a:t>
            </a:r>
            <a:r>
              <a:rPr lang="en-US" altLang="ko-KR" sz="2000" i="1" dirty="0" smtClean="0"/>
              <a:t>S</a:t>
            </a:r>
            <a:r>
              <a:rPr lang="en-US" altLang="ko-KR" sz="2000" dirty="0" smtClean="0"/>
              <a:t>(</a:t>
            </a:r>
            <a:r>
              <a:rPr lang="en-US" altLang="ko-KR" sz="2000" i="1" dirty="0" smtClean="0"/>
              <a:t>h</a:t>
            </a:r>
            <a:r>
              <a:rPr lang="en-US" altLang="ko-KR" sz="2000" dirty="0"/>
              <a:t>) =  </a:t>
            </a:r>
            <a:r>
              <a:rPr lang="en-US" altLang="ko-KR" sz="2000" i="1" dirty="0" smtClean="0"/>
              <a:t>S</a:t>
            </a:r>
            <a:r>
              <a:rPr lang="en-US" altLang="ko-KR" sz="2000" dirty="0" smtClean="0"/>
              <a:t>(</a:t>
            </a:r>
            <a:r>
              <a:rPr lang="en-US" altLang="ko-KR" sz="2000" i="1" dirty="0" smtClean="0"/>
              <a:t>h</a:t>
            </a:r>
            <a:r>
              <a:rPr lang="en-US" altLang="ko-KR" sz="2000" dirty="0" smtClean="0"/>
              <a:t>-1</a:t>
            </a:r>
            <a:r>
              <a:rPr lang="en-US" altLang="ko-KR" sz="2000" dirty="0"/>
              <a:t>) + </a:t>
            </a:r>
            <a:r>
              <a:rPr lang="en-US" altLang="ko-KR" sz="2000" i="1" dirty="0" smtClean="0"/>
              <a:t>S</a:t>
            </a:r>
            <a:r>
              <a:rPr lang="en-US" altLang="ko-KR" sz="2000" dirty="0" smtClean="0"/>
              <a:t>(</a:t>
            </a:r>
            <a:r>
              <a:rPr lang="en-US" altLang="ko-KR" sz="2000" i="1" dirty="0" smtClean="0"/>
              <a:t>h</a:t>
            </a:r>
            <a:r>
              <a:rPr lang="en-US" altLang="ko-KR" sz="2000" dirty="0" smtClean="0"/>
              <a:t>-2</a:t>
            </a:r>
            <a:r>
              <a:rPr lang="en-US" altLang="ko-KR" sz="2000" dirty="0"/>
              <a:t>) + </a:t>
            </a:r>
            <a:r>
              <a:rPr lang="en-US" altLang="ko-KR" sz="2000" dirty="0" smtClean="0"/>
              <a:t>1, </a:t>
            </a:r>
            <a:r>
              <a:rPr lang="en-US" altLang="ko-KR" sz="2000" i="1" dirty="0" smtClean="0"/>
              <a:t>h </a:t>
            </a:r>
            <a:r>
              <a:rPr lang="en-US" altLang="ko-KR" sz="2000" dirty="0" smtClean="0">
                <a:sym typeface="Symbol"/>
              </a:rPr>
              <a:t></a:t>
            </a:r>
            <a:r>
              <a:rPr lang="en-US" altLang="ko-KR" sz="2000" i="1" dirty="0" smtClean="0">
                <a:sym typeface="Symbol"/>
              </a:rPr>
              <a:t> 2</a:t>
            </a:r>
          </a:p>
          <a:p>
            <a:pPr algn="just" eaLnBrk="1" hangingPunct="1">
              <a:lnSpc>
                <a:spcPct val="80000"/>
              </a:lnSpc>
              <a:spcBef>
                <a:spcPct val="50000"/>
              </a:spcBef>
            </a:pPr>
            <a:r>
              <a:rPr lang="en-US" altLang="ko-KR" sz="2000" i="1" dirty="0" smtClean="0">
                <a:sym typeface="Symbol"/>
              </a:rPr>
              <a:t>     </a:t>
            </a:r>
            <a:r>
              <a:rPr lang="en-US" altLang="ko-KR" sz="2000" i="1" dirty="0"/>
              <a:t>S</a:t>
            </a:r>
            <a:r>
              <a:rPr lang="en-US" altLang="ko-KR" sz="2000" dirty="0"/>
              <a:t>(</a:t>
            </a:r>
            <a:r>
              <a:rPr lang="en-US" altLang="ko-KR" sz="2000" i="1" dirty="0"/>
              <a:t>h</a:t>
            </a:r>
            <a:r>
              <a:rPr lang="en-US" altLang="ko-KR" sz="2000" dirty="0"/>
              <a:t>-1</a:t>
            </a:r>
            <a:r>
              <a:rPr lang="en-US" altLang="ko-KR" sz="2000" dirty="0" smtClean="0"/>
              <a:t>) </a:t>
            </a:r>
            <a:r>
              <a:rPr lang="en-US" altLang="ko-KR" sz="2000" i="1" dirty="0">
                <a:sym typeface="Symbol"/>
              </a:rPr>
              <a:t> </a:t>
            </a:r>
            <a:r>
              <a:rPr lang="en-US" altLang="ko-KR" sz="2000" i="1" dirty="0" smtClean="0"/>
              <a:t>S</a:t>
            </a:r>
            <a:r>
              <a:rPr lang="en-US" altLang="ko-KR" sz="2000" dirty="0" smtClean="0"/>
              <a:t>(</a:t>
            </a:r>
            <a:r>
              <a:rPr lang="en-US" altLang="ko-KR" sz="2000" i="1" dirty="0" smtClean="0"/>
              <a:t>h</a:t>
            </a:r>
            <a:r>
              <a:rPr lang="en-US" altLang="ko-KR" sz="2000" dirty="0" smtClean="0"/>
              <a:t>-2) </a:t>
            </a:r>
            <a:r>
              <a:rPr lang="en-US" altLang="ko-KR" sz="2000" dirty="0" smtClean="0">
                <a:sym typeface="Wingdings" pitchFamily="2" charset="2"/>
              </a:rPr>
              <a:t> </a:t>
            </a:r>
            <a:r>
              <a:rPr lang="en-US" altLang="ko-KR" sz="2000" i="1" dirty="0"/>
              <a:t>S</a:t>
            </a:r>
            <a:r>
              <a:rPr lang="en-US" altLang="ko-KR" sz="2000" dirty="0"/>
              <a:t>(</a:t>
            </a:r>
            <a:r>
              <a:rPr lang="en-US" altLang="ko-KR" sz="2000" i="1" dirty="0"/>
              <a:t>h</a:t>
            </a:r>
            <a:r>
              <a:rPr lang="en-US" altLang="ko-KR" sz="2000" dirty="0" smtClean="0"/>
              <a:t>) &gt; 2</a:t>
            </a:r>
            <a:r>
              <a:rPr lang="en-US" altLang="ko-KR" sz="2000" i="1" dirty="0"/>
              <a:t> S</a:t>
            </a:r>
            <a:r>
              <a:rPr lang="en-US" altLang="ko-KR" sz="2000" dirty="0"/>
              <a:t>(</a:t>
            </a:r>
            <a:r>
              <a:rPr lang="en-US" altLang="ko-KR" sz="2000" i="1" dirty="0"/>
              <a:t>h</a:t>
            </a:r>
            <a:r>
              <a:rPr lang="en-US" altLang="ko-KR" sz="2000" dirty="0"/>
              <a:t>-2</a:t>
            </a:r>
            <a:r>
              <a:rPr lang="en-US" altLang="ko-KR" sz="2000" dirty="0" smtClean="0"/>
              <a:t>) &gt; 4 </a:t>
            </a:r>
            <a:r>
              <a:rPr lang="en-US" altLang="ko-KR" sz="2000" i="1" dirty="0" smtClean="0"/>
              <a:t>S</a:t>
            </a:r>
            <a:r>
              <a:rPr lang="en-US" altLang="ko-KR" sz="2000" dirty="0" smtClean="0"/>
              <a:t>(</a:t>
            </a:r>
            <a:r>
              <a:rPr lang="en-US" altLang="ko-KR" sz="2000" i="1" dirty="0" smtClean="0"/>
              <a:t>h</a:t>
            </a:r>
            <a:r>
              <a:rPr lang="en-US" altLang="ko-KR" sz="2000" dirty="0" smtClean="0"/>
              <a:t>-4) &gt; … &gt; 2</a:t>
            </a:r>
            <a:r>
              <a:rPr lang="en-US" altLang="ko-KR" sz="2000" i="1" baseline="30000" dirty="0" smtClean="0"/>
              <a:t>i</a:t>
            </a:r>
            <a:r>
              <a:rPr lang="en-US" altLang="ko-KR" sz="2000" dirty="0" smtClean="0"/>
              <a:t> </a:t>
            </a:r>
            <a:r>
              <a:rPr lang="en-US" altLang="ko-KR" sz="2000" i="1" dirty="0" smtClean="0"/>
              <a:t>S</a:t>
            </a:r>
            <a:r>
              <a:rPr lang="en-US" altLang="ko-KR" sz="2000" dirty="0" smtClean="0"/>
              <a:t>(</a:t>
            </a:r>
            <a:r>
              <a:rPr lang="en-US" altLang="ko-KR" sz="2000" i="1" dirty="0" smtClean="0"/>
              <a:t>h</a:t>
            </a:r>
            <a:r>
              <a:rPr lang="en-US" altLang="ko-KR" sz="2000" dirty="0" smtClean="0"/>
              <a:t>-2</a:t>
            </a:r>
            <a:r>
              <a:rPr lang="en-US" altLang="ko-KR" sz="2000" i="1" dirty="0" smtClean="0"/>
              <a:t>i</a:t>
            </a:r>
            <a:r>
              <a:rPr lang="en-US" altLang="ko-KR" sz="2000" dirty="0" smtClean="0"/>
              <a:t>)</a:t>
            </a:r>
          </a:p>
          <a:p>
            <a:pPr algn="just" eaLnBrk="1" hangingPunct="1">
              <a:lnSpc>
                <a:spcPct val="80000"/>
              </a:lnSpc>
              <a:spcBef>
                <a:spcPct val="50000"/>
              </a:spcBef>
            </a:pPr>
            <a:r>
              <a:rPr lang="en-US" altLang="ko-KR" sz="2000" dirty="0"/>
              <a:t> </a:t>
            </a:r>
            <a:r>
              <a:rPr lang="en-US" altLang="ko-KR" sz="2000" dirty="0" smtClean="0"/>
              <a:t>    Let </a:t>
            </a:r>
            <a:r>
              <a:rPr lang="en-US" altLang="ko-KR" sz="2000" i="1" dirty="0" err="1" smtClean="0"/>
              <a:t>i</a:t>
            </a:r>
            <a:r>
              <a:rPr lang="en-US" altLang="ko-KR" sz="2000" dirty="0" smtClean="0"/>
              <a:t> = </a:t>
            </a:r>
            <a:r>
              <a:rPr lang="en-US" altLang="ko-KR" sz="2000" i="1" dirty="0" smtClean="0"/>
              <a:t>h</a:t>
            </a:r>
            <a:r>
              <a:rPr lang="en-US" altLang="ko-KR" sz="2000" dirty="0" smtClean="0"/>
              <a:t>/2 – 1, </a:t>
            </a:r>
            <a:r>
              <a:rPr lang="en-US" altLang="ko-KR" sz="2000" i="1" dirty="0"/>
              <a:t>S</a:t>
            </a:r>
            <a:r>
              <a:rPr lang="en-US" altLang="ko-KR" sz="2000" dirty="0"/>
              <a:t>(</a:t>
            </a:r>
            <a:r>
              <a:rPr lang="en-US" altLang="ko-KR" sz="2000" i="1" dirty="0"/>
              <a:t>h</a:t>
            </a:r>
            <a:r>
              <a:rPr lang="en-US" altLang="ko-KR" sz="2000" dirty="0"/>
              <a:t>) &gt; </a:t>
            </a:r>
            <a:r>
              <a:rPr lang="en-US" altLang="ko-KR" sz="2000" dirty="0" smtClean="0"/>
              <a:t>2 </a:t>
            </a:r>
            <a:r>
              <a:rPr lang="en-US" altLang="ko-KR" sz="2000" baseline="20000" dirty="0" smtClean="0"/>
              <a:t>h/2-1</a:t>
            </a:r>
            <a:r>
              <a:rPr lang="en-US" altLang="ko-KR" sz="2000" dirty="0" smtClean="0"/>
              <a:t> </a:t>
            </a:r>
            <a:r>
              <a:rPr lang="en-US" altLang="ko-KR" sz="2000" i="1" dirty="0" smtClean="0"/>
              <a:t>S</a:t>
            </a:r>
            <a:r>
              <a:rPr lang="en-US" altLang="ko-KR" sz="2000" dirty="0" smtClean="0"/>
              <a:t>(1) = 2</a:t>
            </a:r>
            <a:r>
              <a:rPr lang="en-US" altLang="ko-KR" sz="2000" dirty="0"/>
              <a:t> </a:t>
            </a:r>
            <a:r>
              <a:rPr lang="en-US" altLang="ko-KR" sz="2000" baseline="20000" dirty="0" smtClean="0"/>
              <a:t>h/2</a:t>
            </a:r>
            <a:r>
              <a:rPr lang="en-US" altLang="ko-KR" sz="2000" dirty="0" smtClean="0"/>
              <a:t> </a:t>
            </a:r>
          </a:p>
          <a:p>
            <a:pPr algn="just" eaLnBrk="1" hangingPunct="1">
              <a:lnSpc>
                <a:spcPct val="80000"/>
              </a:lnSpc>
              <a:spcBef>
                <a:spcPct val="50000"/>
              </a:spcBef>
            </a:pPr>
            <a:r>
              <a:rPr lang="en-US" altLang="ko-KR" sz="2000" i="1" dirty="0"/>
              <a:t> </a:t>
            </a:r>
            <a:r>
              <a:rPr lang="en-US" altLang="ko-KR" sz="2000" i="1" dirty="0" smtClean="0"/>
              <a:t>                           h</a:t>
            </a:r>
            <a:r>
              <a:rPr lang="en-US" altLang="ko-KR" sz="2000" dirty="0" smtClean="0"/>
              <a:t> &lt; 2 </a:t>
            </a:r>
            <a:r>
              <a:rPr lang="en-US" altLang="ko-KR" sz="2000" dirty="0" err="1" smtClean="0"/>
              <a:t>lg</a:t>
            </a:r>
            <a:r>
              <a:rPr lang="en-US" altLang="ko-KR" sz="2000" dirty="0" smtClean="0"/>
              <a:t> S(</a:t>
            </a:r>
            <a:r>
              <a:rPr lang="en-US" altLang="ko-KR" sz="2000" i="1" dirty="0" smtClean="0"/>
              <a:t>h</a:t>
            </a:r>
            <a:r>
              <a:rPr lang="en-US" altLang="ko-KR" sz="2000" dirty="0" smtClean="0"/>
              <a:t>) </a:t>
            </a:r>
            <a:r>
              <a:rPr lang="en-US" altLang="ko-KR" sz="2000" dirty="0" smtClean="0">
                <a:sym typeface="Symbol"/>
              </a:rPr>
              <a:t> 2 </a:t>
            </a:r>
            <a:r>
              <a:rPr lang="en-US" altLang="ko-KR" sz="2000" dirty="0" err="1" smtClean="0">
                <a:sym typeface="Symbol"/>
              </a:rPr>
              <a:t>lg</a:t>
            </a:r>
            <a:r>
              <a:rPr lang="en-US" altLang="ko-KR" sz="2000" dirty="0" smtClean="0">
                <a:sym typeface="Symbol"/>
              </a:rPr>
              <a:t> </a:t>
            </a:r>
            <a:r>
              <a:rPr lang="en-US" altLang="ko-KR" sz="2000" i="1" dirty="0" smtClean="0">
                <a:sym typeface="Symbol"/>
              </a:rPr>
              <a:t>N</a:t>
            </a:r>
            <a:endParaRPr lang="en-US" altLang="ko-KR" sz="2000" i="1" dirty="0" smtClean="0"/>
          </a:p>
          <a:p>
            <a:pPr algn="just" eaLnBrk="1" hangingPunct="1">
              <a:lnSpc>
                <a:spcPct val="80000"/>
              </a:lnSpc>
              <a:spcBef>
                <a:spcPct val="50000"/>
              </a:spcBef>
              <a:buFontTx/>
              <a:buChar char="•"/>
            </a:pPr>
            <a:r>
              <a:rPr lang="en-US" altLang="ko-KR" sz="2000" dirty="0" smtClean="0"/>
              <a:t> Strict bound:  S(</a:t>
            </a:r>
            <a:r>
              <a:rPr lang="en-US" altLang="ko-KR" sz="2000" i="1" dirty="0" smtClean="0"/>
              <a:t>h</a:t>
            </a:r>
            <a:r>
              <a:rPr lang="en-US" altLang="ko-KR" sz="2000" dirty="0"/>
              <a:t>) </a:t>
            </a:r>
            <a:r>
              <a:rPr lang="en-US" altLang="ko-KR" sz="2000" dirty="0">
                <a:sym typeface="Symbol" pitchFamily="18" charset="2"/>
              </a:rPr>
              <a:t> </a:t>
            </a:r>
          </a:p>
          <a:p>
            <a:pPr algn="just" eaLnBrk="1" hangingPunct="1">
              <a:lnSpc>
                <a:spcPct val="80000"/>
              </a:lnSpc>
              <a:spcBef>
                <a:spcPct val="50000"/>
              </a:spcBef>
              <a:buFontTx/>
              <a:buChar char="•"/>
            </a:pPr>
            <a:endParaRPr lang="en-US" altLang="ko-KR" sz="2000" dirty="0"/>
          </a:p>
          <a:p>
            <a:pPr algn="just" eaLnBrk="1" hangingPunct="1">
              <a:lnSpc>
                <a:spcPct val="80000"/>
              </a:lnSpc>
              <a:spcBef>
                <a:spcPct val="50000"/>
              </a:spcBef>
              <a:buFontTx/>
              <a:buChar char="•"/>
            </a:pPr>
            <a:r>
              <a:rPr lang="en-US" altLang="ko-KR" sz="2000" dirty="0" smtClean="0"/>
              <a:t>                    </a:t>
            </a:r>
            <a:r>
              <a:rPr lang="en-US" altLang="ko-KR" sz="2000" dirty="0" smtClean="0">
                <a:sym typeface="Symbol" pitchFamily="18" charset="2"/>
              </a:rPr>
              <a:t>                   </a:t>
            </a:r>
            <a:r>
              <a:rPr lang="en-US" altLang="ko-KR" sz="2000" dirty="0" smtClean="0"/>
              <a:t>,  so </a:t>
            </a:r>
            <a:r>
              <a:rPr lang="en-US" altLang="ko-KR" sz="2000" i="1" dirty="0" smtClean="0"/>
              <a:t>h </a:t>
            </a:r>
            <a:r>
              <a:rPr lang="en-US" altLang="ko-KR" sz="2000" dirty="0" smtClean="0">
                <a:sym typeface="Symbol" pitchFamily="18" charset="2"/>
              </a:rPr>
              <a:t> log</a:t>
            </a:r>
            <a:r>
              <a:rPr lang="en-US" altLang="ko-KR" sz="2000" baseline="-25000" dirty="0" smtClean="0">
                <a:sym typeface="Symbol" pitchFamily="18" charset="2"/>
              </a:rPr>
              <a:t>1.618</a:t>
            </a:r>
            <a:r>
              <a:rPr lang="en-US" altLang="ko-KR" sz="2000" i="1" dirty="0" smtClean="0">
                <a:sym typeface="Symbol" pitchFamily="18" charset="2"/>
              </a:rPr>
              <a:t>N</a:t>
            </a:r>
            <a:r>
              <a:rPr lang="en-US" altLang="ko-KR" sz="2000" dirty="0" smtClean="0"/>
              <a:t>   </a:t>
            </a:r>
            <a:endParaRPr lang="en-US" altLang="ko-KR" sz="2000" dirty="0"/>
          </a:p>
        </p:txBody>
      </p:sp>
      <p:graphicFrame>
        <p:nvGraphicFramePr>
          <p:cNvPr id="3072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28"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4"/>
          <p:cNvGraphicFramePr>
            <a:graphicFrameLocks noChangeAspect="1"/>
          </p:cNvGraphicFramePr>
          <p:nvPr>
            <p:extLst/>
          </p:nvPr>
        </p:nvGraphicFramePr>
        <p:xfrm>
          <a:off x="3052763" y="5229200"/>
          <a:ext cx="1376362" cy="606425"/>
        </p:xfrm>
        <a:graphic>
          <a:graphicData uri="http://schemas.openxmlformats.org/presentationml/2006/ole">
            <mc:AlternateContent xmlns:mc="http://schemas.openxmlformats.org/markup-compatibility/2006">
              <mc:Choice xmlns:v="urn:schemas-microsoft-com:vml" Requires="v">
                <p:oleObj spid="_x0000_s5129" name="Equation" r:id="rId6" imgW="672808" imgH="571252" progId="Equation.3">
                  <p:embed/>
                </p:oleObj>
              </mc:Choice>
              <mc:Fallback>
                <p:oleObj name="Equation" r:id="rId6" imgW="672808" imgH="57125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2763" y="5229200"/>
                        <a:ext cx="137636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5"/>
          <p:cNvGraphicFramePr>
            <a:graphicFrameLocks noChangeAspect="1"/>
          </p:cNvGraphicFramePr>
          <p:nvPr>
            <p:extLst/>
          </p:nvPr>
        </p:nvGraphicFramePr>
        <p:xfrm>
          <a:off x="930275" y="5970588"/>
          <a:ext cx="2024063" cy="606425"/>
        </p:xfrm>
        <a:graphic>
          <a:graphicData uri="http://schemas.openxmlformats.org/presentationml/2006/ole">
            <mc:AlternateContent xmlns:mc="http://schemas.openxmlformats.org/markup-compatibility/2006">
              <mc:Choice xmlns:v="urn:schemas-microsoft-com:vml" Requires="v">
                <p:oleObj spid="_x0000_s5130" name="수식" r:id="rId8" imgW="1231560" imgH="571320" progId="Equation.3">
                  <p:embed/>
                </p:oleObj>
              </mc:Choice>
              <mc:Fallback>
                <p:oleObj name="수식" r:id="rId8" imgW="1231560" imgH="571320" progId="Equation.3">
                  <p:embed/>
                  <p:pic>
                    <p:nvPicPr>
                      <p:cNvPr id="0" name=""/>
                      <p:cNvPicPr>
                        <a:picLocks noChangeAspect="1" noChangeArrowheads="1"/>
                      </p:cNvPicPr>
                      <p:nvPr/>
                    </p:nvPicPr>
                    <p:blipFill>
                      <a:blip r:embed="rId9"/>
                      <a:srcRect/>
                      <a:stretch>
                        <a:fillRect/>
                      </a:stretch>
                    </p:blipFill>
                    <p:spPr bwMode="auto">
                      <a:xfrm>
                        <a:off x="930275" y="5970588"/>
                        <a:ext cx="2024063" cy="606425"/>
                      </a:xfrm>
                      <a:prstGeom prst="rect">
                        <a:avLst/>
                      </a:prstGeom>
                      <a:noFill/>
                      <a:extLst/>
                    </p:spPr>
                  </p:pic>
                </p:oleObj>
              </mc:Fallback>
            </mc:AlternateContent>
          </a:graphicData>
        </a:graphic>
      </p:graphicFrame>
      <p:sp>
        <p:nvSpPr>
          <p:cNvPr id="30727" name="Rectangle 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AVL Tree</a:t>
            </a:r>
          </a:p>
        </p:txBody>
      </p:sp>
    </p:spTree>
    <p:extLst>
      <p:ext uri="{BB962C8B-B14F-4D97-AF65-F5344CB8AC3E}">
        <p14:creationId xmlns:p14="http://schemas.microsoft.com/office/powerpoint/2010/main" val="1506089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71CC4227-DA9E-4907-8605-993811D7B4D7}" type="slidenum">
              <a:rPr kumimoji="0" lang="en-US" altLang="ko-KR" sz="1400" smtClean="0">
                <a:latin typeface="Trebuchet MS" pitchFamily="34" charset="0"/>
              </a:rPr>
              <a:pPr/>
              <a:t>34</a:t>
            </a:fld>
            <a:endParaRPr kumimoji="0" lang="en-US" altLang="ko-KR" sz="1400" smtClean="0">
              <a:latin typeface="Trebuchet MS" pitchFamily="34" charset="0"/>
            </a:endParaRPr>
          </a:p>
        </p:txBody>
      </p:sp>
      <p:sp>
        <p:nvSpPr>
          <p:cNvPr id="36867" name="Text Box 3"/>
          <p:cNvSpPr txBox="1">
            <a:spLocks noChangeArrowheads="1"/>
          </p:cNvSpPr>
          <p:nvPr/>
        </p:nvSpPr>
        <p:spPr bwMode="auto">
          <a:xfrm>
            <a:off x="526194" y="980728"/>
            <a:ext cx="7975600" cy="5597558"/>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600" dirty="0" err="1"/>
              <a:t>struct</a:t>
            </a:r>
            <a:r>
              <a:rPr lang="en-US" altLang="ko-KR" sz="1600" dirty="0"/>
              <a:t> </a:t>
            </a:r>
            <a:r>
              <a:rPr lang="en-US" altLang="ko-KR" sz="1600" dirty="0" err="1"/>
              <a:t>AvlNode</a:t>
            </a:r>
            <a:r>
              <a:rPr lang="en-US" altLang="ko-KR" sz="1600" dirty="0"/>
              <a:t>;</a:t>
            </a:r>
          </a:p>
          <a:p>
            <a:pPr algn="just" eaLnBrk="1" hangingPunct="1">
              <a:lnSpc>
                <a:spcPct val="70000"/>
              </a:lnSpc>
              <a:spcBef>
                <a:spcPct val="50000"/>
              </a:spcBef>
            </a:pPr>
            <a:r>
              <a:rPr lang="en-US" altLang="ko-KR" sz="1600" dirty="0" err="1"/>
              <a:t>typedef</a:t>
            </a:r>
            <a:r>
              <a:rPr lang="en-US" altLang="ko-KR" sz="1600" dirty="0"/>
              <a:t> </a:t>
            </a:r>
            <a:r>
              <a:rPr lang="en-US" altLang="ko-KR" sz="1600" dirty="0" err="1"/>
              <a:t>struct</a:t>
            </a:r>
            <a:r>
              <a:rPr lang="en-US" altLang="ko-KR" sz="1600" dirty="0"/>
              <a:t> </a:t>
            </a:r>
            <a:r>
              <a:rPr lang="en-US" altLang="ko-KR" sz="1600" dirty="0" err="1"/>
              <a:t>AvlNode</a:t>
            </a:r>
            <a:r>
              <a:rPr lang="en-US" altLang="ko-KR" sz="1600" dirty="0"/>
              <a:t> *Position;</a:t>
            </a:r>
          </a:p>
          <a:p>
            <a:pPr algn="just" eaLnBrk="1" hangingPunct="1">
              <a:lnSpc>
                <a:spcPct val="70000"/>
              </a:lnSpc>
              <a:spcBef>
                <a:spcPct val="50000"/>
              </a:spcBef>
            </a:pPr>
            <a:r>
              <a:rPr lang="en-US" altLang="ko-KR" sz="1600" dirty="0" err="1"/>
              <a:t>typedef</a:t>
            </a:r>
            <a:r>
              <a:rPr lang="en-US" altLang="ko-KR" sz="1600" dirty="0"/>
              <a:t> </a:t>
            </a:r>
            <a:r>
              <a:rPr lang="en-US" altLang="ko-KR" sz="1600" dirty="0" err="1"/>
              <a:t>struct</a:t>
            </a:r>
            <a:r>
              <a:rPr lang="en-US" altLang="ko-KR" sz="1600" dirty="0"/>
              <a:t> </a:t>
            </a:r>
            <a:r>
              <a:rPr lang="en-US" altLang="ko-KR" sz="1600" dirty="0" err="1"/>
              <a:t>AvlNode</a:t>
            </a:r>
            <a:r>
              <a:rPr lang="en-US" altLang="ko-KR" sz="1600" dirty="0"/>
              <a:t> *</a:t>
            </a:r>
            <a:r>
              <a:rPr lang="en-US" altLang="ko-KR" sz="1600" dirty="0" err="1"/>
              <a:t>AvlTree</a:t>
            </a:r>
            <a:r>
              <a:rPr lang="en-US" altLang="ko-KR" sz="1600" dirty="0"/>
              <a:t>;</a:t>
            </a:r>
          </a:p>
          <a:p>
            <a:pPr algn="just" eaLnBrk="1" hangingPunct="1">
              <a:lnSpc>
                <a:spcPct val="70000"/>
              </a:lnSpc>
              <a:spcBef>
                <a:spcPct val="50000"/>
              </a:spcBef>
            </a:pPr>
            <a:endParaRPr lang="en-US" altLang="ko-KR" sz="1600" dirty="0"/>
          </a:p>
          <a:p>
            <a:pPr algn="just" eaLnBrk="1" hangingPunct="1">
              <a:lnSpc>
                <a:spcPct val="70000"/>
              </a:lnSpc>
              <a:spcBef>
                <a:spcPct val="50000"/>
              </a:spcBef>
            </a:pPr>
            <a:r>
              <a:rPr lang="en-US" altLang="ko-KR" sz="1600" dirty="0" err="1"/>
              <a:t>struct</a:t>
            </a:r>
            <a:r>
              <a:rPr lang="en-US" altLang="ko-KR" sz="1600" dirty="0"/>
              <a:t> </a:t>
            </a:r>
            <a:r>
              <a:rPr lang="en-US" altLang="ko-KR" sz="1600" dirty="0" err="1"/>
              <a:t>AvlNode</a:t>
            </a:r>
            <a:endParaRPr lang="en-US" altLang="ko-KR" sz="1600" dirty="0"/>
          </a:p>
          <a:p>
            <a:pPr algn="just" eaLnBrk="1" hangingPunct="1">
              <a:lnSpc>
                <a:spcPct val="70000"/>
              </a:lnSpc>
              <a:spcBef>
                <a:spcPct val="50000"/>
              </a:spcBef>
            </a:pPr>
            <a:r>
              <a:rPr lang="en-US" altLang="ko-KR" sz="1600" dirty="0"/>
              <a:t>{</a:t>
            </a:r>
          </a:p>
          <a:p>
            <a:pPr lvl="1" algn="just" eaLnBrk="1" hangingPunct="1">
              <a:lnSpc>
                <a:spcPct val="70000"/>
              </a:lnSpc>
              <a:spcBef>
                <a:spcPct val="50000"/>
              </a:spcBef>
            </a:pPr>
            <a:r>
              <a:rPr lang="en-US" altLang="ko-KR" sz="1600" dirty="0" err="1"/>
              <a:t>ElementType</a:t>
            </a:r>
            <a:r>
              <a:rPr lang="en-US" altLang="ko-KR" sz="1600" dirty="0"/>
              <a:t> Element;</a:t>
            </a:r>
          </a:p>
          <a:p>
            <a:pPr lvl="1" algn="just" eaLnBrk="1" hangingPunct="1">
              <a:lnSpc>
                <a:spcPct val="70000"/>
              </a:lnSpc>
              <a:spcBef>
                <a:spcPct val="50000"/>
              </a:spcBef>
            </a:pPr>
            <a:r>
              <a:rPr lang="en-US" altLang="ko-KR" sz="1600" dirty="0" err="1"/>
              <a:t>AvlTree</a:t>
            </a:r>
            <a:r>
              <a:rPr lang="en-US" altLang="ko-KR" sz="1600" dirty="0"/>
              <a:t> Left;</a:t>
            </a:r>
          </a:p>
          <a:p>
            <a:pPr lvl="1" algn="just" eaLnBrk="1" hangingPunct="1">
              <a:lnSpc>
                <a:spcPct val="70000"/>
              </a:lnSpc>
              <a:spcBef>
                <a:spcPct val="50000"/>
              </a:spcBef>
            </a:pPr>
            <a:r>
              <a:rPr lang="en-US" altLang="ko-KR" sz="1600" dirty="0" err="1"/>
              <a:t>AvlTree</a:t>
            </a:r>
            <a:r>
              <a:rPr lang="en-US" altLang="ko-KR" sz="1600" dirty="0"/>
              <a:t> Right;</a:t>
            </a:r>
          </a:p>
          <a:p>
            <a:pPr lvl="1" algn="just" eaLnBrk="1" hangingPunct="1">
              <a:lnSpc>
                <a:spcPct val="70000"/>
              </a:lnSpc>
              <a:spcBef>
                <a:spcPct val="50000"/>
              </a:spcBef>
            </a:pPr>
            <a:r>
              <a:rPr lang="en-US" altLang="ko-KR" sz="1600" dirty="0" err="1"/>
              <a:t>int</a:t>
            </a:r>
            <a:r>
              <a:rPr lang="en-US" altLang="ko-KR" sz="1600" dirty="0"/>
              <a:t> Height;</a:t>
            </a:r>
          </a:p>
          <a:p>
            <a:pPr algn="just" eaLnBrk="1" hangingPunct="1">
              <a:lnSpc>
                <a:spcPct val="70000"/>
              </a:lnSpc>
              <a:spcBef>
                <a:spcPct val="50000"/>
              </a:spcBef>
            </a:pPr>
            <a:r>
              <a:rPr lang="en-US" altLang="ko-KR" sz="1600" dirty="0" smtClean="0"/>
              <a:t>};</a:t>
            </a:r>
            <a:endParaRPr lang="en-US" altLang="ko-KR" sz="1600" dirty="0"/>
          </a:p>
          <a:p>
            <a:pPr algn="just" eaLnBrk="1" hangingPunct="1">
              <a:lnSpc>
                <a:spcPct val="70000"/>
              </a:lnSpc>
              <a:spcBef>
                <a:spcPct val="50000"/>
              </a:spcBef>
            </a:pPr>
            <a:endParaRPr lang="en-US" altLang="ko-KR" sz="1600" dirty="0"/>
          </a:p>
          <a:p>
            <a:pPr algn="just" eaLnBrk="1" hangingPunct="1">
              <a:lnSpc>
                <a:spcPct val="70000"/>
              </a:lnSpc>
              <a:spcBef>
                <a:spcPct val="50000"/>
              </a:spcBef>
            </a:pPr>
            <a:r>
              <a:rPr lang="en-US" altLang="ko-KR" sz="1600" dirty="0"/>
              <a:t>static </a:t>
            </a:r>
            <a:r>
              <a:rPr lang="en-US" altLang="ko-KR" sz="1600" dirty="0" err="1"/>
              <a:t>int</a:t>
            </a:r>
            <a:r>
              <a:rPr lang="en-US" altLang="ko-KR" sz="1600" dirty="0"/>
              <a:t> Height(Position P)</a:t>
            </a:r>
          </a:p>
          <a:p>
            <a:pPr algn="just" eaLnBrk="1" hangingPunct="1">
              <a:lnSpc>
                <a:spcPct val="70000"/>
              </a:lnSpc>
              <a:spcBef>
                <a:spcPct val="50000"/>
              </a:spcBef>
            </a:pPr>
            <a:r>
              <a:rPr lang="en-US" altLang="ko-KR" sz="1600" dirty="0"/>
              <a:t>{</a:t>
            </a:r>
          </a:p>
          <a:p>
            <a:pPr algn="just" eaLnBrk="1" hangingPunct="1">
              <a:lnSpc>
                <a:spcPct val="70000"/>
              </a:lnSpc>
              <a:spcBef>
                <a:spcPct val="50000"/>
              </a:spcBef>
            </a:pPr>
            <a:r>
              <a:rPr lang="en-US" altLang="ko-KR" sz="1600" dirty="0"/>
              <a:t>   if (P == NULL)  </a:t>
            </a:r>
          </a:p>
          <a:p>
            <a:pPr algn="just" eaLnBrk="1" hangingPunct="1">
              <a:lnSpc>
                <a:spcPct val="70000"/>
              </a:lnSpc>
              <a:spcBef>
                <a:spcPct val="50000"/>
              </a:spcBef>
            </a:pPr>
            <a:r>
              <a:rPr lang="en-US" altLang="ko-KR" sz="1600" dirty="0"/>
              <a:t>      return –1;</a:t>
            </a:r>
          </a:p>
          <a:p>
            <a:pPr algn="just" eaLnBrk="1" hangingPunct="1">
              <a:lnSpc>
                <a:spcPct val="70000"/>
              </a:lnSpc>
              <a:spcBef>
                <a:spcPct val="50000"/>
              </a:spcBef>
            </a:pPr>
            <a:r>
              <a:rPr lang="en-US" altLang="ko-KR" sz="1600" dirty="0"/>
              <a:t>   else</a:t>
            </a:r>
          </a:p>
          <a:p>
            <a:pPr algn="just" eaLnBrk="1" hangingPunct="1">
              <a:lnSpc>
                <a:spcPct val="70000"/>
              </a:lnSpc>
              <a:spcBef>
                <a:spcPct val="50000"/>
              </a:spcBef>
            </a:pPr>
            <a:r>
              <a:rPr lang="en-US" altLang="ko-KR" sz="1600" dirty="0"/>
              <a:t>      return P-&gt;Height;</a:t>
            </a:r>
          </a:p>
          <a:p>
            <a:pPr algn="just" eaLnBrk="1" hangingPunct="1">
              <a:lnSpc>
                <a:spcPct val="70000"/>
              </a:lnSpc>
              <a:spcBef>
                <a:spcPct val="50000"/>
              </a:spcBef>
            </a:pPr>
            <a:r>
              <a:rPr lang="en-US" altLang="ko-KR" sz="1600" dirty="0"/>
              <a:t>}</a:t>
            </a:r>
          </a:p>
        </p:txBody>
      </p:sp>
      <p:sp>
        <p:nvSpPr>
          <p:cNvPr id="368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Basic Data Structures for AVL Tree</a:t>
            </a:r>
            <a:endParaRPr lang="en-US" altLang="ko-KR" sz="3600"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55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1DBD949-1577-4FF8-9482-340BE4A0ADED}" type="slidenum">
              <a:rPr kumimoji="0" lang="en-US" altLang="ko-KR" sz="1400" smtClean="0">
                <a:latin typeface="Trebuchet MS" pitchFamily="34" charset="0"/>
              </a:rPr>
              <a:pPr/>
              <a:t>35</a:t>
            </a:fld>
            <a:endParaRPr kumimoji="0" lang="en-US" altLang="ko-KR" sz="1400" smtClean="0">
              <a:latin typeface="Trebuchet MS" pitchFamily="34" charset="0"/>
            </a:endParaRPr>
          </a:p>
        </p:txBody>
      </p:sp>
      <p:sp>
        <p:nvSpPr>
          <p:cNvPr id="31747" name="Text Box 3"/>
          <p:cNvSpPr txBox="1">
            <a:spLocks noChangeArrowheads="1"/>
          </p:cNvSpPr>
          <p:nvPr/>
        </p:nvSpPr>
        <p:spPr bwMode="auto">
          <a:xfrm>
            <a:off x="557213" y="3976688"/>
            <a:ext cx="79756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a:t>Insertion routine is the same as BST, but if the resulting tree is unbalanced, we should rebalance it through </a:t>
            </a:r>
            <a:r>
              <a:rPr lang="en-US" altLang="ko-KR" sz="2000" i="1" dirty="0">
                <a:solidFill>
                  <a:srgbClr val="FF0000"/>
                </a:solidFill>
              </a:rPr>
              <a:t>rotating</a:t>
            </a:r>
            <a:endParaRPr lang="en-US" altLang="ko-KR" sz="2000" dirty="0">
              <a:solidFill>
                <a:srgbClr val="FF0000"/>
              </a:solidFill>
            </a:endParaRPr>
          </a:p>
          <a:p>
            <a:pPr algn="just" eaLnBrk="1" hangingPunct="1">
              <a:lnSpc>
                <a:spcPct val="110000"/>
              </a:lnSpc>
              <a:spcBef>
                <a:spcPct val="50000"/>
              </a:spcBef>
              <a:buFontTx/>
              <a:buChar char="•"/>
            </a:pPr>
            <a:r>
              <a:rPr lang="en-US" altLang="ko-KR" sz="2000" dirty="0"/>
              <a:t> </a:t>
            </a:r>
            <a:r>
              <a:rPr lang="en-US" altLang="ko-KR" sz="1800" dirty="0"/>
              <a:t>start from the node inserted, travel up the tree, and update balance info.</a:t>
            </a:r>
          </a:p>
          <a:p>
            <a:pPr algn="just" eaLnBrk="1" hangingPunct="1">
              <a:lnSpc>
                <a:spcPct val="110000"/>
              </a:lnSpc>
              <a:spcBef>
                <a:spcPct val="50000"/>
              </a:spcBef>
              <a:buFontTx/>
              <a:buChar char="•"/>
            </a:pPr>
            <a:r>
              <a:rPr lang="en-US" altLang="ko-KR" sz="1800" dirty="0"/>
              <a:t> if there’s a </a:t>
            </a:r>
            <a:r>
              <a:rPr lang="en-US" altLang="ko-KR" sz="1800" dirty="0">
                <a:solidFill>
                  <a:srgbClr val="FF0000"/>
                </a:solidFill>
              </a:rPr>
              <a:t>bad</a:t>
            </a:r>
            <a:r>
              <a:rPr lang="en-US" altLang="ko-KR" sz="1800" dirty="0"/>
              <a:t> node, rotate to resume balance</a:t>
            </a:r>
          </a:p>
          <a:p>
            <a:pPr algn="just" eaLnBrk="1" hangingPunct="1">
              <a:lnSpc>
                <a:spcPct val="110000"/>
              </a:lnSpc>
              <a:spcBef>
                <a:spcPct val="50000"/>
              </a:spcBef>
              <a:buFontTx/>
              <a:buChar char="•"/>
            </a:pPr>
            <a:r>
              <a:rPr lang="en-US" altLang="ko-KR" sz="1800" dirty="0"/>
              <a:t> Rotating is a local operation and takes a constant amount of time</a:t>
            </a:r>
          </a:p>
        </p:txBody>
      </p:sp>
      <p:sp>
        <p:nvSpPr>
          <p:cNvPr id="317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Insertion into AVL Tree</a:t>
            </a:r>
          </a:p>
        </p:txBody>
      </p:sp>
      <p:grpSp>
        <p:nvGrpSpPr>
          <p:cNvPr id="2" name="그룹 1"/>
          <p:cNvGrpSpPr/>
          <p:nvPr/>
        </p:nvGrpSpPr>
        <p:grpSpPr>
          <a:xfrm>
            <a:off x="2730500" y="1122363"/>
            <a:ext cx="2662238" cy="2693987"/>
            <a:chOff x="2730500" y="1122363"/>
            <a:chExt cx="2662238" cy="2693987"/>
          </a:xfrm>
        </p:grpSpPr>
        <p:sp>
          <p:nvSpPr>
            <p:cNvPr id="31749" name="Line 5"/>
            <p:cNvSpPr>
              <a:spLocks noChangeShapeType="1"/>
            </p:cNvSpPr>
            <p:nvPr/>
          </p:nvSpPr>
          <p:spPr bwMode="auto">
            <a:xfrm flipH="1">
              <a:off x="2970213" y="2179638"/>
              <a:ext cx="309562"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0" name="Line 6"/>
            <p:cNvSpPr>
              <a:spLocks noChangeShapeType="1"/>
            </p:cNvSpPr>
            <p:nvPr/>
          </p:nvSpPr>
          <p:spPr bwMode="auto">
            <a:xfrm>
              <a:off x="3498850" y="2154238"/>
              <a:ext cx="282575"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1" name="Oval 7"/>
            <p:cNvSpPr>
              <a:spLocks noChangeArrowheads="1"/>
            </p:cNvSpPr>
            <p:nvPr/>
          </p:nvSpPr>
          <p:spPr bwMode="auto">
            <a:xfrm>
              <a:off x="4035425" y="112236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5</a:t>
              </a:r>
            </a:p>
          </p:txBody>
        </p:sp>
        <p:sp>
          <p:nvSpPr>
            <p:cNvPr id="31752" name="Oval 8"/>
            <p:cNvSpPr>
              <a:spLocks noChangeArrowheads="1"/>
            </p:cNvSpPr>
            <p:nvPr/>
          </p:nvSpPr>
          <p:spPr bwMode="auto">
            <a:xfrm>
              <a:off x="3151188" y="177006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2</a:t>
              </a:r>
            </a:p>
          </p:txBody>
        </p:sp>
        <p:sp>
          <p:nvSpPr>
            <p:cNvPr id="31753" name="Oval 9"/>
            <p:cNvSpPr>
              <a:spLocks noChangeArrowheads="1"/>
            </p:cNvSpPr>
            <p:nvPr/>
          </p:nvSpPr>
          <p:spPr bwMode="auto">
            <a:xfrm>
              <a:off x="4508500" y="255270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7</a:t>
              </a:r>
            </a:p>
          </p:txBody>
        </p:sp>
        <p:sp>
          <p:nvSpPr>
            <p:cNvPr id="31754" name="Oval 10"/>
            <p:cNvSpPr>
              <a:spLocks noChangeArrowheads="1"/>
            </p:cNvSpPr>
            <p:nvPr/>
          </p:nvSpPr>
          <p:spPr bwMode="auto">
            <a:xfrm>
              <a:off x="4967288" y="177323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8</a:t>
              </a:r>
            </a:p>
          </p:txBody>
        </p:sp>
        <p:sp>
          <p:nvSpPr>
            <p:cNvPr id="31755" name="Oval 11"/>
            <p:cNvSpPr>
              <a:spLocks noChangeArrowheads="1"/>
            </p:cNvSpPr>
            <p:nvPr/>
          </p:nvSpPr>
          <p:spPr bwMode="auto">
            <a:xfrm>
              <a:off x="2730500" y="256063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1</a:t>
              </a:r>
            </a:p>
          </p:txBody>
        </p:sp>
        <p:sp>
          <p:nvSpPr>
            <p:cNvPr id="31756" name="Oval 12"/>
            <p:cNvSpPr>
              <a:spLocks noChangeArrowheads="1"/>
            </p:cNvSpPr>
            <p:nvPr/>
          </p:nvSpPr>
          <p:spPr bwMode="auto">
            <a:xfrm>
              <a:off x="3630613" y="254476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4</a:t>
              </a:r>
            </a:p>
          </p:txBody>
        </p:sp>
        <p:sp>
          <p:nvSpPr>
            <p:cNvPr id="31757" name="Line 13"/>
            <p:cNvSpPr>
              <a:spLocks noChangeShapeType="1"/>
            </p:cNvSpPr>
            <p:nvPr/>
          </p:nvSpPr>
          <p:spPr bwMode="auto">
            <a:xfrm flipH="1">
              <a:off x="4787900" y="2155825"/>
              <a:ext cx="258763"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8" name="Line 14"/>
            <p:cNvSpPr>
              <a:spLocks noChangeShapeType="1"/>
            </p:cNvSpPr>
            <p:nvPr/>
          </p:nvSpPr>
          <p:spPr bwMode="auto">
            <a:xfrm flipH="1">
              <a:off x="3475038" y="1460500"/>
              <a:ext cx="592137"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9" name="Line 15"/>
            <p:cNvSpPr>
              <a:spLocks noChangeShapeType="1"/>
            </p:cNvSpPr>
            <p:nvPr/>
          </p:nvSpPr>
          <p:spPr bwMode="auto">
            <a:xfrm>
              <a:off x="4427538" y="1460500"/>
              <a:ext cx="657225"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60" name="Oval 16"/>
            <p:cNvSpPr>
              <a:spLocks noChangeArrowheads="1"/>
            </p:cNvSpPr>
            <p:nvPr/>
          </p:nvSpPr>
          <p:spPr bwMode="auto">
            <a:xfrm>
              <a:off x="3243263" y="339090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3</a:t>
              </a:r>
            </a:p>
          </p:txBody>
        </p:sp>
        <p:sp>
          <p:nvSpPr>
            <p:cNvPr id="31761" name="Line 17"/>
            <p:cNvSpPr>
              <a:spLocks noChangeShapeType="1"/>
            </p:cNvSpPr>
            <p:nvPr/>
          </p:nvSpPr>
          <p:spPr bwMode="auto">
            <a:xfrm flipH="1">
              <a:off x="3522663" y="2994025"/>
              <a:ext cx="258762"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grpSp>
      <p:sp>
        <p:nvSpPr>
          <p:cNvPr id="31762" name="Oval 18"/>
          <p:cNvSpPr>
            <a:spLocks noChangeArrowheads="1"/>
          </p:cNvSpPr>
          <p:nvPr/>
        </p:nvSpPr>
        <p:spPr bwMode="auto">
          <a:xfrm>
            <a:off x="7235825" y="1635125"/>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6</a:t>
            </a:r>
          </a:p>
        </p:txBody>
      </p:sp>
      <p:sp>
        <p:nvSpPr>
          <p:cNvPr id="31763" name="Line 19"/>
          <p:cNvSpPr>
            <a:spLocks noChangeShapeType="1"/>
          </p:cNvSpPr>
          <p:nvPr/>
        </p:nvSpPr>
        <p:spPr bwMode="auto">
          <a:xfrm flipH="1">
            <a:off x="5903913" y="188118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Tree>
    <p:extLst>
      <p:ext uri="{BB962C8B-B14F-4D97-AF65-F5344CB8AC3E}">
        <p14:creationId xmlns:p14="http://schemas.microsoft.com/office/powerpoint/2010/main" val="1590391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자유형 2"/>
          <p:cNvSpPr/>
          <p:nvPr/>
        </p:nvSpPr>
        <p:spPr bwMode="auto">
          <a:xfrm>
            <a:off x="6455225" y="2673616"/>
            <a:ext cx="1800200" cy="1575412"/>
          </a:xfrm>
          <a:custGeom>
            <a:avLst/>
            <a:gdLst>
              <a:gd name="connsiteX0" fmla="*/ 649995 w 1652530"/>
              <a:gd name="connsiteY0" fmla="*/ 0 h 1575412"/>
              <a:gd name="connsiteX1" fmla="*/ 275421 w 1652530"/>
              <a:gd name="connsiteY1" fmla="*/ 418641 h 1575412"/>
              <a:gd name="connsiteX2" fmla="*/ 275421 w 1652530"/>
              <a:gd name="connsiteY2" fmla="*/ 815248 h 1575412"/>
              <a:gd name="connsiteX3" fmla="*/ 44067 w 1652530"/>
              <a:gd name="connsiteY3" fmla="*/ 1101687 h 1575412"/>
              <a:gd name="connsiteX4" fmla="*/ 0 w 1652530"/>
              <a:gd name="connsiteY4" fmla="*/ 1542361 h 1575412"/>
              <a:gd name="connsiteX5" fmla="*/ 308472 w 1652530"/>
              <a:gd name="connsiteY5" fmla="*/ 1575412 h 1575412"/>
              <a:gd name="connsiteX6" fmla="*/ 771180 w 1652530"/>
              <a:gd name="connsiteY6" fmla="*/ 1333041 h 1575412"/>
              <a:gd name="connsiteX7" fmla="*/ 1222872 w 1652530"/>
              <a:gd name="connsiteY7" fmla="*/ 1564395 h 1575412"/>
              <a:gd name="connsiteX8" fmla="*/ 1652530 w 1652530"/>
              <a:gd name="connsiteY8" fmla="*/ 1410159 h 1575412"/>
              <a:gd name="connsiteX9" fmla="*/ 1443209 w 1652530"/>
              <a:gd name="connsiteY9" fmla="*/ 903383 h 1575412"/>
              <a:gd name="connsiteX10" fmla="*/ 1167788 w 1652530"/>
              <a:gd name="connsiteY10" fmla="*/ 683046 h 1575412"/>
              <a:gd name="connsiteX11" fmla="*/ 1178804 w 1652530"/>
              <a:gd name="connsiteY11" fmla="*/ 330506 h 1575412"/>
              <a:gd name="connsiteX12" fmla="*/ 738130 w 1652530"/>
              <a:gd name="connsiteY12" fmla="*/ 0 h 1575412"/>
              <a:gd name="connsiteX13" fmla="*/ 649995 w 1652530"/>
              <a:gd name="connsiteY13" fmla="*/ 0 h 1575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52530" h="1575412">
                <a:moveTo>
                  <a:pt x="649995" y="0"/>
                </a:moveTo>
                <a:lnTo>
                  <a:pt x="275421" y="418641"/>
                </a:lnTo>
                <a:lnTo>
                  <a:pt x="275421" y="815248"/>
                </a:lnTo>
                <a:lnTo>
                  <a:pt x="44067" y="1101687"/>
                </a:lnTo>
                <a:lnTo>
                  <a:pt x="0" y="1542361"/>
                </a:lnTo>
                <a:lnTo>
                  <a:pt x="308472" y="1575412"/>
                </a:lnTo>
                <a:lnTo>
                  <a:pt x="771180" y="1333041"/>
                </a:lnTo>
                <a:lnTo>
                  <a:pt x="1222872" y="1564395"/>
                </a:lnTo>
                <a:lnTo>
                  <a:pt x="1652530" y="1410159"/>
                </a:lnTo>
                <a:lnTo>
                  <a:pt x="1443209" y="903383"/>
                </a:lnTo>
                <a:lnTo>
                  <a:pt x="1167788" y="683046"/>
                </a:lnTo>
                <a:lnTo>
                  <a:pt x="1178804" y="330506"/>
                </a:lnTo>
                <a:lnTo>
                  <a:pt x="738130" y="0"/>
                </a:lnTo>
                <a:lnTo>
                  <a:pt x="649995" y="0"/>
                </a:lnTo>
                <a:close/>
              </a:path>
            </a:pathLst>
          </a:custGeom>
          <a:solidFill>
            <a:srgbClr val="FFFF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8" name="자유형 7"/>
          <p:cNvSpPr/>
          <p:nvPr/>
        </p:nvSpPr>
        <p:spPr bwMode="auto">
          <a:xfrm>
            <a:off x="1931468" y="2049137"/>
            <a:ext cx="1776436" cy="2952521"/>
          </a:xfrm>
          <a:custGeom>
            <a:avLst/>
            <a:gdLst>
              <a:gd name="connsiteX0" fmla="*/ 0 w 1663547"/>
              <a:gd name="connsiteY0" fmla="*/ 308473 h 2952521"/>
              <a:gd name="connsiteX1" fmla="*/ 495759 w 1663547"/>
              <a:gd name="connsiteY1" fmla="*/ 837282 h 2952521"/>
              <a:gd name="connsiteX2" fmla="*/ 914400 w 1663547"/>
              <a:gd name="connsiteY2" fmla="*/ 925417 h 2952521"/>
              <a:gd name="connsiteX3" fmla="*/ 925417 w 1663547"/>
              <a:gd name="connsiteY3" fmla="*/ 1266940 h 2952521"/>
              <a:gd name="connsiteX4" fmla="*/ 705080 w 1663547"/>
              <a:gd name="connsiteY4" fmla="*/ 1542362 h 2952521"/>
              <a:gd name="connsiteX5" fmla="*/ 517793 w 1663547"/>
              <a:gd name="connsiteY5" fmla="*/ 1961003 h 2952521"/>
              <a:gd name="connsiteX6" fmla="*/ 176270 w 1663547"/>
              <a:gd name="connsiteY6" fmla="*/ 2467779 h 2952521"/>
              <a:gd name="connsiteX7" fmla="*/ 242372 w 1663547"/>
              <a:gd name="connsiteY7" fmla="*/ 2919470 h 2952521"/>
              <a:gd name="connsiteX8" fmla="*/ 627962 w 1663547"/>
              <a:gd name="connsiteY8" fmla="*/ 2952521 h 2952521"/>
              <a:gd name="connsiteX9" fmla="*/ 947451 w 1663547"/>
              <a:gd name="connsiteY9" fmla="*/ 2633032 h 2952521"/>
              <a:gd name="connsiteX10" fmla="*/ 947451 w 1663547"/>
              <a:gd name="connsiteY10" fmla="*/ 2280492 h 2952521"/>
              <a:gd name="connsiteX11" fmla="*/ 1222873 w 1663547"/>
              <a:gd name="connsiteY11" fmla="*/ 1949986 h 2952521"/>
              <a:gd name="connsiteX12" fmla="*/ 1277957 w 1663547"/>
              <a:gd name="connsiteY12" fmla="*/ 1542362 h 2952521"/>
              <a:gd name="connsiteX13" fmla="*/ 1619480 w 1663547"/>
              <a:gd name="connsiteY13" fmla="*/ 1244906 h 2952521"/>
              <a:gd name="connsiteX14" fmla="*/ 1663547 w 1663547"/>
              <a:gd name="connsiteY14" fmla="*/ 749147 h 2952521"/>
              <a:gd name="connsiteX15" fmla="*/ 1266940 w 1663547"/>
              <a:gd name="connsiteY15" fmla="*/ 572877 h 2952521"/>
              <a:gd name="connsiteX16" fmla="*/ 771181 w 1663547"/>
              <a:gd name="connsiteY16" fmla="*/ 297456 h 2952521"/>
              <a:gd name="connsiteX17" fmla="*/ 429658 w 1663547"/>
              <a:gd name="connsiteY17" fmla="*/ 0 h 2952521"/>
              <a:gd name="connsiteX18" fmla="*/ 154237 w 1663547"/>
              <a:gd name="connsiteY18" fmla="*/ 55085 h 2952521"/>
              <a:gd name="connsiteX19" fmla="*/ 0 w 1663547"/>
              <a:gd name="connsiteY19" fmla="*/ 308473 h 295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3547" h="2952521">
                <a:moveTo>
                  <a:pt x="0" y="308473"/>
                </a:moveTo>
                <a:lnTo>
                  <a:pt x="495759" y="837282"/>
                </a:lnTo>
                <a:lnTo>
                  <a:pt x="914400" y="925417"/>
                </a:lnTo>
                <a:lnTo>
                  <a:pt x="925417" y="1266940"/>
                </a:lnTo>
                <a:lnTo>
                  <a:pt x="705080" y="1542362"/>
                </a:lnTo>
                <a:lnTo>
                  <a:pt x="517793" y="1961003"/>
                </a:lnTo>
                <a:lnTo>
                  <a:pt x="176270" y="2467779"/>
                </a:lnTo>
                <a:lnTo>
                  <a:pt x="242372" y="2919470"/>
                </a:lnTo>
                <a:lnTo>
                  <a:pt x="627962" y="2952521"/>
                </a:lnTo>
                <a:lnTo>
                  <a:pt x="947451" y="2633032"/>
                </a:lnTo>
                <a:lnTo>
                  <a:pt x="947451" y="2280492"/>
                </a:lnTo>
                <a:lnTo>
                  <a:pt x="1222873" y="1949986"/>
                </a:lnTo>
                <a:lnTo>
                  <a:pt x="1277957" y="1542362"/>
                </a:lnTo>
                <a:lnTo>
                  <a:pt x="1619480" y="1244906"/>
                </a:lnTo>
                <a:lnTo>
                  <a:pt x="1663547" y="749147"/>
                </a:lnTo>
                <a:lnTo>
                  <a:pt x="1266940" y="572877"/>
                </a:lnTo>
                <a:lnTo>
                  <a:pt x="771181" y="297456"/>
                </a:lnTo>
                <a:lnTo>
                  <a:pt x="429658" y="0"/>
                </a:lnTo>
                <a:lnTo>
                  <a:pt x="154237" y="55085"/>
                </a:lnTo>
                <a:lnTo>
                  <a:pt x="0" y="308473"/>
                </a:lnTo>
                <a:close/>
              </a:path>
            </a:pathLst>
          </a:custGeom>
          <a:solidFill>
            <a:srgbClr val="FFFF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317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1DBD949-1577-4FF8-9482-340BE4A0ADED}" type="slidenum">
              <a:rPr kumimoji="0" lang="en-US" altLang="ko-KR" sz="1400" smtClean="0">
                <a:latin typeface="Trebuchet MS" pitchFamily="34" charset="0"/>
              </a:rPr>
              <a:pPr/>
              <a:t>36</a:t>
            </a:fld>
            <a:endParaRPr kumimoji="0" lang="en-US" altLang="ko-KR" sz="1400" smtClean="0">
              <a:latin typeface="Trebuchet MS" pitchFamily="34" charset="0"/>
            </a:endParaRPr>
          </a:p>
        </p:txBody>
      </p:sp>
      <p:sp>
        <p:nvSpPr>
          <p:cNvPr id="317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Insertion into AVL Tree</a:t>
            </a:r>
          </a:p>
        </p:txBody>
      </p:sp>
      <p:grpSp>
        <p:nvGrpSpPr>
          <p:cNvPr id="2" name="그룹 1"/>
          <p:cNvGrpSpPr/>
          <p:nvPr/>
        </p:nvGrpSpPr>
        <p:grpSpPr>
          <a:xfrm>
            <a:off x="827584" y="2208436"/>
            <a:ext cx="2662238" cy="2693987"/>
            <a:chOff x="577329" y="1167061"/>
            <a:chExt cx="2662238" cy="2693987"/>
          </a:xfrm>
        </p:grpSpPr>
        <p:sp>
          <p:nvSpPr>
            <p:cNvPr id="31749" name="Line 5"/>
            <p:cNvSpPr>
              <a:spLocks noChangeShapeType="1"/>
            </p:cNvSpPr>
            <p:nvPr/>
          </p:nvSpPr>
          <p:spPr bwMode="auto">
            <a:xfrm flipH="1">
              <a:off x="817042" y="2224336"/>
              <a:ext cx="309562"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0" name="Line 6"/>
            <p:cNvSpPr>
              <a:spLocks noChangeShapeType="1"/>
            </p:cNvSpPr>
            <p:nvPr/>
          </p:nvSpPr>
          <p:spPr bwMode="auto">
            <a:xfrm>
              <a:off x="1345679" y="2198936"/>
              <a:ext cx="282575"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1" name="Oval 7"/>
            <p:cNvSpPr>
              <a:spLocks noChangeArrowheads="1"/>
            </p:cNvSpPr>
            <p:nvPr/>
          </p:nvSpPr>
          <p:spPr bwMode="auto">
            <a:xfrm>
              <a:off x="1882254" y="1167061"/>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5</a:t>
              </a:r>
            </a:p>
          </p:txBody>
        </p:sp>
        <p:sp>
          <p:nvSpPr>
            <p:cNvPr id="31752" name="Oval 8"/>
            <p:cNvSpPr>
              <a:spLocks noChangeArrowheads="1"/>
            </p:cNvSpPr>
            <p:nvPr/>
          </p:nvSpPr>
          <p:spPr bwMode="auto">
            <a:xfrm>
              <a:off x="998017" y="1814761"/>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2</a:t>
              </a:r>
            </a:p>
          </p:txBody>
        </p:sp>
        <p:sp>
          <p:nvSpPr>
            <p:cNvPr id="31753" name="Oval 9"/>
            <p:cNvSpPr>
              <a:spLocks noChangeArrowheads="1"/>
            </p:cNvSpPr>
            <p:nvPr/>
          </p:nvSpPr>
          <p:spPr bwMode="auto">
            <a:xfrm>
              <a:off x="2355329" y="259739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7</a:t>
              </a:r>
            </a:p>
          </p:txBody>
        </p:sp>
        <p:sp>
          <p:nvSpPr>
            <p:cNvPr id="31754" name="Oval 10"/>
            <p:cNvSpPr>
              <a:spLocks noChangeArrowheads="1"/>
            </p:cNvSpPr>
            <p:nvPr/>
          </p:nvSpPr>
          <p:spPr bwMode="auto">
            <a:xfrm>
              <a:off x="2814117" y="1817936"/>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dirty="0">
                  <a:solidFill>
                    <a:schemeClr val="tx1"/>
                  </a:solidFill>
                </a:rPr>
                <a:t>8</a:t>
              </a:r>
            </a:p>
          </p:txBody>
        </p:sp>
        <p:sp>
          <p:nvSpPr>
            <p:cNvPr id="31755" name="Oval 11"/>
            <p:cNvSpPr>
              <a:spLocks noChangeArrowheads="1"/>
            </p:cNvSpPr>
            <p:nvPr/>
          </p:nvSpPr>
          <p:spPr bwMode="auto">
            <a:xfrm>
              <a:off x="577329" y="2605336"/>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1</a:t>
              </a:r>
            </a:p>
          </p:txBody>
        </p:sp>
        <p:sp>
          <p:nvSpPr>
            <p:cNvPr id="31756" name="Oval 12"/>
            <p:cNvSpPr>
              <a:spLocks noChangeArrowheads="1"/>
            </p:cNvSpPr>
            <p:nvPr/>
          </p:nvSpPr>
          <p:spPr bwMode="auto">
            <a:xfrm>
              <a:off x="1477442" y="2589461"/>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4</a:t>
              </a:r>
            </a:p>
          </p:txBody>
        </p:sp>
        <p:sp>
          <p:nvSpPr>
            <p:cNvPr id="31757" name="Line 13"/>
            <p:cNvSpPr>
              <a:spLocks noChangeShapeType="1"/>
            </p:cNvSpPr>
            <p:nvPr/>
          </p:nvSpPr>
          <p:spPr bwMode="auto">
            <a:xfrm flipH="1">
              <a:off x="2634729" y="2200523"/>
              <a:ext cx="258763"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8" name="Line 14"/>
            <p:cNvSpPr>
              <a:spLocks noChangeShapeType="1"/>
            </p:cNvSpPr>
            <p:nvPr/>
          </p:nvSpPr>
          <p:spPr bwMode="auto">
            <a:xfrm flipH="1">
              <a:off x="1321867" y="1505198"/>
              <a:ext cx="592137"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59" name="Line 15"/>
            <p:cNvSpPr>
              <a:spLocks noChangeShapeType="1"/>
            </p:cNvSpPr>
            <p:nvPr/>
          </p:nvSpPr>
          <p:spPr bwMode="auto">
            <a:xfrm>
              <a:off x="2274367" y="1505198"/>
              <a:ext cx="657225"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60" name="Oval 16"/>
            <p:cNvSpPr>
              <a:spLocks noChangeArrowheads="1"/>
            </p:cNvSpPr>
            <p:nvPr/>
          </p:nvSpPr>
          <p:spPr bwMode="auto">
            <a:xfrm>
              <a:off x="1090092" y="343559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3</a:t>
              </a:r>
            </a:p>
          </p:txBody>
        </p:sp>
        <p:sp>
          <p:nvSpPr>
            <p:cNvPr id="31761" name="Line 17"/>
            <p:cNvSpPr>
              <a:spLocks noChangeShapeType="1"/>
            </p:cNvSpPr>
            <p:nvPr/>
          </p:nvSpPr>
          <p:spPr bwMode="auto">
            <a:xfrm flipH="1">
              <a:off x="1369492" y="3038723"/>
              <a:ext cx="258762"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1762" name="Oval 18"/>
            <p:cNvSpPr>
              <a:spLocks noChangeArrowheads="1"/>
            </p:cNvSpPr>
            <p:nvPr/>
          </p:nvSpPr>
          <p:spPr bwMode="auto">
            <a:xfrm>
              <a:off x="1991188" y="343559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dirty="0">
                  <a:solidFill>
                    <a:srgbClr val="FF0000"/>
                  </a:solidFill>
                </a:rPr>
                <a:t>6</a:t>
              </a:r>
            </a:p>
          </p:txBody>
        </p:sp>
        <p:sp>
          <p:nvSpPr>
            <p:cNvPr id="20" name="Line 13"/>
            <p:cNvSpPr>
              <a:spLocks noChangeShapeType="1"/>
            </p:cNvSpPr>
            <p:nvPr/>
          </p:nvSpPr>
          <p:spPr bwMode="auto">
            <a:xfrm flipH="1">
              <a:off x="2225947" y="3011735"/>
              <a:ext cx="258763"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grpSp>
      <p:sp>
        <p:nvSpPr>
          <p:cNvPr id="19" name="TextBox 18"/>
          <p:cNvSpPr txBox="1"/>
          <p:nvPr/>
        </p:nvSpPr>
        <p:spPr>
          <a:xfrm>
            <a:off x="1026699" y="1204543"/>
            <a:ext cx="6985052"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ko-KR" sz="2000" dirty="0" smtClean="0">
                <a:latin typeface="Garamond" pitchFamily="18" charset="0"/>
              </a:rPr>
              <a:t>Which one is the bad (unbalanced) node after insertion ?</a:t>
            </a:r>
            <a:endParaRPr lang="ko-KR" altLang="en-US" sz="2000" dirty="0">
              <a:latin typeface="Garamond" pitchFamily="18" charset="0"/>
            </a:endParaRPr>
          </a:p>
        </p:txBody>
      </p:sp>
      <p:sp>
        <p:nvSpPr>
          <p:cNvPr id="25" name="Text Box 3"/>
          <p:cNvSpPr txBox="1">
            <a:spLocks noChangeArrowheads="1"/>
          </p:cNvSpPr>
          <p:nvPr/>
        </p:nvSpPr>
        <p:spPr bwMode="auto">
          <a:xfrm>
            <a:off x="441325" y="5517232"/>
            <a:ext cx="797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smtClean="0"/>
              <a:t>You only need to check the nodes on the path from the inserted node to root. </a:t>
            </a:r>
            <a:endParaRPr lang="en-US" altLang="ko-KR" sz="1800" dirty="0"/>
          </a:p>
        </p:txBody>
      </p:sp>
      <p:sp>
        <p:nvSpPr>
          <p:cNvPr id="9" name="직사각형 8"/>
          <p:cNvSpPr/>
          <p:nvPr/>
        </p:nvSpPr>
        <p:spPr>
          <a:xfrm>
            <a:off x="3132666" y="2918147"/>
            <a:ext cx="288861" cy="307777"/>
          </a:xfrm>
          <a:prstGeom prst="rect">
            <a:avLst/>
          </a:prstGeom>
        </p:spPr>
        <p:txBody>
          <a:bodyPr wrap="none">
            <a:spAutoFit/>
          </a:bodyPr>
          <a:lstStyle/>
          <a:p>
            <a:r>
              <a:rPr lang="en-US" altLang="ko-KR" dirty="0">
                <a:solidFill>
                  <a:srgbClr val="0000FF"/>
                </a:solidFill>
              </a:rPr>
              <a:t>8</a:t>
            </a:r>
          </a:p>
        </p:txBody>
      </p:sp>
      <p:sp>
        <p:nvSpPr>
          <p:cNvPr id="29" name="Line 19"/>
          <p:cNvSpPr>
            <a:spLocks noChangeShapeType="1"/>
          </p:cNvSpPr>
          <p:nvPr/>
        </p:nvSpPr>
        <p:spPr bwMode="auto">
          <a:xfrm>
            <a:off x="3646911" y="3284761"/>
            <a:ext cx="1152129"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pSp>
        <p:nvGrpSpPr>
          <p:cNvPr id="10" name="그룹 9"/>
          <p:cNvGrpSpPr/>
          <p:nvPr/>
        </p:nvGrpSpPr>
        <p:grpSpPr>
          <a:xfrm>
            <a:off x="4908276" y="2228633"/>
            <a:ext cx="3025931" cy="2693987"/>
            <a:chOff x="4908276" y="2228633"/>
            <a:chExt cx="3025931" cy="2693987"/>
          </a:xfrm>
        </p:grpSpPr>
        <p:sp>
          <p:nvSpPr>
            <p:cNvPr id="32" name="Line 5"/>
            <p:cNvSpPr>
              <a:spLocks noChangeShapeType="1"/>
            </p:cNvSpPr>
            <p:nvPr/>
          </p:nvSpPr>
          <p:spPr bwMode="auto">
            <a:xfrm flipH="1">
              <a:off x="5147989" y="3285908"/>
              <a:ext cx="309562"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3" name="Line 6"/>
            <p:cNvSpPr>
              <a:spLocks noChangeShapeType="1"/>
            </p:cNvSpPr>
            <p:nvPr/>
          </p:nvSpPr>
          <p:spPr bwMode="auto">
            <a:xfrm>
              <a:off x="5676626" y="3260508"/>
              <a:ext cx="282575" cy="385762"/>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34" name="Oval 7"/>
            <p:cNvSpPr>
              <a:spLocks noChangeArrowheads="1"/>
            </p:cNvSpPr>
            <p:nvPr/>
          </p:nvSpPr>
          <p:spPr bwMode="auto">
            <a:xfrm>
              <a:off x="6213201" y="222863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5</a:t>
              </a:r>
            </a:p>
          </p:txBody>
        </p:sp>
        <p:sp>
          <p:nvSpPr>
            <p:cNvPr id="35" name="Oval 8"/>
            <p:cNvSpPr>
              <a:spLocks noChangeArrowheads="1"/>
            </p:cNvSpPr>
            <p:nvPr/>
          </p:nvSpPr>
          <p:spPr bwMode="auto">
            <a:xfrm>
              <a:off x="5328964" y="287633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2</a:t>
              </a:r>
            </a:p>
          </p:txBody>
        </p:sp>
        <p:sp>
          <p:nvSpPr>
            <p:cNvPr id="36" name="Oval 9"/>
            <p:cNvSpPr>
              <a:spLocks noChangeArrowheads="1"/>
            </p:cNvSpPr>
            <p:nvPr/>
          </p:nvSpPr>
          <p:spPr bwMode="auto">
            <a:xfrm>
              <a:off x="7049941" y="288903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7</a:t>
              </a:r>
            </a:p>
          </p:txBody>
        </p:sp>
        <p:sp>
          <p:nvSpPr>
            <p:cNvPr id="37" name="Oval 10"/>
            <p:cNvSpPr>
              <a:spLocks noChangeArrowheads="1"/>
            </p:cNvSpPr>
            <p:nvPr/>
          </p:nvSpPr>
          <p:spPr bwMode="auto">
            <a:xfrm>
              <a:off x="7508757" y="3689662"/>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dirty="0">
                  <a:solidFill>
                    <a:schemeClr val="tx1"/>
                  </a:solidFill>
                </a:rPr>
                <a:t>8</a:t>
              </a:r>
            </a:p>
          </p:txBody>
        </p:sp>
        <p:sp>
          <p:nvSpPr>
            <p:cNvPr id="38" name="Oval 11"/>
            <p:cNvSpPr>
              <a:spLocks noChangeArrowheads="1"/>
            </p:cNvSpPr>
            <p:nvPr/>
          </p:nvSpPr>
          <p:spPr bwMode="auto">
            <a:xfrm>
              <a:off x="4908276" y="3666908"/>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1</a:t>
              </a:r>
            </a:p>
          </p:txBody>
        </p:sp>
        <p:sp>
          <p:nvSpPr>
            <p:cNvPr id="39" name="Oval 12"/>
            <p:cNvSpPr>
              <a:spLocks noChangeArrowheads="1"/>
            </p:cNvSpPr>
            <p:nvPr/>
          </p:nvSpPr>
          <p:spPr bwMode="auto">
            <a:xfrm>
              <a:off x="5808389" y="3651033"/>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4</a:t>
              </a:r>
            </a:p>
          </p:txBody>
        </p:sp>
        <p:sp>
          <p:nvSpPr>
            <p:cNvPr id="40" name="Line 13"/>
            <p:cNvSpPr>
              <a:spLocks noChangeShapeType="1"/>
            </p:cNvSpPr>
            <p:nvPr/>
          </p:nvSpPr>
          <p:spPr bwMode="auto">
            <a:xfrm>
              <a:off x="7409289" y="3265712"/>
              <a:ext cx="264961" cy="417696"/>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41" name="Line 14"/>
            <p:cNvSpPr>
              <a:spLocks noChangeShapeType="1"/>
            </p:cNvSpPr>
            <p:nvPr/>
          </p:nvSpPr>
          <p:spPr bwMode="auto">
            <a:xfrm flipH="1">
              <a:off x="5652814" y="2566770"/>
              <a:ext cx="592137"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42" name="Line 15"/>
            <p:cNvSpPr>
              <a:spLocks noChangeShapeType="1"/>
            </p:cNvSpPr>
            <p:nvPr/>
          </p:nvSpPr>
          <p:spPr bwMode="auto">
            <a:xfrm>
              <a:off x="6605314" y="2566770"/>
              <a:ext cx="657225" cy="3222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43" name="Oval 16"/>
            <p:cNvSpPr>
              <a:spLocks noChangeArrowheads="1"/>
            </p:cNvSpPr>
            <p:nvPr/>
          </p:nvSpPr>
          <p:spPr bwMode="auto">
            <a:xfrm>
              <a:off x="5421039" y="4497170"/>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a:t>3</a:t>
              </a:r>
            </a:p>
          </p:txBody>
        </p:sp>
        <p:sp>
          <p:nvSpPr>
            <p:cNvPr id="44" name="Line 17"/>
            <p:cNvSpPr>
              <a:spLocks noChangeShapeType="1"/>
            </p:cNvSpPr>
            <p:nvPr/>
          </p:nvSpPr>
          <p:spPr bwMode="auto">
            <a:xfrm flipH="1">
              <a:off x="5700439" y="4100295"/>
              <a:ext cx="258762"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sp>
          <p:nvSpPr>
            <p:cNvPr id="45" name="Oval 18"/>
            <p:cNvSpPr>
              <a:spLocks noChangeArrowheads="1"/>
            </p:cNvSpPr>
            <p:nvPr/>
          </p:nvSpPr>
          <p:spPr bwMode="auto">
            <a:xfrm>
              <a:off x="6638651" y="3671129"/>
              <a:ext cx="425450" cy="425450"/>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en-US" altLang="ko-KR" sz="1600" b="1" dirty="0">
                  <a:solidFill>
                    <a:schemeClr val="tx1"/>
                  </a:solidFill>
                </a:rPr>
                <a:t>6</a:t>
              </a:r>
            </a:p>
          </p:txBody>
        </p:sp>
        <p:sp>
          <p:nvSpPr>
            <p:cNvPr id="46" name="Line 13"/>
            <p:cNvSpPr>
              <a:spLocks noChangeShapeType="1"/>
            </p:cNvSpPr>
            <p:nvPr/>
          </p:nvSpPr>
          <p:spPr bwMode="auto">
            <a:xfrm flipH="1">
              <a:off x="6920559" y="3259544"/>
              <a:ext cx="258763" cy="423863"/>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ko-KR" altLang="en-US"/>
            </a:p>
          </p:txBody>
        </p:sp>
      </p:grpSp>
      <p:sp>
        <p:nvSpPr>
          <p:cNvPr id="47" name="TextBox 46"/>
          <p:cNvSpPr txBox="1"/>
          <p:nvPr/>
        </p:nvSpPr>
        <p:spPr>
          <a:xfrm>
            <a:off x="3421151" y="2645107"/>
            <a:ext cx="272831" cy="27699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solidFill>
                  <a:schemeClr val="bg1"/>
                </a:solidFill>
              </a:rPr>
              <a:t>2</a:t>
            </a:r>
            <a:endParaRPr lang="ko-KR" altLang="en-US" sz="1200" dirty="0">
              <a:solidFill>
                <a:schemeClr val="bg1"/>
              </a:solidFill>
            </a:endParaRPr>
          </a:p>
        </p:txBody>
      </p:sp>
      <p:sp>
        <p:nvSpPr>
          <p:cNvPr id="48" name="TextBox 47"/>
          <p:cNvSpPr txBox="1"/>
          <p:nvPr/>
        </p:nvSpPr>
        <p:spPr>
          <a:xfrm>
            <a:off x="3061111" y="3437195"/>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solidFill>
                  <a:schemeClr val="bg1"/>
                </a:solidFill>
              </a:rPr>
              <a:t>1</a:t>
            </a:r>
            <a:endParaRPr lang="ko-KR" altLang="en-US" sz="1200" dirty="0">
              <a:solidFill>
                <a:schemeClr val="bg1"/>
              </a:solidFill>
            </a:endParaRPr>
          </a:p>
        </p:txBody>
      </p:sp>
      <p:sp>
        <p:nvSpPr>
          <p:cNvPr id="49" name="TextBox 48"/>
          <p:cNvSpPr txBox="1"/>
          <p:nvPr/>
        </p:nvSpPr>
        <p:spPr>
          <a:xfrm>
            <a:off x="7452320" y="2852936"/>
            <a:ext cx="28886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dirty="0" smtClean="0">
                <a:solidFill>
                  <a:schemeClr val="bg1"/>
                </a:solidFill>
              </a:rPr>
              <a:t>0</a:t>
            </a:r>
            <a:endParaRPr lang="ko-KR" altLang="en-US" dirty="0">
              <a:solidFill>
                <a:schemeClr val="bg1"/>
              </a:solidFill>
            </a:endParaRPr>
          </a:p>
        </p:txBody>
      </p:sp>
    </p:spTree>
    <p:extLst>
      <p:ext uri="{BB962C8B-B14F-4D97-AF65-F5344CB8AC3E}">
        <p14:creationId xmlns:p14="http://schemas.microsoft.com/office/powerpoint/2010/main" val="24141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25" grpId="0"/>
      <p:bldP spid="9" grpId="0"/>
      <p:bldP spid="29" grpId="0" animBg="1"/>
      <p:bldP spid="47" grpId="0" animBg="1"/>
      <p:bldP spid="48" grpId="0" animBg="1"/>
      <p:bldP spid="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1DBD949-1577-4FF8-9482-340BE4A0ADED}" type="slidenum">
              <a:rPr kumimoji="0" lang="en-US" altLang="ko-KR" sz="1400" smtClean="0">
                <a:latin typeface="Trebuchet MS" pitchFamily="34" charset="0"/>
              </a:rPr>
              <a:pPr/>
              <a:t>37</a:t>
            </a:fld>
            <a:endParaRPr kumimoji="0" lang="en-US" altLang="ko-KR" sz="1400" smtClean="0">
              <a:latin typeface="Trebuchet MS" pitchFamily="34" charset="0"/>
            </a:endParaRPr>
          </a:p>
        </p:txBody>
      </p:sp>
      <p:sp>
        <p:nvSpPr>
          <p:cNvPr id="317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dirty="0" smtClean="0">
                <a:solidFill>
                  <a:schemeClr val="accent2"/>
                </a:solidFill>
                <a:effectLst>
                  <a:outerShdw blurRad="38100" dist="38100" dir="2700000" algn="tl">
                    <a:srgbClr val="000000">
                      <a:alpha val="43137"/>
                    </a:srgbClr>
                  </a:outerShdw>
                </a:effectLst>
              </a:rPr>
              <a:t>Rotation</a:t>
            </a:r>
            <a:endParaRPr lang="en-US" altLang="ko-KR" sz="3600" b="1" dirty="0">
              <a:solidFill>
                <a:schemeClr val="accent2"/>
              </a:solidFill>
              <a:effectLst>
                <a:outerShdw blurRad="38100" dist="38100" dir="2700000" algn="tl">
                  <a:srgbClr val="000000">
                    <a:alpha val="43137"/>
                  </a:srgbClr>
                </a:outerShdw>
              </a:effectLst>
            </a:endParaRPr>
          </a:p>
        </p:txBody>
      </p:sp>
      <p:sp>
        <p:nvSpPr>
          <p:cNvPr id="47" name="Text Box 3"/>
          <p:cNvSpPr txBox="1">
            <a:spLocks noChangeArrowheads="1"/>
          </p:cNvSpPr>
          <p:nvPr/>
        </p:nvSpPr>
        <p:spPr bwMode="auto">
          <a:xfrm>
            <a:off x="530262" y="1124744"/>
            <a:ext cx="778506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smtClean="0"/>
              <a:t>Let the unbalanced node be </a:t>
            </a:r>
            <a:r>
              <a:rPr lang="en-US" altLang="ko-KR" sz="2000" dirty="0" smtClean="0">
                <a:sym typeface="Symbol"/>
              </a:rPr>
              <a:t>, a violation of balance property might occur in four cases:</a:t>
            </a:r>
          </a:p>
          <a:p>
            <a:pPr algn="just" eaLnBrk="1" hangingPunct="1">
              <a:spcBef>
                <a:spcPct val="50000"/>
              </a:spcBef>
            </a:pPr>
            <a:endParaRPr lang="en-US" altLang="ko-KR" sz="2000" i="1" dirty="0">
              <a:sym typeface="Symbol"/>
            </a:endParaRPr>
          </a:p>
          <a:p>
            <a:pPr algn="just" eaLnBrk="1" hangingPunct="1">
              <a:spcBef>
                <a:spcPct val="50000"/>
              </a:spcBef>
            </a:pPr>
            <a:r>
              <a:rPr lang="en-US" altLang="ko-KR" sz="2000" dirty="0" smtClean="0">
                <a:sym typeface="Symbol"/>
              </a:rPr>
              <a:t>(1) An insertion into the left </a:t>
            </a:r>
            <a:r>
              <a:rPr lang="en-US" altLang="ko-KR" sz="2000" dirty="0" err="1" smtClean="0">
                <a:sym typeface="Symbol"/>
              </a:rPr>
              <a:t>subtree</a:t>
            </a:r>
            <a:r>
              <a:rPr lang="en-US" altLang="ko-KR" sz="2000" dirty="0" smtClean="0">
                <a:sym typeface="Symbol"/>
              </a:rPr>
              <a:t> of the left child </a:t>
            </a:r>
            <a:r>
              <a:rPr lang="en-US" altLang="ko-KR" sz="2000" dirty="0">
                <a:sym typeface="Symbol"/>
              </a:rPr>
              <a:t>of </a:t>
            </a:r>
            <a:r>
              <a:rPr lang="en-US" altLang="ko-KR" sz="2000" dirty="0" smtClean="0">
                <a:sym typeface="Symbol"/>
              </a:rPr>
              <a:t> (LL type)</a:t>
            </a:r>
          </a:p>
          <a:p>
            <a:pPr algn="just" eaLnBrk="1" hangingPunct="1">
              <a:spcBef>
                <a:spcPct val="50000"/>
              </a:spcBef>
            </a:pPr>
            <a:r>
              <a:rPr lang="en-US" altLang="ko-KR" sz="2000" dirty="0" smtClean="0">
                <a:sym typeface="Symbol"/>
              </a:rPr>
              <a:t>(2) </a:t>
            </a:r>
            <a:r>
              <a:rPr lang="en-US" altLang="ko-KR" sz="2000" dirty="0">
                <a:sym typeface="Symbol"/>
              </a:rPr>
              <a:t>An insertion into the </a:t>
            </a:r>
            <a:r>
              <a:rPr lang="en-US" altLang="ko-KR" sz="2000" dirty="0" smtClean="0">
                <a:sym typeface="Symbol"/>
              </a:rPr>
              <a:t>right </a:t>
            </a:r>
            <a:r>
              <a:rPr lang="en-US" altLang="ko-KR" sz="2000" dirty="0" err="1">
                <a:sym typeface="Symbol"/>
              </a:rPr>
              <a:t>subtree</a:t>
            </a:r>
            <a:r>
              <a:rPr lang="en-US" altLang="ko-KR" sz="2000" dirty="0">
                <a:sym typeface="Symbol"/>
              </a:rPr>
              <a:t> of the left child of  </a:t>
            </a:r>
            <a:r>
              <a:rPr lang="en-US" altLang="ko-KR" sz="2000" dirty="0" smtClean="0">
                <a:sym typeface="Symbol"/>
              </a:rPr>
              <a:t>(LR type)</a:t>
            </a:r>
            <a:endParaRPr lang="en-US" altLang="ko-KR" sz="2000" dirty="0">
              <a:sym typeface="Symbol"/>
            </a:endParaRPr>
          </a:p>
          <a:p>
            <a:pPr algn="just" eaLnBrk="1" hangingPunct="1">
              <a:spcBef>
                <a:spcPct val="50000"/>
              </a:spcBef>
            </a:pPr>
            <a:r>
              <a:rPr lang="en-US" altLang="ko-KR" sz="2000" dirty="0" smtClean="0"/>
              <a:t>(3) </a:t>
            </a:r>
            <a:r>
              <a:rPr lang="en-US" altLang="ko-KR" sz="2000" dirty="0">
                <a:sym typeface="Symbol"/>
              </a:rPr>
              <a:t>An insertion into the left </a:t>
            </a:r>
            <a:r>
              <a:rPr lang="en-US" altLang="ko-KR" sz="2000" dirty="0" err="1">
                <a:sym typeface="Symbol"/>
              </a:rPr>
              <a:t>subtree</a:t>
            </a:r>
            <a:r>
              <a:rPr lang="en-US" altLang="ko-KR" sz="2000" dirty="0">
                <a:sym typeface="Symbol"/>
              </a:rPr>
              <a:t> of the </a:t>
            </a:r>
            <a:r>
              <a:rPr lang="en-US" altLang="ko-KR" sz="2000" dirty="0" smtClean="0">
                <a:sym typeface="Symbol"/>
              </a:rPr>
              <a:t>right </a:t>
            </a:r>
            <a:r>
              <a:rPr lang="en-US" altLang="ko-KR" sz="2000" dirty="0">
                <a:sym typeface="Symbol"/>
              </a:rPr>
              <a:t>child of  </a:t>
            </a:r>
            <a:r>
              <a:rPr lang="en-US" altLang="ko-KR" sz="2000" dirty="0" smtClean="0">
                <a:sym typeface="Symbol"/>
              </a:rPr>
              <a:t>(RL type)</a:t>
            </a:r>
            <a:endParaRPr lang="en-US" altLang="ko-KR" sz="2000" dirty="0">
              <a:sym typeface="Symbol"/>
            </a:endParaRPr>
          </a:p>
          <a:p>
            <a:pPr algn="just" eaLnBrk="1" hangingPunct="1">
              <a:spcBef>
                <a:spcPct val="50000"/>
              </a:spcBef>
            </a:pPr>
            <a:r>
              <a:rPr lang="en-US" altLang="ko-KR" sz="2000" dirty="0" smtClean="0">
                <a:sym typeface="Symbol"/>
              </a:rPr>
              <a:t>(4) An </a:t>
            </a:r>
            <a:r>
              <a:rPr lang="en-US" altLang="ko-KR" sz="2000" dirty="0">
                <a:sym typeface="Symbol"/>
              </a:rPr>
              <a:t>insertion into the </a:t>
            </a:r>
            <a:r>
              <a:rPr lang="en-US" altLang="ko-KR" sz="2000" dirty="0" smtClean="0">
                <a:sym typeface="Symbol"/>
              </a:rPr>
              <a:t>right </a:t>
            </a:r>
            <a:r>
              <a:rPr lang="en-US" altLang="ko-KR" sz="2000" dirty="0" err="1">
                <a:sym typeface="Symbol"/>
              </a:rPr>
              <a:t>subtree</a:t>
            </a:r>
            <a:r>
              <a:rPr lang="en-US" altLang="ko-KR" sz="2000" dirty="0">
                <a:sym typeface="Symbol"/>
              </a:rPr>
              <a:t> of the </a:t>
            </a:r>
            <a:r>
              <a:rPr lang="en-US" altLang="ko-KR" sz="2000" dirty="0" smtClean="0">
                <a:sym typeface="Symbol"/>
              </a:rPr>
              <a:t>right </a:t>
            </a:r>
            <a:r>
              <a:rPr lang="en-US" altLang="ko-KR" sz="2000" dirty="0">
                <a:sym typeface="Symbol"/>
              </a:rPr>
              <a:t>child of  </a:t>
            </a:r>
            <a:r>
              <a:rPr lang="en-US" altLang="ko-KR" sz="2000" dirty="0" smtClean="0">
                <a:sym typeface="Symbol"/>
              </a:rPr>
              <a:t>(RR type)</a:t>
            </a:r>
            <a:endParaRPr lang="en-US" altLang="ko-KR" sz="2000" dirty="0">
              <a:sym typeface="Symbol"/>
            </a:endParaRPr>
          </a:p>
          <a:p>
            <a:pPr algn="just" eaLnBrk="1" hangingPunct="1">
              <a:spcBef>
                <a:spcPct val="50000"/>
              </a:spcBef>
            </a:pPr>
            <a:endParaRPr lang="en-US" altLang="ko-KR" sz="2000" dirty="0"/>
          </a:p>
        </p:txBody>
      </p:sp>
      <p:sp>
        <p:nvSpPr>
          <p:cNvPr id="48" name="TextBox 47"/>
          <p:cNvSpPr txBox="1"/>
          <p:nvPr/>
        </p:nvSpPr>
        <p:spPr>
          <a:xfrm>
            <a:off x="930267" y="4592875"/>
            <a:ext cx="698505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000" dirty="0" smtClean="0">
                <a:solidFill>
                  <a:srgbClr val="0000FF"/>
                </a:solidFill>
                <a:latin typeface="Garamond" pitchFamily="18" charset="0"/>
              </a:rPr>
              <a:t>Cases (1) and (4) </a:t>
            </a:r>
            <a:r>
              <a:rPr lang="en-US" altLang="ko-KR" sz="2000" dirty="0" smtClean="0">
                <a:latin typeface="Garamond" pitchFamily="18" charset="0"/>
              </a:rPr>
              <a:t>are fixed by a </a:t>
            </a:r>
            <a:r>
              <a:rPr lang="en-US" altLang="ko-KR" sz="2000" dirty="0" smtClean="0">
                <a:solidFill>
                  <a:srgbClr val="0000FF"/>
                </a:solidFill>
                <a:latin typeface="Garamond" pitchFamily="18" charset="0"/>
              </a:rPr>
              <a:t>single rotation </a:t>
            </a:r>
            <a:r>
              <a:rPr lang="en-US" altLang="ko-KR" sz="2000" dirty="0" smtClean="0">
                <a:latin typeface="Garamond" pitchFamily="18" charset="0"/>
              </a:rPr>
              <a:t>of the tree.</a:t>
            </a:r>
          </a:p>
          <a:p>
            <a:r>
              <a:rPr lang="en-US" altLang="ko-KR" sz="2000" dirty="0" smtClean="0">
                <a:solidFill>
                  <a:srgbClr val="0000FF"/>
                </a:solidFill>
                <a:latin typeface="Garamond" pitchFamily="18" charset="0"/>
              </a:rPr>
              <a:t>Cases (2) and (3) </a:t>
            </a:r>
            <a:r>
              <a:rPr lang="en-US" altLang="ko-KR" sz="2000" dirty="0" smtClean="0">
                <a:latin typeface="Garamond" pitchFamily="18" charset="0"/>
              </a:rPr>
              <a:t>are fixed by </a:t>
            </a:r>
            <a:r>
              <a:rPr lang="en-US" altLang="ko-KR" sz="2000" dirty="0" smtClean="0">
                <a:solidFill>
                  <a:srgbClr val="0000FF"/>
                </a:solidFill>
                <a:latin typeface="Garamond" pitchFamily="18" charset="0"/>
              </a:rPr>
              <a:t>double rotation </a:t>
            </a:r>
            <a:r>
              <a:rPr lang="en-US" altLang="ko-KR" sz="2000" dirty="0" smtClean="0">
                <a:latin typeface="Garamond" pitchFamily="18" charset="0"/>
              </a:rPr>
              <a:t>of the tree.</a:t>
            </a:r>
            <a:endParaRPr lang="ko-KR" altLang="en-US" sz="2000" dirty="0">
              <a:latin typeface="Garamond" pitchFamily="18" charset="0"/>
            </a:endParaRPr>
          </a:p>
        </p:txBody>
      </p:sp>
    </p:spTree>
    <p:extLst>
      <p:ext uri="{BB962C8B-B14F-4D97-AF65-F5344CB8AC3E}">
        <p14:creationId xmlns:p14="http://schemas.microsoft.com/office/powerpoint/2010/main" val="1227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직선 연결선 54"/>
          <p:cNvCxnSpPr>
            <a:stCxn id="38" idx="3"/>
            <a:endCxn id="45" idx="7"/>
          </p:cNvCxnSpPr>
          <p:nvPr/>
        </p:nvCxnSpPr>
        <p:spPr bwMode="auto">
          <a:xfrm flipH="1">
            <a:off x="486825" y="1864105"/>
            <a:ext cx="614621" cy="864491"/>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3277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BAE2D4A0-E6E3-4453-885E-B9CE81D03AFD}" type="slidenum">
              <a:rPr kumimoji="0" lang="en-US" altLang="ko-KR" sz="1400" smtClean="0">
                <a:latin typeface="Trebuchet MS" pitchFamily="34" charset="0"/>
              </a:rPr>
              <a:pPr/>
              <a:t>38</a:t>
            </a:fld>
            <a:endParaRPr kumimoji="0" lang="en-US" altLang="ko-KR" sz="1400" smtClean="0">
              <a:latin typeface="Trebuchet MS" pitchFamily="34" charset="0"/>
            </a:endParaRPr>
          </a:p>
        </p:txBody>
      </p:sp>
      <p:sp>
        <p:nvSpPr>
          <p:cNvPr id="32771" name="Text Box 3"/>
          <p:cNvSpPr txBox="1">
            <a:spLocks noChangeArrowheads="1"/>
          </p:cNvSpPr>
          <p:nvPr/>
        </p:nvSpPr>
        <p:spPr bwMode="auto">
          <a:xfrm>
            <a:off x="395536" y="908720"/>
            <a:ext cx="7111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a:t>If the root of </a:t>
            </a:r>
            <a:r>
              <a:rPr lang="en-US" altLang="ko-KR" sz="2000" i="1" dirty="0"/>
              <a:t>T </a:t>
            </a:r>
            <a:r>
              <a:rPr lang="en-US" altLang="ko-KR" sz="2000" dirty="0"/>
              <a:t>is unbalanced after insertion of </a:t>
            </a:r>
            <a:r>
              <a:rPr lang="en-US" altLang="ko-KR" sz="2000" i="1" dirty="0"/>
              <a:t>x</a:t>
            </a:r>
            <a:r>
              <a:rPr lang="en-US" altLang="ko-KR" sz="2000" i="1" dirty="0" smtClean="0"/>
              <a:t>,</a:t>
            </a:r>
            <a:endParaRPr lang="en-US" altLang="ko-KR" sz="2000" i="1" dirty="0"/>
          </a:p>
        </p:txBody>
      </p:sp>
      <p:sp>
        <p:nvSpPr>
          <p:cNvPr id="32772" name="Rectangle 3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Single Rotation: LL type</a:t>
            </a:r>
            <a:endParaRPr lang="en-US" altLang="ko-KR" sz="3600" b="1" dirty="0">
              <a:solidFill>
                <a:schemeClr val="accent2"/>
              </a:solidFill>
              <a:effectLst>
                <a:outerShdw blurRad="38100" dist="38100" dir="2700000" algn="tl">
                  <a:srgbClr val="000000">
                    <a:alpha val="43137"/>
                  </a:srgbClr>
                </a:outerShdw>
              </a:effectLst>
            </a:endParaRPr>
          </a:p>
        </p:txBody>
      </p:sp>
      <p:grpSp>
        <p:nvGrpSpPr>
          <p:cNvPr id="29" name="그룹 28"/>
          <p:cNvGrpSpPr/>
          <p:nvPr/>
        </p:nvGrpSpPr>
        <p:grpSpPr>
          <a:xfrm>
            <a:off x="4211960" y="1340768"/>
            <a:ext cx="4608512" cy="1929652"/>
            <a:chOff x="1295400" y="3500438"/>
            <a:chExt cx="6478588" cy="2352675"/>
          </a:xfrm>
        </p:grpSpPr>
        <p:sp>
          <p:nvSpPr>
            <p:cNvPr id="32774" name="Line 40"/>
            <p:cNvSpPr>
              <a:spLocks noChangeAspect="1" noChangeShapeType="1"/>
            </p:cNvSpPr>
            <p:nvPr/>
          </p:nvSpPr>
          <p:spPr bwMode="auto">
            <a:xfrm>
              <a:off x="1300105" y="5853113"/>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5" name="Line 41"/>
            <p:cNvSpPr>
              <a:spLocks noChangeAspect="1" noChangeShapeType="1"/>
            </p:cNvSpPr>
            <p:nvPr/>
          </p:nvSpPr>
          <p:spPr bwMode="auto">
            <a:xfrm>
              <a:off x="1300105" y="5533362"/>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6" name="Line 42"/>
            <p:cNvSpPr>
              <a:spLocks noChangeAspect="1" noChangeShapeType="1"/>
            </p:cNvSpPr>
            <p:nvPr/>
          </p:nvSpPr>
          <p:spPr bwMode="auto">
            <a:xfrm>
              <a:off x="1300105" y="5002012"/>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7" name="Line 13"/>
            <p:cNvSpPr>
              <a:spLocks noChangeAspect="1" noChangeShapeType="1"/>
            </p:cNvSpPr>
            <p:nvPr/>
          </p:nvSpPr>
          <p:spPr bwMode="auto">
            <a:xfrm flipH="1">
              <a:off x="1599647" y="4733986"/>
              <a:ext cx="382662" cy="5078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9" name="Line 15"/>
            <p:cNvSpPr>
              <a:spLocks noChangeAspect="1" noChangeShapeType="1"/>
            </p:cNvSpPr>
            <p:nvPr/>
          </p:nvSpPr>
          <p:spPr bwMode="auto">
            <a:xfrm flipH="1">
              <a:off x="2236371" y="3856239"/>
              <a:ext cx="508125" cy="5219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80" name="Line 24"/>
            <p:cNvSpPr>
              <a:spLocks noChangeAspect="1" noChangeShapeType="1"/>
            </p:cNvSpPr>
            <p:nvPr/>
          </p:nvSpPr>
          <p:spPr bwMode="auto">
            <a:xfrm>
              <a:off x="6248046" y="3824891"/>
              <a:ext cx="611631" cy="534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82" name="Line 30"/>
            <p:cNvSpPr>
              <a:spLocks noChangeAspect="1" noChangeShapeType="1"/>
            </p:cNvSpPr>
            <p:nvPr/>
          </p:nvSpPr>
          <p:spPr bwMode="auto">
            <a:xfrm>
              <a:off x="4309645" y="4365646"/>
              <a:ext cx="584971"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sz="1200"/>
            </a:p>
          </p:txBody>
        </p:sp>
        <p:sp>
          <p:nvSpPr>
            <p:cNvPr id="32784" name="Line 32"/>
            <p:cNvSpPr>
              <a:spLocks noChangeAspect="1" noChangeShapeType="1"/>
            </p:cNvSpPr>
            <p:nvPr/>
          </p:nvSpPr>
          <p:spPr bwMode="auto">
            <a:xfrm flipH="1">
              <a:off x="6447218" y="4652481"/>
              <a:ext cx="280723" cy="2680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85" name="Line 33"/>
            <p:cNvSpPr>
              <a:spLocks noChangeAspect="1" noChangeShapeType="1"/>
            </p:cNvSpPr>
            <p:nvPr/>
          </p:nvSpPr>
          <p:spPr bwMode="auto">
            <a:xfrm>
              <a:off x="7083942" y="4602324"/>
              <a:ext cx="381093" cy="305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86" name="Oval 4"/>
            <p:cNvSpPr>
              <a:spLocks noChangeAspect="1" noChangeArrowheads="1"/>
            </p:cNvSpPr>
            <p:nvPr/>
          </p:nvSpPr>
          <p:spPr bwMode="auto">
            <a:xfrm>
              <a:off x="2680196" y="3500438"/>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dirty="0">
                  <a:solidFill>
                    <a:srgbClr val="0000FF"/>
                  </a:solidFill>
                </a:rPr>
                <a:t>k2</a:t>
              </a:r>
            </a:p>
          </p:txBody>
        </p:sp>
        <p:sp>
          <p:nvSpPr>
            <p:cNvPr id="32787" name="AutoShape 5"/>
            <p:cNvSpPr>
              <a:spLocks noChangeAspect="1" noChangeArrowheads="1"/>
            </p:cNvSpPr>
            <p:nvPr/>
          </p:nvSpPr>
          <p:spPr bwMode="auto">
            <a:xfrm>
              <a:off x="1295400" y="5002012"/>
              <a:ext cx="870399" cy="851101"/>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dirty="0">
                  <a:solidFill>
                    <a:srgbClr val="FF0000"/>
                  </a:solidFill>
                </a:rPr>
                <a:t>x</a:t>
              </a:r>
            </a:p>
          </p:txBody>
        </p:sp>
        <p:sp>
          <p:nvSpPr>
            <p:cNvPr id="32788" name="AutoShape 6"/>
            <p:cNvSpPr>
              <a:spLocks noChangeAspect="1" noChangeArrowheads="1"/>
            </p:cNvSpPr>
            <p:nvPr/>
          </p:nvSpPr>
          <p:spPr bwMode="auto">
            <a:xfrm>
              <a:off x="2335173" y="4991040"/>
              <a:ext cx="765323" cy="542322"/>
            </a:xfrm>
            <a:prstGeom prst="triangle">
              <a:avLst>
                <a:gd name="adj" fmla="val 51440"/>
              </a:avLst>
            </a:prstGeom>
            <a:solidFill>
              <a:schemeClr val="bg1"/>
            </a:solidFill>
            <a:ln w="9525">
              <a:solidFill>
                <a:schemeClr val="tx1"/>
              </a:solidFill>
              <a:miter lim="800000"/>
              <a:headEnd/>
              <a:tailEnd/>
            </a:ln>
          </p:spPr>
          <p:txBody>
            <a:bodyPr wrap="none" anchor="ctr"/>
            <a:lstStyle/>
            <a:p>
              <a:pPr algn="ctr"/>
              <a:r>
                <a:rPr lang="en-US" altLang="ko-KR" sz="1600" b="1"/>
                <a:t>y</a:t>
              </a:r>
            </a:p>
          </p:txBody>
        </p:sp>
        <p:sp>
          <p:nvSpPr>
            <p:cNvPr id="32789" name="AutoShape 7"/>
            <p:cNvSpPr>
              <a:spLocks noChangeAspect="1" noChangeArrowheads="1"/>
            </p:cNvSpPr>
            <p:nvPr/>
          </p:nvSpPr>
          <p:spPr bwMode="auto">
            <a:xfrm>
              <a:off x="3349070" y="4390724"/>
              <a:ext cx="636724" cy="62226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a:t>z</a:t>
              </a:r>
            </a:p>
          </p:txBody>
        </p:sp>
        <p:sp>
          <p:nvSpPr>
            <p:cNvPr id="32790" name="Oval 12"/>
            <p:cNvSpPr>
              <a:spLocks noChangeAspect="1" noChangeArrowheads="1"/>
            </p:cNvSpPr>
            <p:nvPr/>
          </p:nvSpPr>
          <p:spPr bwMode="auto">
            <a:xfrm>
              <a:off x="1903895" y="4349972"/>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a:t>k1</a:t>
              </a:r>
            </a:p>
          </p:txBody>
        </p:sp>
        <p:sp>
          <p:nvSpPr>
            <p:cNvPr id="32791" name="AutoShape 17"/>
            <p:cNvSpPr>
              <a:spLocks noChangeAspect="1" noChangeArrowheads="1"/>
            </p:cNvSpPr>
            <p:nvPr/>
          </p:nvSpPr>
          <p:spPr bwMode="auto">
            <a:xfrm>
              <a:off x="6133561" y="4933137"/>
              <a:ext cx="636724" cy="62226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a:t>y</a:t>
              </a:r>
            </a:p>
          </p:txBody>
        </p:sp>
        <p:sp>
          <p:nvSpPr>
            <p:cNvPr id="32792" name="AutoShape 18"/>
            <p:cNvSpPr>
              <a:spLocks noChangeAspect="1" noChangeArrowheads="1"/>
            </p:cNvSpPr>
            <p:nvPr/>
          </p:nvSpPr>
          <p:spPr bwMode="auto">
            <a:xfrm>
              <a:off x="7137264" y="4911103"/>
              <a:ext cx="636724" cy="62226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a:t>z</a:t>
              </a:r>
            </a:p>
          </p:txBody>
        </p:sp>
        <p:sp>
          <p:nvSpPr>
            <p:cNvPr id="32793" name="Oval 21"/>
            <p:cNvSpPr>
              <a:spLocks noChangeAspect="1" noChangeArrowheads="1"/>
            </p:cNvSpPr>
            <p:nvPr/>
          </p:nvSpPr>
          <p:spPr bwMode="auto">
            <a:xfrm>
              <a:off x="6691871" y="4293545"/>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a:t>k2</a:t>
              </a:r>
            </a:p>
          </p:txBody>
        </p:sp>
        <p:sp>
          <p:nvSpPr>
            <p:cNvPr id="32794" name="Oval 23"/>
            <p:cNvSpPr>
              <a:spLocks noChangeAspect="1" noChangeArrowheads="1"/>
            </p:cNvSpPr>
            <p:nvPr/>
          </p:nvSpPr>
          <p:spPr bwMode="auto">
            <a:xfrm>
              <a:off x="5865384" y="3506708"/>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a:t>k1</a:t>
              </a:r>
            </a:p>
          </p:txBody>
        </p:sp>
        <p:sp>
          <p:nvSpPr>
            <p:cNvPr id="32795" name="AutoShape 28"/>
            <p:cNvSpPr>
              <a:spLocks noChangeAspect="1" noChangeArrowheads="1"/>
            </p:cNvSpPr>
            <p:nvPr/>
          </p:nvSpPr>
          <p:spPr bwMode="auto">
            <a:xfrm>
              <a:off x="5004048" y="4602324"/>
              <a:ext cx="952680" cy="931039"/>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a:t>x</a:t>
              </a:r>
            </a:p>
          </p:txBody>
        </p:sp>
        <p:sp>
          <p:nvSpPr>
            <p:cNvPr id="28" name="Line 31"/>
            <p:cNvSpPr>
              <a:spLocks noChangeAspect="1" noChangeShapeType="1"/>
            </p:cNvSpPr>
            <p:nvPr/>
          </p:nvSpPr>
          <p:spPr bwMode="auto">
            <a:xfrm>
              <a:off x="3791095" y="4713610"/>
              <a:ext cx="9134" cy="11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cxnSp>
          <p:nvCxnSpPr>
            <p:cNvPr id="3" name="직선 연결선 2"/>
            <p:cNvCxnSpPr>
              <a:stCxn id="32789" idx="0"/>
              <a:endCxn id="32786" idx="5"/>
            </p:cNvCxnSpPr>
            <p:nvPr/>
          </p:nvCxnSpPr>
          <p:spPr bwMode="auto">
            <a:xfrm flipH="1" flipV="1">
              <a:off x="3038945" y="3858986"/>
              <a:ext cx="628487" cy="53173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33" name="직선 연결선 32"/>
            <p:cNvCxnSpPr>
              <a:stCxn id="32788" idx="0"/>
            </p:cNvCxnSpPr>
            <p:nvPr/>
          </p:nvCxnSpPr>
          <p:spPr bwMode="auto">
            <a:xfrm flipH="1" flipV="1">
              <a:off x="2261860" y="4657356"/>
              <a:ext cx="466995" cy="333684"/>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7" name="직선 연결선 6"/>
            <p:cNvCxnSpPr>
              <a:stCxn id="32794" idx="3"/>
              <a:endCxn id="32795" idx="0"/>
            </p:cNvCxnSpPr>
            <p:nvPr/>
          </p:nvCxnSpPr>
          <p:spPr bwMode="auto">
            <a:xfrm flipH="1">
              <a:off x="5480388" y="3865256"/>
              <a:ext cx="446548" cy="737068"/>
            </a:xfrm>
            <a:prstGeom prst="line">
              <a:avLst/>
            </a:prstGeom>
            <a:solidFill>
              <a:schemeClr val="accent1"/>
            </a:solidFill>
            <a:ln w="9525" cap="flat" cmpd="sng" algn="ctr">
              <a:solidFill>
                <a:srgbClr val="000000"/>
              </a:solidFill>
              <a:prstDash val="solid"/>
              <a:round/>
              <a:headEnd type="none" w="med" len="med"/>
              <a:tailEnd type="none" w="med" len="med"/>
            </a:ln>
            <a:effectLst/>
          </p:spPr>
        </p:cxnSp>
      </p:grpSp>
      <p:sp>
        <p:nvSpPr>
          <p:cNvPr id="30" name="직사각형 29"/>
          <p:cNvSpPr/>
          <p:nvPr/>
        </p:nvSpPr>
        <p:spPr>
          <a:xfrm>
            <a:off x="1115616" y="3501008"/>
            <a:ext cx="6120680" cy="33455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70000"/>
              </a:lnSpc>
              <a:spcBef>
                <a:spcPct val="50000"/>
              </a:spcBef>
            </a:pPr>
            <a:r>
              <a:rPr lang="en-US" altLang="ko-KR" dirty="0" smtClean="0"/>
              <a:t>Position </a:t>
            </a:r>
            <a:r>
              <a:rPr lang="en-US" altLang="ko-KR" dirty="0" err="1" smtClean="0">
                <a:solidFill>
                  <a:srgbClr val="FF0000"/>
                </a:solidFill>
              </a:rPr>
              <a:t>SingleRotate</a:t>
            </a:r>
            <a:r>
              <a:rPr lang="en-US" altLang="ko-KR" dirty="0" err="1" smtClean="0"/>
              <a:t>WithLeft</a:t>
            </a:r>
            <a:r>
              <a:rPr lang="en-US" altLang="ko-KR" dirty="0" smtClean="0"/>
              <a:t>( Position K2 )</a:t>
            </a:r>
          </a:p>
          <a:p>
            <a:pPr algn="just" eaLnBrk="1" hangingPunct="1">
              <a:lnSpc>
                <a:spcPct val="70000"/>
              </a:lnSpc>
              <a:spcBef>
                <a:spcPct val="50000"/>
              </a:spcBef>
            </a:pPr>
            <a:r>
              <a:rPr lang="en-US" altLang="ko-KR" dirty="0" smtClean="0"/>
              <a:t>{</a:t>
            </a:r>
          </a:p>
          <a:p>
            <a:pPr algn="just" eaLnBrk="1" hangingPunct="1">
              <a:lnSpc>
                <a:spcPct val="70000"/>
              </a:lnSpc>
              <a:spcBef>
                <a:spcPct val="50000"/>
              </a:spcBef>
            </a:pPr>
            <a:r>
              <a:rPr lang="en-US" altLang="ko-KR" dirty="0" smtClean="0"/>
              <a:t>   Position K1;</a:t>
            </a:r>
          </a:p>
          <a:p>
            <a:pPr algn="just" eaLnBrk="1" hangingPunct="1">
              <a:lnSpc>
                <a:spcPct val="70000"/>
              </a:lnSpc>
              <a:spcBef>
                <a:spcPct val="50000"/>
              </a:spcBef>
            </a:pPr>
            <a:endParaRPr lang="en-US" altLang="ko-KR" dirty="0" smtClean="0"/>
          </a:p>
          <a:p>
            <a:pPr algn="just" eaLnBrk="1" hangingPunct="1">
              <a:lnSpc>
                <a:spcPct val="70000"/>
              </a:lnSpc>
              <a:spcBef>
                <a:spcPct val="50000"/>
              </a:spcBef>
            </a:pPr>
            <a:r>
              <a:rPr lang="en-US" altLang="ko-KR" dirty="0" smtClean="0"/>
              <a:t>   K1 = K2-&gt;Left;</a:t>
            </a:r>
          </a:p>
          <a:p>
            <a:pPr algn="just" eaLnBrk="1" hangingPunct="1">
              <a:lnSpc>
                <a:spcPct val="70000"/>
              </a:lnSpc>
              <a:spcBef>
                <a:spcPct val="50000"/>
              </a:spcBef>
            </a:pPr>
            <a:r>
              <a:rPr lang="en-US" altLang="ko-KR" dirty="0" smtClean="0"/>
              <a:t>   K2-&gt;Left = K1-&gt;Right;</a:t>
            </a:r>
          </a:p>
          <a:p>
            <a:pPr algn="just" eaLnBrk="1" hangingPunct="1">
              <a:lnSpc>
                <a:spcPct val="70000"/>
              </a:lnSpc>
              <a:spcBef>
                <a:spcPct val="50000"/>
              </a:spcBef>
            </a:pPr>
            <a:r>
              <a:rPr lang="en-US" altLang="ko-KR" dirty="0" smtClean="0"/>
              <a:t>   K1-&gt;Right = K2;</a:t>
            </a:r>
          </a:p>
          <a:p>
            <a:pPr algn="just" eaLnBrk="1" hangingPunct="1">
              <a:lnSpc>
                <a:spcPct val="70000"/>
              </a:lnSpc>
              <a:spcBef>
                <a:spcPct val="50000"/>
              </a:spcBef>
            </a:pPr>
            <a:endParaRPr lang="en-US" altLang="ko-KR" dirty="0" smtClean="0"/>
          </a:p>
          <a:p>
            <a:pPr algn="just" eaLnBrk="1" hangingPunct="1">
              <a:lnSpc>
                <a:spcPct val="70000"/>
              </a:lnSpc>
              <a:spcBef>
                <a:spcPct val="50000"/>
              </a:spcBef>
            </a:pPr>
            <a:r>
              <a:rPr lang="en-US" altLang="ko-KR" dirty="0" smtClean="0"/>
              <a:t>   K2-&gt;Height = Max( Height( K2-&gt;Left ), Height( K2-&gt;Right ) ) + 1;</a:t>
            </a:r>
          </a:p>
          <a:p>
            <a:pPr algn="just" eaLnBrk="1" hangingPunct="1">
              <a:lnSpc>
                <a:spcPct val="70000"/>
              </a:lnSpc>
              <a:spcBef>
                <a:spcPct val="50000"/>
              </a:spcBef>
            </a:pPr>
            <a:r>
              <a:rPr lang="en-US" altLang="ko-KR" dirty="0" smtClean="0"/>
              <a:t>   K1-&gt;Height = Max( Height( K1-&gt;Left ), K2-&gt;Height ) + 1;</a:t>
            </a:r>
          </a:p>
          <a:p>
            <a:pPr algn="just" eaLnBrk="1" hangingPunct="1">
              <a:lnSpc>
                <a:spcPct val="70000"/>
              </a:lnSpc>
              <a:spcBef>
                <a:spcPct val="50000"/>
              </a:spcBef>
            </a:pPr>
            <a:endParaRPr lang="en-US" altLang="ko-KR" dirty="0" smtClean="0"/>
          </a:p>
          <a:p>
            <a:pPr algn="just" eaLnBrk="1" hangingPunct="1">
              <a:lnSpc>
                <a:spcPct val="70000"/>
              </a:lnSpc>
              <a:spcBef>
                <a:spcPct val="50000"/>
              </a:spcBef>
            </a:pPr>
            <a:r>
              <a:rPr lang="en-US" altLang="ko-KR" dirty="0" smtClean="0"/>
              <a:t>   return K1;  /* New root */</a:t>
            </a:r>
          </a:p>
          <a:p>
            <a:pPr algn="just" eaLnBrk="1" hangingPunct="1">
              <a:lnSpc>
                <a:spcPct val="70000"/>
              </a:lnSpc>
              <a:spcBef>
                <a:spcPct val="50000"/>
              </a:spcBef>
            </a:pPr>
            <a:r>
              <a:rPr lang="en-US" altLang="ko-KR" dirty="0" smtClean="0"/>
              <a:t>}</a:t>
            </a:r>
            <a:endParaRPr lang="en-US" altLang="ko-KR" dirty="0"/>
          </a:p>
        </p:txBody>
      </p:sp>
      <p:sp>
        <p:nvSpPr>
          <p:cNvPr id="34" name="Line 15"/>
          <p:cNvSpPr>
            <a:spLocks noChangeAspect="1" noChangeShapeType="1"/>
          </p:cNvSpPr>
          <p:nvPr/>
        </p:nvSpPr>
        <p:spPr bwMode="auto">
          <a:xfrm flipH="1">
            <a:off x="4882066" y="1685841"/>
            <a:ext cx="361452" cy="4280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5" name="Line 15"/>
          <p:cNvSpPr>
            <a:spLocks noChangeAspect="1" noChangeShapeType="1"/>
          </p:cNvSpPr>
          <p:nvPr/>
        </p:nvSpPr>
        <p:spPr bwMode="auto">
          <a:xfrm flipH="1">
            <a:off x="4583017" y="2348880"/>
            <a:ext cx="173500" cy="205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6" name="TextBox 35"/>
          <p:cNvSpPr txBox="1"/>
          <p:nvPr/>
        </p:nvSpPr>
        <p:spPr>
          <a:xfrm>
            <a:off x="4363991" y="1844824"/>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38" name="타원 37"/>
          <p:cNvSpPr/>
          <p:nvPr/>
        </p:nvSpPr>
        <p:spPr bwMode="auto">
          <a:xfrm>
            <a:off x="1048719" y="155679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0000FF"/>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rgbClr val="0000FF"/>
              </a:solidFill>
              <a:effectLst/>
              <a:latin typeface="맑은 고딕" pitchFamily="50" charset="-127"/>
              <a:ea typeface="맑은 고딕" pitchFamily="50" charset="-127"/>
            </a:endParaRPr>
          </a:p>
        </p:txBody>
      </p:sp>
      <p:sp>
        <p:nvSpPr>
          <p:cNvPr id="39" name="타원 38"/>
          <p:cNvSpPr/>
          <p:nvPr/>
        </p:nvSpPr>
        <p:spPr bwMode="auto">
          <a:xfrm>
            <a:off x="616671" y="2099805"/>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40" name="TextBox 39"/>
          <p:cNvSpPr txBox="1"/>
          <p:nvPr/>
        </p:nvSpPr>
        <p:spPr>
          <a:xfrm>
            <a:off x="4860032" y="1340768"/>
            <a:ext cx="272831" cy="27699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2</a:t>
            </a:r>
            <a:endParaRPr lang="ko-KR" altLang="en-US" sz="1200" dirty="0"/>
          </a:p>
        </p:txBody>
      </p:sp>
      <p:cxnSp>
        <p:nvCxnSpPr>
          <p:cNvPr id="43" name="직선 연결선 42"/>
          <p:cNvCxnSpPr/>
          <p:nvPr/>
        </p:nvCxnSpPr>
        <p:spPr bwMode="auto">
          <a:xfrm>
            <a:off x="3779912" y="1340768"/>
            <a:ext cx="0" cy="19442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4" name="오른쪽 화살표 43"/>
          <p:cNvSpPr/>
          <p:nvPr/>
        </p:nvSpPr>
        <p:spPr bwMode="auto">
          <a:xfrm>
            <a:off x="1763688" y="1988840"/>
            <a:ext cx="432048" cy="504056"/>
          </a:xfrm>
          <a:prstGeom prst="rightArrow">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45" name="타원 44"/>
          <p:cNvSpPr/>
          <p:nvPr/>
        </p:nvSpPr>
        <p:spPr bwMode="auto">
          <a:xfrm>
            <a:off x="179512" y="2675869"/>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FF0000"/>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rgbClr val="FF0000"/>
              </a:solidFill>
              <a:effectLst/>
              <a:latin typeface="맑은 고딕" pitchFamily="50" charset="-127"/>
              <a:ea typeface="맑은 고딕" pitchFamily="50" charset="-127"/>
            </a:endParaRPr>
          </a:p>
        </p:txBody>
      </p:sp>
      <p:sp>
        <p:nvSpPr>
          <p:cNvPr id="56" name="타원 55"/>
          <p:cNvSpPr/>
          <p:nvPr/>
        </p:nvSpPr>
        <p:spPr bwMode="auto">
          <a:xfrm>
            <a:off x="2771800" y="162880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57" name="타원 56"/>
          <p:cNvSpPr/>
          <p:nvPr/>
        </p:nvSpPr>
        <p:spPr bwMode="auto">
          <a:xfrm>
            <a:off x="2339752" y="2171813"/>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58" name="타원 57"/>
          <p:cNvSpPr/>
          <p:nvPr/>
        </p:nvSpPr>
        <p:spPr bwMode="auto">
          <a:xfrm>
            <a:off x="3203848" y="218283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59" name="직선 연결선 58"/>
          <p:cNvCxnSpPr>
            <a:stCxn id="56" idx="3"/>
            <a:endCxn id="57" idx="7"/>
          </p:cNvCxnSpPr>
          <p:nvPr/>
        </p:nvCxnSpPr>
        <p:spPr bwMode="auto">
          <a:xfrm flipH="1">
            <a:off x="2647065" y="1936113"/>
            <a:ext cx="177462" cy="288427"/>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62" name="직선 연결선 61"/>
          <p:cNvCxnSpPr>
            <a:stCxn id="56" idx="5"/>
            <a:endCxn id="58" idx="1"/>
          </p:cNvCxnSpPr>
          <p:nvPr/>
        </p:nvCxnSpPr>
        <p:spPr bwMode="auto">
          <a:xfrm>
            <a:off x="3079113" y="1936113"/>
            <a:ext cx="177462" cy="29944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902659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BAE2D4A0-E6E3-4453-885E-B9CE81D03AFD}" type="slidenum">
              <a:rPr kumimoji="0" lang="en-US" altLang="ko-KR" sz="1400" smtClean="0">
                <a:latin typeface="Trebuchet MS" pitchFamily="34" charset="0"/>
              </a:rPr>
              <a:pPr/>
              <a:t>39</a:t>
            </a:fld>
            <a:endParaRPr kumimoji="0" lang="en-US" altLang="ko-KR" sz="1400" smtClean="0">
              <a:latin typeface="Trebuchet MS" pitchFamily="34" charset="0"/>
            </a:endParaRPr>
          </a:p>
        </p:txBody>
      </p:sp>
      <p:sp>
        <p:nvSpPr>
          <p:cNvPr id="32771" name="Text Box 3"/>
          <p:cNvSpPr txBox="1">
            <a:spLocks noChangeArrowheads="1"/>
          </p:cNvSpPr>
          <p:nvPr/>
        </p:nvSpPr>
        <p:spPr bwMode="auto">
          <a:xfrm>
            <a:off x="539552" y="1052736"/>
            <a:ext cx="7111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a:t>If the root of </a:t>
            </a:r>
            <a:r>
              <a:rPr lang="en-US" altLang="ko-KR" sz="2000" i="1" dirty="0"/>
              <a:t>T </a:t>
            </a:r>
            <a:r>
              <a:rPr lang="en-US" altLang="ko-KR" sz="2000" dirty="0"/>
              <a:t>is unbalanced after insertion of </a:t>
            </a:r>
            <a:r>
              <a:rPr lang="en-US" altLang="ko-KR" sz="2000" i="1" dirty="0" smtClean="0"/>
              <a:t>z,</a:t>
            </a:r>
            <a:endParaRPr lang="en-US" altLang="ko-KR" sz="2000" i="1" dirty="0"/>
          </a:p>
        </p:txBody>
      </p:sp>
      <p:sp>
        <p:nvSpPr>
          <p:cNvPr id="32772" name="Rectangle 3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Single Rotation: RR type</a:t>
            </a:r>
            <a:endParaRPr lang="en-US" altLang="ko-KR" sz="3600" b="1" dirty="0">
              <a:solidFill>
                <a:schemeClr val="accent2"/>
              </a:solidFill>
              <a:effectLst>
                <a:outerShdw blurRad="38100" dist="38100" dir="2700000" algn="tl">
                  <a:srgbClr val="000000">
                    <a:alpha val="43137"/>
                  </a:srgbClr>
                </a:outerShdw>
              </a:effectLst>
            </a:endParaRPr>
          </a:p>
        </p:txBody>
      </p:sp>
      <p:grpSp>
        <p:nvGrpSpPr>
          <p:cNvPr id="62" name="그룹 61"/>
          <p:cNvGrpSpPr/>
          <p:nvPr/>
        </p:nvGrpSpPr>
        <p:grpSpPr>
          <a:xfrm>
            <a:off x="4427984" y="1772816"/>
            <a:ext cx="4534372" cy="1872207"/>
            <a:chOff x="1120321" y="2204864"/>
            <a:chExt cx="6473883" cy="2363269"/>
          </a:xfrm>
        </p:grpSpPr>
        <p:sp>
          <p:nvSpPr>
            <p:cNvPr id="32774" name="Line 40"/>
            <p:cNvSpPr>
              <a:spLocks noChangeAspect="1" noChangeShapeType="1"/>
            </p:cNvSpPr>
            <p:nvPr/>
          </p:nvSpPr>
          <p:spPr bwMode="auto">
            <a:xfrm>
              <a:off x="1120321" y="4557539"/>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5" name="Line 41"/>
            <p:cNvSpPr>
              <a:spLocks noChangeAspect="1" noChangeShapeType="1"/>
            </p:cNvSpPr>
            <p:nvPr/>
          </p:nvSpPr>
          <p:spPr bwMode="auto">
            <a:xfrm>
              <a:off x="1120321" y="4237788"/>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6" name="Line 42"/>
            <p:cNvSpPr>
              <a:spLocks noChangeAspect="1" noChangeShapeType="1"/>
            </p:cNvSpPr>
            <p:nvPr/>
          </p:nvSpPr>
          <p:spPr bwMode="auto">
            <a:xfrm>
              <a:off x="1120321" y="3706438"/>
              <a:ext cx="647388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79" name="Line 15"/>
            <p:cNvSpPr>
              <a:spLocks noChangeAspect="1" noChangeShapeType="1"/>
            </p:cNvSpPr>
            <p:nvPr/>
          </p:nvSpPr>
          <p:spPr bwMode="auto">
            <a:xfrm flipH="1">
              <a:off x="1547664" y="2564904"/>
              <a:ext cx="508125" cy="5219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32782" name="Line 30"/>
            <p:cNvSpPr>
              <a:spLocks noChangeAspect="1" noChangeShapeType="1"/>
            </p:cNvSpPr>
            <p:nvPr/>
          </p:nvSpPr>
          <p:spPr bwMode="auto">
            <a:xfrm>
              <a:off x="3923928" y="3068960"/>
              <a:ext cx="584971"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sz="1200"/>
            </a:p>
          </p:txBody>
        </p:sp>
        <p:sp>
          <p:nvSpPr>
            <p:cNvPr id="32786" name="Oval 4"/>
            <p:cNvSpPr>
              <a:spLocks noChangeAspect="1" noChangeArrowheads="1"/>
            </p:cNvSpPr>
            <p:nvPr/>
          </p:nvSpPr>
          <p:spPr bwMode="auto">
            <a:xfrm>
              <a:off x="1979712" y="2204864"/>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dirty="0" smtClean="0">
                  <a:solidFill>
                    <a:srgbClr val="0000FF"/>
                  </a:solidFill>
                </a:rPr>
                <a:t>k1</a:t>
              </a:r>
              <a:endParaRPr lang="en-US" altLang="ko-KR" sz="1600" b="1" dirty="0">
                <a:solidFill>
                  <a:srgbClr val="0000FF"/>
                </a:solidFill>
              </a:endParaRPr>
            </a:p>
          </p:txBody>
        </p:sp>
        <p:sp>
          <p:nvSpPr>
            <p:cNvPr id="32787" name="AutoShape 5"/>
            <p:cNvSpPr>
              <a:spLocks noChangeAspect="1" noChangeArrowheads="1"/>
            </p:cNvSpPr>
            <p:nvPr/>
          </p:nvSpPr>
          <p:spPr bwMode="auto">
            <a:xfrm>
              <a:off x="3125537" y="3717032"/>
              <a:ext cx="870399" cy="851101"/>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dirty="0" smtClean="0">
                  <a:solidFill>
                    <a:srgbClr val="FF0000"/>
                  </a:solidFill>
                </a:rPr>
                <a:t>z</a:t>
              </a:r>
              <a:endParaRPr lang="en-US" altLang="ko-KR" sz="1600" b="1" dirty="0">
                <a:solidFill>
                  <a:srgbClr val="FF0000"/>
                </a:solidFill>
              </a:endParaRPr>
            </a:p>
          </p:txBody>
        </p:sp>
        <p:sp>
          <p:nvSpPr>
            <p:cNvPr id="32788" name="AutoShape 6"/>
            <p:cNvSpPr>
              <a:spLocks noChangeAspect="1" noChangeArrowheads="1"/>
            </p:cNvSpPr>
            <p:nvPr/>
          </p:nvSpPr>
          <p:spPr bwMode="auto">
            <a:xfrm>
              <a:off x="2011373" y="3695466"/>
              <a:ext cx="765323" cy="542322"/>
            </a:xfrm>
            <a:prstGeom prst="triangle">
              <a:avLst>
                <a:gd name="adj" fmla="val 51440"/>
              </a:avLst>
            </a:prstGeom>
            <a:solidFill>
              <a:schemeClr val="bg1"/>
            </a:solidFill>
            <a:ln w="9525">
              <a:solidFill>
                <a:schemeClr val="tx1"/>
              </a:solidFill>
              <a:miter lim="800000"/>
              <a:headEnd/>
              <a:tailEnd/>
            </a:ln>
          </p:spPr>
          <p:txBody>
            <a:bodyPr wrap="none" anchor="ctr"/>
            <a:lstStyle/>
            <a:p>
              <a:pPr algn="ctr"/>
              <a:r>
                <a:rPr lang="en-US" altLang="ko-KR" sz="1600" b="1"/>
                <a:t>y</a:t>
              </a:r>
            </a:p>
          </p:txBody>
        </p:sp>
        <p:sp>
          <p:nvSpPr>
            <p:cNvPr id="32789" name="AutoShape 7"/>
            <p:cNvSpPr>
              <a:spLocks noChangeAspect="1" noChangeArrowheads="1"/>
            </p:cNvSpPr>
            <p:nvPr/>
          </p:nvSpPr>
          <p:spPr bwMode="auto">
            <a:xfrm>
              <a:off x="1187624" y="3068960"/>
              <a:ext cx="636724" cy="622260"/>
            </a:xfrm>
            <a:prstGeom prst="triangle">
              <a:avLst>
                <a:gd name="adj" fmla="val 48270"/>
              </a:avLst>
            </a:prstGeom>
            <a:solidFill>
              <a:schemeClr val="bg1"/>
            </a:solidFill>
            <a:ln w="9525">
              <a:solidFill>
                <a:schemeClr val="tx1"/>
              </a:solidFill>
              <a:miter lim="800000"/>
              <a:headEnd/>
              <a:tailEnd/>
            </a:ln>
          </p:spPr>
          <p:txBody>
            <a:bodyPr wrap="none" anchor="ctr"/>
            <a:lstStyle/>
            <a:p>
              <a:pPr algn="ctr"/>
              <a:r>
                <a:rPr lang="en-US" altLang="ko-KR" sz="1600" b="1" dirty="0" smtClean="0"/>
                <a:t>x</a:t>
              </a:r>
              <a:endParaRPr lang="en-US" altLang="ko-KR" sz="1600" b="1" dirty="0"/>
            </a:p>
          </p:txBody>
        </p:sp>
        <p:sp>
          <p:nvSpPr>
            <p:cNvPr id="32790" name="Oval 12"/>
            <p:cNvSpPr>
              <a:spLocks noChangeAspect="1" noChangeArrowheads="1"/>
            </p:cNvSpPr>
            <p:nvPr/>
          </p:nvSpPr>
          <p:spPr bwMode="auto">
            <a:xfrm>
              <a:off x="2771800" y="2780928"/>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dirty="0" smtClean="0"/>
                <a:t>k2</a:t>
              </a:r>
              <a:endParaRPr lang="en-US" altLang="ko-KR" sz="1600" b="1" dirty="0"/>
            </a:p>
          </p:txBody>
        </p:sp>
        <p:sp>
          <p:nvSpPr>
            <p:cNvPr id="32793" name="Oval 21"/>
            <p:cNvSpPr>
              <a:spLocks noChangeAspect="1" noChangeArrowheads="1"/>
            </p:cNvSpPr>
            <p:nvPr/>
          </p:nvSpPr>
          <p:spPr bwMode="auto">
            <a:xfrm>
              <a:off x="5220072" y="2852936"/>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dirty="0" smtClean="0"/>
                <a:t>k1</a:t>
              </a:r>
              <a:endParaRPr lang="en-US" altLang="ko-KR" sz="1600" b="1" dirty="0"/>
            </a:p>
          </p:txBody>
        </p:sp>
        <p:sp>
          <p:nvSpPr>
            <p:cNvPr id="32794" name="Oval 23"/>
            <p:cNvSpPr>
              <a:spLocks noChangeAspect="1" noChangeArrowheads="1"/>
            </p:cNvSpPr>
            <p:nvPr/>
          </p:nvSpPr>
          <p:spPr bwMode="auto">
            <a:xfrm>
              <a:off x="5796136" y="2204864"/>
              <a:ext cx="420301" cy="420065"/>
            </a:xfrm>
            <a:prstGeom prst="ellipse">
              <a:avLst/>
            </a:prstGeom>
            <a:solidFill>
              <a:schemeClr val="bg1"/>
            </a:solidFill>
            <a:ln w="9525">
              <a:solidFill>
                <a:schemeClr val="tx1"/>
              </a:solidFill>
              <a:round/>
              <a:headEnd/>
              <a:tailEnd/>
            </a:ln>
          </p:spPr>
          <p:txBody>
            <a:bodyPr wrap="none" anchor="ctr"/>
            <a:lstStyle/>
            <a:p>
              <a:pPr algn="ctr"/>
              <a:r>
                <a:rPr lang="en-US" altLang="ko-KR" sz="1600" b="1" dirty="0" smtClean="0"/>
                <a:t>k2</a:t>
              </a:r>
              <a:endParaRPr lang="en-US" altLang="ko-KR" sz="1600" b="1" dirty="0"/>
            </a:p>
          </p:txBody>
        </p:sp>
        <p:sp>
          <p:nvSpPr>
            <p:cNvPr id="32795" name="AutoShape 28"/>
            <p:cNvSpPr>
              <a:spLocks noChangeAspect="1" noChangeArrowheads="1"/>
            </p:cNvSpPr>
            <p:nvPr/>
          </p:nvSpPr>
          <p:spPr bwMode="auto">
            <a:xfrm>
              <a:off x="6516216" y="3301907"/>
              <a:ext cx="952680" cy="931039"/>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600" b="1" dirty="0" smtClean="0"/>
                <a:t>z</a:t>
              </a:r>
              <a:endParaRPr lang="en-US" altLang="ko-KR" sz="1600" b="1" dirty="0"/>
            </a:p>
          </p:txBody>
        </p:sp>
        <p:sp>
          <p:nvSpPr>
            <p:cNvPr id="28" name="Line 31"/>
            <p:cNvSpPr>
              <a:spLocks noChangeAspect="1" noChangeShapeType="1"/>
            </p:cNvSpPr>
            <p:nvPr/>
          </p:nvSpPr>
          <p:spPr bwMode="auto">
            <a:xfrm>
              <a:off x="3467295" y="3418036"/>
              <a:ext cx="9134" cy="11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cxnSp>
          <p:nvCxnSpPr>
            <p:cNvPr id="3" name="직선 연결선 2"/>
            <p:cNvCxnSpPr>
              <a:stCxn id="32790" idx="1"/>
              <a:endCxn id="32786" idx="5"/>
            </p:cNvCxnSpPr>
            <p:nvPr/>
          </p:nvCxnSpPr>
          <p:spPr bwMode="auto">
            <a:xfrm flipH="1" flipV="1">
              <a:off x="2338461" y="2563412"/>
              <a:ext cx="494891" cy="27903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7" name="직선 연결선 6"/>
            <p:cNvCxnSpPr>
              <a:stCxn id="32794" idx="3"/>
              <a:endCxn id="32793" idx="7"/>
            </p:cNvCxnSpPr>
            <p:nvPr/>
          </p:nvCxnSpPr>
          <p:spPr bwMode="auto">
            <a:xfrm flipH="1">
              <a:off x="5578821" y="2563412"/>
              <a:ext cx="278867" cy="351041"/>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35" name="직선 연결선 34"/>
            <p:cNvCxnSpPr>
              <a:stCxn id="32788" idx="0"/>
              <a:endCxn id="32790" idx="3"/>
            </p:cNvCxnSpPr>
            <p:nvPr/>
          </p:nvCxnSpPr>
          <p:spPr bwMode="auto">
            <a:xfrm flipV="1">
              <a:off x="2405055" y="3139476"/>
              <a:ext cx="428297" cy="55599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39" name="직선 연결선 38"/>
            <p:cNvCxnSpPr>
              <a:endCxn id="32790" idx="5"/>
            </p:cNvCxnSpPr>
            <p:nvPr/>
          </p:nvCxnSpPr>
          <p:spPr bwMode="auto">
            <a:xfrm flipH="1" flipV="1">
              <a:off x="3130549" y="3139476"/>
              <a:ext cx="433339" cy="577557"/>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45" name="AutoShape 6"/>
            <p:cNvSpPr>
              <a:spLocks noChangeAspect="1" noChangeArrowheads="1"/>
            </p:cNvSpPr>
            <p:nvPr/>
          </p:nvSpPr>
          <p:spPr bwMode="auto">
            <a:xfrm>
              <a:off x="4555872" y="3717032"/>
              <a:ext cx="765323" cy="542322"/>
            </a:xfrm>
            <a:prstGeom prst="triangle">
              <a:avLst>
                <a:gd name="adj" fmla="val 51440"/>
              </a:avLst>
            </a:prstGeom>
            <a:solidFill>
              <a:schemeClr val="bg1"/>
            </a:solidFill>
            <a:ln w="9525">
              <a:solidFill>
                <a:schemeClr val="tx1"/>
              </a:solidFill>
              <a:miter lim="800000"/>
              <a:headEnd/>
              <a:tailEnd/>
            </a:ln>
          </p:spPr>
          <p:txBody>
            <a:bodyPr wrap="none" anchor="ctr"/>
            <a:lstStyle/>
            <a:p>
              <a:pPr algn="ctr"/>
              <a:r>
                <a:rPr lang="en-US" altLang="ko-KR" sz="1600" b="1" dirty="0" smtClean="0"/>
                <a:t>x</a:t>
              </a:r>
              <a:endParaRPr lang="en-US" altLang="ko-KR" sz="1600" b="1" dirty="0"/>
            </a:p>
          </p:txBody>
        </p:sp>
        <p:cxnSp>
          <p:nvCxnSpPr>
            <p:cNvPr id="48" name="직선 연결선 47"/>
            <p:cNvCxnSpPr>
              <a:stCxn id="45" idx="0"/>
              <a:endCxn id="32793" idx="3"/>
            </p:cNvCxnSpPr>
            <p:nvPr/>
          </p:nvCxnSpPr>
          <p:spPr bwMode="auto">
            <a:xfrm flipV="1">
              <a:off x="4949554" y="3211484"/>
              <a:ext cx="332070" cy="50554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52" name="직선 연결선 51"/>
            <p:cNvCxnSpPr>
              <a:stCxn id="32795" idx="0"/>
              <a:endCxn id="32794" idx="5"/>
            </p:cNvCxnSpPr>
            <p:nvPr/>
          </p:nvCxnSpPr>
          <p:spPr bwMode="auto">
            <a:xfrm flipH="1" flipV="1">
              <a:off x="6154885" y="2563412"/>
              <a:ext cx="837671" cy="738495"/>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55" name="AutoShape 6"/>
            <p:cNvSpPr>
              <a:spLocks noChangeAspect="1" noChangeArrowheads="1"/>
            </p:cNvSpPr>
            <p:nvPr/>
          </p:nvSpPr>
          <p:spPr bwMode="auto">
            <a:xfrm>
              <a:off x="5580112" y="3717032"/>
              <a:ext cx="765323" cy="542322"/>
            </a:xfrm>
            <a:prstGeom prst="triangle">
              <a:avLst>
                <a:gd name="adj" fmla="val 51440"/>
              </a:avLst>
            </a:prstGeom>
            <a:solidFill>
              <a:schemeClr val="bg1"/>
            </a:solidFill>
            <a:ln w="9525">
              <a:solidFill>
                <a:schemeClr val="tx1"/>
              </a:solidFill>
              <a:miter lim="800000"/>
              <a:headEnd/>
              <a:tailEnd/>
            </a:ln>
          </p:spPr>
          <p:txBody>
            <a:bodyPr wrap="none" anchor="ctr"/>
            <a:lstStyle/>
            <a:p>
              <a:pPr algn="ctr"/>
              <a:r>
                <a:rPr lang="en-US" altLang="ko-KR" sz="1600" b="1" dirty="0" smtClean="0"/>
                <a:t>y</a:t>
              </a:r>
              <a:endParaRPr lang="en-US" altLang="ko-KR" sz="1600" b="1" dirty="0"/>
            </a:p>
          </p:txBody>
        </p:sp>
        <p:cxnSp>
          <p:nvCxnSpPr>
            <p:cNvPr id="56" name="직선 연결선 55"/>
            <p:cNvCxnSpPr>
              <a:stCxn id="55" idx="0"/>
              <a:endCxn id="32793" idx="5"/>
            </p:cNvCxnSpPr>
            <p:nvPr/>
          </p:nvCxnSpPr>
          <p:spPr bwMode="auto">
            <a:xfrm flipH="1" flipV="1">
              <a:off x="5578821" y="3211484"/>
              <a:ext cx="394973" cy="50554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60" name="직선 연결선 59"/>
            <p:cNvCxnSpPr/>
            <p:nvPr/>
          </p:nvCxnSpPr>
          <p:spPr bwMode="auto">
            <a:xfrm flipH="1" flipV="1">
              <a:off x="2328735" y="2601843"/>
              <a:ext cx="494891" cy="27903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1" name="직선 연결선 60"/>
            <p:cNvCxnSpPr/>
            <p:nvPr/>
          </p:nvCxnSpPr>
          <p:spPr bwMode="auto">
            <a:xfrm flipH="1" flipV="1">
              <a:off x="3081866" y="3124045"/>
              <a:ext cx="433339" cy="5775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
        <p:nvSpPr>
          <p:cNvPr id="63" name="직사각형 62"/>
          <p:cNvSpPr/>
          <p:nvPr/>
        </p:nvSpPr>
        <p:spPr>
          <a:xfrm>
            <a:off x="1331640" y="4005064"/>
            <a:ext cx="6264696" cy="238526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70000"/>
              </a:lnSpc>
              <a:spcBef>
                <a:spcPct val="50000"/>
              </a:spcBef>
            </a:pPr>
            <a:r>
              <a:rPr lang="en-US" altLang="ko-KR" dirty="0" smtClean="0"/>
              <a:t>Position </a:t>
            </a:r>
            <a:r>
              <a:rPr lang="en-US" altLang="ko-KR" dirty="0" err="1" smtClean="0">
                <a:solidFill>
                  <a:srgbClr val="FF0000"/>
                </a:solidFill>
              </a:rPr>
              <a:t>SingleRotate</a:t>
            </a:r>
            <a:r>
              <a:rPr lang="en-US" altLang="ko-KR" dirty="0" err="1" smtClean="0"/>
              <a:t>WithRight</a:t>
            </a:r>
            <a:r>
              <a:rPr lang="en-US" altLang="ko-KR" dirty="0" smtClean="0"/>
              <a:t>( Position K1 )</a:t>
            </a:r>
          </a:p>
          <a:p>
            <a:pPr algn="just" eaLnBrk="1" hangingPunct="1">
              <a:lnSpc>
                <a:spcPct val="70000"/>
              </a:lnSpc>
              <a:spcBef>
                <a:spcPct val="50000"/>
              </a:spcBef>
            </a:pPr>
            <a:r>
              <a:rPr lang="en-US" altLang="ko-KR" dirty="0" smtClean="0"/>
              <a:t>{</a:t>
            </a:r>
          </a:p>
          <a:p>
            <a:pPr algn="just" eaLnBrk="1" hangingPunct="1">
              <a:lnSpc>
                <a:spcPct val="70000"/>
              </a:lnSpc>
              <a:spcBef>
                <a:spcPct val="50000"/>
              </a:spcBef>
            </a:pPr>
            <a:r>
              <a:rPr lang="en-US" altLang="ko-KR" dirty="0" smtClean="0"/>
              <a:t>   Position K2;   </a:t>
            </a:r>
          </a:p>
          <a:p>
            <a:pPr algn="just" eaLnBrk="1" hangingPunct="1">
              <a:lnSpc>
                <a:spcPct val="70000"/>
              </a:lnSpc>
              <a:spcBef>
                <a:spcPct val="50000"/>
              </a:spcBef>
            </a:pPr>
            <a:endParaRPr lang="en-US" altLang="ko-KR" dirty="0" smtClean="0"/>
          </a:p>
          <a:p>
            <a:pPr algn="just" eaLnBrk="1" hangingPunct="1">
              <a:lnSpc>
                <a:spcPct val="70000"/>
              </a:lnSpc>
              <a:spcBef>
                <a:spcPct val="50000"/>
              </a:spcBef>
            </a:pPr>
            <a:r>
              <a:rPr lang="en-US" altLang="ko-KR" sz="1600" dirty="0" smtClean="0">
                <a:solidFill>
                  <a:srgbClr val="FF0000"/>
                </a:solidFill>
              </a:rPr>
              <a:t>   /* </a:t>
            </a:r>
            <a:r>
              <a:rPr lang="en-US" altLang="ko-KR" sz="1600" dirty="0" smtClean="0">
                <a:solidFill>
                  <a:srgbClr val="FF0000"/>
                </a:solidFill>
                <a:effectLst>
                  <a:outerShdw blurRad="38100" dist="38100" dir="2700000" algn="tl">
                    <a:srgbClr val="000000">
                      <a:alpha val="43137"/>
                    </a:srgbClr>
                  </a:outerShdw>
                </a:effectLst>
                <a:latin typeface="Garamond" pitchFamily="18" charset="0"/>
              </a:rPr>
              <a:t>Implement  </a:t>
            </a:r>
            <a:r>
              <a:rPr lang="en-US" altLang="ko-KR" sz="1600" dirty="0" err="1" smtClean="0">
                <a:solidFill>
                  <a:srgbClr val="FF0000"/>
                </a:solidFill>
                <a:effectLst>
                  <a:outerShdw blurRad="38100" dist="38100" dir="2700000" algn="tl">
                    <a:srgbClr val="000000">
                      <a:alpha val="43137"/>
                    </a:srgbClr>
                  </a:outerShdw>
                </a:effectLst>
                <a:latin typeface="Garamond" pitchFamily="18" charset="0"/>
              </a:rPr>
              <a:t>SingleRotateWithRight</a:t>
            </a:r>
            <a:r>
              <a:rPr lang="en-US" altLang="ko-KR" sz="1600" dirty="0" smtClean="0">
                <a:solidFill>
                  <a:srgbClr val="FF0000"/>
                </a:solidFill>
                <a:effectLst>
                  <a:outerShdw blurRad="38100" dist="38100" dir="2700000" algn="tl">
                    <a:srgbClr val="000000">
                      <a:alpha val="43137"/>
                    </a:srgbClr>
                  </a:outerShdw>
                </a:effectLst>
                <a:latin typeface="Garamond" pitchFamily="18" charset="0"/>
              </a:rPr>
              <a:t>(k1) function !!!</a:t>
            </a:r>
          </a:p>
          <a:p>
            <a:pPr algn="just" eaLnBrk="1" hangingPunct="1">
              <a:lnSpc>
                <a:spcPct val="70000"/>
              </a:lnSpc>
              <a:spcBef>
                <a:spcPct val="50000"/>
              </a:spcBef>
            </a:pPr>
            <a:r>
              <a:rPr lang="en-US" altLang="ko-KR" sz="1600" dirty="0" smtClean="0">
                <a:solidFill>
                  <a:srgbClr val="FF0000"/>
                </a:solidFill>
                <a:effectLst>
                  <a:outerShdw blurRad="38100" dist="38100" dir="2700000" algn="tl">
                    <a:srgbClr val="000000">
                      <a:alpha val="43137"/>
                    </a:srgbClr>
                  </a:outerShdw>
                </a:effectLst>
                <a:latin typeface="Garamond" pitchFamily="18" charset="0"/>
              </a:rPr>
              <a:t>        Hint: it’s a symmetric case for LL type. */</a:t>
            </a:r>
            <a:endParaRPr lang="ko-KR" altLang="en-US" sz="1600" dirty="0" smtClean="0">
              <a:solidFill>
                <a:srgbClr val="FF0000"/>
              </a:solidFill>
              <a:effectLst>
                <a:outerShdw blurRad="38100" dist="38100" dir="2700000" algn="tl">
                  <a:srgbClr val="000000">
                    <a:alpha val="43137"/>
                  </a:srgbClr>
                </a:outerShdw>
              </a:effectLst>
              <a:latin typeface="Garamond" pitchFamily="18" charset="0"/>
            </a:endParaRPr>
          </a:p>
          <a:p>
            <a:pPr algn="just" eaLnBrk="1" hangingPunct="1">
              <a:lnSpc>
                <a:spcPct val="70000"/>
              </a:lnSpc>
              <a:spcBef>
                <a:spcPct val="50000"/>
              </a:spcBef>
            </a:pPr>
            <a:endParaRPr lang="en-US" altLang="ko-KR" dirty="0" smtClean="0"/>
          </a:p>
          <a:p>
            <a:pPr algn="just" eaLnBrk="1" hangingPunct="1">
              <a:lnSpc>
                <a:spcPct val="70000"/>
              </a:lnSpc>
              <a:spcBef>
                <a:spcPct val="50000"/>
              </a:spcBef>
            </a:pPr>
            <a:r>
              <a:rPr lang="en-US" altLang="ko-KR" dirty="0" smtClean="0"/>
              <a:t>   return K1;  /* New root */</a:t>
            </a:r>
          </a:p>
          <a:p>
            <a:pPr algn="just" eaLnBrk="1" hangingPunct="1">
              <a:lnSpc>
                <a:spcPct val="70000"/>
              </a:lnSpc>
              <a:spcBef>
                <a:spcPct val="50000"/>
              </a:spcBef>
            </a:pPr>
            <a:r>
              <a:rPr lang="en-US" altLang="ko-KR" dirty="0" smtClean="0"/>
              <a:t>}</a:t>
            </a:r>
            <a:endParaRPr lang="en-US" altLang="ko-KR" dirty="0"/>
          </a:p>
        </p:txBody>
      </p:sp>
      <p:cxnSp>
        <p:nvCxnSpPr>
          <p:cNvPr id="64" name="직선 연결선 63"/>
          <p:cNvCxnSpPr>
            <a:stCxn id="65" idx="5"/>
            <a:endCxn id="69" idx="1"/>
          </p:cNvCxnSpPr>
          <p:nvPr/>
        </p:nvCxnSpPr>
        <p:spPr bwMode="auto">
          <a:xfrm>
            <a:off x="774857" y="2368161"/>
            <a:ext cx="753526" cy="82553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5" name="타원 64"/>
          <p:cNvSpPr/>
          <p:nvPr/>
        </p:nvSpPr>
        <p:spPr bwMode="auto">
          <a:xfrm>
            <a:off x="467544" y="206084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0000FF"/>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rgbClr val="0000FF"/>
              </a:solidFill>
              <a:effectLst/>
              <a:latin typeface="맑은 고딕" pitchFamily="50" charset="-127"/>
              <a:ea typeface="맑은 고딕" pitchFamily="50" charset="-127"/>
            </a:endParaRPr>
          </a:p>
        </p:txBody>
      </p:sp>
      <p:sp>
        <p:nvSpPr>
          <p:cNvPr id="66" name="타원 65"/>
          <p:cNvSpPr/>
          <p:nvPr/>
        </p:nvSpPr>
        <p:spPr bwMode="auto">
          <a:xfrm>
            <a:off x="959788" y="260897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67" name="직선 연결선 66"/>
          <p:cNvCxnSpPr/>
          <p:nvPr/>
        </p:nvCxnSpPr>
        <p:spPr bwMode="auto">
          <a:xfrm>
            <a:off x="4139952" y="1700808"/>
            <a:ext cx="0" cy="19442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8" name="오른쪽 화살표 67"/>
          <p:cNvSpPr/>
          <p:nvPr/>
        </p:nvSpPr>
        <p:spPr bwMode="auto">
          <a:xfrm>
            <a:off x="1979712" y="2453939"/>
            <a:ext cx="432048" cy="504056"/>
          </a:xfrm>
          <a:prstGeom prst="rightArrow">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69" name="타원 68"/>
          <p:cNvSpPr/>
          <p:nvPr/>
        </p:nvSpPr>
        <p:spPr bwMode="auto">
          <a:xfrm>
            <a:off x="1475656" y="314096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FF0000"/>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rgbClr val="FF0000"/>
              </a:solidFill>
              <a:effectLst/>
              <a:latin typeface="맑은 고딕" pitchFamily="50" charset="-127"/>
              <a:ea typeface="맑은 고딕" pitchFamily="50" charset="-127"/>
            </a:endParaRPr>
          </a:p>
        </p:txBody>
      </p:sp>
      <p:sp>
        <p:nvSpPr>
          <p:cNvPr id="70" name="타원 69"/>
          <p:cNvSpPr/>
          <p:nvPr/>
        </p:nvSpPr>
        <p:spPr bwMode="auto">
          <a:xfrm>
            <a:off x="2987824" y="2093899"/>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1" name="타원 70"/>
          <p:cNvSpPr/>
          <p:nvPr/>
        </p:nvSpPr>
        <p:spPr bwMode="auto">
          <a:xfrm>
            <a:off x="2555776" y="263691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2" name="타원 71"/>
          <p:cNvSpPr/>
          <p:nvPr/>
        </p:nvSpPr>
        <p:spPr bwMode="auto">
          <a:xfrm>
            <a:off x="3419872" y="2647929"/>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73" name="직선 연결선 72"/>
          <p:cNvCxnSpPr>
            <a:stCxn id="70" idx="3"/>
            <a:endCxn id="71" idx="7"/>
          </p:cNvCxnSpPr>
          <p:nvPr/>
        </p:nvCxnSpPr>
        <p:spPr bwMode="auto">
          <a:xfrm flipH="1">
            <a:off x="2863089" y="2401212"/>
            <a:ext cx="177462" cy="288427"/>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74" name="직선 연결선 73"/>
          <p:cNvCxnSpPr>
            <a:stCxn id="70" idx="5"/>
            <a:endCxn id="72" idx="1"/>
          </p:cNvCxnSpPr>
          <p:nvPr/>
        </p:nvCxnSpPr>
        <p:spPr bwMode="auto">
          <a:xfrm>
            <a:off x="3295137" y="2401212"/>
            <a:ext cx="177462" cy="29944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81" name="TextBox 80"/>
          <p:cNvSpPr txBox="1"/>
          <p:nvPr/>
        </p:nvSpPr>
        <p:spPr>
          <a:xfrm>
            <a:off x="5940152" y="2204864"/>
            <a:ext cx="2728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1</a:t>
            </a:r>
            <a:endParaRPr lang="ko-KR" altLang="en-US" sz="1200" dirty="0"/>
          </a:p>
        </p:txBody>
      </p:sp>
      <p:sp>
        <p:nvSpPr>
          <p:cNvPr id="82" name="TextBox 81"/>
          <p:cNvSpPr txBox="1"/>
          <p:nvPr/>
        </p:nvSpPr>
        <p:spPr>
          <a:xfrm>
            <a:off x="5364088" y="1628800"/>
            <a:ext cx="272831" cy="27699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ko-KR" sz="1200" dirty="0" smtClean="0"/>
              <a:t>2</a:t>
            </a:r>
            <a:endParaRPr lang="ko-KR" altLang="en-US" sz="1200" dirty="0"/>
          </a:p>
        </p:txBody>
      </p:sp>
    </p:spTree>
    <p:extLst>
      <p:ext uri="{BB962C8B-B14F-4D97-AF65-F5344CB8AC3E}">
        <p14:creationId xmlns:p14="http://schemas.microsoft.com/office/powerpoint/2010/main" val="2413767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0EAD506A-01A8-4D4A-A77F-CCC31B811B7A}" type="slidenum">
              <a:rPr kumimoji="0" lang="en-US" altLang="ko-KR" sz="1400" smtClean="0">
                <a:latin typeface="Trebuchet MS" pitchFamily="34" charset="0"/>
              </a:rPr>
              <a:pPr/>
              <a:t>4</a:t>
            </a:fld>
            <a:endParaRPr kumimoji="0" lang="en-US" altLang="ko-KR" sz="1400" smtClean="0">
              <a:latin typeface="Trebuchet MS" pitchFamily="34" charset="0"/>
            </a:endParaRPr>
          </a:p>
        </p:txBody>
      </p:sp>
      <p:sp>
        <p:nvSpPr>
          <p:cNvPr id="5123" name="Text Box 3"/>
          <p:cNvSpPr txBox="1">
            <a:spLocks noChangeArrowheads="1"/>
          </p:cNvSpPr>
          <p:nvPr/>
        </p:nvSpPr>
        <p:spPr bwMode="auto">
          <a:xfrm>
            <a:off x="542925" y="980728"/>
            <a:ext cx="812006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buFontTx/>
              <a:buChar char="•"/>
            </a:pPr>
            <a:r>
              <a:rPr lang="en-US" altLang="ko-KR" sz="2000" dirty="0"/>
              <a:t> Each root of T</a:t>
            </a:r>
            <a:r>
              <a:rPr lang="en-US" altLang="ko-KR" sz="2000" baseline="-25000" dirty="0"/>
              <a:t>1</a:t>
            </a:r>
            <a:r>
              <a:rPr lang="en-US" altLang="ko-KR" sz="2000" dirty="0"/>
              <a:t>, T</a:t>
            </a:r>
            <a:r>
              <a:rPr lang="en-US" altLang="ko-KR" sz="2000" baseline="-25000" dirty="0"/>
              <a:t>2</a:t>
            </a:r>
            <a:r>
              <a:rPr lang="en-US" altLang="ko-KR" sz="2000" dirty="0"/>
              <a:t>,..., </a:t>
            </a:r>
            <a:r>
              <a:rPr lang="en-US" altLang="ko-KR" sz="2000" dirty="0" err="1"/>
              <a:t>T</a:t>
            </a:r>
            <a:r>
              <a:rPr lang="en-US" altLang="ko-KR" sz="2000" baseline="-25000" dirty="0" err="1"/>
              <a:t>k</a:t>
            </a:r>
            <a:r>
              <a:rPr lang="en-US" altLang="ko-KR" sz="2000" baseline="-25000" dirty="0"/>
              <a:t> </a:t>
            </a:r>
            <a:r>
              <a:rPr lang="en-US" altLang="ko-KR" sz="2000" dirty="0"/>
              <a:t> is a </a:t>
            </a:r>
            <a:r>
              <a:rPr lang="en-US" altLang="ko-KR" sz="2000" dirty="0">
                <a:solidFill>
                  <a:srgbClr val="FF0000"/>
                </a:solidFill>
              </a:rPr>
              <a:t>child</a:t>
            </a:r>
            <a:r>
              <a:rPr lang="en-US" altLang="ko-KR" sz="2000" dirty="0"/>
              <a:t> of r, and r is the </a:t>
            </a:r>
            <a:r>
              <a:rPr lang="en-US" altLang="ko-KR" sz="2000" dirty="0">
                <a:solidFill>
                  <a:srgbClr val="FF0000"/>
                </a:solidFill>
              </a:rPr>
              <a:t>parent</a:t>
            </a:r>
            <a:r>
              <a:rPr lang="en-US" altLang="ko-KR" sz="2000" dirty="0"/>
              <a:t> of each root.</a:t>
            </a:r>
          </a:p>
          <a:p>
            <a:pPr algn="just" eaLnBrk="1" hangingPunct="1">
              <a:lnSpc>
                <a:spcPct val="90000"/>
              </a:lnSpc>
              <a:spcBef>
                <a:spcPct val="50000"/>
              </a:spcBef>
              <a:buFontTx/>
              <a:buChar char="•"/>
            </a:pPr>
            <a:r>
              <a:rPr lang="en-US" altLang="ko-KR" sz="2000" dirty="0" smtClean="0"/>
              <a:t> Nodes with the same parent are siblings</a:t>
            </a:r>
          </a:p>
          <a:p>
            <a:pPr marL="457200" lvl="1" indent="0" algn="just" eaLnBrk="1" hangingPunct="1">
              <a:lnSpc>
                <a:spcPct val="90000"/>
              </a:lnSpc>
              <a:spcBef>
                <a:spcPct val="50000"/>
              </a:spcBef>
            </a:pPr>
            <a:r>
              <a:rPr lang="en-US" altLang="ko-KR" sz="2000" dirty="0" smtClean="0"/>
              <a:t>- </a:t>
            </a:r>
            <a:r>
              <a:rPr lang="en-US" altLang="ko-KR" sz="2000" dirty="0"/>
              <a:t>The roots of the </a:t>
            </a:r>
            <a:r>
              <a:rPr lang="en-US" altLang="ko-KR" sz="2000" dirty="0" err="1"/>
              <a:t>subtrees</a:t>
            </a:r>
            <a:r>
              <a:rPr lang="en-US" altLang="ko-KR" sz="2000" dirty="0"/>
              <a:t> are </a:t>
            </a:r>
            <a:r>
              <a:rPr lang="en-US" altLang="ko-KR" sz="2000" dirty="0">
                <a:solidFill>
                  <a:srgbClr val="FF0000"/>
                </a:solidFill>
              </a:rPr>
              <a:t>siblings</a:t>
            </a:r>
            <a:r>
              <a:rPr lang="en-US" altLang="ko-KR" sz="2000" dirty="0"/>
              <a:t> of one </a:t>
            </a:r>
            <a:r>
              <a:rPr lang="en-US" altLang="ko-KR" sz="2000" dirty="0" smtClean="0"/>
              <a:t>another.</a:t>
            </a:r>
            <a:endParaRPr lang="en-US" altLang="ko-KR" sz="2000" dirty="0"/>
          </a:p>
          <a:p>
            <a:pPr algn="just" eaLnBrk="1" hangingPunct="1">
              <a:lnSpc>
                <a:spcPct val="90000"/>
              </a:lnSpc>
              <a:spcBef>
                <a:spcPct val="50000"/>
              </a:spcBef>
              <a:buFontTx/>
              <a:buChar char="•"/>
            </a:pPr>
            <a:r>
              <a:rPr lang="en-US" altLang="ko-KR" sz="2000" dirty="0" smtClean="0"/>
              <a:t> The </a:t>
            </a:r>
            <a:r>
              <a:rPr lang="en-US" altLang="ko-KR" sz="2000" dirty="0">
                <a:solidFill>
                  <a:srgbClr val="FF0000"/>
                </a:solidFill>
              </a:rPr>
              <a:t>degree</a:t>
            </a:r>
            <a:r>
              <a:rPr lang="en-US" altLang="ko-KR" sz="2000" dirty="0"/>
              <a:t>  of a node is the number of children it has.</a:t>
            </a:r>
          </a:p>
          <a:p>
            <a:pPr algn="just" eaLnBrk="1" hangingPunct="1">
              <a:lnSpc>
                <a:spcPct val="90000"/>
              </a:lnSpc>
              <a:spcBef>
                <a:spcPct val="50000"/>
              </a:spcBef>
              <a:buFontTx/>
              <a:buChar char="•"/>
            </a:pPr>
            <a:r>
              <a:rPr lang="en-US" altLang="ko-KR" sz="2000" dirty="0"/>
              <a:t> A </a:t>
            </a:r>
            <a:r>
              <a:rPr lang="en-US" altLang="ko-KR" sz="2000" dirty="0">
                <a:solidFill>
                  <a:srgbClr val="FF0000"/>
                </a:solidFill>
              </a:rPr>
              <a:t>leaf</a:t>
            </a:r>
            <a:r>
              <a:rPr lang="en-US" altLang="ko-KR" sz="2000" dirty="0"/>
              <a:t> is a node of degree 0.</a:t>
            </a:r>
          </a:p>
        </p:txBody>
      </p:sp>
      <p:sp>
        <p:nvSpPr>
          <p:cNvPr id="512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Miscellaneous Definitions of Trees</a:t>
            </a:r>
          </a:p>
        </p:txBody>
      </p:sp>
      <p:grpSp>
        <p:nvGrpSpPr>
          <p:cNvPr id="5" name="Group 44"/>
          <p:cNvGrpSpPr>
            <a:grpSpLocks/>
          </p:cNvGrpSpPr>
          <p:nvPr/>
        </p:nvGrpSpPr>
        <p:grpSpPr bwMode="auto">
          <a:xfrm>
            <a:off x="2372994" y="3134441"/>
            <a:ext cx="3017838" cy="2770188"/>
            <a:chOff x="3113" y="1570"/>
            <a:chExt cx="1901" cy="1745"/>
          </a:xfrm>
        </p:grpSpPr>
        <p:sp>
          <p:nvSpPr>
            <p:cNvPr id="6" name="Oval 16"/>
            <p:cNvSpPr>
              <a:spLocks noChangeArrowheads="1"/>
            </p:cNvSpPr>
            <p:nvPr/>
          </p:nvSpPr>
          <p:spPr bwMode="auto">
            <a:xfrm>
              <a:off x="3408" y="304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H</a:t>
              </a:r>
            </a:p>
          </p:txBody>
        </p:sp>
        <p:sp>
          <p:nvSpPr>
            <p:cNvPr id="7" name="Oval 17"/>
            <p:cNvSpPr>
              <a:spLocks noChangeArrowheads="1"/>
            </p:cNvSpPr>
            <p:nvPr/>
          </p:nvSpPr>
          <p:spPr bwMode="auto">
            <a:xfrm>
              <a:off x="3967" y="304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I</a:t>
              </a:r>
            </a:p>
          </p:txBody>
        </p:sp>
        <p:sp>
          <p:nvSpPr>
            <p:cNvPr id="8" name="Oval 18"/>
            <p:cNvSpPr>
              <a:spLocks noChangeArrowheads="1"/>
            </p:cNvSpPr>
            <p:nvPr/>
          </p:nvSpPr>
          <p:spPr bwMode="auto">
            <a:xfrm>
              <a:off x="3113" y="255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E</a:t>
              </a:r>
            </a:p>
          </p:txBody>
        </p:sp>
        <p:sp>
          <p:nvSpPr>
            <p:cNvPr id="9" name="Oval 19"/>
            <p:cNvSpPr>
              <a:spLocks noChangeArrowheads="1"/>
            </p:cNvSpPr>
            <p:nvPr/>
          </p:nvSpPr>
          <p:spPr bwMode="auto">
            <a:xfrm>
              <a:off x="3680" y="254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F</a:t>
              </a:r>
            </a:p>
          </p:txBody>
        </p:sp>
        <p:sp>
          <p:nvSpPr>
            <p:cNvPr id="10" name="Oval 20"/>
            <p:cNvSpPr>
              <a:spLocks noChangeArrowheads="1"/>
            </p:cNvSpPr>
            <p:nvPr/>
          </p:nvSpPr>
          <p:spPr bwMode="auto">
            <a:xfrm>
              <a:off x="3378" y="203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B</a:t>
              </a:r>
            </a:p>
          </p:txBody>
        </p:sp>
        <p:sp>
          <p:nvSpPr>
            <p:cNvPr id="11" name="Oval 21"/>
            <p:cNvSpPr>
              <a:spLocks noChangeArrowheads="1"/>
            </p:cNvSpPr>
            <p:nvPr/>
          </p:nvSpPr>
          <p:spPr bwMode="auto">
            <a:xfrm>
              <a:off x="4746" y="202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D</a:t>
              </a:r>
            </a:p>
          </p:txBody>
        </p:sp>
        <p:sp>
          <p:nvSpPr>
            <p:cNvPr id="12" name="Oval 22"/>
            <p:cNvSpPr>
              <a:spLocks noChangeArrowheads="1"/>
            </p:cNvSpPr>
            <p:nvPr/>
          </p:nvSpPr>
          <p:spPr bwMode="auto">
            <a:xfrm>
              <a:off x="4228" y="251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G</a:t>
              </a:r>
            </a:p>
          </p:txBody>
        </p:sp>
        <p:sp>
          <p:nvSpPr>
            <p:cNvPr id="13" name="Oval 23"/>
            <p:cNvSpPr>
              <a:spLocks noChangeArrowheads="1"/>
            </p:cNvSpPr>
            <p:nvPr/>
          </p:nvSpPr>
          <p:spPr bwMode="auto">
            <a:xfrm>
              <a:off x="4194" y="157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A</a:t>
              </a:r>
            </a:p>
          </p:txBody>
        </p:sp>
        <p:sp>
          <p:nvSpPr>
            <p:cNvPr id="14" name="Oval 24"/>
            <p:cNvSpPr>
              <a:spLocks noChangeArrowheads="1"/>
            </p:cNvSpPr>
            <p:nvPr/>
          </p:nvSpPr>
          <p:spPr bwMode="auto">
            <a:xfrm>
              <a:off x="4216" y="203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C</a:t>
              </a:r>
            </a:p>
          </p:txBody>
        </p:sp>
        <p:sp>
          <p:nvSpPr>
            <p:cNvPr id="15" name="Line 25"/>
            <p:cNvSpPr>
              <a:spLocks noChangeShapeType="1"/>
            </p:cNvSpPr>
            <p:nvPr/>
          </p:nvSpPr>
          <p:spPr bwMode="auto">
            <a:xfrm>
              <a:off x="4343" y="1847"/>
              <a:ext cx="0"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26"/>
            <p:cNvSpPr>
              <a:spLocks noChangeShapeType="1"/>
            </p:cNvSpPr>
            <p:nvPr/>
          </p:nvSpPr>
          <p:spPr bwMode="auto">
            <a:xfrm>
              <a:off x="4351" y="2310"/>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Line 27"/>
            <p:cNvSpPr>
              <a:spLocks noChangeShapeType="1"/>
            </p:cNvSpPr>
            <p:nvPr/>
          </p:nvSpPr>
          <p:spPr bwMode="auto">
            <a:xfrm flipH="1">
              <a:off x="3580" y="1791"/>
              <a:ext cx="641"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 name="Line 28"/>
            <p:cNvSpPr>
              <a:spLocks noChangeShapeType="1"/>
            </p:cNvSpPr>
            <p:nvPr/>
          </p:nvSpPr>
          <p:spPr bwMode="auto">
            <a:xfrm>
              <a:off x="4432" y="1799"/>
              <a:ext cx="4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9" name="Line 29"/>
            <p:cNvSpPr>
              <a:spLocks noChangeShapeType="1"/>
            </p:cNvSpPr>
            <p:nvPr/>
          </p:nvSpPr>
          <p:spPr bwMode="auto">
            <a:xfrm flipH="1">
              <a:off x="3264" y="231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0" name="Line 30"/>
            <p:cNvSpPr>
              <a:spLocks noChangeShapeType="1"/>
            </p:cNvSpPr>
            <p:nvPr/>
          </p:nvSpPr>
          <p:spPr bwMode="auto">
            <a:xfrm>
              <a:off x="3597" y="2302"/>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 name="Line 31"/>
            <p:cNvSpPr>
              <a:spLocks noChangeShapeType="1"/>
            </p:cNvSpPr>
            <p:nvPr/>
          </p:nvSpPr>
          <p:spPr bwMode="auto">
            <a:xfrm>
              <a:off x="3897" y="2789"/>
              <a:ext cx="194"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 name="Line 32"/>
            <p:cNvSpPr>
              <a:spLocks noChangeShapeType="1"/>
            </p:cNvSpPr>
            <p:nvPr/>
          </p:nvSpPr>
          <p:spPr bwMode="auto">
            <a:xfrm flipH="1">
              <a:off x="3580" y="2789"/>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23" name="모서리가 둥근 직사각형 22"/>
          <p:cNvSpPr/>
          <p:nvPr/>
        </p:nvSpPr>
        <p:spPr bwMode="auto">
          <a:xfrm>
            <a:off x="2661025" y="3782513"/>
            <a:ext cx="2880320" cy="648072"/>
          </a:xfrm>
          <a:prstGeom prst="round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4" name="직사각형 23"/>
          <p:cNvSpPr/>
          <p:nvPr/>
        </p:nvSpPr>
        <p:spPr>
          <a:xfrm>
            <a:off x="1716296" y="3926529"/>
            <a:ext cx="833882"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siblings</a:t>
            </a:r>
            <a:endParaRPr lang="ko-KR" altLang="en-US" dirty="0"/>
          </a:p>
        </p:txBody>
      </p:sp>
      <p:cxnSp>
        <p:nvCxnSpPr>
          <p:cNvPr id="27" name="직선 연결선 26"/>
          <p:cNvCxnSpPr>
            <a:endCxn id="11" idx="4"/>
          </p:cNvCxnSpPr>
          <p:nvPr/>
        </p:nvCxnSpPr>
        <p:spPr bwMode="auto">
          <a:xfrm flipV="1">
            <a:off x="4020552" y="4280616"/>
            <a:ext cx="1157555" cy="2310209"/>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9" name="직선 연결선 28"/>
          <p:cNvCxnSpPr/>
          <p:nvPr/>
        </p:nvCxnSpPr>
        <p:spPr bwMode="auto">
          <a:xfrm flipV="1">
            <a:off x="4020552" y="5078657"/>
            <a:ext cx="330518" cy="151216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45" name="직선 연결선 44"/>
          <p:cNvCxnSpPr>
            <a:endCxn id="7" idx="4"/>
          </p:cNvCxnSpPr>
          <p:nvPr/>
        </p:nvCxnSpPr>
        <p:spPr bwMode="auto">
          <a:xfrm flipH="1" flipV="1">
            <a:off x="3941444" y="5903041"/>
            <a:ext cx="79108" cy="68778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47" name="직선 연결선 46"/>
          <p:cNvCxnSpPr>
            <a:endCxn id="6" idx="5"/>
          </p:cNvCxnSpPr>
          <p:nvPr/>
        </p:nvCxnSpPr>
        <p:spPr bwMode="auto">
          <a:xfrm flipH="1" flipV="1">
            <a:off x="3204451" y="5842323"/>
            <a:ext cx="816101" cy="74850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49" name="자유형 48"/>
          <p:cNvSpPr/>
          <p:nvPr/>
        </p:nvSpPr>
        <p:spPr bwMode="auto">
          <a:xfrm>
            <a:off x="2159810" y="5117910"/>
            <a:ext cx="1929271" cy="1472915"/>
          </a:xfrm>
          <a:custGeom>
            <a:avLst/>
            <a:gdLst>
              <a:gd name="connsiteX0" fmla="*/ 400279 w 2080351"/>
              <a:gd name="connsiteY0" fmla="*/ 0 h 1562558"/>
              <a:gd name="connsiteX1" fmla="*/ 235026 w 2080351"/>
              <a:gd name="connsiteY1" fmla="*/ 804231 h 1562558"/>
              <a:gd name="connsiteX2" fmla="*/ 1810438 w 2080351"/>
              <a:gd name="connsiteY2" fmla="*/ 1454226 h 1562558"/>
              <a:gd name="connsiteX3" fmla="*/ 1854505 w 2080351"/>
              <a:gd name="connsiteY3" fmla="*/ 1454226 h 1562558"/>
            </a:gdLst>
            <a:ahLst/>
            <a:cxnLst>
              <a:cxn ang="0">
                <a:pos x="connsiteX0" y="connsiteY0"/>
              </a:cxn>
              <a:cxn ang="0">
                <a:pos x="connsiteX1" y="connsiteY1"/>
              </a:cxn>
              <a:cxn ang="0">
                <a:pos x="connsiteX2" y="connsiteY2"/>
              </a:cxn>
              <a:cxn ang="0">
                <a:pos x="connsiteX3" y="connsiteY3"/>
              </a:cxn>
            </a:cxnLst>
            <a:rect l="l" t="t" r="r" b="b"/>
            <a:pathLst>
              <a:path w="2080351" h="1562558">
                <a:moveTo>
                  <a:pt x="400279" y="0"/>
                </a:moveTo>
                <a:cubicBezTo>
                  <a:pt x="200139" y="280930"/>
                  <a:pt x="0" y="561860"/>
                  <a:pt x="235026" y="804231"/>
                </a:cubicBezTo>
                <a:cubicBezTo>
                  <a:pt x="470052" y="1046602"/>
                  <a:pt x="1540525" y="1345894"/>
                  <a:pt x="1810438" y="1454226"/>
                </a:cubicBezTo>
                <a:cubicBezTo>
                  <a:pt x="2080351" y="1562558"/>
                  <a:pt x="1967428" y="1508392"/>
                  <a:pt x="1854505" y="145422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0" name="모서리가 둥근 직사각형 49"/>
          <p:cNvSpPr/>
          <p:nvPr/>
        </p:nvSpPr>
        <p:spPr bwMode="auto">
          <a:xfrm>
            <a:off x="2220352" y="4574601"/>
            <a:ext cx="1584176" cy="648072"/>
          </a:xfrm>
          <a:prstGeom prst="round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1" name="직사각형 50"/>
          <p:cNvSpPr/>
          <p:nvPr/>
        </p:nvSpPr>
        <p:spPr>
          <a:xfrm>
            <a:off x="5838933" y="3782513"/>
            <a:ext cx="1901419"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Degree of Node B:  2</a:t>
            </a:r>
            <a:endParaRPr lang="ko-KR" altLang="en-US" dirty="0"/>
          </a:p>
        </p:txBody>
      </p:sp>
      <p:sp>
        <p:nvSpPr>
          <p:cNvPr id="25" name="직사각형 24"/>
          <p:cNvSpPr/>
          <p:nvPr/>
        </p:nvSpPr>
        <p:spPr>
          <a:xfrm>
            <a:off x="3301007" y="6433591"/>
            <a:ext cx="1211173"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ko-KR" i="1" dirty="0" smtClean="0">
                <a:solidFill>
                  <a:srgbClr val="FF0000"/>
                </a:solidFill>
              </a:rPr>
              <a:t>leaves</a:t>
            </a:r>
            <a:endParaRPr lang="ko-KR" altLang="en-US" dirty="0"/>
          </a:p>
        </p:txBody>
      </p:sp>
    </p:spTree>
    <p:extLst>
      <p:ext uri="{BB962C8B-B14F-4D97-AF65-F5344CB8AC3E}">
        <p14:creationId xmlns:p14="http://schemas.microsoft.com/office/powerpoint/2010/main" val="31907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1" nodeType="click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fill="hold"/>
                                        <p:tgtEl>
                                          <p:spTgt spid="51"/>
                                        </p:tgtEl>
                                        <p:attrNameLst>
                                          <p:attrName>ppt_x</p:attrName>
                                        </p:attrNameLst>
                                      </p:cBhvr>
                                      <p:tavLst>
                                        <p:tav tm="0">
                                          <p:val>
                                            <p:strVal val="#ppt_x"/>
                                          </p:val>
                                        </p:tav>
                                        <p:tav tm="100000">
                                          <p:val>
                                            <p:strVal val="#ppt_x"/>
                                          </p:val>
                                        </p:tav>
                                      </p:tavLst>
                                    </p:anim>
                                    <p:anim calcmode="lin" valueType="num">
                                      <p:cBhvr additive="base">
                                        <p:cTn id="2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9" grpId="0" animBg="1"/>
      <p:bldP spid="50" grpId="0" animBg="1"/>
      <p:bldP spid="51" grpId="0" animBg="1"/>
      <p:bldP spid="51" grpId="1"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C030A9D9-D722-42A6-B35C-F90D2E987158}" type="slidenum">
              <a:rPr kumimoji="0" lang="en-US" altLang="ko-KR" sz="1400" smtClean="0">
                <a:latin typeface="Trebuchet MS" pitchFamily="34" charset="0"/>
              </a:rPr>
              <a:pPr/>
              <a:t>40</a:t>
            </a:fld>
            <a:endParaRPr kumimoji="0" lang="en-US" altLang="ko-KR" sz="1400" smtClean="0">
              <a:latin typeface="Trebuchet MS" pitchFamily="34" charset="0"/>
            </a:endParaRPr>
          </a:p>
        </p:txBody>
      </p:sp>
      <p:sp>
        <p:nvSpPr>
          <p:cNvPr id="33795" name="Line 23"/>
          <p:cNvSpPr>
            <a:spLocks noChangeShapeType="1"/>
          </p:cNvSpPr>
          <p:nvPr/>
        </p:nvSpPr>
        <p:spPr bwMode="auto">
          <a:xfrm>
            <a:off x="971600" y="5517232"/>
            <a:ext cx="65532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796" name="Line 26"/>
          <p:cNvSpPr>
            <a:spLocks noChangeShapeType="1"/>
          </p:cNvSpPr>
          <p:nvPr/>
        </p:nvSpPr>
        <p:spPr bwMode="auto">
          <a:xfrm>
            <a:off x="971600" y="5085184"/>
            <a:ext cx="65532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797" name="Line 27"/>
          <p:cNvSpPr>
            <a:spLocks noChangeShapeType="1"/>
          </p:cNvSpPr>
          <p:nvPr/>
        </p:nvSpPr>
        <p:spPr bwMode="auto">
          <a:xfrm>
            <a:off x="971600" y="4516066"/>
            <a:ext cx="65532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798" name="Text Box 2"/>
          <p:cNvSpPr txBox="1">
            <a:spLocks noChangeArrowheads="1"/>
          </p:cNvSpPr>
          <p:nvPr/>
        </p:nvSpPr>
        <p:spPr bwMode="auto">
          <a:xfrm>
            <a:off x="557213" y="1438275"/>
            <a:ext cx="797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spcBef>
                <a:spcPct val="50000"/>
              </a:spcBef>
            </a:pPr>
            <a:r>
              <a:rPr lang="en-US" altLang="ko-KR" sz="2000" dirty="0"/>
              <a:t>If the root of </a:t>
            </a:r>
            <a:r>
              <a:rPr lang="en-US" altLang="ko-KR" sz="2000" i="1" dirty="0"/>
              <a:t>T </a:t>
            </a:r>
            <a:r>
              <a:rPr lang="en-US" altLang="ko-KR" sz="2000" dirty="0"/>
              <a:t>is unbalanced after insertion of </a:t>
            </a:r>
            <a:r>
              <a:rPr lang="en-US" altLang="ko-KR" sz="2000" i="1" dirty="0"/>
              <a:t>y,</a:t>
            </a:r>
            <a:endParaRPr lang="en-US" altLang="ko-KR" sz="2000" i="1" dirty="0">
              <a:solidFill>
                <a:srgbClr val="FF0000"/>
              </a:solidFill>
            </a:endParaRPr>
          </a:p>
          <a:p>
            <a:pPr algn="just" eaLnBrk="1" hangingPunct="1">
              <a:spcBef>
                <a:spcPct val="50000"/>
              </a:spcBef>
            </a:pPr>
            <a:r>
              <a:rPr lang="en-US" altLang="ko-KR" sz="2000" dirty="0"/>
              <a:t>Does </a:t>
            </a:r>
            <a:r>
              <a:rPr lang="en-US" altLang="ko-KR" sz="2000" i="1" dirty="0">
                <a:solidFill>
                  <a:srgbClr val="FF0000"/>
                </a:solidFill>
              </a:rPr>
              <a:t>Single Rotation</a:t>
            </a:r>
            <a:r>
              <a:rPr lang="en-US" altLang="ko-KR" sz="2000" dirty="0"/>
              <a:t> work?</a:t>
            </a:r>
          </a:p>
        </p:txBody>
      </p:sp>
      <p:sp>
        <p:nvSpPr>
          <p:cNvPr id="33804" name="Line 8"/>
          <p:cNvSpPr>
            <a:spLocks noChangeShapeType="1"/>
          </p:cNvSpPr>
          <p:nvPr/>
        </p:nvSpPr>
        <p:spPr bwMode="auto">
          <a:xfrm>
            <a:off x="4018012" y="3657228"/>
            <a:ext cx="592138"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33808" name="Rectangle 12"/>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Double Rotation</a:t>
            </a:r>
            <a:endParaRPr lang="en-US" altLang="ko-KR" sz="3600" b="1" dirty="0">
              <a:solidFill>
                <a:schemeClr val="accent2"/>
              </a:solidFill>
              <a:effectLst>
                <a:outerShdw blurRad="38100" dist="38100" dir="2700000" algn="tl">
                  <a:srgbClr val="000000">
                    <a:alpha val="43137"/>
                  </a:srgbClr>
                </a:outerShdw>
              </a:effectLst>
            </a:endParaRPr>
          </a:p>
        </p:txBody>
      </p:sp>
      <p:grpSp>
        <p:nvGrpSpPr>
          <p:cNvPr id="46" name="그룹 45"/>
          <p:cNvGrpSpPr/>
          <p:nvPr/>
        </p:nvGrpSpPr>
        <p:grpSpPr>
          <a:xfrm>
            <a:off x="899592" y="2780928"/>
            <a:ext cx="2952328" cy="2736304"/>
            <a:chOff x="899592" y="2780928"/>
            <a:chExt cx="2952328" cy="2736304"/>
          </a:xfrm>
        </p:grpSpPr>
        <p:sp>
          <p:nvSpPr>
            <p:cNvPr id="33801" name="Line 5"/>
            <p:cNvSpPr>
              <a:spLocks noChangeShapeType="1"/>
            </p:cNvSpPr>
            <p:nvPr/>
          </p:nvSpPr>
          <p:spPr bwMode="auto">
            <a:xfrm flipH="1">
              <a:off x="1919337" y="3141291"/>
              <a:ext cx="514350" cy="528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809" name="Oval 13"/>
            <p:cNvSpPr>
              <a:spLocks noChangeArrowheads="1"/>
            </p:cNvSpPr>
            <p:nvPr/>
          </p:nvSpPr>
          <p:spPr bwMode="auto">
            <a:xfrm>
              <a:off x="2368600" y="2780928"/>
              <a:ext cx="425450" cy="425450"/>
            </a:xfrm>
            <a:prstGeom prst="ellipse">
              <a:avLst/>
            </a:prstGeom>
            <a:solidFill>
              <a:schemeClr val="bg1"/>
            </a:solidFill>
            <a:ln w="9525">
              <a:solidFill>
                <a:schemeClr val="tx1"/>
              </a:solidFill>
              <a:round/>
              <a:headEnd/>
              <a:tailEnd/>
            </a:ln>
          </p:spPr>
          <p:txBody>
            <a:bodyPr wrap="none" anchor="ctr"/>
            <a:lstStyle/>
            <a:p>
              <a:pPr algn="ctr"/>
              <a:r>
                <a:rPr lang="en-US" altLang="ko-KR" sz="1800" b="1" dirty="0">
                  <a:solidFill>
                    <a:srgbClr val="0000FF"/>
                  </a:solidFill>
                </a:rPr>
                <a:t>k2</a:t>
              </a:r>
            </a:p>
          </p:txBody>
        </p:sp>
        <p:sp>
          <p:nvSpPr>
            <p:cNvPr id="33810" name="AutoShape 14"/>
            <p:cNvSpPr>
              <a:spLocks noChangeArrowheads="1"/>
            </p:cNvSpPr>
            <p:nvPr/>
          </p:nvSpPr>
          <p:spPr bwMode="auto">
            <a:xfrm>
              <a:off x="899592" y="4509120"/>
              <a:ext cx="936104" cy="558230"/>
            </a:xfrm>
            <a:prstGeom prst="triangle">
              <a:avLst>
                <a:gd name="adj" fmla="val 50391"/>
              </a:avLst>
            </a:prstGeom>
            <a:solidFill>
              <a:schemeClr val="bg1"/>
            </a:solidFill>
            <a:ln w="9525">
              <a:solidFill>
                <a:schemeClr val="tx1"/>
              </a:solidFill>
              <a:miter lim="800000"/>
              <a:headEnd/>
              <a:tailEnd/>
            </a:ln>
          </p:spPr>
          <p:txBody>
            <a:bodyPr wrap="none" anchor="ctr"/>
            <a:lstStyle/>
            <a:p>
              <a:pPr algn="ctr"/>
              <a:r>
                <a:rPr lang="en-US" altLang="ko-KR" sz="1800" b="1"/>
                <a:t>x</a:t>
              </a:r>
            </a:p>
          </p:txBody>
        </p:sp>
        <p:sp>
          <p:nvSpPr>
            <p:cNvPr id="33811" name="AutoShape 15"/>
            <p:cNvSpPr>
              <a:spLocks noChangeArrowheads="1"/>
            </p:cNvSpPr>
            <p:nvPr/>
          </p:nvSpPr>
          <p:spPr bwMode="auto">
            <a:xfrm>
              <a:off x="2019350" y="4533528"/>
              <a:ext cx="752450" cy="983704"/>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800" b="1" dirty="0">
                  <a:solidFill>
                    <a:srgbClr val="FF0000"/>
                  </a:solidFill>
                </a:rPr>
                <a:t>y</a:t>
              </a:r>
            </a:p>
          </p:txBody>
        </p:sp>
        <p:sp>
          <p:nvSpPr>
            <p:cNvPr id="33813" name="Oval 17"/>
            <p:cNvSpPr>
              <a:spLocks noChangeArrowheads="1"/>
            </p:cNvSpPr>
            <p:nvPr/>
          </p:nvSpPr>
          <p:spPr bwMode="auto">
            <a:xfrm>
              <a:off x="1619672" y="3645024"/>
              <a:ext cx="425450" cy="425450"/>
            </a:xfrm>
            <a:prstGeom prst="ellipse">
              <a:avLst/>
            </a:prstGeom>
            <a:solidFill>
              <a:schemeClr val="bg1"/>
            </a:solidFill>
            <a:ln w="9525">
              <a:solidFill>
                <a:schemeClr val="tx1"/>
              </a:solidFill>
              <a:round/>
              <a:headEnd/>
              <a:tailEnd/>
            </a:ln>
          </p:spPr>
          <p:txBody>
            <a:bodyPr wrap="none" anchor="ctr"/>
            <a:lstStyle/>
            <a:p>
              <a:pPr algn="ctr"/>
              <a:r>
                <a:rPr lang="en-US" altLang="ko-KR" sz="1800" b="1"/>
                <a:t>k1</a:t>
              </a:r>
            </a:p>
          </p:txBody>
        </p:sp>
        <p:sp>
          <p:nvSpPr>
            <p:cNvPr id="27" name="Line 5"/>
            <p:cNvSpPr>
              <a:spLocks noChangeShapeType="1"/>
            </p:cNvSpPr>
            <p:nvPr/>
          </p:nvSpPr>
          <p:spPr bwMode="auto">
            <a:xfrm flipH="1">
              <a:off x="1936388" y="3159228"/>
              <a:ext cx="514350" cy="5286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 name="Line 5"/>
            <p:cNvSpPr>
              <a:spLocks noChangeShapeType="1"/>
            </p:cNvSpPr>
            <p:nvPr/>
          </p:nvSpPr>
          <p:spPr bwMode="auto">
            <a:xfrm flipH="1" flipV="1">
              <a:off x="1935644" y="3955090"/>
              <a:ext cx="467732" cy="5320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 name="AutoShape 14"/>
            <p:cNvSpPr>
              <a:spLocks noChangeArrowheads="1"/>
            </p:cNvSpPr>
            <p:nvPr/>
          </p:nvSpPr>
          <p:spPr bwMode="auto">
            <a:xfrm>
              <a:off x="2915816" y="3933056"/>
              <a:ext cx="936104" cy="558230"/>
            </a:xfrm>
            <a:prstGeom prst="triangle">
              <a:avLst>
                <a:gd name="adj" fmla="val 50391"/>
              </a:avLst>
            </a:prstGeom>
            <a:solidFill>
              <a:schemeClr val="bg1"/>
            </a:solidFill>
            <a:ln w="9525">
              <a:solidFill>
                <a:schemeClr val="tx1"/>
              </a:solidFill>
              <a:miter lim="800000"/>
              <a:headEnd/>
              <a:tailEnd/>
            </a:ln>
          </p:spPr>
          <p:txBody>
            <a:bodyPr wrap="none" anchor="ctr"/>
            <a:lstStyle/>
            <a:p>
              <a:pPr algn="ctr"/>
              <a:r>
                <a:rPr lang="en-US" altLang="ko-KR" sz="1800" b="1" dirty="0" smtClean="0"/>
                <a:t>z</a:t>
              </a:r>
              <a:endParaRPr lang="en-US" altLang="ko-KR" sz="1800" b="1" dirty="0"/>
            </a:p>
          </p:txBody>
        </p:sp>
        <p:cxnSp>
          <p:nvCxnSpPr>
            <p:cNvPr id="31" name="직선 연결선 30"/>
            <p:cNvCxnSpPr>
              <a:stCxn id="33813" idx="3"/>
              <a:endCxn id="33810" idx="0"/>
            </p:cNvCxnSpPr>
            <p:nvPr/>
          </p:nvCxnSpPr>
          <p:spPr bwMode="auto">
            <a:xfrm flipH="1">
              <a:off x="1371304" y="4008168"/>
              <a:ext cx="310674" cy="500952"/>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33" name="직선 연결선 32"/>
            <p:cNvCxnSpPr>
              <a:stCxn id="33813" idx="5"/>
              <a:endCxn id="33811" idx="0"/>
            </p:cNvCxnSpPr>
            <p:nvPr/>
          </p:nvCxnSpPr>
          <p:spPr bwMode="auto">
            <a:xfrm>
              <a:off x="1982816" y="4008168"/>
              <a:ext cx="412759" cy="52536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36" name="직선 연결선 35"/>
            <p:cNvCxnSpPr>
              <a:stCxn id="33809" idx="5"/>
              <a:endCxn id="29" idx="0"/>
            </p:cNvCxnSpPr>
            <p:nvPr/>
          </p:nvCxnSpPr>
          <p:spPr bwMode="auto">
            <a:xfrm>
              <a:off x="2731744" y="3144072"/>
              <a:ext cx="655784" cy="788984"/>
            </a:xfrm>
            <a:prstGeom prst="line">
              <a:avLst/>
            </a:prstGeom>
            <a:solidFill>
              <a:schemeClr val="accent1"/>
            </a:solidFill>
            <a:ln w="9525" cap="flat" cmpd="sng" algn="ctr">
              <a:solidFill>
                <a:srgbClr val="000000"/>
              </a:solidFill>
              <a:prstDash val="solid"/>
              <a:round/>
              <a:headEnd type="none" w="med" len="med"/>
              <a:tailEnd type="none" w="med" len="med"/>
            </a:ln>
            <a:effectLst/>
          </p:spPr>
        </p:cxnSp>
      </p:grpSp>
      <p:grpSp>
        <p:nvGrpSpPr>
          <p:cNvPr id="47" name="그룹 46"/>
          <p:cNvGrpSpPr/>
          <p:nvPr/>
        </p:nvGrpSpPr>
        <p:grpSpPr>
          <a:xfrm>
            <a:off x="4644008" y="2787278"/>
            <a:ext cx="3096344" cy="2705546"/>
            <a:chOff x="4644008" y="2787278"/>
            <a:chExt cx="3096344" cy="2705546"/>
          </a:xfrm>
        </p:grpSpPr>
        <p:sp>
          <p:nvSpPr>
            <p:cNvPr id="33802" name="Line 6"/>
            <p:cNvSpPr>
              <a:spLocks noChangeShapeType="1"/>
            </p:cNvSpPr>
            <p:nvPr/>
          </p:nvSpPr>
          <p:spPr bwMode="auto">
            <a:xfrm>
              <a:off x="5980162" y="3109541"/>
              <a:ext cx="619125" cy="541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803" name="Line 7"/>
            <p:cNvSpPr>
              <a:spLocks noChangeShapeType="1"/>
            </p:cNvSpPr>
            <p:nvPr/>
          </p:nvSpPr>
          <p:spPr bwMode="auto">
            <a:xfrm flipH="1">
              <a:off x="5148064" y="3147641"/>
              <a:ext cx="509836" cy="857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806" name="Line 10"/>
            <p:cNvSpPr>
              <a:spLocks noChangeShapeType="1"/>
            </p:cNvSpPr>
            <p:nvPr/>
          </p:nvSpPr>
          <p:spPr bwMode="auto">
            <a:xfrm flipH="1">
              <a:off x="6192887" y="3947741"/>
              <a:ext cx="273050" cy="568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807" name="Line 11"/>
            <p:cNvSpPr>
              <a:spLocks noChangeShapeType="1"/>
            </p:cNvSpPr>
            <p:nvPr/>
          </p:nvSpPr>
          <p:spPr bwMode="auto">
            <a:xfrm>
              <a:off x="6826300" y="3896940"/>
              <a:ext cx="482004" cy="612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816" name="Oval 20"/>
            <p:cNvSpPr>
              <a:spLocks noChangeArrowheads="1"/>
            </p:cNvSpPr>
            <p:nvPr/>
          </p:nvSpPr>
          <p:spPr bwMode="auto">
            <a:xfrm>
              <a:off x="6429425" y="3584203"/>
              <a:ext cx="425450" cy="425450"/>
            </a:xfrm>
            <a:prstGeom prst="ellipse">
              <a:avLst/>
            </a:prstGeom>
            <a:solidFill>
              <a:schemeClr val="bg1"/>
            </a:solidFill>
            <a:ln w="9525">
              <a:solidFill>
                <a:schemeClr val="tx1"/>
              </a:solidFill>
              <a:round/>
              <a:headEnd/>
              <a:tailEnd/>
            </a:ln>
          </p:spPr>
          <p:txBody>
            <a:bodyPr wrap="none" anchor="ctr"/>
            <a:lstStyle/>
            <a:p>
              <a:pPr algn="ctr"/>
              <a:r>
                <a:rPr lang="en-US" altLang="ko-KR" sz="1800" b="1"/>
                <a:t>k2</a:t>
              </a:r>
            </a:p>
          </p:txBody>
        </p:sp>
        <p:sp>
          <p:nvSpPr>
            <p:cNvPr id="33817" name="Oval 21"/>
            <p:cNvSpPr>
              <a:spLocks noChangeArrowheads="1"/>
            </p:cNvSpPr>
            <p:nvPr/>
          </p:nvSpPr>
          <p:spPr bwMode="auto">
            <a:xfrm>
              <a:off x="5592812" y="2787278"/>
              <a:ext cx="425450" cy="425450"/>
            </a:xfrm>
            <a:prstGeom prst="ellipse">
              <a:avLst/>
            </a:prstGeom>
            <a:solidFill>
              <a:schemeClr val="bg1"/>
            </a:solidFill>
            <a:ln w="9525">
              <a:solidFill>
                <a:schemeClr val="tx1"/>
              </a:solidFill>
              <a:round/>
              <a:headEnd/>
              <a:tailEnd/>
            </a:ln>
          </p:spPr>
          <p:txBody>
            <a:bodyPr wrap="none" anchor="ctr"/>
            <a:lstStyle/>
            <a:p>
              <a:pPr algn="ctr"/>
              <a:r>
                <a:rPr lang="en-US" altLang="ko-KR" sz="1800" b="1"/>
                <a:t>k1</a:t>
              </a:r>
            </a:p>
          </p:txBody>
        </p:sp>
        <p:sp>
          <p:nvSpPr>
            <p:cNvPr id="39" name="AutoShape 15"/>
            <p:cNvSpPr>
              <a:spLocks noChangeArrowheads="1"/>
            </p:cNvSpPr>
            <p:nvPr/>
          </p:nvSpPr>
          <p:spPr bwMode="auto">
            <a:xfrm>
              <a:off x="5796136" y="4509120"/>
              <a:ext cx="752450" cy="983704"/>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800" b="1" dirty="0">
                  <a:solidFill>
                    <a:srgbClr val="FF0000"/>
                  </a:solidFill>
                </a:rPr>
                <a:t>y</a:t>
              </a:r>
            </a:p>
          </p:txBody>
        </p:sp>
        <p:sp>
          <p:nvSpPr>
            <p:cNvPr id="40" name="AutoShape 14"/>
            <p:cNvSpPr>
              <a:spLocks noChangeArrowheads="1"/>
            </p:cNvSpPr>
            <p:nvPr/>
          </p:nvSpPr>
          <p:spPr bwMode="auto">
            <a:xfrm>
              <a:off x="6804248" y="4509120"/>
              <a:ext cx="936104" cy="558230"/>
            </a:xfrm>
            <a:prstGeom prst="triangle">
              <a:avLst>
                <a:gd name="adj" fmla="val 50391"/>
              </a:avLst>
            </a:prstGeom>
            <a:solidFill>
              <a:schemeClr val="bg1"/>
            </a:solidFill>
            <a:ln w="9525">
              <a:solidFill>
                <a:schemeClr val="tx1"/>
              </a:solidFill>
              <a:miter lim="800000"/>
              <a:headEnd/>
              <a:tailEnd/>
            </a:ln>
          </p:spPr>
          <p:txBody>
            <a:bodyPr wrap="none" anchor="ctr"/>
            <a:lstStyle/>
            <a:p>
              <a:pPr algn="ctr"/>
              <a:r>
                <a:rPr lang="en-US" altLang="ko-KR" sz="1800" b="1" dirty="0" smtClean="0"/>
                <a:t>z</a:t>
              </a:r>
              <a:endParaRPr lang="en-US" altLang="ko-KR" sz="1800" b="1" dirty="0"/>
            </a:p>
          </p:txBody>
        </p:sp>
        <p:sp>
          <p:nvSpPr>
            <p:cNvPr id="41" name="AutoShape 14"/>
            <p:cNvSpPr>
              <a:spLocks noChangeArrowheads="1"/>
            </p:cNvSpPr>
            <p:nvPr/>
          </p:nvSpPr>
          <p:spPr bwMode="auto">
            <a:xfrm>
              <a:off x="4644008" y="3933056"/>
              <a:ext cx="936104" cy="558230"/>
            </a:xfrm>
            <a:prstGeom prst="triangle">
              <a:avLst>
                <a:gd name="adj" fmla="val 50391"/>
              </a:avLst>
            </a:prstGeom>
            <a:solidFill>
              <a:schemeClr val="bg1"/>
            </a:solidFill>
            <a:ln w="9525">
              <a:solidFill>
                <a:schemeClr val="tx1"/>
              </a:solidFill>
              <a:miter lim="800000"/>
              <a:headEnd/>
              <a:tailEnd/>
            </a:ln>
          </p:spPr>
          <p:txBody>
            <a:bodyPr wrap="none" anchor="ctr"/>
            <a:lstStyle/>
            <a:p>
              <a:pPr algn="ctr"/>
              <a:r>
                <a:rPr lang="en-US" altLang="ko-KR" sz="1800" b="1"/>
                <a:t>x</a:t>
              </a:r>
            </a:p>
          </p:txBody>
        </p:sp>
      </p:grpSp>
      <p:cxnSp>
        <p:nvCxnSpPr>
          <p:cNvPr id="43" name="직선 화살표 연결선 42"/>
          <p:cNvCxnSpPr/>
          <p:nvPr/>
        </p:nvCxnSpPr>
        <p:spPr bwMode="auto">
          <a:xfrm>
            <a:off x="5580112" y="4581128"/>
            <a:ext cx="0" cy="936104"/>
          </a:xfrm>
          <a:prstGeom prst="straightConnector1">
            <a:avLst/>
          </a:prstGeom>
          <a:solidFill>
            <a:schemeClr val="accent1"/>
          </a:solidFill>
          <a:ln w="38100" cap="flat" cmpd="sng" algn="ctr">
            <a:solidFill>
              <a:srgbClr val="FF0000"/>
            </a:solidFill>
            <a:prstDash val="solid"/>
            <a:round/>
            <a:headEnd type="arrow"/>
            <a:tailEnd type="arrow"/>
          </a:ln>
          <a:effectLst/>
        </p:spPr>
      </p:cxnSp>
      <p:sp>
        <p:nvSpPr>
          <p:cNvPr id="45" name="TextBox 44"/>
          <p:cNvSpPr txBox="1"/>
          <p:nvPr/>
        </p:nvSpPr>
        <p:spPr>
          <a:xfrm>
            <a:off x="5508104" y="5733256"/>
            <a:ext cx="3024336" cy="400110"/>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ko-KR" sz="2000" dirty="0" err="1" smtClean="0">
                <a:effectLst>
                  <a:outerShdw blurRad="38100" dist="38100" dir="2700000" algn="tl">
                    <a:srgbClr val="000000">
                      <a:alpha val="43137"/>
                    </a:srgbClr>
                  </a:outerShdw>
                </a:effectLst>
                <a:latin typeface="Garamond" pitchFamily="18" charset="0"/>
              </a:rPr>
              <a:t>Subtree</a:t>
            </a:r>
            <a:r>
              <a:rPr lang="en-US" altLang="ko-KR" sz="2000" dirty="0" smtClean="0">
                <a:effectLst>
                  <a:outerShdw blurRad="38100" dist="38100" dir="2700000" algn="tl">
                    <a:srgbClr val="000000">
                      <a:alpha val="43137"/>
                    </a:srgbClr>
                  </a:outerShdw>
                </a:effectLst>
                <a:latin typeface="Garamond" pitchFamily="18" charset="0"/>
              </a:rPr>
              <a:t> Y is too deep.</a:t>
            </a:r>
            <a:endParaRPr lang="ko-KR" altLang="en-US" sz="2000" dirty="0">
              <a:effectLst>
                <a:outerShdw blurRad="38100" dist="38100" dir="2700000" algn="tl">
                  <a:srgbClr val="000000">
                    <a:alpha val="43137"/>
                  </a:srgbClr>
                </a:outerShdw>
              </a:effectLst>
              <a:latin typeface="Garamond" pitchFamily="18" charset="0"/>
            </a:endParaRPr>
          </a:p>
        </p:txBody>
      </p:sp>
    </p:spTree>
    <p:extLst>
      <p:ext uri="{BB962C8B-B14F-4D97-AF65-F5344CB8AC3E}">
        <p14:creationId xmlns:p14="http://schemas.microsoft.com/office/powerpoint/2010/main" val="403246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ppt_x"/>
                                          </p:val>
                                        </p:tav>
                                        <p:tav tm="100000">
                                          <p:val>
                                            <p:strVal val="#ppt_x"/>
                                          </p:val>
                                        </p:tav>
                                      </p:tavLst>
                                    </p:anim>
                                    <p:anim calcmode="lin" valueType="num">
                                      <p:cBhvr additive="base">
                                        <p:cTn id="8" dur="500" fill="hold"/>
                                        <p:tgtEl>
                                          <p:spTgt spid="3379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6"/>
                                        </p:tgtEl>
                                        <p:attrNameLst>
                                          <p:attrName>style.visibility</p:attrName>
                                        </p:attrNameLst>
                                      </p:cBhvr>
                                      <p:to>
                                        <p:strVal val="visible"/>
                                      </p:to>
                                    </p:set>
                                    <p:anim calcmode="lin" valueType="num">
                                      <p:cBhvr additive="base">
                                        <p:cTn id="11" dur="500" fill="hold"/>
                                        <p:tgtEl>
                                          <p:spTgt spid="33796"/>
                                        </p:tgtEl>
                                        <p:attrNameLst>
                                          <p:attrName>ppt_x</p:attrName>
                                        </p:attrNameLst>
                                      </p:cBhvr>
                                      <p:tavLst>
                                        <p:tav tm="0">
                                          <p:val>
                                            <p:strVal val="#ppt_x"/>
                                          </p:val>
                                        </p:tav>
                                        <p:tav tm="100000">
                                          <p:val>
                                            <p:strVal val="#ppt_x"/>
                                          </p:val>
                                        </p:tav>
                                      </p:tavLst>
                                    </p:anim>
                                    <p:anim calcmode="lin" valueType="num">
                                      <p:cBhvr additive="base">
                                        <p:cTn id="12" dur="500" fill="hold"/>
                                        <p:tgtEl>
                                          <p:spTgt spid="337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additive="base">
                                        <p:cTn id="15" dur="500" fill="hold"/>
                                        <p:tgtEl>
                                          <p:spTgt spid="33797"/>
                                        </p:tgtEl>
                                        <p:attrNameLst>
                                          <p:attrName>ppt_x</p:attrName>
                                        </p:attrNameLst>
                                      </p:cBhvr>
                                      <p:tavLst>
                                        <p:tav tm="0">
                                          <p:val>
                                            <p:strVal val="#ppt_x"/>
                                          </p:val>
                                        </p:tav>
                                        <p:tav tm="100000">
                                          <p:val>
                                            <p:strVal val="#ppt_x"/>
                                          </p:val>
                                        </p:tav>
                                      </p:tavLst>
                                    </p:anim>
                                    <p:anim calcmode="lin" valueType="num">
                                      <p:cBhvr additive="base">
                                        <p:cTn id="16" dur="500" fill="hold"/>
                                        <p:tgtEl>
                                          <p:spTgt spid="3379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804"/>
                                        </p:tgtEl>
                                        <p:attrNameLst>
                                          <p:attrName>style.visibility</p:attrName>
                                        </p:attrNameLst>
                                      </p:cBhvr>
                                      <p:to>
                                        <p:strVal val="visible"/>
                                      </p:to>
                                    </p:set>
                                    <p:anim calcmode="lin" valueType="num">
                                      <p:cBhvr additive="base">
                                        <p:cTn id="25" dur="500" fill="hold"/>
                                        <p:tgtEl>
                                          <p:spTgt spid="33804"/>
                                        </p:tgtEl>
                                        <p:attrNameLst>
                                          <p:attrName>ppt_x</p:attrName>
                                        </p:attrNameLst>
                                      </p:cBhvr>
                                      <p:tavLst>
                                        <p:tav tm="0">
                                          <p:val>
                                            <p:strVal val="#ppt_x"/>
                                          </p:val>
                                        </p:tav>
                                        <p:tav tm="100000">
                                          <p:val>
                                            <p:strVal val="#ppt_x"/>
                                          </p:val>
                                        </p:tav>
                                      </p:tavLst>
                                    </p:anim>
                                    <p:anim calcmode="lin" valueType="num">
                                      <p:cBhvr additive="base">
                                        <p:cTn id="26" dur="500" fill="hold"/>
                                        <p:tgtEl>
                                          <p:spTgt spid="338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33796" grpId="0" animBg="1"/>
      <p:bldP spid="33797" grpId="0" animBg="1"/>
      <p:bldP spid="33804" grpId="0"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585B1D8-85F3-47ED-A88B-D673D8FD5701}" type="slidenum">
              <a:rPr kumimoji="0" lang="en-US" altLang="ko-KR" sz="1400" smtClean="0">
                <a:latin typeface="Trebuchet MS" pitchFamily="34" charset="0"/>
              </a:rPr>
              <a:pPr/>
              <a:t>41</a:t>
            </a:fld>
            <a:endParaRPr kumimoji="0" lang="en-US" altLang="ko-KR" sz="1400" smtClean="0">
              <a:latin typeface="Trebuchet MS" pitchFamily="34" charset="0"/>
            </a:endParaRPr>
          </a:p>
        </p:txBody>
      </p:sp>
      <p:sp>
        <p:nvSpPr>
          <p:cNvPr id="34832" name="Line 55"/>
          <p:cNvSpPr>
            <a:spLocks noChangeAspect="1" noChangeShapeType="1"/>
          </p:cNvSpPr>
          <p:nvPr/>
        </p:nvSpPr>
        <p:spPr bwMode="auto">
          <a:xfrm>
            <a:off x="6300192" y="2780928"/>
            <a:ext cx="360040"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34846" name="Rectangle 110"/>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Double Rotation: LR type</a:t>
            </a:r>
            <a:endParaRPr lang="en-US" altLang="ko-KR" sz="3600" b="1" dirty="0">
              <a:solidFill>
                <a:schemeClr val="accent2"/>
              </a:solidFill>
              <a:effectLst>
                <a:outerShdw blurRad="38100" dist="38100" dir="2700000" algn="tl">
                  <a:srgbClr val="000000">
                    <a:alpha val="43137"/>
                  </a:srgbClr>
                </a:outerShdw>
              </a:effectLst>
            </a:endParaRPr>
          </a:p>
        </p:txBody>
      </p:sp>
      <p:grpSp>
        <p:nvGrpSpPr>
          <p:cNvPr id="84" name="그룹 83"/>
          <p:cNvGrpSpPr/>
          <p:nvPr/>
        </p:nvGrpSpPr>
        <p:grpSpPr>
          <a:xfrm>
            <a:off x="1979712" y="1894582"/>
            <a:ext cx="1657350" cy="1822450"/>
            <a:chOff x="2195736" y="1340768"/>
            <a:chExt cx="1657350" cy="1822450"/>
          </a:xfrm>
        </p:grpSpPr>
        <p:sp>
          <p:nvSpPr>
            <p:cNvPr id="34820" name="Line 12"/>
            <p:cNvSpPr>
              <a:spLocks noChangeAspect="1" noChangeShapeType="1"/>
            </p:cNvSpPr>
            <p:nvPr/>
          </p:nvSpPr>
          <p:spPr bwMode="auto">
            <a:xfrm flipH="1">
              <a:off x="2881536" y="1578893"/>
              <a:ext cx="225425"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1" name="Line 19"/>
            <p:cNvSpPr>
              <a:spLocks noChangeAspect="1" noChangeShapeType="1"/>
            </p:cNvSpPr>
            <p:nvPr/>
          </p:nvSpPr>
          <p:spPr bwMode="auto">
            <a:xfrm flipH="1">
              <a:off x="2403698" y="1988468"/>
              <a:ext cx="234950"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2" name="Line 23"/>
            <p:cNvSpPr>
              <a:spLocks noChangeAspect="1" noChangeShapeType="1"/>
            </p:cNvSpPr>
            <p:nvPr/>
          </p:nvSpPr>
          <p:spPr bwMode="auto">
            <a:xfrm>
              <a:off x="2873598" y="1971005"/>
              <a:ext cx="217488"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3" name="Line 27"/>
            <p:cNvSpPr>
              <a:spLocks noChangeAspect="1" noChangeShapeType="1"/>
            </p:cNvSpPr>
            <p:nvPr/>
          </p:nvSpPr>
          <p:spPr bwMode="auto">
            <a:xfrm flipH="1">
              <a:off x="2837086" y="2499643"/>
              <a:ext cx="2444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4" name="Line 28"/>
            <p:cNvSpPr>
              <a:spLocks noChangeAspect="1" noChangeShapeType="1"/>
            </p:cNvSpPr>
            <p:nvPr/>
          </p:nvSpPr>
          <p:spPr bwMode="auto">
            <a:xfrm>
              <a:off x="3213323" y="2499643"/>
              <a:ext cx="225425" cy="246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9" name="Line 52"/>
            <p:cNvSpPr>
              <a:spLocks noChangeAspect="1" noChangeShapeType="1"/>
            </p:cNvSpPr>
            <p:nvPr/>
          </p:nvSpPr>
          <p:spPr bwMode="auto">
            <a:xfrm>
              <a:off x="3316511" y="1561430"/>
              <a:ext cx="30797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7" name="AutoShape 4"/>
            <p:cNvSpPr>
              <a:spLocks noChangeAspect="1" noChangeArrowheads="1"/>
            </p:cNvSpPr>
            <p:nvPr/>
          </p:nvSpPr>
          <p:spPr bwMode="auto">
            <a:xfrm>
              <a:off x="3219673" y="2745705"/>
              <a:ext cx="436563"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34848" name="AutoShape 7"/>
            <p:cNvSpPr>
              <a:spLocks noChangeAspect="1" noChangeArrowheads="1"/>
            </p:cNvSpPr>
            <p:nvPr/>
          </p:nvSpPr>
          <p:spPr bwMode="auto">
            <a:xfrm>
              <a:off x="3418111" y="1813843"/>
              <a:ext cx="434975"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34849" name="Oval 10"/>
            <p:cNvSpPr>
              <a:spLocks noChangeAspect="1" noChangeArrowheads="1"/>
            </p:cNvSpPr>
            <p:nvPr/>
          </p:nvSpPr>
          <p:spPr bwMode="auto">
            <a:xfrm>
              <a:off x="3062511" y="1340768"/>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0000FF"/>
                  </a:solidFill>
                </a:rPr>
                <a:t>k3</a:t>
              </a:r>
            </a:p>
          </p:txBody>
        </p:sp>
        <p:sp>
          <p:nvSpPr>
            <p:cNvPr id="34850" name="Oval 14"/>
            <p:cNvSpPr>
              <a:spLocks noChangeAspect="1" noChangeArrowheads="1"/>
            </p:cNvSpPr>
            <p:nvPr/>
          </p:nvSpPr>
          <p:spPr bwMode="auto">
            <a:xfrm>
              <a:off x="2619598" y="1739230"/>
              <a:ext cx="285750" cy="280988"/>
            </a:xfrm>
            <a:prstGeom prst="ellipse">
              <a:avLst/>
            </a:prstGeom>
            <a:solidFill>
              <a:schemeClr val="bg1"/>
            </a:solidFill>
            <a:ln w="9525">
              <a:solidFill>
                <a:schemeClr val="tx1"/>
              </a:solidFill>
              <a:round/>
              <a:headEnd/>
              <a:tailEnd/>
            </a:ln>
          </p:spPr>
          <p:txBody>
            <a:bodyPr wrap="none" anchor="ctr"/>
            <a:lstStyle/>
            <a:p>
              <a:pPr algn="ctr"/>
              <a:r>
                <a:rPr lang="en-US" altLang="ko-KR" sz="1400" b="1"/>
                <a:t>k1</a:t>
              </a:r>
            </a:p>
          </p:txBody>
        </p:sp>
        <p:sp>
          <p:nvSpPr>
            <p:cNvPr id="34851" name="AutoShape 17"/>
            <p:cNvSpPr>
              <a:spLocks noChangeAspect="1" noChangeArrowheads="1"/>
            </p:cNvSpPr>
            <p:nvPr/>
          </p:nvSpPr>
          <p:spPr bwMode="auto">
            <a:xfrm>
              <a:off x="2195736" y="2253580"/>
              <a:ext cx="434975"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w</a:t>
              </a:r>
            </a:p>
          </p:txBody>
        </p:sp>
        <p:sp>
          <p:nvSpPr>
            <p:cNvPr id="34852" name="Oval 21"/>
            <p:cNvSpPr>
              <a:spLocks noChangeAspect="1" noChangeArrowheads="1"/>
            </p:cNvSpPr>
            <p:nvPr/>
          </p:nvSpPr>
          <p:spPr bwMode="auto">
            <a:xfrm>
              <a:off x="2992661" y="2242468"/>
              <a:ext cx="287337" cy="282575"/>
            </a:xfrm>
            <a:prstGeom prst="ellipse">
              <a:avLst/>
            </a:prstGeom>
            <a:solidFill>
              <a:schemeClr val="bg1"/>
            </a:solidFill>
            <a:ln w="9525">
              <a:solidFill>
                <a:schemeClr val="tx1"/>
              </a:solidFill>
              <a:round/>
              <a:headEnd/>
              <a:tailEnd/>
            </a:ln>
          </p:spPr>
          <p:txBody>
            <a:bodyPr wrap="none" anchor="ctr"/>
            <a:lstStyle/>
            <a:p>
              <a:pPr algn="ctr"/>
              <a:r>
                <a:rPr lang="en-US" altLang="ko-KR" sz="1400" b="1" dirty="0"/>
                <a:t>k2</a:t>
              </a:r>
            </a:p>
          </p:txBody>
        </p:sp>
        <p:sp>
          <p:nvSpPr>
            <p:cNvPr id="34853" name="AutoShape 25"/>
            <p:cNvSpPr>
              <a:spLocks noChangeAspect="1" noChangeArrowheads="1"/>
            </p:cNvSpPr>
            <p:nvPr/>
          </p:nvSpPr>
          <p:spPr bwMode="auto">
            <a:xfrm>
              <a:off x="2611661" y="2736180"/>
              <a:ext cx="434975"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grpSp>
      <p:grpSp>
        <p:nvGrpSpPr>
          <p:cNvPr id="83" name="그룹 82"/>
          <p:cNvGrpSpPr/>
          <p:nvPr/>
        </p:nvGrpSpPr>
        <p:grpSpPr>
          <a:xfrm>
            <a:off x="6588224" y="2096375"/>
            <a:ext cx="2376264" cy="1620657"/>
            <a:chOff x="6660232" y="1843782"/>
            <a:chExt cx="2376264" cy="1620657"/>
          </a:xfrm>
        </p:grpSpPr>
        <p:sp>
          <p:nvSpPr>
            <p:cNvPr id="34834" name="Line 77"/>
            <p:cNvSpPr>
              <a:spLocks noChangeAspect="1" noChangeShapeType="1"/>
            </p:cNvSpPr>
            <p:nvPr/>
          </p:nvSpPr>
          <p:spPr bwMode="auto">
            <a:xfrm flipH="1">
              <a:off x="7320408" y="2096194"/>
              <a:ext cx="411163"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5" name="Line 78"/>
            <p:cNvSpPr>
              <a:spLocks noChangeAspect="1" noChangeShapeType="1"/>
            </p:cNvSpPr>
            <p:nvPr/>
          </p:nvSpPr>
          <p:spPr bwMode="auto">
            <a:xfrm>
              <a:off x="7890321" y="2096194"/>
              <a:ext cx="431800" cy="369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6" name="Line 79"/>
            <p:cNvSpPr>
              <a:spLocks noChangeAspect="1" noChangeShapeType="1"/>
            </p:cNvSpPr>
            <p:nvPr/>
          </p:nvSpPr>
          <p:spPr bwMode="auto">
            <a:xfrm flipH="1">
              <a:off x="6909246" y="2685157"/>
              <a:ext cx="250825" cy="341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7" name="Line 80"/>
            <p:cNvSpPr>
              <a:spLocks noChangeAspect="1" noChangeShapeType="1"/>
            </p:cNvSpPr>
            <p:nvPr/>
          </p:nvSpPr>
          <p:spPr bwMode="auto">
            <a:xfrm>
              <a:off x="7329933" y="2685157"/>
              <a:ext cx="231775" cy="341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8" name="Line 81"/>
            <p:cNvSpPr>
              <a:spLocks noChangeAspect="1" noChangeShapeType="1"/>
            </p:cNvSpPr>
            <p:nvPr/>
          </p:nvSpPr>
          <p:spPr bwMode="auto">
            <a:xfrm flipH="1">
              <a:off x="8122096" y="2716907"/>
              <a:ext cx="188912"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9" name="Line 82"/>
            <p:cNvSpPr>
              <a:spLocks noChangeAspect="1" noChangeShapeType="1"/>
            </p:cNvSpPr>
            <p:nvPr/>
          </p:nvSpPr>
          <p:spPr bwMode="auto">
            <a:xfrm>
              <a:off x="8491983" y="2696269"/>
              <a:ext cx="320675"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58" name="AutoShape 66"/>
            <p:cNvSpPr>
              <a:spLocks noChangeAspect="1" noChangeArrowheads="1"/>
            </p:cNvSpPr>
            <p:nvPr/>
          </p:nvSpPr>
          <p:spPr bwMode="auto">
            <a:xfrm>
              <a:off x="6660232" y="3046926"/>
              <a:ext cx="436563"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w</a:t>
              </a:r>
            </a:p>
          </p:txBody>
        </p:sp>
        <p:sp>
          <p:nvSpPr>
            <p:cNvPr id="34859" name="AutoShape 69"/>
            <p:cNvSpPr>
              <a:spLocks noChangeAspect="1" noChangeArrowheads="1"/>
            </p:cNvSpPr>
            <p:nvPr/>
          </p:nvSpPr>
          <p:spPr bwMode="auto">
            <a:xfrm>
              <a:off x="7347396" y="3028057"/>
              <a:ext cx="434975"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sp>
          <p:nvSpPr>
            <p:cNvPr id="34860" name="AutoShape 72"/>
            <p:cNvSpPr>
              <a:spLocks noChangeAspect="1" noChangeArrowheads="1"/>
            </p:cNvSpPr>
            <p:nvPr/>
          </p:nvSpPr>
          <p:spPr bwMode="auto">
            <a:xfrm>
              <a:off x="7895083" y="3026469"/>
              <a:ext cx="434975"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34861" name="AutoShape 75"/>
            <p:cNvSpPr>
              <a:spLocks noChangeAspect="1" noChangeArrowheads="1"/>
            </p:cNvSpPr>
            <p:nvPr/>
          </p:nvSpPr>
          <p:spPr bwMode="auto">
            <a:xfrm>
              <a:off x="8601521" y="3028057"/>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34869" name="Oval 58"/>
            <p:cNvSpPr>
              <a:spLocks noChangeAspect="1" noChangeArrowheads="1"/>
            </p:cNvSpPr>
            <p:nvPr/>
          </p:nvSpPr>
          <p:spPr bwMode="auto">
            <a:xfrm>
              <a:off x="7666483" y="1843782"/>
              <a:ext cx="287338"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k2</a:t>
              </a:r>
            </a:p>
          </p:txBody>
        </p:sp>
        <p:sp>
          <p:nvSpPr>
            <p:cNvPr id="34870" name="Oval 61"/>
            <p:cNvSpPr>
              <a:spLocks noChangeAspect="1" noChangeArrowheads="1"/>
            </p:cNvSpPr>
            <p:nvPr/>
          </p:nvSpPr>
          <p:spPr bwMode="auto">
            <a:xfrm>
              <a:off x="7102921" y="2431157"/>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k1</a:t>
              </a:r>
            </a:p>
          </p:txBody>
        </p:sp>
        <p:sp>
          <p:nvSpPr>
            <p:cNvPr id="34871" name="Oval 64"/>
            <p:cNvSpPr>
              <a:spLocks noChangeAspect="1" noChangeArrowheads="1"/>
            </p:cNvSpPr>
            <p:nvPr/>
          </p:nvSpPr>
          <p:spPr bwMode="auto">
            <a:xfrm>
              <a:off x="8245921" y="2454969"/>
              <a:ext cx="287337" cy="280988"/>
            </a:xfrm>
            <a:prstGeom prst="ellipse">
              <a:avLst/>
            </a:prstGeom>
            <a:solidFill>
              <a:schemeClr val="bg1"/>
            </a:solidFill>
            <a:ln w="9525">
              <a:solidFill>
                <a:schemeClr val="tx1"/>
              </a:solidFill>
              <a:round/>
              <a:headEnd/>
              <a:tailEnd/>
            </a:ln>
          </p:spPr>
          <p:txBody>
            <a:bodyPr wrap="none" anchor="ctr"/>
            <a:lstStyle/>
            <a:p>
              <a:pPr algn="ctr"/>
              <a:r>
                <a:rPr lang="en-US" altLang="ko-KR" sz="1400" b="1"/>
                <a:t>k3</a:t>
              </a:r>
            </a:p>
          </p:txBody>
        </p:sp>
      </p:grpSp>
      <p:sp>
        <p:nvSpPr>
          <p:cNvPr id="59" name="Text Box 3"/>
          <p:cNvSpPr txBox="1">
            <a:spLocks noChangeArrowheads="1"/>
          </p:cNvSpPr>
          <p:nvPr/>
        </p:nvSpPr>
        <p:spPr bwMode="auto">
          <a:xfrm>
            <a:off x="3347864" y="4365104"/>
            <a:ext cx="4536504" cy="2332946"/>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600" dirty="0" smtClean="0"/>
              <a:t>Position </a:t>
            </a:r>
            <a:r>
              <a:rPr lang="en-US" altLang="ko-KR" sz="1600" dirty="0" err="1" smtClean="0">
                <a:solidFill>
                  <a:srgbClr val="0000FF"/>
                </a:solidFill>
              </a:rPr>
              <a:t>DoubleRotate</a:t>
            </a:r>
            <a:r>
              <a:rPr lang="en-US" altLang="ko-KR" sz="1600" dirty="0" err="1" smtClean="0"/>
              <a:t>WithLeft</a:t>
            </a:r>
            <a:r>
              <a:rPr lang="en-US" altLang="ko-KR" sz="1600" dirty="0"/>
              <a:t>( Position K3 )</a:t>
            </a:r>
          </a:p>
          <a:p>
            <a:pPr algn="just" eaLnBrk="1" hangingPunct="1">
              <a:lnSpc>
                <a:spcPct val="70000"/>
              </a:lnSpc>
              <a:spcBef>
                <a:spcPct val="50000"/>
              </a:spcBef>
            </a:pPr>
            <a:r>
              <a:rPr lang="en-US" altLang="ko-KR" sz="1600" dirty="0" smtClean="0"/>
              <a:t>{</a:t>
            </a:r>
          </a:p>
          <a:p>
            <a:pPr algn="just" eaLnBrk="1" hangingPunct="1">
              <a:lnSpc>
                <a:spcPct val="70000"/>
              </a:lnSpc>
              <a:spcBef>
                <a:spcPct val="50000"/>
              </a:spcBef>
            </a:pPr>
            <a:r>
              <a:rPr lang="en-US" altLang="ko-KR" sz="1600" dirty="0" smtClean="0"/>
              <a:t>   /* Rotate between K1 and K2 */</a:t>
            </a:r>
            <a:endParaRPr lang="en-US" altLang="ko-KR" sz="1600" dirty="0"/>
          </a:p>
          <a:p>
            <a:pPr algn="just" eaLnBrk="1" hangingPunct="1">
              <a:lnSpc>
                <a:spcPct val="70000"/>
              </a:lnSpc>
              <a:spcBef>
                <a:spcPct val="50000"/>
              </a:spcBef>
            </a:pPr>
            <a:r>
              <a:rPr lang="en-US" altLang="ko-KR" sz="1600" dirty="0"/>
              <a:t>   K3-&gt;Left = </a:t>
            </a:r>
            <a:r>
              <a:rPr lang="en-US" altLang="ko-KR" sz="1600" dirty="0" err="1" smtClean="0">
                <a:solidFill>
                  <a:srgbClr val="FF0000"/>
                </a:solidFill>
              </a:rPr>
              <a:t>SingleRotate</a:t>
            </a:r>
            <a:r>
              <a:rPr lang="en-US" altLang="ko-KR" sz="1600" dirty="0" err="1" smtClean="0"/>
              <a:t>WithRight</a:t>
            </a:r>
            <a:r>
              <a:rPr lang="en-US" altLang="ko-KR" sz="1600" dirty="0" smtClean="0"/>
              <a:t>(K3-</a:t>
            </a:r>
            <a:r>
              <a:rPr lang="en-US" altLang="ko-KR" sz="1600" dirty="0"/>
              <a:t>&gt;</a:t>
            </a:r>
            <a:r>
              <a:rPr lang="en-US" altLang="ko-KR" sz="1600" dirty="0" smtClean="0"/>
              <a:t>Left);</a:t>
            </a:r>
          </a:p>
          <a:p>
            <a:pPr algn="just" eaLnBrk="1" hangingPunct="1">
              <a:lnSpc>
                <a:spcPct val="70000"/>
              </a:lnSpc>
              <a:spcBef>
                <a:spcPct val="50000"/>
              </a:spcBef>
            </a:pPr>
            <a:endParaRPr lang="en-US" altLang="ko-KR" sz="1600" dirty="0" smtClean="0"/>
          </a:p>
          <a:p>
            <a:pPr algn="just" eaLnBrk="1" hangingPunct="1">
              <a:lnSpc>
                <a:spcPct val="70000"/>
              </a:lnSpc>
              <a:spcBef>
                <a:spcPct val="50000"/>
              </a:spcBef>
            </a:pPr>
            <a:r>
              <a:rPr lang="en-US" altLang="ko-KR" sz="1600" dirty="0" smtClean="0"/>
              <a:t>   /* Rotate between K3 and K2 */</a:t>
            </a:r>
            <a:endParaRPr lang="en-US" altLang="ko-KR" sz="1600" dirty="0"/>
          </a:p>
          <a:p>
            <a:pPr algn="just" eaLnBrk="1" hangingPunct="1">
              <a:lnSpc>
                <a:spcPct val="70000"/>
              </a:lnSpc>
              <a:spcBef>
                <a:spcPct val="50000"/>
              </a:spcBef>
            </a:pPr>
            <a:r>
              <a:rPr lang="en-US" altLang="ko-KR" sz="1600" dirty="0"/>
              <a:t>   return </a:t>
            </a:r>
            <a:r>
              <a:rPr lang="en-US" altLang="ko-KR" sz="1600" dirty="0" err="1">
                <a:solidFill>
                  <a:srgbClr val="FF0000"/>
                </a:solidFill>
              </a:rPr>
              <a:t>SingleRotate</a:t>
            </a:r>
            <a:r>
              <a:rPr lang="en-US" altLang="ko-KR" sz="1600" dirty="0" err="1"/>
              <a:t>WithLeft</a:t>
            </a:r>
            <a:r>
              <a:rPr lang="en-US" altLang="ko-KR" sz="1600" dirty="0"/>
              <a:t>( K3 );</a:t>
            </a:r>
          </a:p>
          <a:p>
            <a:pPr algn="just" eaLnBrk="1" hangingPunct="1">
              <a:lnSpc>
                <a:spcPct val="70000"/>
              </a:lnSpc>
              <a:spcBef>
                <a:spcPct val="50000"/>
              </a:spcBef>
            </a:pPr>
            <a:r>
              <a:rPr lang="en-US" altLang="ko-KR" sz="1600" dirty="0"/>
              <a:t>}</a:t>
            </a:r>
          </a:p>
        </p:txBody>
      </p:sp>
      <p:sp>
        <p:nvSpPr>
          <p:cNvPr id="60" name="TextBox 59"/>
          <p:cNvSpPr txBox="1"/>
          <p:nvPr/>
        </p:nvSpPr>
        <p:spPr>
          <a:xfrm>
            <a:off x="395536" y="980728"/>
            <a:ext cx="128759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000" dirty="0" smtClean="0">
                <a:solidFill>
                  <a:srgbClr val="FF0000"/>
                </a:solidFill>
                <a:latin typeface="Garamond" pitchFamily="18" charset="0"/>
              </a:rPr>
              <a:t>LR type</a:t>
            </a:r>
            <a:endParaRPr lang="ko-KR" altLang="en-US" sz="2000" dirty="0">
              <a:solidFill>
                <a:srgbClr val="FF0000"/>
              </a:solidFill>
              <a:latin typeface="Garamond" pitchFamily="18" charset="0"/>
            </a:endParaRPr>
          </a:p>
        </p:txBody>
      </p:sp>
      <p:cxnSp>
        <p:nvCxnSpPr>
          <p:cNvPr id="63" name="직선 연결선 62"/>
          <p:cNvCxnSpPr>
            <a:endCxn id="65" idx="0"/>
          </p:cNvCxnSpPr>
          <p:nvPr/>
        </p:nvCxnSpPr>
        <p:spPr bwMode="auto">
          <a:xfrm flipH="1">
            <a:off x="647564" y="1662646"/>
            <a:ext cx="218582" cy="288032"/>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4" name="타원 63"/>
          <p:cNvSpPr/>
          <p:nvPr/>
        </p:nvSpPr>
        <p:spPr bwMode="auto">
          <a:xfrm>
            <a:off x="827584" y="150681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0000FF"/>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rgbClr val="0000FF"/>
              </a:solidFill>
              <a:effectLst/>
              <a:latin typeface="맑은 고딕" pitchFamily="50" charset="-127"/>
              <a:ea typeface="맑은 고딕" pitchFamily="50" charset="-127"/>
            </a:endParaRPr>
          </a:p>
        </p:txBody>
      </p:sp>
      <p:sp>
        <p:nvSpPr>
          <p:cNvPr id="65" name="타원 64"/>
          <p:cNvSpPr/>
          <p:nvPr/>
        </p:nvSpPr>
        <p:spPr bwMode="auto">
          <a:xfrm>
            <a:off x="467544" y="195067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6" name="타원 65"/>
          <p:cNvSpPr/>
          <p:nvPr/>
        </p:nvSpPr>
        <p:spPr bwMode="auto">
          <a:xfrm>
            <a:off x="827584" y="2443717"/>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FF0000"/>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rgbClr val="FF0000"/>
              </a:solidFill>
              <a:effectLst/>
              <a:latin typeface="맑은 고딕" pitchFamily="50" charset="-127"/>
              <a:ea typeface="맑은 고딕" pitchFamily="50" charset="-127"/>
            </a:endParaRPr>
          </a:p>
        </p:txBody>
      </p:sp>
      <p:cxnSp>
        <p:nvCxnSpPr>
          <p:cNvPr id="70" name="직선 연결선 69"/>
          <p:cNvCxnSpPr>
            <a:stCxn id="65" idx="4"/>
            <a:endCxn id="66" idx="1"/>
          </p:cNvCxnSpPr>
          <p:nvPr/>
        </p:nvCxnSpPr>
        <p:spPr bwMode="auto">
          <a:xfrm>
            <a:off x="647564" y="2310718"/>
            <a:ext cx="232747" cy="185726"/>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75" name="직선 연결선 74"/>
          <p:cNvCxnSpPr/>
          <p:nvPr/>
        </p:nvCxnSpPr>
        <p:spPr bwMode="auto">
          <a:xfrm>
            <a:off x="1763688" y="1484784"/>
            <a:ext cx="0" cy="288032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7" name="오른쪽 화살표 76"/>
          <p:cNvSpPr/>
          <p:nvPr/>
        </p:nvSpPr>
        <p:spPr bwMode="auto">
          <a:xfrm rot="5400000">
            <a:off x="719572" y="2816932"/>
            <a:ext cx="432048" cy="504056"/>
          </a:xfrm>
          <a:prstGeom prst="rightArrow">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78" name="타원 77"/>
          <p:cNvSpPr/>
          <p:nvPr/>
        </p:nvSpPr>
        <p:spPr bwMode="auto">
          <a:xfrm>
            <a:off x="827584" y="3451034"/>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9" name="타원 78"/>
          <p:cNvSpPr/>
          <p:nvPr/>
        </p:nvSpPr>
        <p:spPr bwMode="auto">
          <a:xfrm>
            <a:off x="395536" y="3994047"/>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80" name="타원 79"/>
          <p:cNvSpPr/>
          <p:nvPr/>
        </p:nvSpPr>
        <p:spPr bwMode="auto">
          <a:xfrm>
            <a:off x="1259632" y="4005064"/>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81" name="직선 연결선 80"/>
          <p:cNvCxnSpPr>
            <a:stCxn id="78" idx="3"/>
            <a:endCxn id="79" idx="7"/>
          </p:cNvCxnSpPr>
          <p:nvPr/>
        </p:nvCxnSpPr>
        <p:spPr bwMode="auto">
          <a:xfrm flipH="1">
            <a:off x="702849" y="3758347"/>
            <a:ext cx="177462" cy="288427"/>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82" name="직선 연결선 81"/>
          <p:cNvCxnSpPr>
            <a:stCxn id="78" idx="5"/>
            <a:endCxn id="80" idx="1"/>
          </p:cNvCxnSpPr>
          <p:nvPr/>
        </p:nvCxnSpPr>
        <p:spPr bwMode="auto">
          <a:xfrm>
            <a:off x="1134897" y="3758347"/>
            <a:ext cx="177462" cy="29944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85" name="Line 55"/>
          <p:cNvSpPr>
            <a:spLocks noChangeAspect="1" noChangeShapeType="1"/>
          </p:cNvSpPr>
          <p:nvPr/>
        </p:nvSpPr>
        <p:spPr bwMode="auto">
          <a:xfrm>
            <a:off x="3779912" y="2780928"/>
            <a:ext cx="360040"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87" name="Line 12"/>
          <p:cNvSpPr>
            <a:spLocks noChangeAspect="1" noChangeShapeType="1"/>
          </p:cNvSpPr>
          <p:nvPr/>
        </p:nvSpPr>
        <p:spPr bwMode="auto">
          <a:xfrm flipH="1">
            <a:off x="5113784" y="2082949"/>
            <a:ext cx="225425"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8" name="Line 19"/>
          <p:cNvSpPr>
            <a:spLocks noChangeAspect="1" noChangeShapeType="1"/>
          </p:cNvSpPr>
          <p:nvPr/>
        </p:nvSpPr>
        <p:spPr bwMode="auto">
          <a:xfrm flipH="1">
            <a:off x="4366993" y="2969012"/>
            <a:ext cx="234950"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9" name="Line 23"/>
          <p:cNvSpPr>
            <a:spLocks noChangeAspect="1" noChangeShapeType="1"/>
          </p:cNvSpPr>
          <p:nvPr/>
        </p:nvSpPr>
        <p:spPr bwMode="auto">
          <a:xfrm>
            <a:off x="5105846" y="2475061"/>
            <a:ext cx="217488"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1" name="Line 28"/>
          <p:cNvSpPr>
            <a:spLocks noChangeAspect="1" noChangeShapeType="1"/>
          </p:cNvSpPr>
          <p:nvPr/>
        </p:nvSpPr>
        <p:spPr bwMode="auto">
          <a:xfrm>
            <a:off x="4716017" y="2996952"/>
            <a:ext cx="216024" cy="23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 name="Line 52"/>
          <p:cNvSpPr>
            <a:spLocks noChangeAspect="1" noChangeShapeType="1"/>
          </p:cNvSpPr>
          <p:nvPr/>
        </p:nvSpPr>
        <p:spPr bwMode="auto">
          <a:xfrm>
            <a:off x="5548759" y="2065486"/>
            <a:ext cx="30797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3" name="AutoShape 4"/>
          <p:cNvSpPr>
            <a:spLocks noChangeAspect="1" noChangeArrowheads="1"/>
          </p:cNvSpPr>
          <p:nvPr/>
        </p:nvSpPr>
        <p:spPr bwMode="auto">
          <a:xfrm>
            <a:off x="5109107" y="2780928"/>
            <a:ext cx="436563"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94" name="AutoShape 7"/>
          <p:cNvSpPr>
            <a:spLocks noChangeAspect="1" noChangeArrowheads="1"/>
          </p:cNvSpPr>
          <p:nvPr/>
        </p:nvSpPr>
        <p:spPr bwMode="auto">
          <a:xfrm>
            <a:off x="5650359" y="2317899"/>
            <a:ext cx="434975"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95" name="Oval 10"/>
          <p:cNvSpPr>
            <a:spLocks noChangeAspect="1" noChangeArrowheads="1"/>
          </p:cNvSpPr>
          <p:nvPr/>
        </p:nvSpPr>
        <p:spPr bwMode="auto">
          <a:xfrm>
            <a:off x="5294759" y="1844824"/>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k3</a:t>
            </a:r>
          </a:p>
        </p:txBody>
      </p:sp>
      <p:sp>
        <p:nvSpPr>
          <p:cNvPr id="96" name="Oval 14"/>
          <p:cNvSpPr>
            <a:spLocks noChangeAspect="1" noChangeArrowheads="1"/>
          </p:cNvSpPr>
          <p:nvPr/>
        </p:nvSpPr>
        <p:spPr bwMode="auto">
          <a:xfrm>
            <a:off x="4511009" y="2808073"/>
            <a:ext cx="285750" cy="280988"/>
          </a:xfrm>
          <a:prstGeom prst="ellipse">
            <a:avLst/>
          </a:prstGeom>
          <a:solidFill>
            <a:schemeClr val="bg1"/>
          </a:solidFill>
          <a:ln w="9525">
            <a:solidFill>
              <a:schemeClr val="tx1"/>
            </a:solidFill>
            <a:round/>
            <a:headEnd/>
            <a:tailEnd/>
          </a:ln>
        </p:spPr>
        <p:txBody>
          <a:bodyPr wrap="none" anchor="ctr"/>
          <a:lstStyle/>
          <a:p>
            <a:pPr algn="ctr"/>
            <a:r>
              <a:rPr lang="en-US" altLang="ko-KR" sz="1400" b="1"/>
              <a:t>k1</a:t>
            </a:r>
          </a:p>
        </p:txBody>
      </p:sp>
      <p:sp>
        <p:nvSpPr>
          <p:cNvPr id="97" name="AutoShape 17"/>
          <p:cNvSpPr>
            <a:spLocks noChangeAspect="1" noChangeArrowheads="1"/>
          </p:cNvSpPr>
          <p:nvPr/>
        </p:nvSpPr>
        <p:spPr bwMode="auto">
          <a:xfrm>
            <a:off x="4139952" y="3240916"/>
            <a:ext cx="434975"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dirty="0"/>
              <a:t>w</a:t>
            </a:r>
          </a:p>
        </p:txBody>
      </p:sp>
      <p:sp>
        <p:nvSpPr>
          <p:cNvPr id="98" name="Oval 21"/>
          <p:cNvSpPr>
            <a:spLocks noChangeAspect="1" noChangeArrowheads="1"/>
          </p:cNvSpPr>
          <p:nvPr/>
        </p:nvSpPr>
        <p:spPr bwMode="auto">
          <a:xfrm>
            <a:off x="4860032" y="2276872"/>
            <a:ext cx="287337" cy="282575"/>
          </a:xfrm>
          <a:prstGeom prst="ellipse">
            <a:avLst/>
          </a:prstGeom>
          <a:solidFill>
            <a:schemeClr val="bg1"/>
          </a:solidFill>
          <a:ln w="9525">
            <a:solidFill>
              <a:schemeClr val="tx1"/>
            </a:solidFill>
            <a:round/>
            <a:headEnd/>
            <a:tailEnd/>
          </a:ln>
        </p:spPr>
        <p:txBody>
          <a:bodyPr wrap="none" anchor="ctr"/>
          <a:lstStyle/>
          <a:p>
            <a:pPr algn="ctr"/>
            <a:r>
              <a:rPr lang="en-US" altLang="ko-KR" sz="1400" b="1" dirty="0"/>
              <a:t>k2</a:t>
            </a:r>
          </a:p>
        </p:txBody>
      </p:sp>
      <p:sp>
        <p:nvSpPr>
          <p:cNvPr id="99" name="AutoShape 25"/>
          <p:cNvSpPr>
            <a:spLocks noChangeAspect="1" noChangeArrowheads="1"/>
          </p:cNvSpPr>
          <p:nvPr/>
        </p:nvSpPr>
        <p:spPr bwMode="auto">
          <a:xfrm>
            <a:off x="4727033" y="3251933"/>
            <a:ext cx="434975"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cxnSp>
        <p:nvCxnSpPr>
          <p:cNvPr id="101" name="직선 연결선 100"/>
          <p:cNvCxnSpPr>
            <a:stCxn id="98" idx="3"/>
            <a:endCxn id="96" idx="0"/>
          </p:cNvCxnSpPr>
          <p:nvPr/>
        </p:nvCxnSpPr>
        <p:spPr bwMode="auto">
          <a:xfrm flipH="1">
            <a:off x="4653884" y="2518065"/>
            <a:ext cx="248228" cy="290008"/>
          </a:xfrm>
          <a:prstGeom prst="line">
            <a:avLst/>
          </a:prstGeom>
          <a:solidFill>
            <a:schemeClr val="accent1"/>
          </a:solidFill>
          <a:ln w="9525"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942178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F585B1D8-85F3-47ED-A88B-D673D8FD5701}" type="slidenum">
              <a:rPr kumimoji="0" lang="en-US" altLang="ko-KR" sz="1400" smtClean="0">
                <a:latin typeface="Trebuchet MS" pitchFamily="34" charset="0"/>
              </a:rPr>
              <a:pPr/>
              <a:t>42</a:t>
            </a:fld>
            <a:endParaRPr kumimoji="0" lang="en-US" altLang="ko-KR" sz="1400" smtClean="0">
              <a:latin typeface="Trebuchet MS" pitchFamily="34" charset="0"/>
            </a:endParaRPr>
          </a:p>
        </p:txBody>
      </p:sp>
      <p:sp>
        <p:nvSpPr>
          <p:cNvPr id="34825" name="Line 37"/>
          <p:cNvSpPr>
            <a:spLocks noChangeAspect="1" noChangeShapeType="1"/>
          </p:cNvSpPr>
          <p:nvPr/>
        </p:nvSpPr>
        <p:spPr bwMode="auto">
          <a:xfrm flipH="1">
            <a:off x="2901603" y="2574032"/>
            <a:ext cx="284162"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6" name="Line 46"/>
          <p:cNvSpPr>
            <a:spLocks noChangeAspect="1" noChangeShapeType="1"/>
          </p:cNvSpPr>
          <p:nvPr/>
        </p:nvSpPr>
        <p:spPr bwMode="auto">
          <a:xfrm>
            <a:off x="3431828" y="2554982"/>
            <a:ext cx="217487"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7" name="Line 50"/>
          <p:cNvSpPr>
            <a:spLocks noChangeAspect="1" noChangeShapeType="1"/>
          </p:cNvSpPr>
          <p:nvPr/>
        </p:nvSpPr>
        <p:spPr bwMode="auto">
          <a:xfrm flipH="1">
            <a:off x="2515840" y="3053457"/>
            <a:ext cx="2444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28" name="Line 51"/>
          <p:cNvSpPr>
            <a:spLocks noChangeAspect="1" noChangeShapeType="1"/>
          </p:cNvSpPr>
          <p:nvPr/>
        </p:nvSpPr>
        <p:spPr bwMode="auto">
          <a:xfrm>
            <a:off x="2890490" y="3053457"/>
            <a:ext cx="225425"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0" name="Line 53"/>
          <p:cNvSpPr>
            <a:spLocks noChangeAspect="1" noChangeShapeType="1"/>
          </p:cNvSpPr>
          <p:nvPr/>
        </p:nvSpPr>
        <p:spPr bwMode="auto">
          <a:xfrm>
            <a:off x="3004790" y="2116832"/>
            <a:ext cx="271463"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1" name="Line 54"/>
          <p:cNvSpPr>
            <a:spLocks noChangeAspect="1" noChangeShapeType="1"/>
          </p:cNvSpPr>
          <p:nvPr/>
        </p:nvSpPr>
        <p:spPr bwMode="auto">
          <a:xfrm flipH="1">
            <a:off x="2353915" y="2097782"/>
            <a:ext cx="40005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33" name="Line 56"/>
          <p:cNvSpPr>
            <a:spLocks noChangeAspect="1" noChangeShapeType="1"/>
          </p:cNvSpPr>
          <p:nvPr/>
        </p:nvSpPr>
        <p:spPr bwMode="auto">
          <a:xfrm>
            <a:off x="6444208" y="2780928"/>
            <a:ext cx="379561"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34840" name="Line 104"/>
          <p:cNvSpPr>
            <a:spLocks noChangeAspect="1" noChangeShapeType="1"/>
          </p:cNvSpPr>
          <p:nvPr/>
        </p:nvSpPr>
        <p:spPr bwMode="auto">
          <a:xfrm flipH="1">
            <a:off x="7387101" y="2163341"/>
            <a:ext cx="411162"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1" name="Line 105"/>
          <p:cNvSpPr>
            <a:spLocks noChangeAspect="1" noChangeShapeType="1"/>
          </p:cNvSpPr>
          <p:nvPr/>
        </p:nvSpPr>
        <p:spPr bwMode="auto">
          <a:xfrm>
            <a:off x="7957013" y="2163341"/>
            <a:ext cx="430213" cy="369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2" name="Line 106"/>
          <p:cNvSpPr>
            <a:spLocks noChangeAspect="1" noChangeShapeType="1"/>
          </p:cNvSpPr>
          <p:nvPr/>
        </p:nvSpPr>
        <p:spPr bwMode="auto">
          <a:xfrm flipH="1">
            <a:off x="6975938" y="2752303"/>
            <a:ext cx="250825"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3" name="Line 107"/>
          <p:cNvSpPr>
            <a:spLocks noChangeAspect="1" noChangeShapeType="1"/>
          </p:cNvSpPr>
          <p:nvPr/>
        </p:nvSpPr>
        <p:spPr bwMode="auto">
          <a:xfrm>
            <a:off x="7396626" y="2752303"/>
            <a:ext cx="230187"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4" name="Line 108"/>
          <p:cNvSpPr>
            <a:spLocks noChangeAspect="1" noChangeShapeType="1"/>
          </p:cNvSpPr>
          <p:nvPr/>
        </p:nvSpPr>
        <p:spPr bwMode="auto">
          <a:xfrm flipH="1">
            <a:off x="8187201" y="2782466"/>
            <a:ext cx="19050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5" name="Line 109"/>
          <p:cNvSpPr>
            <a:spLocks noChangeAspect="1" noChangeShapeType="1"/>
          </p:cNvSpPr>
          <p:nvPr/>
        </p:nvSpPr>
        <p:spPr bwMode="auto">
          <a:xfrm>
            <a:off x="8557088" y="2763416"/>
            <a:ext cx="322263" cy="328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4846" name="Rectangle 110"/>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Double Rotation: RL type</a:t>
            </a:r>
            <a:endParaRPr lang="en-US" altLang="ko-KR" sz="3600" b="1" dirty="0">
              <a:solidFill>
                <a:schemeClr val="accent2"/>
              </a:solidFill>
              <a:effectLst>
                <a:outerShdw blurRad="38100" dist="38100" dir="2700000" algn="tl">
                  <a:srgbClr val="000000">
                    <a:alpha val="43137"/>
                  </a:srgbClr>
                </a:outerShdw>
              </a:effectLst>
            </a:endParaRPr>
          </a:p>
        </p:txBody>
      </p:sp>
      <p:sp>
        <p:nvSpPr>
          <p:cNvPr id="34854" name="AutoShape 30"/>
          <p:cNvSpPr>
            <a:spLocks noChangeAspect="1" noChangeArrowheads="1"/>
          </p:cNvSpPr>
          <p:nvPr/>
        </p:nvSpPr>
        <p:spPr bwMode="auto">
          <a:xfrm>
            <a:off x="2898428" y="3299520"/>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34855" name="AutoShape 33"/>
          <p:cNvSpPr>
            <a:spLocks noChangeAspect="1" noChangeArrowheads="1"/>
          </p:cNvSpPr>
          <p:nvPr/>
        </p:nvSpPr>
        <p:spPr bwMode="auto">
          <a:xfrm>
            <a:off x="3436590" y="2839145"/>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34856" name="AutoShape 42"/>
          <p:cNvSpPr>
            <a:spLocks noChangeAspect="1" noChangeArrowheads="1"/>
          </p:cNvSpPr>
          <p:nvPr/>
        </p:nvSpPr>
        <p:spPr bwMode="auto">
          <a:xfrm>
            <a:off x="2123728" y="2377182"/>
            <a:ext cx="436562"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w</a:t>
            </a:r>
          </a:p>
        </p:txBody>
      </p:sp>
      <p:sp>
        <p:nvSpPr>
          <p:cNvPr id="34857" name="AutoShape 48"/>
          <p:cNvSpPr>
            <a:spLocks noChangeAspect="1" noChangeArrowheads="1"/>
          </p:cNvSpPr>
          <p:nvPr/>
        </p:nvSpPr>
        <p:spPr bwMode="auto">
          <a:xfrm>
            <a:off x="2288828" y="3291582"/>
            <a:ext cx="436562"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sp>
        <p:nvSpPr>
          <p:cNvPr id="34862" name="AutoShape 93"/>
          <p:cNvSpPr>
            <a:spLocks noChangeAspect="1" noChangeArrowheads="1"/>
          </p:cNvSpPr>
          <p:nvPr/>
        </p:nvSpPr>
        <p:spPr bwMode="auto">
          <a:xfrm>
            <a:off x="6755276" y="3092028"/>
            <a:ext cx="434975"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w</a:t>
            </a:r>
          </a:p>
        </p:txBody>
      </p:sp>
      <p:sp>
        <p:nvSpPr>
          <p:cNvPr id="34863" name="AutoShape 96"/>
          <p:cNvSpPr>
            <a:spLocks noChangeAspect="1" noChangeArrowheads="1"/>
          </p:cNvSpPr>
          <p:nvPr/>
        </p:nvSpPr>
        <p:spPr bwMode="auto">
          <a:xfrm>
            <a:off x="7412501" y="3095203"/>
            <a:ext cx="436562"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sp>
        <p:nvSpPr>
          <p:cNvPr id="34864" name="AutoShape 99"/>
          <p:cNvSpPr>
            <a:spLocks noChangeAspect="1" noChangeArrowheads="1"/>
          </p:cNvSpPr>
          <p:nvPr/>
        </p:nvSpPr>
        <p:spPr bwMode="auto">
          <a:xfrm>
            <a:off x="7960188" y="3092028"/>
            <a:ext cx="436563"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34865" name="AutoShape 102"/>
          <p:cNvSpPr>
            <a:spLocks noChangeAspect="1" noChangeArrowheads="1"/>
          </p:cNvSpPr>
          <p:nvPr/>
        </p:nvSpPr>
        <p:spPr bwMode="auto">
          <a:xfrm>
            <a:off x="8673529" y="3118718"/>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34866" name="Oval 35"/>
          <p:cNvSpPr>
            <a:spLocks noChangeAspect="1" noChangeArrowheads="1"/>
          </p:cNvSpPr>
          <p:nvPr/>
        </p:nvSpPr>
        <p:spPr bwMode="auto">
          <a:xfrm>
            <a:off x="2741265" y="1894582"/>
            <a:ext cx="285750" cy="282575"/>
          </a:xfrm>
          <a:prstGeom prst="ellipse">
            <a:avLst/>
          </a:prstGeom>
          <a:solidFill>
            <a:schemeClr val="bg1"/>
          </a:solidFill>
          <a:ln w="9525">
            <a:solidFill>
              <a:schemeClr val="tx1"/>
            </a:solidFill>
            <a:round/>
            <a:headEnd/>
            <a:tailEnd/>
          </a:ln>
        </p:spPr>
        <p:txBody>
          <a:bodyPr wrap="none" anchor="ctr"/>
          <a:lstStyle/>
          <a:p>
            <a:pPr algn="ctr"/>
            <a:r>
              <a:rPr lang="en-US" altLang="ko-KR" sz="1400" b="1"/>
              <a:t>k3</a:t>
            </a:r>
          </a:p>
        </p:txBody>
      </p:sp>
      <p:sp>
        <p:nvSpPr>
          <p:cNvPr id="34867" name="Oval 39"/>
          <p:cNvSpPr>
            <a:spLocks noChangeAspect="1" noChangeArrowheads="1"/>
          </p:cNvSpPr>
          <p:nvPr/>
        </p:nvSpPr>
        <p:spPr bwMode="auto">
          <a:xfrm>
            <a:off x="3158778" y="2334320"/>
            <a:ext cx="285750"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k1</a:t>
            </a:r>
          </a:p>
        </p:txBody>
      </p:sp>
      <p:sp>
        <p:nvSpPr>
          <p:cNvPr id="34868" name="Oval 44"/>
          <p:cNvSpPr>
            <a:spLocks noChangeAspect="1" noChangeArrowheads="1"/>
          </p:cNvSpPr>
          <p:nvPr/>
        </p:nvSpPr>
        <p:spPr bwMode="auto">
          <a:xfrm>
            <a:off x="2669828" y="2797870"/>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k2</a:t>
            </a:r>
          </a:p>
        </p:txBody>
      </p:sp>
      <p:sp>
        <p:nvSpPr>
          <p:cNvPr id="34872" name="Oval 85"/>
          <p:cNvSpPr>
            <a:spLocks noChangeAspect="1" noChangeArrowheads="1"/>
          </p:cNvSpPr>
          <p:nvPr/>
        </p:nvSpPr>
        <p:spPr bwMode="auto">
          <a:xfrm>
            <a:off x="7733176" y="1910928"/>
            <a:ext cx="287337" cy="280988"/>
          </a:xfrm>
          <a:prstGeom prst="ellipse">
            <a:avLst/>
          </a:prstGeom>
          <a:solidFill>
            <a:schemeClr val="bg1"/>
          </a:solidFill>
          <a:ln w="9525">
            <a:solidFill>
              <a:schemeClr val="tx1"/>
            </a:solidFill>
            <a:round/>
            <a:headEnd/>
            <a:tailEnd/>
          </a:ln>
        </p:spPr>
        <p:txBody>
          <a:bodyPr wrap="none" anchor="ctr"/>
          <a:lstStyle/>
          <a:p>
            <a:pPr algn="ctr"/>
            <a:r>
              <a:rPr lang="en-US" altLang="ko-KR" sz="1400" b="1"/>
              <a:t>k2</a:t>
            </a:r>
          </a:p>
        </p:txBody>
      </p:sp>
      <p:sp>
        <p:nvSpPr>
          <p:cNvPr id="34873" name="Oval 88"/>
          <p:cNvSpPr>
            <a:spLocks noChangeAspect="1" noChangeArrowheads="1"/>
          </p:cNvSpPr>
          <p:nvPr/>
        </p:nvSpPr>
        <p:spPr bwMode="auto">
          <a:xfrm>
            <a:off x="7169613" y="2498303"/>
            <a:ext cx="287338" cy="280988"/>
          </a:xfrm>
          <a:prstGeom prst="ellipse">
            <a:avLst/>
          </a:prstGeom>
          <a:solidFill>
            <a:schemeClr val="bg1"/>
          </a:solidFill>
          <a:ln w="9525">
            <a:solidFill>
              <a:schemeClr val="tx1"/>
            </a:solidFill>
            <a:round/>
            <a:headEnd/>
            <a:tailEnd/>
          </a:ln>
        </p:spPr>
        <p:txBody>
          <a:bodyPr wrap="none" anchor="ctr"/>
          <a:lstStyle/>
          <a:p>
            <a:pPr algn="ctr"/>
            <a:r>
              <a:rPr lang="en-US" altLang="ko-KR" sz="1400" b="1"/>
              <a:t>k3</a:t>
            </a:r>
          </a:p>
        </p:txBody>
      </p:sp>
      <p:sp>
        <p:nvSpPr>
          <p:cNvPr id="34874" name="Oval 91"/>
          <p:cNvSpPr>
            <a:spLocks noChangeAspect="1" noChangeArrowheads="1"/>
          </p:cNvSpPr>
          <p:nvPr/>
        </p:nvSpPr>
        <p:spPr bwMode="auto">
          <a:xfrm>
            <a:off x="8311026" y="2522116"/>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a:t>k1</a:t>
            </a:r>
          </a:p>
        </p:txBody>
      </p:sp>
      <p:sp>
        <p:nvSpPr>
          <p:cNvPr id="61" name="TextBox 60"/>
          <p:cNvSpPr txBox="1"/>
          <p:nvPr/>
        </p:nvSpPr>
        <p:spPr>
          <a:xfrm>
            <a:off x="404083" y="1084674"/>
            <a:ext cx="128759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000" dirty="0" smtClean="0">
                <a:solidFill>
                  <a:srgbClr val="FF0000"/>
                </a:solidFill>
                <a:latin typeface="Garamond" pitchFamily="18" charset="0"/>
              </a:rPr>
              <a:t>RL type</a:t>
            </a:r>
            <a:endParaRPr lang="ko-KR" altLang="en-US" sz="2000" dirty="0">
              <a:solidFill>
                <a:srgbClr val="FF0000"/>
              </a:solidFill>
              <a:latin typeface="Garamond" pitchFamily="18" charset="0"/>
            </a:endParaRPr>
          </a:p>
        </p:txBody>
      </p:sp>
      <p:sp>
        <p:nvSpPr>
          <p:cNvPr id="62" name="Text Box 3"/>
          <p:cNvSpPr txBox="1">
            <a:spLocks noChangeArrowheads="1"/>
          </p:cNvSpPr>
          <p:nvPr/>
        </p:nvSpPr>
        <p:spPr bwMode="auto">
          <a:xfrm>
            <a:off x="3203848" y="4437112"/>
            <a:ext cx="5328592" cy="144655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600" dirty="0" smtClean="0"/>
              <a:t>Position </a:t>
            </a:r>
            <a:r>
              <a:rPr lang="en-US" altLang="ko-KR" sz="1600" dirty="0" err="1" smtClean="0">
                <a:solidFill>
                  <a:srgbClr val="0000FF"/>
                </a:solidFill>
              </a:rPr>
              <a:t>DoubleRotate</a:t>
            </a:r>
            <a:r>
              <a:rPr lang="en-US" altLang="ko-KR" sz="1600" dirty="0" err="1" smtClean="0"/>
              <a:t>WithRight</a:t>
            </a:r>
            <a:r>
              <a:rPr lang="en-US" altLang="ko-KR" sz="1600" dirty="0" smtClean="0"/>
              <a:t>( </a:t>
            </a:r>
            <a:r>
              <a:rPr lang="en-US" altLang="ko-KR" sz="1600" dirty="0"/>
              <a:t>Position K3 )</a:t>
            </a:r>
          </a:p>
          <a:p>
            <a:pPr algn="just" eaLnBrk="1" hangingPunct="1">
              <a:lnSpc>
                <a:spcPct val="70000"/>
              </a:lnSpc>
              <a:spcBef>
                <a:spcPct val="50000"/>
              </a:spcBef>
            </a:pPr>
            <a:r>
              <a:rPr lang="en-US" altLang="ko-KR" sz="1600" dirty="0" smtClean="0"/>
              <a:t>{</a:t>
            </a:r>
          </a:p>
          <a:p>
            <a:pPr algn="just" eaLnBrk="1" hangingPunct="1">
              <a:lnSpc>
                <a:spcPct val="70000"/>
              </a:lnSpc>
              <a:spcBef>
                <a:spcPct val="50000"/>
              </a:spcBef>
            </a:pPr>
            <a:r>
              <a:rPr lang="en-US" altLang="ko-KR" sz="1600" dirty="0" smtClean="0">
                <a:solidFill>
                  <a:srgbClr val="FF0000"/>
                </a:solidFill>
              </a:rPr>
              <a:t> /* </a:t>
            </a:r>
            <a:r>
              <a:rPr lang="en-US" altLang="ko-KR" sz="1600" dirty="0" smtClean="0">
                <a:solidFill>
                  <a:srgbClr val="FF0000"/>
                </a:solidFill>
                <a:effectLst>
                  <a:outerShdw blurRad="38100" dist="38100" dir="2700000" algn="tl">
                    <a:srgbClr val="000000">
                      <a:alpha val="43137"/>
                    </a:srgbClr>
                  </a:outerShdw>
                </a:effectLst>
              </a:rPr>
              <a:t>Implement  </a:t>
            </a:r>
            <a:r>
              <a:rPr lang="en-US" altLang="ko-KR" sz="1600" dirty="0" err="1" smtClean="0">
                <a:solidFill>
                  <a:srgbClr val="FF0000"/>
                </a:solidFill>
                <a:effectLst>
                  <a:outerShdw blurRad="38100" dist="38100" dir="2700000" algn="tl">
                    <a:srgbClr val="000000">
                      <a:alpha val="43137"/>
                    </a:srgbClr>
                  </a:outerShdw>
                </a:effectLst>
              </a:rPr>
              <a:t>DoubleRotateWithRight</a:t>
            </a:r>
            <a:r>
              <a:rPr lang="en-US" altLang="ko-KR" sz="1600" dirty="0" smtClean="0">
                <a:solidFill>
                  <a:srgbClr val="FF0000"/>
                </a:solidFill>
                <a:effectLst>
                  <a:outerShdw blurRad="38100" dist="38100" dir="2700000" algn="tl">
                    <a:srgbClr val="000000">
                      <a:alpha val="43137"/>
                    </a:srgbClr>
                  </a:outerShdw>
                </a:effectLst>
              </a:rPr>
              <a:t>(K3) function !!!</a:t>
            </a:r>
          </a:p>
          <a:p>
            <a:pPr algn="just" eaLnBrk="1" hangingPunct="1">
              <a:lnSpc>
                <a:spcPct val="70000"/>
              </a:lnSpc>
              <a:spcBef>
                <a:spcPct val="50000"/>
              </a:spcBef>
            </a:pPr>
            <a:r>
              <a:rPr lang="en-US" altLang="ko-KR" sz="1600" dirty="0" smtClean="0">
                <a:solidFill>
                  <a:srgbClr val="FF0000"/>
                </a:solidFill>
                <a:effectLst>
                  <a:outerShdw blurRad="38100" dist="38100" dir="2700000" algn="tl">
                    <a:srgbClr val="000000">
                      <a:alpha val="43137"/>
                    </a:srgbClr>
                  </a:outerShdw>
                </a:effectLst>
              </a:rPr>
              <a:t>        Hint: it’s a symmetric case for LR type. */</a:t>
            </a:r>
          </a:p>
          <a:p>
            <a:pPr algn="just" eaLnBrk="1" hangingPunct="1">
              <a:lnSpc>
                <a:spcPct val="70000"/>
              </a:lnSpc>
              <a:spcBef>
                <a:spcPct val="50000"/>
              </a:spcBef>
            </a:pPr>
            <a:r>
              <a:rPr lang="en-US" altLang="ko-KR" sz="1600" dirty="0" smtClean="0"/>
              <a:t>}</a:t>
            </a:r>
            <a:endParaRPr lang="en-US" altLang="ko-KR" sz="1600" dirty="0"/>
          </a:p>
        </p:txBody>
      </p:sp>
      <p:cxnSp>
        <p:nvCxnSpPr>
          <p:cNvPr id="63" name="직선 연결선 62"/>
          <p:cNvCxnSpPr>
            <a:stCxn id="64" idx="5"/>
            <a:endCxn id="65" idx="1"/>
          </p:cNvCxnSpPr>
          <p:nvPr/>
        </p:nvCxnSpPr>
        <p:spPr bwMode="auto">
          <a:xfrm>
            <a:off x="999428" y="1864105"/>
            <a:ext cx="177462" cy="177462"/>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4" name="타원 63"/>
          <p:cNvSpPr/>
          <p:nvPr/>
        </p:nvSpPr>
        <p:spPr bwMode="auto">
          <a:xfrm>
            <a:off x="692115" y="155679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0000FF"/>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rgbClr val="0000FF"/>
              </a:solidFill>
              <a:effectLst/>
              <a:latin typeface="맑은 고딕" pitchFamily="50" charset="-127"/>
              <a:ea typeface="맑은 고딕" pitchFamily="50" charset="-127"/>
            </a:endParaRPr>
          </a:p>
        </p:txBody>
      </p:sp>
      <p:sp>
        <p:nvSpPr>
          <p:cNvPr id="65" name="타원 64"/>
          <p:cNvSpPr/>
          <p:nvPr/>
        </p:nvSpPr>
        <p:spPr bwMode="auto">
          <a:xfrm>
            <a:off x="1124163" y="198884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b</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6" name="타원 65"/>
          <p:cNvSpPr/>
          <p:nvPr/>
        </p:nvSpPr>
        <p:spPr bwMode="auto">
          <a:xfrm>
            <a:off x="692115" y="2564904"/>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rgbClr val="FF0000"/>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rgbClr val="FF0000"/>
              </a:solidFill>
              <a:effectLst/>
              <a:latin typeface="맑은 고딕" pitchFamily="50" charset="-127"/>
              <a:ea typeface="맑은 고딕" pitchFamily="50" charset="-127"/>
            </a:endParaRPr>
          </a:p>
        </p:txBody>
      </p:sp>
      <p:cxnSp>
        <p:nvCxnSpPr>
          <p:cNvPr id="67" name="직선 연결선 66"/>
          <p:cNvCxnSpPr>
            <a:stCxn id="65" idx="3"/>
          </p:cNvCxnSpPr>
          <p:nvPr/>
        </p:nvCxnSpPr>
        <p:spPr bwMode="auto">
          <a:xfrm flipH="1">
            <a:off x="980148" y="2296153"/>
            <a:ext cx="196742" cy="321478"/>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68" name="직선 연결선 67"/>
          <p:cNvCxnSpPr/>
          <p:nvPr/>
        </p:nvCxnSpPr>
        <p:spPr bwMode="auto">
          <a:xfrm>
            <a:off x="1979712" y="1556792"/>
            <a:ext cx="0" cy="288032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9" name="오른쪽 화살표 68"/>
          <p:cNvSpPr/>
          <p:nvPr/>
        </p:nvSpPr>
        <p:spPr bwMode="auto">
          <a:xfrm rot="5400000">
            <a:off x="728119" y="2982982"/>
            <a:ext cx="432048" cy="504056"/>
          </a:xfrm>
          <a:prstGeom prst="rightArrow">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70" name="타원 69"/>
          <p:cNvSpPr/>
          <p:nvPr/>
        </p:nvSpPr>
        <p:spPr bwMode="auto">
          <a:xfrm>
            <a:off x="764123" y="359505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c</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1" name="타원 70"/>
          <p:cNvSpPr/>
          <p:nvPr/>
        </p:nvSpPr>
        <p:spPr bwMode="auto">
          <a:xfrm>
            <a:off x="332075" y="4138063"/>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2" name="타원 71"/>
          <p:cNvSpPr/>
          <p:nvPr/>
        </p:nvSpPr>
        <p:spPr bwMode="auto">
          <a:xfrm>
            <a:off x="1196171" y="414908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a</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73" name="직선 연결선 72"/>
          <p:cNvCxnSpPr>
            <a:stCxn id="70" idx="3"/>
            <a:endCxn id="71" idx="7"/>
          </p:cNvCxnSpPr>
          <p:nvPr/>
        </p:nvCxnSpPr>
        <p:spPr bwMode="auto">
          <a:xfrm flipH="1">
            <a:off x="639388" y="3902363"/>
            <a:ext cx="177462" cy="288427"/>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74" name="직선 연결선 73"/>
          <p:cNvCxnSpPr>
            <a:stCxn id="70" idx="5"/>
            <a:endCxn id="72" idx="1"/>
          </p:cNvCxnSpPr>
          <p:nvPr/>
        </p:nvCxnSpPr>
        <p:spPr bwMode="auto">
          <a:xfrm>
            <a:off x="1071436" y="3902363"/>
            <a:ext cx="177462" cy="29944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84" name="Line 56"/>
          <p:cNvSpPr>
            <a:spLocks noChangeAspect="1" noChangeShapeType="1"/>
          </p:cNvSpPr>
          <p:nvPr/>
        </p:nvSpPr>
        <p:spPr bwMode="auto">
          <a:xfrm>
            <a:off x="3923928" y="2780928"/>
            <a:ext cx="379561" cy="0"/>
          </a:xfrm>
          <a:prstGeom prst="line">
            <a:avLst/>
          </a:prstGeom>
          <a:noFill/>
          <a:ln w="28575">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85" name="Line 37"/>
          <p:cNvSpPr>
            <a:spLocks noChangeAspect="1" noChangeShapeType="1"/>
          </p:cNvSpPr>
          <p:nvPr/>
        </p:nvSpPr>
        <p:spPr bwMode="auto">
          <a:xfrm flipH="1">
            <a:off x="5178921" y="2516584"/>
            <a:ext cx="284162"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6" name="Line 46"/>
          <p:cNvSpPr>
            <a:spLocks noChangeAspect="1" noChangeShapeType="1"/>
          </p:cNvSpPr>
          <p:nvPr/>
        </p:nvSpPr>
        <p:spPr bwMode="auto">
          <a:xfrm>
            <a:off x="5709146" y="2497534"/>
            <a:ext cx="217487"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7" name="Line 50"/>
          <p:cNvSpPr>
            <a:spLocks noChangeAspect="1" noChangeShapeType="1"/>
          </p:cNvSpPr>
          <p:nvPr/>
        </p:nvSpPr>
        <p:spPr bwMode="auto">
          <a:xfrm flipH="1">
            <a:off x="5652120" y="2924944"/>
            <a:ext cx="2444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8" name="Line 51"/>
          <p:cNvSpPr>
            <a:spLocks noChangeAspect="1" noChangeShapeType="1"/>
          </p:cNvSpPr>
          <p:nvPr/>
        </p:nvSpPr>
        <p:spPr bwMode="auto">
          <a:xfrm>
            <a:off x="6084168" y="2924944"/>
            <a:ext cx="225425"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9" name="Line 53"/>
          <p:cNvSpPr>
            <a:spLocks noChangeAspect="1" noChangeShapeType="1"/>
          </p:cNvSpPr>
          <p:nvPr/>
        </p:nvSpPr>
        <p:spPr bwMode="auto">
          <a:xfrm>
            <a:off x="5282108" y="2059384"/>
            <a:ext cx="271463"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0" name="Line 54"/>
          <p:cNvSpPr>
            <a:spLocks noChangeAspect="1" noChangeShapeType="1"/>
          </p:cNvSpPr>
          <p:nvPr/>
        </p:nvSpPr>
        <p:spPr bwMode="auto">
          <a:xfrm flipH="1">
            <a:off x="4631233" y="2040334"/>
            <a:ext cx="40005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1" name="AutoShape 30"/>
          <p:cNvSpPr>
            <a:spLocks noChangeAspect="1" noChangeArrowheads="1"/>
          </p:cNvSpPr>
          <p:nvPr/>
        </p:nvSpPr>
        <p:spPr bwMode="auto">
          <a:xfrm>
            <a:off x="5436096" y="3140968"/>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y</a:t>
            </a:r>
          </a:p>
        </p:txBody>
      </p:sp>
      <p:sp>
        <p:nvSpPr>
          <p:cNvPr id="92" name="AutoShape 33"/>
          <p:cNvSpPr>
            <a:spLocks noChangeAspect="1" noChangeArrowheads="1"/>
          </p:cNvSpPr>
          <p:nvPr/>
        </p:nvSpPr>
        <p:spPr bwMode="auto">
          <a:xfrm>
            <a:off x="6084168" y="3140968"/>
            <a:ext cx="434975" cy="417512"/>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z</a:t>
            </a:r>
          </a:p>
        </p:txBody>
      </p:sp>
      <p:sp>
        <p:nvSpPr>
          <p:cNvPr id="93" name="AutoShape 42"/>
          <p:cNvSpPr>
            <a:spLocks noChangeAspect="1" noChangeArrowheads="1"/>
          </p:cNvSpPr>
          <p:nvPr/>
        </p:nvSpPr>
        <p:spPr bwMode="auto">
          <a:xfrm>
            <a:off x="4401046" y="2319734"/>
            <a:ext cx="436562" cy="419100"/>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w</a:t>
            </a:r>
          </a:p>
        </p:txBody>
      </p:sp>
      <p:sp>
        <p:nvSpPr>
          <p:cNvPr id="94" name="AutoShape 48"/>
          <p:cNvSpPr>
            <a:spLocks noChangeAspect="1" noChangeArrowheads="1"/>
          </p:cNvSpPr>
          <p:nvPr/>
        </p:nvSpPr>
        <p:spPr bwMode="auto">
          <a:xfrm>
            <a:off x="4932040" y="2780928"/>
            <a:ext cx="436562" cy="417513"/>
          </a:xfrm>
          <a:prstGeom prst="triangle">
            <a:avLst>
              <a:gd name="adj" fmla="val 50000"/>
            </a:avLst>
          </a:prstGeom>
          <a:solidFill>
            <a:schemeClr val="bg1"/>
          </a:solidFill>
          <a:ln w="9525">
            <a:solidFill>
              <a:schemeClr val="tx1"/>
            </a:solidFill>
            <a:miter lim="800000"/>
            <a:headEnd/>
            <a:tailEnd/>
          </a:ln>
        </p:spPr>
        <p:txBody>
          <a:bodyPr wrap="none" anchor="ctr"/>
          <a:lstStyle/>
          <a:p>
            <a:pPr algn="ctr"/>
            <a:r>
              <a:rPr lang="en-US" altLang="ko-KR" sz="1400" b="1"/>
              <a:t>x</a:t>
            </a:r>
          </a:p>
        </p:txBody>
      </p:sp>
      <p:sp>
        <p:nvSpPr>
          <p:cNvPr id="95" name="Oval 35"/>
          <p:cNvSpPr>
            <a:spLocks noChangeAspect="1" noChangeArrowheads="1"/>
          </p:cNvSpPr>
          <p:nvPr/>
        </p:nvSpPr>
        <p:spPr bwMode="auto">
          <a:xfrm>
            <a:off x="5018583" y="1837134"/>
            <a:ext cx="285750" cy="282575"/>
          </a:xfrm>
          <a:prstGeom prst="ellipse">
            <a:avLst/>
          </a:prstGeom>
          <a:solidFill>
            <a:schemeClr val="bg1"/>
          </a:solidFill>
          <a:ln w="9525">
            <a:solidFill>
              <a:schemeClr val="tx1"/>
            </a:solidFill>
            <a:round/>
            <a:headEnd/>
            <a:tailEnd/>
          </a:ln>
        </p:spPr>
        <p:txBody>
          <a:bodyPr wrap="none" anchor="ctr"/>
          <a:lstStyle/>
          <a:p>
            <a:pPr algn="ctr"/>
            <a:r>
              <a:rPr lang="en-US" altLang="ko-KR" sz="1400" b="1"/>
              <a:t>k3</a:t>
            </a:r>
          </a:p>
        </p:txBody>
      </p:sp>
      <p:sp>
        <p:nvSpPr>
          <p:cNvPr id="96" name="Oval 39"/>
          <p:cNvSpPr>
            <a:spLocks noChangeAspect="1" noChangeArrowheads="1"/>
          </p:cNvSpPr>
          <p:nvPr/>
        </p:nvSpPr>
        <p:spPr bwMode="auto">
          <a:xfrm>
            <a:off x="5868144" y="2708920"/>
            <a:ext cx="285750"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t>k1</a:t>
            </a:r>
          </a:p>
        </p:txBody>
      </p:sp>
      <p:sp>
        <p:nvSpPr>
          <p:cNvPr id="97" name="Oval 44"/>
          <p:cNvSpPr>
            <a:spLocks noChangeAspect="1" noChangeArrowheads="1"/>
          </p:cNvSpPr>
          <p:nvPr/>
        </p:nvSpPr>
        <p:spPr bwMode="auto">
          <a:xfrm>
            <a:off x="5436096" y="2276872"/>
            <a:ext cx="287337" cy="28098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t>k2</a:t>
            </a:r>
          </a:p>
        </p:txBody>
      </p:sp>
    </p:spTree>
    <p:extLst>
      <p:ext uri="{BB962C8B-B14F-4D97-AF65-F5344CB8AC3E}">
        <p14:creationId xmlns:p14="http://schemas.microsoft.com/office/powerpoint/2010/main" val="716161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865A33DC-D953-43AA-82C0-F37998B9E044}" type="slidenum">
              <a:rPr kumimoji="0" lang="en-US" altLang="ko-KR" sz="1400" smtClean="0">
                <a:latin typeface="Trebuchet MS" pitchFamily="34" charset="0"/>
              </a:rPr>
              <a:pPr/>
              <a:t>43</a:t>
            </a:fld>
            <a:endParaRPr kumimoji="0" lang="en-US" altLang="ko-KR" sz="1400" smtClean="0">
              <a:latin typeface="Trebuchet MS" pitchFamily="34" charset="0"/>
            </a:endParaRPr>
          </a:p>
        </p:txBody>
      </p:sp>
      <p:sp>
        <p:nvSpPr>
          <p:cNvPr id="38915" name="Text Box 3"/>
          <p:cNvSpPr txBox="1">
            <a:spLocks noChangeArrowheads="1"/>
          </p:cNvSpPr>
          <p:nvPr/>
        </p:nvSpPr>
        <p:spPr bwMode="auto">
          <a:xfrm>
            <a:off x="542925" y="1196752"/>
            <a:ext cx="3654425" cy="421038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70000"/>
              </a:lnSpc>
              <a:spcBef>
                <a:spcPct val="50000"/>
              </a:spcBef>
            </a:pPr>
            <a:r>
              <a:rPr lang="en-US" altLang="ko-KR" sz="1200" dirty="0" err="1" smtClean="0"/>
              <a:t>AvlTree</a:t>
            </a:r>
            <a:r>
              <a:rPr lang="en-US" altLang="ko-KR" sz="1200" dirty="0" smtClean="0"/>
              <a:t> Insert</a:t>
            </a:r>
            <a:r>
              <a:rPr lang="en-US" altLang="ko-KR" sz="1200" dirty="0"/>
              <a:t>( </a:t>
            </a:r>
            <a:r>
              <a:rPr lang="en-US" altLang="ko-KR" sz="1200" dirty="0" err="1"/>
              <a:t>ElementType</a:t>
            </a:r>
            <a:r>
              <a:rPr lang="en-US" altLang="ko-KR" sz="1200" dirty="0"/>
              <a:t> X, </a:t>
            </a:r>
            <a:r>
              <a:rPr lang="en-US" altLang="ko-KR" sz="1200" dirty="0" err="1"/>
              <a:t>AvlTree</a:t>
            </a:r>
            <a:r>
              <a:rPr lang="en-US" altLang="ko-KR" sz="1200" dirty="0"/>
              <a:t> T )</a:t>
            </a:r>
          </a:p>
          <a:p>
            <a:pPr algn="just" eaLnBrk="1" hangingPunct="1">
              <a:lnSpc>
                <a:spcPct val="70000"/>
              </a:lnSpc>
              <a:spcBef>
                <a:spcPct val="50000"/>
              </a:spcBef>
            </a:pPr>
            <a:r>
              <a:rPr lang="en-US" altLang="ko-KR" sz="1200" dirty="0"/>
              <a:t>{</a:t>
            </a:r>
          </a:p>
          <a:p>
            <a:pPr algn="just" eaLnBrk="1" hangingPunct="1">
              <a:lnSpc>
                <a:spcPct val="70000"/>
              </a:lnSpc>
              <a:spcBef>
                <a:spcPct val="50000"/>
              </a:spcBef>
            </a:pPr>
            <a:r>
              <a:rPr lang="en-US" altLang="ko-KR" sz="1200" dirty="0" smtClean="0"/>
              <a:t>   </a:t>
            </a:r>
            <a:r>
              <a:rPr lang="en-US" altLang="ko-KR" sz="1200" dirty="0"/>
              <a:t>if( T == NULL ) </a:t>
            </a:r>
            <a:r>
              <a:rPr lang="en-US" altLang="ko-KR" sz="1200" dirty="0" smtClean="0"/>
              <a:t>   </a:t>
            </a:r>
            <a:r>
              <a:rPr lang="en-US" altLang="ko-KR" sz="1200" dirty="0"/>
              <a:t>{</a:t>
            </a:r>
          </a:p>
          <a:p>
            <a:pPr algn="just" eaLnBrk="1" hangingPunct="1">
              <a:lnSpc>
                <a:spcPct val="70000"/>
              </a:lnSpc>
              <a:spcBef>
                <a:spcPct val="50000"/>
              </a:spcBef>
            </a:pPr>
            <a:r>
              <a:rPr lang="en-US" altLang="ko-KR" sz="1200" dirty="0"/>
              <a:t>      T = </a:t>
            </a:r>
            <a:r>
              <a:rPr lang="en-US" altLang="ko-KR" sz="1200" dirty="0" err="1"/>
              <a:t>malloc</a:t>
            </a:r>
            <a:r>
              <a:rPr lang="en-US" altLang="ko-KR" sz="1200" dirty="0"/>
              <a:t>( </a:t>
            </a:r>
            <a:r>
              <a:rPr lang="en-US" altLang="ko-KR" sz="1200" dirty="0" err="1"/>
              <a:t>sizeof</a:t>
            </a:r>
            <a:r>
              <a:rPr lang="en-US" altLang="ko-KR" sz="1200" dirty="0"/>
              <a:t>( </a:t>
            </a:r>
            <a:r>
              <a:rPr lang="en-US" altLang="ko-KR" sz="1200" dirty="0" err="1"/>
              <a:t>struct</a:t>
            </a:r>
            <a:r>
              <a:rPr lang="en-US" altLang="ko-KR" sz="1200" dirty="0"/>
              <a:t> </a:t>
            </a:r>
            <a:r>
              <a:rPr lang="en-US" altLang="ko-KR" sz="1200" dirty="0" err="1"/>
              <a:t>AvlNode</a:t>
            </a:r>
            <a:r>
              <a:rPr lang="en-US" altLang="ko-KR" sz="1200" dirty="0"/>
              <a:t> ) );</a:t>
            </a:r>
          </a:p>
          <a:p>
            <a:pPr algn="just" eaLnBrk="1" hangingPunct="1">
              <a:lnSpc>
                <a:spcPct val="70000"/>
              </a:lnSpc>
              <a:spcBef>
                <a:spcPct val="50000"/>
              </a:spcBef>
            </a:pPr>
            <a:r>
              <a:rPr lang="en-US" altLang="ko-KR" sz="1200" dirty="0"/>
              <a:t>      if( T == NULL )</a:t>
            </a:r>
          </a:p>
          <a:p>
            <a:pPr algn="just" eaLnBrk="1" hangingPunct="1">
              <a:lnSpc>
                <a:spcPct val="70000"/>
              </a:lnSpc>
              <a:spcBef>
                <a:spcPct val="50000"/>
              </a:spcBef>
            </a:pPr>
            <a:r>
              <a:rPr lang="en-US" altLang="ko-KR" sz="1200" dirty="0"/>
              <a:t>         </a:t>
            </a:r>
            <a:r>
              <a:rPr lang="en-US" altLang="ko-KR" sz="1200" dirty="0" err="1"/>
              <a:t>FatalError</a:t>
            </a:r>
            <a:r>
              <a:rPr lang="en-US" altLang="ko-KR" sz="1200" dirty="0"/>
              <a:t>( “Out of space!!!” );</a:t>
            </a:r>
          </a:p>
          <a:p>
            <a:pPr algn="just" eaLnBrk="1" hangingPunct="1">
              <a:lnSpc>
                <a:spcPct val="70000"/>
              </a:lnSpc>
              <a:spcBef>
                <a:spcPct val="50000"/>
              </a:spcBef>
            </a:pPr>
            <a:r>
              <a:rPr lang="en-US" altLang="ko-KR" sz="1200" dirty="0"/>
              <a:t>      </a:t>
            </a:r>
            <a:r>
              <a:rPr lang="en-US" altLang="ko-KR" sz="1200" dirty="0" smtClean="0"/>
              <a:t>else {</a:t>
            </a:r>
            <a:endParaRPr lang="en-US" altLang="ko-KR" sz="1200" dirty="0"/>
          </a:p>
          <a:p>
            <a:pPr algn="just" eaLnBrk="1" hangingPunct="1">
              <a:lnSpc>
                <a:spcPct val="70000"/>
              </a:lnSpc>
              <a:spcBef>
                <a:spcPct val="50000"/>
              </a:spcBef>
            </a:pPr>
            <a:r>
              <a:rPr lang="en-US" altLang="ko-KR" sz="1200" dirty="0"/>
              <a:t>         T-&gt;Element = X; T-&gt;Height = 0;</a:t>
            </a:r>
          </a:p>
          <a:p>
            <a:pPr algn="just" eaLnBrk="1" hangingPunct="1">
              <a:lnSpc>
                <a:spcPct val="70000"/>
              </a:lnSpc>
              <a:spcBef>
                <a:spcPct val="50000"/>
              </a:spcBef>
            </a:pPr>
            <a:r>
              <a:rPr lang="en-US" altLang="ko-KR" sz="1200" dirty="0"/>
              <a:t>         T-&gt;Left = T-&gt;Right = NULL;</a:t>
            </a:r>
          </a:p>
          <a:p>
            <a:pPr algn="just" eaLnBrk="1" hangingPunct="1">
              <a:lnSpc>
                <a:spcPct val="70000"/>
              </a:lnSpc>
              <a:spcBef>
                <a:spcPct val="50000"/>
              </a:spcBef>
            </a:pPr>
            <a:r>
              <a:rPr lang="en-US" altLang="ko-KR" sz="1200" dirty="0"/>
              <a:t>      }</a:t>
            </a:r>
          </a:p>
          <a:p>
            <a:pPr algn="just" eaLnBrk="1" hangingPunct="1">
              <a:lnSpc>
                <a:spcPct val="70000"/>
              </a:lnSpc>
              <a:spcBef>
                <a:spcPct val="50000"/>
              </a:spcBef>
            </a:pPr>
            <a:r>
              <a:rPr lang="en-US" altLang="ko-KR" sz="1200" dirty="0"/>
              <a:t>   }</a:t>
            </a:r>
          </a:p>
          <a:p>
            <a:pPr algn="just" eaLnBrk="1" hangingPunct="1">
              <a:lnSpc>
                <a:spcPct val="70000"/>
              </a:lnSpc>
              <a:spcBef>
                <a:spcPct val="50000"/>
              </a:spcBef>
            </a:pPr>
            <a:r>
              <a:rPr lang="en-US" altLang="ko-KR" sz="1200" dirty="0"/>
              <a:t>   </a:t>
            </a:r>
            <a:r>
              <a:rPr lang="en-US" altLang="ko-KR" sz="1200" dirty="0" smtClean="0"/>
              <a:t>else </a:t>
            </a:r>
            <a:r>
              <a:rPr lang="en-US" altLang="ko-KR" sz="1200" dirty="0"/>
              <a:t>if ( X &lt; T-&gt;Element ) </a:t>
            </a:r>
            <a:r>
              <a:rPr lang="en-US" altLang="ko-KR" sz="1200" dirty="0" smtClean="0"/>
              <a:t>  </a:t>
            </a:r>
            <a:r>
              <a:rPr lang="en-US" altLang="ko-KR" sz="1200" dirty="0"/>
              <a:t>{</a:t>
            </a:r>
          </a:p>
          <a:p>
            <a:pPr algn="just" eaLnBrk="1" hangingPunct="1">
              <a:lnSpc>
                <a:spcPct val="70000"/>
              </a:lnSpc>
              <a:spcBef>
                <a:spcPct val="50000"/>
              </a:spcBef>
            </a:pPr>
            <a:r>
              <a:rPr lang="en-US" altLang="ko-KR" sz="1200" dirty="0"/>
              <a:t>      T-&gt;Left = Insert( X, T-&gt;Left );</a:t>
            </a:r>
          </a:p>
          <a:p>
            <a:pPr algn="just" eaLnBrk="1" hangingPunct="1">
              <a:lnSpc>
                <a:spcPct val="70000"/>
              </a:lnSpc>
              <a:spcBef>
                <a:spcPct val="50000"/>
              </a:spcBef>
            </a:pPr>
            <a:r>
              <a:rPr lang="en-US" altLang="ko-KR" sz="1200" dirty="0"/>
              <a:t>      if( Height( T-&gt;Left ) – Height( T-&gt;Right ) == 2 )</a:t>
            </a:r>
          </a:p>
          <a:p>
            <a:pPr algn="just" eaLnBrk="1" hangingPunct="1">
              <a:lnSpc>
                <a:spcPct val="70000"/>
              </a:lnSpc>
              <a:spcBef>
                <a:spcPct val="50000"/>
              </a:spcBef>
            </a:pPr>
            <a:r>
              <a:rPr lang="en-US" altLang="ko-KR" sz="1200" dirty="0"/>
              <a:t>         if( X &lt; T-&gt;Left-&gt;Element )</a:t>
            </a:r>
          </a:p>
          <a:p>
            <a:pPr algn="just" eaLnBrk="1" hangingPunct="1">
              <a:lnSpc>
                <a:spcPct val="70000"/>
              </a:lnSpc>
              <a:spcBef>
                <a:spcPct val="50000"/>
              </a:spcBef>
            </a:pPr>
            <a:r>
              <a:rPr lang="en-US" altLang="ko-KR" sz="1200" dirty="0"/>
              <a:t>            T = </a:t>
            </a:r>
            <a:r>
              <a:rPr lang="en-US" altLang="ko-KR" sz="1200" dirty="0" err="1"/>
              <a:t>SingleRotateWithLeft</a:t>
            </a:r>
            <a:r>
              <a:rPr lang="en-US" altLang="ko-KR" sz="1200" dirty="0"/>
              <a:t>( T );</a:t>
            </a:r>
          </a:p>
          <a:p>
            <a:pPr algn="just" eaLnBrk="1" hangingPunct="1">
              <a:lnSpc>
                <a:spcPct val="70000"/>
              </a:lnSpc>
              <a:spcBef>
                <a:spcPct val="50000"/>
              </a:spcBef>
            </a:pPr>
            <a:r>
              <a:rPr lang="en-US" altLang="ko-KR" sz="1200" dirty="0"/>
              <a:t>         else</a:t>
            </a:r>
          </a:p>
          <a:p>
            <a:pPr algn="just" eaLnBrk="1" hangingPunct="1">
              <a:lnSpc>
                <a:spcPct val="70000"/>
              </a:lnSpc>
              <a:spcBef>
                <a:spcPct val="50000"/>
              </a:spcBef>
            </a:pPr>
            <a:r>
              <a:rPr lang="en-US" altLang="ko-KR" sz="1200" dirty="0"/>
              <a:t>            T = </a:t>
            </a:r>
            <a:r>
              <a:rPr lang="en-US" altLang="ko-KR" sz="1200" dirty="0" err="1"/>
              <a:t>DoubleRotateWithLeft</a:t>
            </a:r>
            <a:r>
              <a:rPr lang="en-US" altLang="ko-KR" sz="1200" dirty="0"/>
              <a:t>( T );</a:t>
            </a:r>
          </a:p>
          <a:p>
            <a:pPr algn="just" eaLnBrk="1" hangingPunct="1">
              <a:lnSpc>
                <a:spcPct val="70000"/>
              </a:lnSpc>
              <a:spcBef>
                <a:spcPct val="50000"/>
              </a:spcBef>
            </a:pPr>
            <a:r>
              <a:rPr lang="en-US" altLang="ko-KR" sz="1200" dirty="0"/>
              <a:t>   }  </a:t>
            </a:r>
          </a:p>
        </p:txBody>
      </p:sp>
      <p:sp>
        <p:nvSpPr>
          <p:cNvPr id="3891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Code for Insertion</a:t>
            </a:r>
          </a:p>
        </p:txBody>
      </p:sp>
      <p:sp>
        <p:nvSpPr>
          <p:cNvPr id="38917" name="Rectangle 5"/>
          <p:cNvSpPr>
            <a:spLocks noChangeArrowheads="1"/>
          </p:cNvSpPr>
          <p:nvPr/>
        </p:nvSpPr>
        <p:spPr bwMode="auto">
          <a:xfrm>
            <a:off x="4419372" y="1204103"/>
            <a:ext cx="4554537" cy="3102388"/>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just">
              <a:lnSpc>
                <a:spcPct val="70000"/>
              </a:lnSpc>
              <a:spcBef>
                <a:spcPct val="50000"/>
              </a:spcBef>
            </a:pPr>
            <a:r>
              <a:rPr lang="en-US" altLang="ko-KR" sz="1200" dirty="0">
                <a:latin typeface="Garamond" pitchFamily="18" charset="0"/>
              </a:rPr>
              <a:t>   else </a:t>
            </a:r>
            <a:r>
              <a:rPr lang="en-US" altLang="ko-KR" sz="1200" dirty="0" smtClean="0">
                <a:latin typeface="Garamond" pitchFamily="18" charset="0"/>
              </a:rPr>
              <a:t>if ( </a:t>
            </a:r>
            <a:r>
              <a:rPr lang="en-US" altLang="ko-KR" sz="1200" dirty="0">
                <a:latin typeface="Garamond" pitchFamily="18" charset="0"/>
              </a:rPr>
              <a:t>X &gt; T-&gt;Element ) </a:t>
            </a:r>
            <a:r>
              <a:rPr lang="en-US" altLang="ko-KR" sz="1200" dirty="0" smtClean="0">
                <a:latin typeface="Garamond" pitchFamily="18" charset="0"/>
              </a:rPr>
              <a:t>  </a:t>
            </a:r>
            <a:r>
              <a:rPr lang="en-US" altLang="ko-KR" sz="1200" dirty="0">
                <a:latin typeface="Garamond" pitchFamily="18" charset="0"/>
              </a:rPr>
              <a:t>{</a:t>
            </a:r>
          </a:p>
          <a:p>
            <a:pPr algn="just">
              <a:lnSpc>
                <a:spcPct val="70000"/>
              </a:lnSpc>
              <a:spcBef>
                <a:spcPct val="50000"/>
              </a:spcBef>
            </a:pPr>
            <a:r>
              <a:rPr lang="en-US" altLang="ko-KR" sz="1200" dirty="0">
                <a:latin typeface="Garamond" pitchFamily="18" charset="0"/>
              </a:rPr>
              <a:t>      T-&gt;Right = Insert( X, T-&gt;Right );</a:t>
            </a:r>
          </a:p>
          <a:p>
            <a:pPr algn="just">
              <a:lnSpc>
                <a:spcPct val="70000"/>
              </a:lnSpc>
              <a:spcBef>
                <a:spcPct val="50000"/>
              </a:spcBef>
            </a:pPr>
            <a:r>
              <a:rPr lang="en-US" altLang="ko-KR" sz="1200" dirty="0">
                <a:latin typeface="Garamond" pitchFamily="18" charset="0"/>
              </a:rPr>
              <a:t>      if( Height( T-&gt;Right ) – Height( T-&gt;Left ) == 2 )</a:t>
            </a:r>
          </a:p>
          <a:p>
            <a:pPr algn="just">
              <a:lnSpc>
                <a:spcPct val="70000"/>
              </a:lnSpc>
              <a:spcBef>
                <a:spcPct val="50000"/>
              </a:spcBef>
            </a:pPr>
            <a:r>
              <a:rPr lang="en-US" altLang="ko-KR" sz="1200" dirty="0">
                <a:latin typeface="Garamond" pitchFamily="18" charset="0"/>
              </a:rPr>
              <a:t>         if( X &gt; T-&gt;Right-&gt;Element )</a:t>
            </a:r>
          </a:p>
          <a:p>
            <a:pPr algn="just">
              <a:lnSpc>
                <a:spcPct val="70000"/>
              </a:lnSpc>
              <a:spcBef>
                <a:spcPct val="50000"/>
              </a:spcBef>
            </a:pPr>
            <a:r>
              <a:rPr lang="en-US" altLang="ko-KR" sz="1200" dirty="0">
                <a:latin typeface="Garamond" pitchFamily="18" charset="0"/>
              </a:rPr>
              <a:t>            T = </a:t>
            </a:r>
            <a:r>
              <a:rPr lang="en-US" altLang="ko-KR" sz="1200" dirty="0" err="1">
                <a:latin typeface="Garamond" pitchFamily="18" charset="0"/>
              </a:rPr>
              <a:t>SingleRotateWithRight</a:t>
            </a:r>
            <a:r>
              <a:rPr lang="en-US" altLang="ko-KR" sz="1200" dirty="0">
                <a:latin typeface="Garamond" pitchFamily="18" charset="0"/>
              </a:rPr>
              <a:t>( T );</a:t>
            </a:r>
          </a:p>
          <a:p>
            <a:pPr algn="just">
              <a:lnSpc>
                <a:spcPct val="70000"/>
              </a:lnSpc>
              <a:spcBef>
                <a:spcPct val="50000"/>
              </a:spcBef>
            </a:pPr>
            <a:r>
              <a:rPr lang="en-US" altLang="ko-KR" sz="1200" dirty="0">
                <a:latin typeface="Garamond" pitchFamily="18" charset="0"/>
              </a:rPr>
              <a:t>         else</a:t>
            </a:r>
          </a:p>
          <a:p>
            <a:pPr algn="just">
              <a:lnSpc>
                <a:spcPct val="70000"/>
              </a:lnSpc>
              <a:spcBef>
                <a:spcPct val="50000"/>
              </a:spcBef>
            </a:pPr>
            <a:r>
              <a:rPr lang="en-US" altLang="ko-KR" sz="1200" dirty="0">
                <a:latin typeface="Garamond" pitchFamily="18" charset="0"/>
              </a:rPr>
              <a:t>            T = </a:t>
            </a:r>
            <a:r>
              <a:rPr lang="en-US" altLang="ko-KR" sz="1200" dirty="0" err="1">
                <a:latin typeface="Garamond" pitchFamily="18" charset="0"/>
              </a:rPr>
              <a:t>DoubleRotateWithRight</a:t>
            </a:r>
            <a:r>
              <a:rPr lang="en-US" altLang="ko-KR" sz="1200" dirty="0">
                <a:latin typeface="Garamond" pitchFamily="18" charset="0"/>
              </a:rPr>
              <a:t>( T );</a:t>
            </a:r>
          </a:p>
          <a:p>
            <a:pPr algn="just">
              <a:lnSpc>
                <a:spcPct val="70000"/>
              </a:lnSpc>
              <a:spcBef>
                <a:spcPct val="50000"/>
              </a:spcBef>
            </a:pPr>
            <a:r>
              <a:rPr lang="en-US" altLang="ko-KR" sz="1200" dirty="0">
                <a:latin typeface="Garamond" pitchFamily="18" charset="0"/>
              </a:rPr>
              <a:t>   }</a:t>
            </a:r>
          </a:p>
          <a:p>
            <a:pPr algn="just">
              <a:lnSpc>
                <a:spcPct val="70000"/>
              </a:lnSpc>
              <a:spcBef>
                <a:spcPct val="50000"/>
              </a:spcBef>
            </a:pPr>
            <a:endParaRPr lang="en-US" altLang="ko-KR" sz="1200" dirty="0">
              <a:latin typeface="Garamond" pitchFamily="18" charset="0"/>
            </a:endParaRPr>
          </a:p>
          <a:p>
            <a:pPr algn="just">
              <a:lnSpc>
                <a:spcPct val="70000"/>
              </a:lnSpc>
              <a:spcBef>
                <a:spcPct val="50000"/>
              </a:spcBef>
            </a:pPr>
            <a:r>
              <a:rPr lang="en-US" altLang="ko-KR" sz="1200" dirty="0">
                <a:latin typeface="Garamond" pitchFamily="18" charset="0"/>
              </a:rPr>
              <a:t>   /* Height adjustment when inserted without rotation */</a:t>
            </a:r>
          </a:p>
          <a:p>
            <a:pPr algn="just">
              <a:lnSpc>
                <a:spcPct val="70000"/>
              </a:lnSpc>
              <a:spcBef>
                <a:spcPct val="50000"/>
              </a:spcBef>
            </a:pPr>
            <a:r>
              <a:rPr lang="en-US" altLang="ko-KR" sz="1200" dirty="0">
                <a:latin typeface="Garamond" pitchFamily="18" charset="0"/>
              </a:rPr>
              <a:t>   T-&gt;Height = Max( Height( T-&gt;Left ), Height( T-&gt;Right ) ) + 1;</a:t>
            </a:r>
          </a:p>
          <a:p>
            <a:pPr algn="just">
              <a:lnSpc>
                <a:spcPct val="70000"/>
              </a:lnSpc>
              <a:spcBef>
                <a:spcPct val="50000"/>
              </a:spcBef>
            </a:pPr>
            <a:endParaRPr lang="en-US" altLang="ko-KR" sz="1200" dirty="0">
              <a:latin typeface="Garamond" pitchFamily="18" charset="0"/>
            </a:endParaRPr>
          </a:p>
          <a:p>
            <a:pPr algn="just">
              <a:lnSpc>
                <a:spcPct val="70000"/>
              </a:lnSpc>
              <a:spcBef>
                <a:spcPct val="50000"/>
              </a:spcBef>
            </a:pPr>
            <a:r>
              <a:rPr lang="en-US" altLang="ko-KR" sz="1200" dirty="0">
                <a:latin typeface="Garamond" pitchFamily="18" charset="0"/>
              </a:rPr>
              <a:t>   return T;</a:t>
            </a:r>
          </a:p>
          <a:p>
            <a:pPr algn="just">
              <a:lnSpc>
                <a:spcPct val="70000"/>
              </a:lnSpc>
              <a:spcBef>
                <a:spcPct val="50000"/>
              </a:spcBef>
            </a:pPr>
            <a:r>
              <a:rPr lang="en-US" altLang="ko-KR" sz="1200" dirty="0">
                <a:latin typeface="Garamond" pitchFamily="18" charset="0"/>
              </a:rPr>
              <a:t>}</a:t>
            </a:r>
          </a:p>
        </p:txBody>
      </p:sp>
    </p:spTree>
    <p:extLst>
      <p:ext uri="{BB962C8B-B14F-4D97-AF65-F5344CB8AC3E}">
        <p14:creationId xmlns:p14="http://schemas.microsoft.com/office/powerpoint/2010/main" val="2079606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B73C9CE1-0E62-4E04-AD9B-96D46E944846}" type="slidenum">
              <a:rPr kumimoji="0" lang="en-US" altLang="ko-KR" sz="1400" smtClean="0">
                <a:latin typeface="Trebuchet MS" pitchFamily="34" charset="0"/>
              </a:rPr>
              <a:pPr/>
              <a:t>44</a:t>
            </a:fld>
            <a:endParaRPr kumimoji="0" lang="en-US" altLang="ko-KR" sz="1400" smtClean="0">
              <a:latin typeface="Trebuchet MS" pitchFamily="34" charset="0"/>
            </a:endParaRPr>
          </a:p>
        </p:txBody>
      </p:sp>
      <p:sp>
        <p:nvSpPr>
          <p:cNvPr id="35843" name="Text Box 3"/>
          <p:cNvSpPr txBox="1">
            <a:spLocks noChangeArrowheads="1"/>
          </p:cNvSpPr>
          <p:nvPr/>
        </p:nvSpPr>
        <p:spPr bwMode="auto">
          <a:xfrm>
            <a:off x="557213" y="1438275"/>
            <a:ext cx="7975600"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120000"/>
              </a:lnSpc>
              <a:spcBef>
                <a:spcPct val="50000"/>
              </a:spcBef>
            </a:pPr>
            <a:r>
              <a:rPr lang="en-US" altLang="ko-KR" sz="2000" dirty="0"/>
              <a:t>Single rotation</a:t>
            </a:r>
          </a:p>
          <a:p>
            <a:pPr algn="just" eaLnBrk="1" hangingPunct="1">
              <a:lnSpc>
                <a:spcPct val="110000"/>
              </a:lnSpc>
              <a:spcBef>
                <a:spcPct val="50000"/>
              </a:spcBef>
              <a:buFontTx/>
              <a:buChar char="•"/>
            </a:pPr>
            <a:r>
              <a:rPr lang="en-US" altLang="ko-KR" sz="2000" dirty="0"/>
              <a:t> </a:t>
            </a:r>
            <a:r>
              <a:rPr lang="en-US" altLang="ko-KR" sz="1800" dirty="0"/>
              <a:t>Insert sequence: 3, 2, 1, 4, 5, 6, 7</a:t>
            </a:r>
          </a:p>
          <a:p>
            <a:pPr algn="just" eaLnBrk="1" hangingPunct="1">
              <a:lnSpc>
                <a:spcPct val="110000"/>
              </a:lnSpc>
              <a:spcBef>
                <a:spcPct val="50000"/>
              </a:spcBef>
            </a:pPr>
            <a:r>
              <a:rPr lang="en-US" altLang="ko-KR" sz="2000" dirty="0"/>
              <a:t>Double rotation</a:t>
            </a:r>
          </a:p>
          <a:p>
            <a:pPr algn="just" eaLnBrk="1" hangingPunct="1">
              <a:lnSpc>
                <a:spcPct val="110000"/>
              </a:lnSpc>
              <a:spcBef>
                <a:spcPct val="50000"/>
              </a:spcBef>
              <a:buFontTx/>
              <a:buChar char="•"/>
            </a:pPr>
            <a:r>
              <a:rPr lang="en-US" altLang="ko-KR" sz="2000" dirty="0"/>
              <a:t> </a:t>
            </a:r>
            <a:r>
              <a:rPr lang="en-US" altLang="ko-KR" sz="1800" dirty="0"/>
              <a:t>Insert sequence: 4, 2, 6, 1, 3, 5, 7, 16, 15, 14, 13, 12, 11</a:t>
            </a:r>
          </a:p>
          <a:p>
            <a:pPr algn="just" eaLnBrk="1" hangingPunct="1">
              <a:lnSpc>
                <a:spcPct val="110000"/>
              </a:lnSpc>
              <a:spcBef>
                <a:spcPct val="50000"/>
              </a:spcBef>
            </a:pPr>
            <a:endParaRPr lang="en-US" altLang="ko-KR" sz="1800" dirty="0"/>
          </a:p>
          <a:p>
            <a:pPr algn="just" eaLnBrk="1" hangingPunct="1">
              <a:lnSpc>
                <a:spcPct val="110000"/>
              </a:lnSpc>
              <a:spcBef>
                <a:spcPct val="50000"/>
              </a:spcBef>
            </a:pPr>
            <a:r>
              <a:rPr lang="en-US" altLang="ko-KR" sz="2000" dirty="0"/>
              <a:t>Another exercise</a:t>
            </a:r>
          </a:p>
          <a:p>
            <a:pPr algn="just" eaLnBrk="1" hangingPunct="1">
              <a:lnSpc>
                <a:spcPct val="110000"/>
              </a:lnSpc>
              <a:spcBef>
                <a:spcPct val="50000"/>
              </a:spcBef>
              <a:buFontTx/>
              <a:buChar char="•"/>
            </a:pPr>
            <a:r>
              <a:rPr lang="en-US" altLang="ko-KR" sz="2000" dirty="0"/>
              <a:t> </a:t>
            </a:r>
            <a:r>
              <a:rPr lang="en-US" altLang="ko-KR" sz="1800" dirty="0"/>
              <a:t>Insert sequence: 2, 1, 4, 5, 9, 3, 6, 7</a:t>
            </a:r>
          </a:p>
          <a:p>
            <a:pPr algn="just" eaLnBrk="1" hangingPunct="1">
              <a:lnSpc>
                <a:spcPct val="110000"/>
              </a:lnSpc>
              <a:spcBef>
                <a:spcPct val="50000"/>
              </a:spcBef>
              <a:buFontTx/>
              <a:buChar char="•"/>
            </a:pPr>
            <a:r>
              <a:rPr lang="en-US" altLang="ko-KR" sz="1800" dirty="0"/>
              <a:t> Insert sequence: 3, 2, 1, 4, 5, 6, 7, 16, 15, 14, 13, 12, 11, 10, 8, 9</a:t>
            </a:r>
          </a:p>
          <a:p>
            <a:pPr algn="just" eaLnBrk="1" hangingPunct="1">
              <a:lnSpc>
                <a:spcPct val="110000"/>
              </a:lnSpc>
              <a:spcBef>
                <a:spcPct val="50000"/>
              </a:spcBef>
              <a:buFontTx/>
              <a:buChar char="•"/>
            </a:pPr>
            <a:endParaRPr lang="en-US" altLang="ko-KR" sz="1800" dirty="0"/>
          </a:p>
        </p:txBody>
      </p:sp>
      <p:sp>
        <p:nvSpPr>
          <p:cNvPr id="3584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rPr>
              <a:t>Rotation </a:t>
            </a:r>
            <a:r>
              <a:rPr lang="en-US" altLang="ko-KR" sz="3600" b="1" dirty="0">
                <a:solidFill>
                  <a:schemeClr val="accent2"/>
                </a:solidFill>
                <a:effectLst>
                  <a:outerShdw blurRad="38100" dist="38100" dir="2700000" algn="tl">
                    <a:srgbClr val="000000">
                      <a:alpha val="43137"/>
                    </a:srgbClr>
                  </a:outerShdw>
                </a:effectLst>
              </a:rPr>
              <a:t>Exercises</a:t>
            </a:r>
          </a:p>
        </p:txBody>
      </p:sp>
    </p:spTree>
    <p:extLst>
      <p:ext uri="{BB962C8B-B14F-4D97-AF65-F5344CB8AC3E}">
        <p14:creationId xmlns:p14="http://schemas.microsoft.com/office/powerpoint/2010/main" val="237457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A0133E22-CDA9-4D22-8F7E-E52DE85B4A1E}" type="slidenum">
              <a:rPr kumimoji="0" lang="en-US" altLang="ko-KR" sz="1400" smtClean="0">
                <a:latin typeface="Trebuchet MS" pitchFamily="34" charset="0"/>
              </a:rPr>
              <a:pPr/>
              <a:t>45</a:t>
            </a:fld>
            <a:endParaRPr kumimoji="0" lang="en-US" altLang="ko-KR" sz="1400" smtClean="0">
              <a:latin typeface="Trebuchet MS" pitchFamily="34" charset="0"/>
            </a:endParaRPr>
          </a:p>
        </p:txBody>
      </p:sp>
      <p:sp>
        <p:nvSpPr>
          <p:cNvPr id="39969" name="Rectangle 33"/>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 from an AVL tree</a:t>
            </a:r>
          </a:p>
        </p:txBody>
      </p:sp>
      <p:sp>
        <p:nvSpPr>
          <p:cNvPr id="34" name="Text Box 3"/>
          <p:cNvSpPr txBox="1">
            <a:spLocks noChangeArrowheads="1"/>
          </p:cNvSpPr>
          <p:nvPr/>
        </p:nvSpPr>
        <p:spPr bwMode="auto">
          <a:xfrm>
            <a:off x="395536" y="862498"/>
            <a:ext cx="8010525"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marL="342900" indent="-342900" algn="just" eaLnBrk="1" hangingPunct="1">
              <a:spcBef>
                <a:spcPts val="500"/>
              </a:spcBef>
              <a:buFont typeface="Arial" pitchFamily="34" charset="0"/>
              <a:buChar char="•"/>
            </a:pPr>
            <a:r>
              <a:rPr lang="en-US" altLang="ko-KR" sz="2000" dirty="0" smtClean="0"/>
              <a:t>Deletion is more complex than insertion </a:t>
            </a:r>
          </a:p>
          <a:p>
            <a:pPr marL="342900" indent="-342900" algn="l" eaLnBrk="1" hangingPunct="1">
              <a:spcBef>
                <a:spcPts val="500"/>
              </a:spcBef>
              <a:buFont typeface="Arial" pitchFamily="34" charset="0"/>
              <a:buChar char="•"/>
            </a:pPr>
            <a:r>
              <a:rPr lang="en-US" altLang="ko-KR" sz="2000" dirty="0" smtClean="0"/>
              <a:t>We first do the normal BST deletion:</a:t>
            </a:r>
          </a:p>
          <a:p>
            <a:pPr marL="720000" lvl="1" indent="-342900" algn="just" eaLnBrk="1" hangingPunct="1">
              <a:spcBef>
                <a:spcPts val="500"/>
              </a:spcBef>
              <a:buFont typeface="Garamond" pitchFamily="18" charset="0"/>
              <a:buChar char="−"/>
            </a:pPr>
            <a:r>
              <a:rPr lang="en-US" altLang="ko-KR" sz="2000" dirty="0" smtClean="0"/>
              <a:t>Leaf node: just delete it</a:t>
            </a:r>
          </a:p>
          <a:p>
            <a:pPr marL="720000" lvl="1" indent="-342900" algn="just" eaLnBrk="1" hangingPunct="1">
              <a:spcBef>
                <a:spcPts val="500"/>
              </a:spcBef>
              <a:buFont typeface="Garamond" pitchFamily="18" charset="0"/>
              <a:buChar char="−"/>
            </a:pPr>
            <a:r>
              <a:rPr lang="en-US" altLang="ko-KR" sz="2000" dirty="0" smtClean="0"/>
              <a:t>1 child: delete it and connect it to parent</a:t>
            </a:r>
          </a:p>
          <a:p>
            <a:pPr marL="720000" lvl="1" indent="-342900" algn="just" eaLnBrk="1" hangingPunct="1">
              <a:spcBef>
                <a:spcPts val="500"/>
              </a:spcBef>
              <a:buFont typeface="Garamond" pitchFamily="18" charset="0"/>
              <a:buChar char="−"/>
            </a:pPr>
            <a:r>
              <a:rPr lang="en-US" altLang="ko-KR" sz="2000" dirty="0" smtClean="0"/>
              <a:t>2 children: put successor in your place, delete successor leaf</a:t>
            </a:r>
          </a:p>
          <a:p>
            <a:pPr marL="342900" indent="-342900" algn="l" eaLnBrk="1" hangingPunct="1">
              <a:spcBef>
                <a:spcPts val="500"/>
              </a:spcBef>
              <a:buFont typeface="Arial" pitchFamily="34" charset="0"/>
              <a:buChar char="•"/>
            </a:pPr>
            <a:r>
              <a:rPr lang="en-US" altLang="ko-KR" sz="2000" dirty="0" smtClean="0"/>
              <a:t>Which nodes’ heights may have changed:</a:t>
            </a:r>
          </a:p>
          <a:p>
            <a:pPr marL="720000" lvl="1" indent="-342900" algn="just" eaLnBrk="1" hangingPunct="1">
              <a:spcBef>
                <a:spcPts val="500"/>
              </a:spcBef>
              <a:buFont typeface="Garamond" pitchFamily="18" charset="0"/>
              <a:buChar char="−"/>
            </a:pPr>
            <a:r>
              <a:rPr lang="en-US" altLang="ko-KR" sz="2000" dirty="0" smtClean="0"/>
              <a:t>Leaf node: path from the parent of deleted node to root</a:t>
            </a:r>
          </a:p>
          <a:p>
            <a:pPr marL="720000" lvl="1" indent="-342900" algn="just" eaLnBrk="1" hangingPunct="1">
              <a:spcBef>
                <a:spcPts val="500"/>
              </a:spcBef>
              <a:buFont typeface="Garamond" pitchFamily="18" charset="0"/>
              <a:buChar char="−"/>
            </a:pPr>
            <a:r>
              <a:rPr lang="en-US" altLang="ko-KR" sz="2000" dirty="0" smtClean="0"/>
              <a:t>1 child: path from the parent of deleted node to root</a:t>
            </a:r>
          </a:p>
          <a:p>
            <a:pPr marL="720000" lvl="1" indent="-342900" algn="just" eaLnBrk="1" hangingPunct="1">
              <a:spcBef>
                <a:spcPts val="500"/>
              </a:spcBef>
              <a:buFont typeface="Garamond" pitchFamily="18" charset="0"/>
              <a:buChar char="−"/>
            </a:pPr>
            <a:r>
              <a:rPr lang="en-US" altLang="ko-KR" sz="2000" dirty="0" smtClean="0"/>
              <a:t>2 children: path from the parent of deleted successor leaf to root</a:t>
            </a:r>
          </a:p>
        </p:txBody>
      </p:sp>
    </p:spTree>
    <p:extLst>
      <p:ext uri="{BB962C8B-B14F-4D97-AF65-F5344CB8AC3E}">
        <p14:creationId xmlns:p14="http://schemas.microsoft.com/office/powerpoint/2010/main" val="2257389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직선 연결선 27"/>
          <p:cNvCxnSpPr>
            <a:stCxn id="22" idx="5"/>
            <a:endCxn id="27" idx="0"/>
          </p:cNvCxnSpPr>
          <p:nvPr/>
        </p:nvCxnSpPr>
        <p:spPr bwMode="auto">
          <a:xfrm>
            <a:off x="5815417" y="2728201"/>
            <a:ext cx="1348871" cy="844815"/>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10" name="직선 연결선 9"/>
          <p:cNvCxnSpPr>
            <a:stCxn id="6" idx="3"/>
            <a:endCxn id="11" idx="0"/>
          </p:cNvCxnSpPr>
          <p:nvPr/>
        </p:nvCxnSpPr>
        <p:spPr bwMode="auto">
          <a:xfrm flipH="1">
            <a:off x="1475656" y="2080129"/>
            <a:ext cx="1204855" cy="1420879"/>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3993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A0133E22-CDA9-4D22-8F7E-E52DE85B4A1E}" type="slidenum">
              <a:rPr kumimoji="0" lang="en-US" altLang="ko-KR" sz="1400" smtClean="0">
                <a:latin typeface="Trebuchet MS" pitchFamily="34" charset="0"/>
              </a:rPr>
              <a:pPr/>
              <a:t>46</a:t>
            </a:fld>
            <a:endParaRPr kumimoji="0" lang="en-US" altLang="ko-KR" sz="1400" smtClean="0">
              <a:latin typeface="Trebuchet MS" pitchFamily="34" charset="0"/>
            </a:endParaRPr>
          </a:p>
        </p:txBody>
      </p:sp>
      <p:sp>
        <p:nvSpPr>
          <p:cNvPr id="39969" name="Rectangle 33"/>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Deletion from an AVL tree</a:t>
            </a:r>
          </a:p>
        </p:txBody>
      </p:sp>
      <p:sp>
        <p:nvSpPr>
          <p:cNvPr id="34" name="Text Box 3"/>
          <p:cNvSpPr txBox="1">
            <a:spLocks noChangeArrowheads="1"/>
          </p:cNvSpPr>
          <p:nvPr/>
        </p:nvSpPr>
        <p:spPr bwMode="auto">
          <a:xfrm>
            <a:off x="395536" y="862498"/>
            <a:ext cx="80105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marL="342900" indent="-342900" algn="l" eaLnBrk="1" hangingPunct="1">
              <a:spcBef>
                <a:spcPts val="500"/>
              </a:spcBef>
              <a:buFont typeface="Arial" pitchFamily="34" charset="0"/>
              <a:buChar char="•"/>
            </a:pPr>
            <a:r>
              <a:rPr lang="en-US" altLang="ko-KR" sz="2000" dirty="0" smtClean="0"/>
              <a:t>Let z be the first unbalanced node, y be the larger height child of z, and x be the larger height child of y. Then, there are also four cases:</a:t>
            </a:r>
            <a:endParaRPr lang="en-US" altLang="ko-KR" sz="2000" dirty="0"/>
          </a:p>
        </p:txBody>
      </p:sp>
      <p:sp>
        <p:nvSpPr>
          <p:cNvPr id="6" name="타원 5"/>
          <p:cNvSpPr/>
          <p:nvPr/>
        </p:nvSpPr>
        <p:spPr bwMode="auto">
          <a:xfrm>
            <a:off x="2627784" y="1772816"/>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z</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 name="타원 6"/>
          <p:cNvSpPr/>
          <p:nvPr/>
        </p:nvSpPr>
        <p:spPr bwMode="auto">
          <a:xfrm>
            <a:off x="2123728" y="227687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y</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8" name="타원 7"/>
          <p:cNvSpPr/>
          <p:nvPr/>
        </p:nvSpPr>
        <p:spPr bwMode="auto">
          <a:xfrm>
            <a:off x="1763688" y="278092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x</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1" name="이등변 삼각형 10"/>
          <p:cNvSpPr/>
          <p:nvPr/>
        </p:nvSpPr>
        <p:spPr bwMode="auto">
          <a:xfrm>
            <a:off x="1043608" y="3501008"/>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T1</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3" name="이등변 삼각형 12"/>
          <p:cNvSpPr/>
          <p:nvPr/>
        </p:nvSpPr>
        <p:spPr bwMode="auto">
          <a:xfrm>
            <a:off x="2267744" y="3501008"/>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T2</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15" name="직선 연결선 14"/>
          <p:cNvCxnSpPr>
            <a:stCxn id="8" idx="5"/>
            <a:endCxn id="13" idx="0"/>
          </p:cNvCxnSpPr>
          <p:nvPr/>
        </p:nvCxnSpPr>
        <p:spPr bwMode="auto">
          <a:xfrm>
            <a:off x="2071001" y="3088241"/>
            <a:ext cx="628791" cy="412767"/>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16" name="이등변 삼각형 15"/>
          <p:cNvSpPr/>
          <p:nvPr/>
        </p:nvSpPr>
        <p:spPr bwMode="auto">
          <a:xfrm>
            <a:off x="2699792" y="2924944"/>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T3</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17" name="직선 연결선 16"/>
          <p:cNvCxnSpPr>
            <a:stCxn id="7" idx="6"/>
            <a:endCxn id="16" idx="0"/>
          </p:cNvCxnSpPr>
          <p:nvPr/>
        </p:nvCxnSpPr>
        <p:spPr bwMode="auto">
          <a:xfrm>
            <a:off x="2483768" y="2456892"/>
            <a:ext cx="648072" cy="468052"/>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18" name="이등변 삼각형 17"/>
          <p:cNvSpPr/>
          <p:nvPr/>
        </p:nvSpPr>
        <p:spPr bwMode="auto">
          <a:xfrm>
            <a:off x="3131840" y="2348880"/>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T4</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19" name="직선 연결선 18"/>
          <p:cNvCxnSpPr>
            <a:endCxn id="18" idx="0"/>
          </p:cNvCxnSpPr>
          <p:nvPr/>
        </p:nvCxnSpPr>
        <p:spPr bwMode="auto">
          <a:xfrm>
            <a:off x="3007105" y="2008121"/>
            <a:ext cx="556783" cy="340759"/>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20" name="직선 연결선 19"/>
          <p:cNvCxnSpPr>
            <a:stCxn id="21" idx="3"/>
            <a:endCxn id="33" idx="0"/>
          </p:cNvCxnSpPr>
          <p:nvPr/>
        </p:nvCxnSpPr>
        <p:spPr bwMode="auto">
          <a:xfrm flipH="1">
            <a:off x="5292080" y="2152137"/>
            <a:ext cx="772807" cy="844815"/>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21" name="타원 20"/>
          <p:cNvSpPr/>
          <p:nvPr/>
        </p:nvSpPr>
        <p:spPr bwMode="auto">
          <a:xfrm>
            <a:off x="6012160" y="1844824"/>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z</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2" name="타원 21"/>
          <p:cNvSpPr/>
          <p:nvPr/>
        </p:nvSpPr>
        <p:spPr bwMode="auto">
          <a:xfrm>
            <a:off x="5508104" y="2420888"/>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y</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3" name="타원 22"/>
          <p:cNvSpPr/>
          <p:nvPr/>
        </p:nvSpPr>
        <p:spPr bwMode="auto">
          <a:xfrm>
            <a:off x="6084168" y="2852936"/>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x</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5" name="이등변 삼각형 24"/>
          <p:cNvSpPr/>
          <p:nvPr/>
        </p:nvSpPr>
        <p:spPr bwMode="auto">
          <a:xfrm>
            <a:off x="5508104" y="3573016"/>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T2</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26" name="직선 연결선 25"/>
          <p:cNvCxnSpPr>
            <a:endCxn id="25" idx="0"/>
          </p:cNvCxnSpPr>
          <p:nvPr/>
        </p:nvCxnSpPr>
        <p:spPr bwMode="auto">
          <a:xfrm flipH="1">
            <a:off x="5940152" y="3212976"/>
            <a:ext cx="307314" cy="360040"/>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27" name="이등변 삼각형 26"/>
          <p:cNvSpPr/>
          <p:nvPr/>
        </p:nvSpPr>
        <p:spPr bwMode="auto">
          <a:xfrm>
            <a:off x="6732240" y="3573016"/>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T3</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9" name="이등변 삼각형 28"/>
          <p:cNvSpPr/>
          <p:nvPr/>
        </p:nvSpPr>
        <p:spPr bwMode="auto">
          <a:xfrm>
            <a:off x="6496935" y="2401607"/>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T4</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30" name="직선 연결선 29"/>
          <p:cNvCxnSpPr>
            <a:endCxn id="29" idx="0"/>
          </p:cNvCxnSpPr>
          <p:nvPr/>
        </p:nvCxnSpPr>
        <p:spPr bwMode="auto">
          <a:xfrm>
            <a:off x="6372200" y="2060848"/>
            <a:ext cx="556783" cy="340759"/>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33" name="이등변 삼각형 32"/>
          <p:cNvSpPr/>
          <p:nvPr/>
        </p:nvSpPr>
        <p:spPr bwMode="auto">
          <a:xfrm>
            <a:off x="4860032" y="2996952"/>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T1</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36" name="직선 연결선 35"/>
          <p:cNvCxnSpPr>
            <a:stCxn id="40" idx="3"/>
            <a:endCxn id="43" idx="0"/>
          </p:cNvCxnSpPr>
          <p:nvPr/>
        </p:nvCxnSpPr>
        <p:spPr bwMode="auto">
          <a:xfrm flipH="1">
            <a:off x="3203848" y="5824545"/>
            <a:ext cx="340759" cy="274657"/>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37" name="직선 연결선 36"/>
          <p:cNvCxnSpPr>
            <a:stCxn id="38" idx="2"/>
            <a:endCxn id="46" idx="0"/>
          </p:cNvCxnSpPr>
          <p:nvPr/>
        </p:nvCxnSpPr>
        <p:spPr bwMode="auto">
          <a:xfrm flipH="1">
            <a:off x="1403648" y="4617132"/>
            <a:ext cx="504056" cy="324036"/>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38" name="타원 37"/>
          <p:cNvSpPr/>
          <p:nvPr/>
        </p:nvSpPr>
        <p:spPr bwMode="auto">
          <a:xfrm>
            <a:off x="1907704" y="443711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z</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41" name="이등변 삼각형 40"/>
          <p:cNvSpPr/>
          <p:nvPr/>
        </p:nvSpPr>
        <p:spPr bwMode="auto">
          <a:xfrm>
            <a:off x="1907704" y="5589240"/>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T2</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42" name="직선 연결선 41"/>
          <p:cNvCxnSpPr/>
          <p:nvPr/>
        </p:nvCxnSpPr>
        <p:spPr bwMode="auto">
          <a:xfrm flipH="1">
            <a:off x="2339752" y="5157192"/>
            <a:ext cx="379322" cy="432048"/>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43" name="이등변 삼각형 42"/>
          <p:cNvSpPr/>
          <p:nvPr/>
        </p:nvSpPr>
        <p:spPr bwMode="auto">
          <a:xfrm>
            <a:off x="2771800" y="6099202"/>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T3</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44" name="이등변 삼각형 43"/>
          <p:cNvSpPr/>
          <p:nvPr/>
        </p:nvSpPr>
        <p:spPr bwMode="auto">
          <a:xfrm>
            <a:off x="3779912" y="6093296"/>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T4</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45" name="직선 연결선 44"/>
          <p:cNvCxnSpPr>
            <a:stCxn id="38" idx="6"/>
            <a:endCxn id="44" idx="0"/>
          </p:cNvCxnSpPr>
          <p:nvPr/>
        </p:nvCxnSpPr>
        <p:spPr bwMode="auto">
          <a:xfrm>
            <a:off x="2267744" y="4617132"/>
            <a:ext cx="1944216" cy="147616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46" name="이등변 삼각형 45"/>
          <p:cNvSpPr/>
          <p:nvPr/>
        </p:nvSpPr>
        <p:spPr bwMode="auto">
          <a:xfrm>
            <a:off x="971600" y="4941168"/>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T1</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39" name="타원 38"/>
          <p:cNvSpPr/>
          <p:nvPr/>
        </p:nvSpPr>
        <p:spPr bwMode="auto">
          <a:xfrm>
            <a:off x="2699792" y="486916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y</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40" name="타원 39"/>
          <p:cNvSpPr/>
          <p:nvPr/>
        </p:nvSpPr>
        <p:spPr bwMode="auto">
          <a:xfrm>
            <a:off x="3491880" y="551723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x</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63" name="직선 연결선 62"/>
          <p:cNvCxnSpPr>
            <a:stCxn id="73" idx="5"/>
            <a:endCxn id="68" idx="0"/>
          </p:cNvCxnSpPr>
          <p:nvPr/>
        </p:nvCxnSpPr>
        <p:spPr bwMode="auto">
          <a:xfrm>
            <a:off x="6247465" y="5752537"/>
            <a:ext cx="484775" cy="357682"/>
          </a:xfrm>
          <a:prstGeom prst="line">
            <a:avLst/>
          </a:prstGeom>
          <a:solidFill>
            <a:schemeClr val="accent1"/>
          </a:solidFill>
          <a:ln w="28575" cap="flat" cmpd="sng" algn="ctr">
            <a:solidFill>
              <a:srgbClr val="000000"/>
            </a:solidFill>
            <a:prstDash val="solid"/>
            <a:round/>
            <a:headEnd type="none" w="med" len="med"/>
            <a:tailEnd type="none" w="med" len="med"/>
          </a:ln>
          <a:effectLst/>
        </p:spPr>
      </p:cxnSp>
      <p:cxnSp>
        <p:nvCxnSpPr>
          <p:cNvPr id="64" name="직선 연결선 63"/>
          <p:cNvCxnSpPr>
            <a:stCxn id="65" idx="2"/>
            <a:endCxn id="71" idx="0"/>
          </p:cNvCxnSpPr>
          <p:nvPr/>
        </p:nvCxnSpPr>
        <p:spPr bwMode="auto">
          <a:xfrm flipH="1">
            <a:off x="5220072" y="4617132"/>
            <a:ext cx="504056" cy="324036"/>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5" name="타원 64"/>
          <p:cNvSpPr/>
          <p:nvPr/>
        </p:nvSpPr>
        <p:spPr bwMode="auto">
          <a:xfrm>
            <a:off x="5724128" y="4437112"/>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z</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6" name="이등변 삼각형 65"/>
          <p:cNvSpPr/>
          <p:nvPr/>
        </p:nvSpPr>
        <p:spPr bwMode="auto">
          <a:xfrm>
            <a:off x="5220072" y="6093296"/>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T2</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67" name="직선 연결선 66"/>
          <p:cNvCxnSpPr>
            <a:endCxn id="66" idx="0"/>
          </p:cNvCxnSpPr>
          <p:nvPr/>
        </p:nvCxnSpPr>
        <p:spPr bwMode="auto">
          <a:xfrm flipH="1">
            <a:off x="5652120" y="5157192"/>
            <a:ext cx="883378" cy="93610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8" name="이등변 삼각형 67"/>
          <p:cNvSpPr/>
          <p:nvPr/>
        </p:nvSpPr>
        <p:spPr bwMode="auto">
          <a:xfrm>
            <a:off x="6300192" y="6110219"/>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T3</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9" name="이등변 삼각형 68"/>
          <p:cNvSpPr/>
          <p:nvPr/>
        </p:nvSpPr>
        <p:spPr bwMode="auto">
          <a:xfrm>
            <a:off x="6948264" y="5373216"/>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T4</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70" name="직선 연결선 69"/>
          <p:cNvCxnSpPr>
            <a:stCxn id="65" idx="6"/>
            <a:endCxn id="69" idx="0"/>
          </p:cNvCxnSpPr>
          <p:nvPr/>
        </p:nvCxnSpPr>
        <p:spPr bwMode="auto">
          <a:xfrm>
            <a:off x="6084168" y="4617132"/>
            <a:ext cx="1296144" cy="756084"/>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71" name="이등변 삼각형 70"/>
          <p:cNvSpPr/>
          <p:nvPr/>
        </p:nvSpPr>
        <p:spPr bwMode="auto">
          <a:xfrm>
            <a:off x="4788024" y="4941168"/>
            <a:ext cx="864096" cy="504056"/>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200" b="1" i="0" u="none" strike="noStrike" cap="none" normalizeH="0" baseline="0" dirty="0" smtClean="0">
                <a:ln>
                  <a:noFill/>
                </a:ln>
                <a:solidFill>
                  <a:schemeClr val="tx1"/>
                </a:solidFill>
                <a:effectLst/>
                <a:latin typeface="맑은 고딕" pitchFamily="50" charset="-127"/>
                <a:ea typeface="맑은 고딕" pitchFamily="50" charset="-127"/>
              </a:rPr>
              <a:t>T1</a:t>
            </a:r>
            <a:endParaRPr kumimoji="1" lang="ko-KR" altLang="en-US" sz="12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2" name="타원 71"/>
          <p:cNvSpPr/>
          <p:nvPr/>
        </p:nvSpPr>
        <p:spPr bwMode="auto">
          <a:xfrm>
            <a:off x="6516216" y="4869160"/>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y</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73" name="타원 72"/>
          <p:cNvSpPr/>
          <p:nvPr/>
        </p:nvSpPr>
        <p:spPr bwMode="auto">
          <a:xfrm>
            <a:off x="5940152" y="5445224"/>
            <a:ext cx="360040"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tx1"/>
                </a:solidFill>
                <a:effectLst/>
                <a:latin typeface="맑은 고딕" pitchFamily="50" charset="-127"/>
                <a:ea typeface="맑은 고딕" pitchFamily="50" charset="-127"/>
              </a:rPr>
              <a:t>x</a:t>
            </a:r>
            <a:endParaRPr kumimoji="1" lang="ko-KR" altLang="en-US" sz="1400" b="1" i="0" u="none" strike="noStrike" cap="none" normalizeH="0" baseline="0" dirty="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152113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0EA4C877-5A86-4F45-A804-BEF6C4BB50AC}" type="slidenum">
              <a:rPr kumimoji="0" lang="en-US" altLang="ko-KR" sz="1400" smtClean="0">
                <a:latin typeface="Trebuchet MS" pitchFamily="34" charset="0"/>
              </a:rPr>
              <a:pPr/>
              <a:t>47</a:t>
            </a:fld>
            <a:endParaRPr kumimoji="0" lang="en-US" altLang="ko-KR" sz="1400" smtClean="0">
              <a:latin typeface="Trebuchet MS" pitchFamily="34" charset="0"/>
            </a:endParaRPr>
          </a:p>
        </p:txBody>
      </p:sp>
      <p:sp>
        <p:nvSpPr>
          <p:cNvPr id="3075" name="Text Box 3"/>
          <p:cNvSpPr txBox="1">
            <a:spLocks noChangeArrowheads="1"/>
          </p:cNvSpPr>
          <p:nvPr/>
        </p:nvSpPr>
        <p:spPr bwMode="auto">
          <a:xfrm>
            <a:off x="512763" y="1052736"/>
            <a:ext cx="7975600" cy="26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Binary Trees are not quite appropriate for data stored on disks</a:t>
            </a:r>
          </a:p>
          <a:p>
            <a:pPr marL="342900" indent="-342900" algn="just" eaLnBrk="1" hangingPunct="1">
              <a:lnSpc>
                <a:spcPct val="110000"/>
              </a:lnSpc>
              <a:spcBef>
                <a:spcPct val="50000"/>
              </a:spcBef>
              <a:buFont typeface="Arial" pitchFamily="34" charset="0"/>
              <a:buChar char="•"/>
            </a:pPr>
            <a:r>
              <a:rPr lang="en-US" altLang="ko-KR" sz="1800" dirty="0" smtClean="0">
                <a:latin typeface="Garamond" pitchFamily="18" charset="0"/>
              </a:rPr>
              <a:t>Disk </a:t>
            </a:r>
            <a:r>
              <a:rPr lang="en-US" altLang="ko-KR" sz="1800" dirty="0">
                <a:latin typeface="Garamond" pitchFamily="18" charset="0"/>
              </a:rPr>
              <a:t>access is MUCH slower than memory access</a:t>
            </a:r>
          </a:p>
          <a:p>
            <a:pPr marL="285750" indent="-285750" algn="just" eaLnBrk="1" hangingPunct="1">
              <a:lnSpc>
                <a:spcPct val="110000"/>
              </a:lnSpc>
              <a:spcBef>
                <a:spcPct val="50000"/>
              </a:spcBef>
              <a:buFont typeface="Arial" pitchFamily="34" charset="0"/>
              <a:buChar char="•"/>
            </a:pPr>
            <a:r>
              <a:rPr lang="en-US" altLang="ko-KR" sz="1800" dirty="0">
                <a:latin typeface="Garamond" pitchFamily="18" charset="0"/>
              </a:rPr>
              <a:t> Disk is partitioned into blocks (pages) and the access time of a word is the same as that of the entire block containing the word.</a:t>
            </a:r>
          </a:p>
          <a:p>
            <a:pPr algn="just" eaLnBrk="1" hangingPunct="1">
              <a:lnSpc>
                <a:spcPct val="110000"/>
              </a:lnSpc>
              <a:spcBef>
                <a:spcPct val="50000"/>
              </a:spcBef>
            </a:pPr>
            <a:r>
              <a:rPr lang="en-US" altLang="ko-KR" sz="2000" dirty="0">
                <a:latin typeface="Garamond" pitchFamily="18" charset="0"/>
              </a:rPr>
              <a:t>We have to reduce the number of disk </a:t>
            </a:r>
            <a:r>
              <a:rPr lang="en-US" altLang="ko-KR" sz="2000" dirty="0" smtClean="0">
                <a:latin typeface="Garamond" pitchFamily="18" charset="0"/>
              </a:rPr>
              <a:t>accesses</a:t>
            </a:r>
          </a:p>
          <a:p>
            <a:pPr algn="just" eaLnBrk="1" hangingPunct="1">
              <a:lnSpc>
                <a:spcPct val="110000"/>
              </a:lnSpc>
              <a:spcBef>
                <a:spcPct val="50000"/>
              </a:spcBef>
            </a:pPr>
            <a:r>
              <a:rPr lang="en-US" altLang="ko-KR" sz="2000" dirty="0" smtClean="0">
                <a:latin typeface="Garamond" pitchFamily="18" charset="0"/>
                <a:sym typeface="Symbol" pitchFamily="18" charset="2"/>
              </a:rPr>
              <a:t>       </a:t>
            </a:r>
            <a:r>
              <a:rPr lang="en-US" altLang="ko-KR" sz="2000" dirty="0">
                <a:latin typeface="Garamond" pitchFamily="18" charset="0"/>
                <a:sym typeface="Symbol" pitchFamily="18" charset="2"/>
              </a:rPr>
              <a:t>Make each node of the tree wider (multi-way search tree)</a:t>
            </a:r>
            <a:endParaRPr lang="en-US" altLang="ko-KR" sz="2000" dirty="0">
              <a:latin typeface="Garamond" pitchFamily="18" charset="0"/>
            </a:endParaRPr>
          </a:p>
        </p:txBody>
      </p:sp>
      <p:sp>
        <p:nvSpPr>
          <p:cNvPr id="3100" name="Rectangle 42"/>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B-Trees</a:t>
            </a:r>
          </a:p>
        </p:txBody>
      </p:sp>
    </p:spTree>
    <p:extLst>
      <p:ext uri="{BB962C8B-B14F-4D97-AF65-F5344CB8AC3E}">
        <p14:creationId xmlns:p14="http://schemas.microsoft.com/office/powerpoint/2010/main" val="3960710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0EA4C877-5A86-4F45-A804-BEF6C4BB50AC}" type="slidenum">
              <a:rPr kumimoji="0" lang="en-US" altLang="ko-KR" sz="1400" smtClean="0">
                <a:latin typeface="Trebuchet MS" pitchFamily="34" charset="0"/>
              </a:rPr>
              <a:pPr/>
              <a:t>48</a:t>
            </a:fld>
            <a:endParaRPr kumimoji="0" lang="en-US" altLang="ko-KR" sz="1400" smtClean="0">
              <a:latin typeface="Trebuchet MS" pitchFamily="34" charset="0"/>
            </a:endParaRPr>
          </a:p>
        </p:txBody>
      </p:sp>
      <p:grpSp>
        <p:nvGrpSpPr>
          <p:cNvPr id="2" name="그룹 1"/>
          <p:cNvGrpSpPr/>
          <p:nvPr/>
        </p:nvGrpSpPr>
        <p:grpSpPr>
          <a:xfrm>
            <a:off x="883660" y="1340768"/>
            <a:ext cx="1590675" cy="1525588"/>
            <a:chOff x="1722438" y="3847628"/>
            <a:chExt cx="1590675" cy="1525588"/>
          </a:xfrm>
        </p:grpSpPr>
        <p:grpSp>
          <p:nvGrpSpPr>
            <p:cNvPr id="3076" name="Group 4"/>
            <p:cNvGrpSpPr>
              <a:grpSpLocks/>
            </p:cNvGrpSpPr>
            <p:nvPr/>
          </p:nvGrpSpPr>
          <p:grpSpPr bwMode="auto">
            <a:xfrm>
              <a:off x="2284413" y="3847628"/>
              <a:ext cx="369887" cy="366713"/>
              <a:chOff x="539" y="3463"/>
              <a:chExt cx="233" cy="231"/>
            </a:xfrm>
          </p:grpSpPr>
          <p:sp>
            <p:nvSpPr>
              <p:cNvPr id="3113" name="Oval 5"/>
              <p:cNvSpPr>
                <a:spLocks noChangeArrowheads="1"/>
              </p:cNvSpPr>
              <p:nvPr/>
            </p:nvSpPr>
            <p:spPr bwMode="auto">
              <a:xfrm>
                <a:off x="539" y="3463"/>
                <a:ext cx="233" cy="2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14" name="Text Box 6"/>
              <p:cNvSpPr txBox="1">
                <a:spLocks noChangeArrowheads="1"/>
              </p:cNvSpPr>
              <p:nvPr/>
            </p:nvSpPr>
            <p:spPr bwMode="auto">
              <a:xfrm>
                <a:off x="570" y="3463"/>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k</a:t>
                </a:r>
              </a:p>
            </p:txBody>
          </p:sp>
        </p:grpSp>
        <p:grpSp>
          <p:nvGrpSpPr>
            <p:cNvPr id="3077" name="Group 7"/>
            <p:cNvGrpSpPr>
              <a:grpSpLocks/>
            </p:cNvGrpSpPr>
            <p:nvPr/>
          </p:nvGrpSpPr>
          <p:grpSpPr bwMode="auto">
            <a:xfrm>
              <a:off x="2568575" y="4469928"/>
              <a:ext cx="560388" cy="542925"/>
              <a:chOff x="438" y="2150"/>
              <a:chExt cx="406" cy="402"/>
            </a:xfrm>
          </p:grpSpPr>
          <p:sp>
            <p:nvSpPr>
              <p:cNvPr id="3111" name="AutoShape 8"/>
              <p:cNvSpPr>
                <a:spLocks noChangeArrowheads="1"/>
              </p:cNvSpPr>
              <p:nvPr/>
            </p:nvSpPr>
            <p:spPr bwMode="auto">
              <a:xfrm>
                <a:off x="438" y="2150"/>
                <a:ext cx="406" cy="39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12" name="Text Box 9"/>
              <p:cNvSpPr txBox="1">
                <a:spLocks noChangeArrowheads="1"/>
              </p:cNvSpPr>
              <p:nvPr/>
            </p:nvSpPr>
            <p:spPr bwMode="auto">
              <a:xfrm>
                <a:off x="550" y="2337"/>
                <a:ext cx="13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grpSp>
          <p:nvGrpSpPr>
            <p:cNvPr id="3078" name="Group 10"/>
            <p:cNvGrpSpPr>
              <a:grpSpLocks/>
            </p:cNvGrpSpPr>
            <p:nvPr/>
          </p:nvGrpSpPr>
          <p:grpSpPr bwMode="auto">
            <a:xfrm>
              <a:off x="1789113" y="4468341"/>
              <a:ext cx="560387" cy="542925"/>
              <a:chOff x="227" y="3854"/>
              <a:chExt cx="353" cy="342"/>
            </a:xfrm>
          </p:grpSpPr>
          <p:sp>
            <p:nvSpPr>
              <p:cNvPr id="3109" name="AutoShape 11"/>
              <p:cNvSpPr>
                <a:spLocks noChangeArrowheads="1"/>
              </p:cNvSpPr>
              <p:nvPr/>
            </p:nvSpPr>
            <p:spPr bwMode="auto">
              <a:xfrm>
                <a:off x="227" y="3854"/>
                <a:ext cx="353" cy="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10" name="Text Box 12"/>
              <p:cNvSpPr txBox="1">
                <a:spLocks noChangeArrowheads="1"/>
              </p:cNvSpPr>
              <p:nvPr/>
            </p:nvSpPr>
            <p:spPr bwMode="auto">
              <a:xfrm>
                <a:off x="300" y="4013"/>
                <a:ext cx="1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sp>
          <p:nvSpPr>
            <p:cNvPr id="3079" name="Line 13"/>
            <p:cNvSpPr>
              <a:spLocks noChangeShapeType="1"/>
            </p:cNvSpPr>
            <p:nvPr/>
          </p:nvSpPr>
          <p:spPr bwMode="auto">
            <a:xfrm flipH="1">
              <a:off x="2060575" y="4184178"/>
              <a:ext cx="282575" cy="282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0" name="Line 14"/>
            <p:cNvSpPr>
              <a:spLocks noChangeShapeType="1"/>
            </p:cNvSpPr>
            <p:nvPr/>
          </p:nvSpPr>
          <p:spPr bwMode="auto">
            <a:xfrm>
              <a:off x="2562225" y="4184178"/>
              <a:ext cx="309563"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1" name="Text Box 15"/>
            <p:cNvSpPr txBox="1">
              <a:spLocks noChangeArrowheads="1"/>
            </p:cNvSpPr>
            <p:nvPr/>
          </p:nvSpPr>
          <p:spPr bwMode="auto">
            <a:xfrm>
              <a:off x="1722438" y="5006503"/>
              <a:ext cx="159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x &lt; k       x &gt; k</a:t>
              </a:r>
            </a:p>
          </p:txBody>
        </p:sp>
      </p:grpSp>
      <p:grpSp>
        <p:nvGrpSpPr>
          <p:cNvPr id="3" name="그룹 2"/>
          <p:cNvGrpSpPr/>
          <p:nvPr/>
        </p:nvGrpSpPr>
        <p:grpSpPr>
          <a:xfrm>
            <a:off x="3946086" y="1340768"/>
            <a:ext cx="3729038" cy="1498600"/>
            <a:chOff x="3676650" y="3873028"/>
            <a:chExt cx="3729038" cy="1498600"/>
          </a:xfrm>
        </p:grpSpPr>
        <p:grpSp>
          <p:nvGrpSpPr>
            <p:cNvPr id="3082" name="Group 16"/>
            <p:cNvGrpSpPr>
              <a:grpSpLocks/>
            </p:cNvGrpSpPr>
            <p:nvPr/>
          </p:nvGrpSpPr>
          <p:grpSpPr bwMode="auto">
            <a:xfrm>
              <a:off x="4719638" y="4454053"/>
              <a:ext cx="560387" cy="542925"/>
              <a:chOff x="438" y="2150"/>
              <a:chExt cx="406" cy="402"/>
            </a:xfrm>
          </p:grpSpPr>
          <p:sp>
            <p:nvSpPr>
              <p:cNvPr id="3107" name="AutoShape 17"/>
              <p:cNvSpPr>
                <a:spLocks noChangeArrowheads="1"/>
              </p:cNvSpPr>
              <p:nvPr/>
            </p:nvSpPr>
            <p:spPr bwMode="auto">
              <a:xfrm>
                <a:off x="438" y="2150"/>
                <a:ext cx="406" cy="39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08" name="Text Box 18"/>
              <p:cNvSpPr txBox="1">
                <a:spLocks noChangeArrowheads="1"/>
              </p:cNvSpPr>
              <p:nvPr/>
            </p:nvSpPr>
            <p:spPr bwMode="auto">
              <a:xfrm>
                <a:off x="550" y="2337"/>
                <a:ext cx="13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grpSp>
          <p:nvGrpSpPr>
            <p:cNvPr id="3083" name="Group 19"/>
            <p:cNvGrpSpPr>
              <a:grpSpLocks/>
            </p:cNvGrpSpPr>
            <p:nvPr/>
          </p:nvGrpSpPr>
          <p:grpSpPr bwMode="auto">
            <a:xfrm>
              <a:off x="3797300" y="4454053"/>
              <a:ext cx="560388" cy="542925"/>
              <a:chOff x="227" y="3854"/>
              <a:chExt cx="353" cy="342"/>
            </a:xfrm>
          </p:grpSpPr>
          <p:sp>
            <p:nvSpPr>
              <p:cNvPr id="3105" name="AutoShape 20"/>
              <p:cNvSpPr>
                <a:spLocks noChangeArrowheads="1"/>
              </p:cNvSpPr>
              <p:nvPr/>
            </p:nvSpPr>
            <p:spPr bwMode="auto">
              <a:xfrm>
                <a:off x="227" y="3854"/>
                <a:ext cx="353" cy="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06" name="Text Box 21"/>
              <p:cNvSpPr txBox="1">
                <a:spLocks noChangeArrowheads="1"/>
              </p:cNvSpPr>
              <p:nvPr/>
            </p:nvSpPr>
            <p:spPr bwMode="auto">
              <a:xfrm>
                <a:off x="300" y="4013"/>
                <a:ext cx="1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grpSp>
          <p:nvGrpSpPr>
            <p:cNvPr id="3084" name="Group 22"/>
            <p:cNvGrpSpPr>
              <a:grpSpLocks/>
            </p:cNvGrpSpPr>
            <p:nvPr/>
          </p:nvGrpSpPr>
          <p:grpSpPr bwMode="auto">
            <a:xfrm>
              <a:off x="6696075" y="4438178"/>
              <a:ext cx="560388" cy="542925"/>
              <a:chOff x="438" y="2150"/>
              <a:chExt cx="406" cy="402"/>
            </a:xfrm>
          </p:grpSpPr>
          <p:sp>
            <p:nvSpPr>
              <p:cNvPr id="3103" name="AutoShape 23"/>
              <p:cNvSpPr>
                <a:spLocks noChangeArrowheads="1"/>
              </p:cNvSpPr>
              <p:nvPr/>
            </p:nvSpPr>
            <p:spPr bwMode="auto">
              <a:xfrm>
                <a:off x="438" y="2150"/>
                <a:ext cx="406" cy="39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04" name="Text Box 24"/>
              <p:cNvSpPr txBox="1">
                <a:spLocks noChangeArrowheads="1"/>
              </p:cNvSpPr>
              <p:nvPr/>
            </p:nvSpPr>
            <p:spPr bwMode="auto">
              <a:xfrm>
                <a:off x="550" y="2337"/>
                <a:ext cx="13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grpSp>
          <p:nvGrpSpPr>
            <p:cNvPr id="3085" name="Group 25"/>
            <p:cNvGrpSpPr>
              <a:grpSpLocks/>
            </p:cNvGrpSpPr>
            <p:nvPr/>
          </p:nvGrpSpPr>
          <p:grpSpPr bwMode="auto">
            <a:xfrm>
              <a:off x="5713413" y="4449291"/>
              <a:ext cx="560387" cy="542925"/>
              <a:chOff x="227" y="3854"/>
              <a:chExt cx="353" cy="342"/>
            </a:xfrm>
          </p:grpSpPr>
          <p:sp>
            <p:nvSpPr>
              <p:cNvPr id="3101" name="AutoShape 26"/>
              <p:cNvSpPr>
                <a:spLocks noChangeArrowheads="1"/>
              </p:cNvSpPr>
              <p:nvPr/>
            </p:nvSpPr>
            <p:spPr bwMode="auto">
              <a:xfrm>
                <a:off x="227" y="3854"/>
                <a:ext cx="353" cy="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102" name="Text Box 27"/>
              <p:cNvSpPr txBox="1">
                <a:spLocks noChangeArrowheads="1"/>
              </p:cNvSpPr>
              <p:nvPr/>
            </p:nvSpPr>
            <p:spPr bwMode="auto">
              <a:xfrm>
                <a:off x="300" y="4013"/>
                <a:ext cx="1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endParaRPr lang="ko-KR" altLang="ko-KR" sz="2000" b="1" baseline="-25000">
                  <a:latin typeface="Garamond" pitchFamily="18" charset="0"/>
                </a:endParaRPr>
              </a:p>
            </p:txBody>
          </p:sp>
        </p:grpSp>
        <p:sp>
          <p:nvSpPr>
            <p:cNvPr id="3086" name="Oval 28"/>
            <p:cNvSpPr>
              <a:spLocks noChangeArrowheads="1"/>
            </p:cNvSpPr>
            <p:nvPr/>
          </p:nvSpPr>
          <p:spPr bwMode="auto">
            <a:xfrm>
              <a:off x="4545013" y="3873028"/>
              <a:ext cx="1982787" cy="3730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3087" name="Line 29"/>
            <p:cNvSpPr>
              <a:spLocks noChangeShapeType="1"/>
            </p:cNvSpPr>
            <p:nvPr/>
          </p:nvSpPr>
          <p:spPr bwMode="auto">
            <a:xfrm flipH="1">
              <a:off x="4081463" y="4168303"/>
              <a:ext cx="669925"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8" name="Line 30"/>
            <p:cNvSpPr>
              <a:spLocks noChangeShapeType="1"/>
            </p:cNvSpPr>
            <p:nvPr/>
          </p:nvSpPr>
          <p:spPr bwMode="auto">
            <a:xfrm flipH="1">
              <a:off x="4995863" y="4244503"/>
              <a:ext cx="231775"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9" name="Line 31"/>
            <p:cNvSpPr>
              <a:spLocks noChangeShapeType="1"/>
            </p:cNvSpPr>
            <p:nvPr/>
          </p:nvSpPr>
          <p:spPr bwMode="auto">
            <a:xfrm>
              <a:off x="5872163" y="4231803"/>
              <a:ext cx="130175" cy="231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90" name="Line 32"/>
            <p:cNvSpPr>
              <a:spLocks noChangeShapeType="1"/>
            </p:cNvSpPr>
            <p:nvPr/>
          </p:nvSpPr>
          <p:spPr bwMode="auto">
            <a:xfrm>
              <a:off x="6335713" y="4168303"/>
              <a:ext cx="628650"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91" name="Text Box 33"/>
            <p:cNvSpPr txBox="1">
              <a:spLocks noChangeArrowheads="1"/>
            </p:cNvSpPr>
            <p:nvPr/>
          </p:nvSpPr>
          <p:spPr bwMode="auto">
            <a:xfrm>
              <a:off x="4733925" y="3896841"/>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k1       k2       k3</a:t>
              </a:r>
            </a:p>
          </p:txBody>
        </p:sp>
        <p:sp>
          <p:nvSpPr>
            <p:cNvPr id="3092" name="Text Box 34"/>
            <p:cNvSpPr txBox="1">
              <a:spLocks noChangeArrowheads="1"/>
            </p:cNvSpPr>
            <p:nvPr/>
          </p:nvSpPr>
          <p:spPr bwMode="auto">
            <a:xfrm>
              <a:off x="3676650" y="5004916"/>
              <a:ext cx="77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x &lt; k1</a:t>
              </a:r>
            </a:p>
          </p:txBody>
        </p:sp>
        <p:sp>
          <p:nvSpPr>
            <p:cNvPr id="3093" name="Text Box 35"/>
            <p:cNvSpPr txBox="1">
              <a:spLocks noChangeArrowheads="1"/>
            </p:cNvSpPr>
            <p:nvPr/>
          </p:nvSpPr>
          <p:spPr bwMode="auto">
            <a:xfrm>
              <a:off x="4500563" y="5003328"/>
              <a:ext cx="104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dirty="0">
                  <a:latin typeface="Garamond" pitchFamily="18" charset="0"/>
                </a:rPr>
                <a:t>k1&lt;x&lt;k2</a:t>
              </a:r>
            </a:p>
          </p:txBody>
        </p:sp>
        <p:sp>
          <p:nvSpPr>
            <p:cNvPr id="3094" name="Text Box 36"/>
            <p:cNvSpPr txBox="1">
              <a:spLocks noChangeArrowheads="1"/>
            </p:cNvSpPr>
            <p:nvPr/>
          </p:nvSpPr>
          <p:spPr bwMode="auto">
            <a:xfrm>
              <a:off x="5516563" y="4987453"/>
              <a:ext cx="1063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k2&lt;x&lt;k3</a:t>
              </a:r>
            </a:p>
          </p:txBody>
        </p:sp>
        <p:sp>
          <p:nvSpPr>
            <p:cNvPr id="3095" name="Text Box 37"/>
            <p:cNvSpPr txBox="1">
              <a:spLocks noChangeArrowheads="1"/>
            </p:cNvSpPr>
            <p:nvPr/>
          </p:nvSpPr>
          <p:spPr bwMode="auto">
            <a:xfrm>
              <a:off x="6610350" y="4998566"/>
              <a:ext cx="795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latin typeface="Garamond" pitchFamily="18" charset="0"/>
                </a:rPr>
                <a:t>k3 &lt; x</a:t>
              </a:r>
            </a:p>
          </p:txBody>
        </p:sp>
        <p:sp>
          <p:nvSpPr>
            <p:cNvPr id="3096" name="Text Box 38"/>
            <p:cNvSpPr txBox="1">
              <a:spLocks noChangeArrowheads="1"/>
            </p:cNvSpPr>
            <p:nvPr/>
          </p:nvSpPr>
          <p:spPr bwMode="auto">
            <a:xfrm>
              <a:off x="4324073" y="4268671"/>
              <a:ext cx="3529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dirty="0" smtClean="0">
                  <a:latin typeface="Garamond" pitchFamily="18" charset="0"/>
                </a:rPr>
                <a:t>p</a:t>
              </a:r>
              <a:r>
                <a:rPr lang="en-US" altLang="ko-KR" sz="1600" b="1" baseline="-25000" dirty="0" smtClean="0">
                  <a:latin typeface="Garamond" pitchFamily="18" charset="0"/>
                </a:rPr>
                <a:t>1</a:t>
              </a:r>
              <a:endParaRPr lang="en-US" altLang="ko-KR" sz="1600" b="1" baseline="-25000" dirty="0">
                <a:latin typeface="Garamond" pitchFamily="18" charset="0"/>
              </a:endParaRPr>
            </a:p>
          </p:txBody>
        </p:sp>
        <p:sp>
          <p:nvSpPr>
            <p:cNvPr id="3097" name="Text Box 39"/>
            <p:cNvSpPr txBox="1">
              <a:spLocks noChangeArrowheads="1"/>
            </p:cNvSpPr>
            <p:nvPr/>
          </p:nvSpPr>
          <p:spPr bwMode="auto">
            <a:xfrm>
              <a:off x="5087613" y="4230216"/>
              <a:ext cx="3625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dirty="0" smtClean="0">
                  <a:latin typeface="Garamond" pitchFamily="18" charset="0"/>
                </a:rPr>
                <a:t>p</a:t>
              </a:r>
              <a:r>
                <a:rPr lang="en-US" altLang="ko-KR" sz="1600" b="1" baseline="-25000" dirty="0" smtClean="0">
                  <a:latin typeface="Garamond" pitchFamily="18" charset="0"/>
                </a:rPr>
                <a:t>2</a:t>
              </a:r>
              <a:endParaRPr lang="en-US" altLang="ko-KR" sz="1600" b="1" baseline="-25000" dirty="0">
                <a:latin typeface="Garamond" pitchFamily="18" charset="0"/>
              </a:endParaRPr>
            </a:p>
          </p:txBody>
        </p:sp>
        <p:sp>
          <p:nvSpPr>
            <p:cNvPr id="3098" name="Text Box 40"/>
            <p:cNvSpPr txBox="1">
              <a:spLocks noChangeArrowheads="1"/>
            </p:cNvSpPr>
            <p:nvPr/>
          </p:nvSpPr>
          <p:spPr bwMode="auto">
            <a:xfrm>
              <a:off x="5929781" y="4177828"/>
              <a:ext cx="3625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dirty="0" smtClean="0">
                  <a:latin typeface="Garamond" pitchFamily="18" charset="0"/>
                </a:rPr>
                <a:t>p</a:t>
              </a:r>
              <a:r>
                <a:rPr lang="en-US" altLang="ko-KR" sz="1600" b="1" baseline="-25000" dirty="0" smtClean="0">
                  <a:latin typeface="Garamond" pitchFamily="18" charset="0"/>
                </a:rPr>
                <a:t>3</a:t>
              </a:r>
              <a:endParaRPr lang="en-US" altLang="ko-KR" sz="1600" b="1" baseline="-25000" dirty="0">
                <a:latin typeface="Garamond" pitchFamily="18" charset="0"/>
              </a:endParaRPr>
            </a:p>
          </p:txBody>
        </p:sp>
        <p:sp>
          <p:nvSpPr>
            <p:cNvPr id="3099" name="Text Box 41"/>
            <p:cNvSpPr txBox="1">
              <a:spLocks noChangeArrowheads="1"/>
            </p:cNvSpPr>
            <p:nvPr/>
          </p:nvSpPr>
          <p:spPr bwMode="auto">
            <a:xfrm>
              <a:off x="6761152" y="4093405"/>
              <a:ext cx="3625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dirty="0" smtClean="0">
                  <a:latin typeface="Garamond" pitchFamily="18" charset="0"/>
                </a:rPr>
                <a:t>p</a:t>
              </a:r>
              <a:r>
                <a:rPr lang="en-US" altLang="ko-KR" sz="1600" b="1" baseline="-25000" dirty="0" smtClean="0">
                  <a:latin typeface="Garamond" pitchFamily="18" charset="0"/>
                </a:rPr>
                <a:t>4</a:t>
              </a:r>
              <a:endParaRPr lang="en-US" altLang="ko-KR" sz="1600" b="1" baseline="-25000" dirty="0">
                <a:latin typeface="Garamond" pitchFamily="18" charset="0"/>
              </a:endParaRPr>
            </a:p>
          </p:txBody>
        </p:sp>
      </p:grpSp>
      <p:sp>
        <p:nvSpPr>
          <p:cNvPr id="3100" name="Rectangle 42"/>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latin typeface="+mn-lt"/>
              </a:rPr>
              <a:t>Binary Trees vs. B-Trees</a:t>
            </a:r>
            <a:endParaRPr lang="en-US" altLang="ko-KR" sz="3600" b="1" dirty="0">
              <a:solidFill>
                <a:schemeClr val="accent2"/>
              </a:solidFill>
              <a:effectLst>
                <a:outerShdw blurRad="38100" dist="38100" dir="2700000" algn="tl">
                  <a:srgbClr val="000000">
                    <a:alpha val="43137"/>
                  </a:srgbClr>
                </a:outerShdw>
              </a:effectLst>
              <a:latin typeface="+mn-lt"/>
            </a:endParaRPr>
          </a:p>
        </p:txBody>
      </p:sp>
      <p:sp>
        <p:nvSpPr>
          <p:cNvPr id="4" name="TextBox 3"/>
          <p:cNvSpPr txBox="1"/>
          <p:nvPr/>
        </p:nvSpPr>
        <p:spPr>
          <a:xfrm>
            <a:off x="1104160" y="2924944"/>
            <a:ext cx="114967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smtClean="0"/>
              <a:t>Binary Tree</a:t>
            </a:r>
            <a:endParaRPr lang="ko-KR" altLang="en-US" dirty="0"/>
          </a:p>
        </p:txBody>
      </p:sp>
      <p:sp>
        <p:nvSpPr>
          <p:cNvPr id="46" name="Text Box 3"/>
          <p:cNvSpPr txBox="1">
            <a:spLocks noChangeArrowheads="1"/>
          </p:cNvSpPr>
          <p:nvPr/>
        </p:nvSpPr>
        <p:spPr bwMode="auto">
          <a:xfrm>
            <a:off x="3962249" y="4509120"/>
            <a:ext cx="4086795" cy="209788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90000"/>
              </a:lnSpc>
              <a:spcBef>
                <a:spcPct val="50000"/>
              </a:spcBef>
            </a:pPr>
            <a:r>
              <a:rPr lang="en-US" altLang="ko-KR" sz="1400" dirty="0">
                <a:latin typeface="Garamond" pitchFamily="18" charset="0"/>
              </a:rPr>
              <a:t>#define </a:t>
            </a:r>
            <a:r>
              <a:rPr lang="en-US" altLang="ko-KR" sz="1400" dirty="0">
                <a:solidFill>
                  <a:srgbClr val="FF0000"/>
                </a:solidFill>
                <a:latin typeface="Garamond" pitchFamily="18" charset="0"/>
              </a:rPr>
              <a:t>order</a:t>
            </a:r>
            <a:r>
              <a:rPr lang="en-US" altLang="ko-KR" sz="1400" dirty="0">
                <a:latin typeface="Garamond" pitchFamily="18" charset="0"/>
              </a:rPr>
              <a:t> </a:t>
            </a:r>
            <a:r>
              <a:rPr lang="en-US" altLang="ko-KR" sz="1400" dirty="0" smtClean="0">
                <a:latin typeface="Garamond" pitchFamily="18" charset="0"/>
              </a:rPr>
              <a:t>32 /* </a:t>
            </a:r>
            <a:r>
              <a:rPr lang="en-US" altLang="ko-KR" sz="1400" dirty="0" smtClean="0">
                <a:solidFill>
                  <a:srgbClr val="FF0000"/>
                </a:solidFill>
                <a:latin typeface="Garamond" pitchFamily="18" charset="0"/>
              </a:rPr>
              <a:t>max. number of children </a:t>
            </a:r>
            <a:r>
              <a:rPr lang="en-US" altLang="ko-KR" sz="1400" dirty="0" smtClean="0">
                <a:latin typeface="Garamond" pitchFamily="18" charset="0"/>
              </a:rPr>
              <a:t>*/</a:t>
            </a:r>
            <a:endParaRPr lang="en-US" altLang="ko-KR" sz="1400" dirty="0">
              <a:latin typeface="Garamond" pitchFamily="18" charset="0"/>
            </a:endParaRPr>
          </a:p>
          <a:p>
            <a:pPr algn="just" eaLnBrk="1" hangingPunct="1">
              <a:lnSpc>
                <a:spcPct val="90000"/>
              </a:lnSpc>
              <a:spcBef>
                <a:spcPct val="50000"/>
              </a:spcBef>
            </a:pPr>
            <a:endParaRPr lang="en-US" altLang="ko-KR" sz="1400" dirty="0">
              <a:latin typeface="Garamond" pitchFamily="18" charset="0"/>
            </a:endParaRPr>
          </a:p>
          <a:p>
            <a:pPr algn="just" eaLnBrk="1" hangingPunct="1">
              <a:lnSpc>
                <a:spcPct val="90000"/>
              </a:lnSpc>
              <a:spcBef>
                <a:spcPct val="50000"/>
              </a:spcBef>
            </a:pPr>
            <a:r>
              <a:rPr lang="en-US" altLang="ko-KR" sz="1400" dirty="0" err="1">
                <a:latin typeface="Garamond" pitchFamily="18" charset="0"/>
              </a:rPr>
              <a:t>struct</a:t>
            </a:r>
            <a:r>
              <a:rPr lang="en-US" altLang="ko-KR" sz="1400" dirty="0">
                <a:latin typeface="Garamond" pitchFamily="18" charset="0"/>
              </a:rPr>
              <a:t> </a:t>
            </a:r>
            <a:r>
              <a:rPr lang="en-US" altLang="ko-KR" sz="1400" dirty="0" err="1">
                <a:latin typeface="Garamond" pitchFamily="18" charset="0"/>
              </a:rPr>
              <a:t>B_node</a:t>
            </a:r>
            <a:r>
              <a:rPr lang="en-US" altLang="ko-KR" sz="1400" dirty="0">
                <a:latin typeface="Garamond" pitchFamily="18" charset="0"/>
              </a:rPr>
              <a:t> {</a:t>
            </a:r>
          </a:p>
          <a:p>
            <a:pPr algn="just" eaLnBrk="1" hangingPunct="1">
              <a:lnSpc>
                <a:spcPct val="90000"/>
              </a:lnSpc>
              <a:spcBef>
                <a:spcPct val="50000"/>
              </a:spcBef>
            </a:pPr>
            <a:r>
              <a:rPr lang="en-US" altLang="ko-KR" sz="1400" dirty="0">
                <a:latin typeface="Garamond" pitchFamily="18" charset="0"/>
              </a:rPr>
              <a:t>   </a:t>
            </a:r>
            <a:r>
              <a:rPr lang="en-US" altLang="ko-KR" sz="1400" dirty="0" err="1">
                <a:latin typeface="Garamond" pitchFamily="18" charset="0"/>
              </a:rPr>
              <a:t>int</a:t>
            </a:r>
            <a:r>
              <a:rPr lang="en-US" altLang="ko-KR" sz="1400" dirty="0">
                <a:latin typeface="Garamond" pitchFamily="18" charset="0"/>
              </a:rPr>
              <a:t>    </a:t>
            </a:r>
            <a:r>
              <a:rPr lang="en-US" altLang="ko-KR" sz="1400" dirty="0" err="1">
                <a:latin typeface="Garamond" pitchFamily="18" charset="0"/>
              </a:rPr>
              <a:t>n_child</a:t>
            </a:r>
            <a:r>
              <a:rPr lang="en-US" altLang="ko-KR" sz="1400" dirty="0">
                <a:latin typeface="Garamond" pitchFamily="18" charset="0"/>
              </a:rPr>
              <a:t>;                /* number of children */</a:t>
            </a:r>
          </a:p>
          <a:p>
            <a:pPr algn="just" eaLnBrk="1" hangingPunct="1">
              <a:lnSpc>
                <a:spcPct val="90000"/>
              </a:lnSpc>
              <a:spcBef>
                <a:spcPct val="50000"/>
              </a:spcBef>
            </a:pPr>
            <a:r>
              <a:rPr lang="en-US" altLang="ko-KR" sz="1400" dirty="0">
                <a:latin typeface="Garamond" pitchFamily="18" charset="0"/>
              </a:rPr>
              <a:t>   </a:t>
            </a:r>
            <a:r>
              <a:rPr lang="en-US" altLang="ko-KR" sz="1400" dirty="0" err="1">
                <a:latin typeface="Garamond" pitchFamily="18" charset="0"/>
              </a:rPr>
              <a:t>B_node</a:t>
            </a:r>
            <a:r>
              <a:rPr lang="en-US" altLang="ko-KR" sz="1400" dirty="0">
                <a:latin typeface="Garamond" pitchFamily="18" charset="0"/>
              </a:rPr>
              <a:t> *child[order];   /* children pointers  */</a:t>
            </a:r>
          </a:p>
          <a:p>
            <a:pPr algn="just" eaLnBrk="1" hangingPunct="1">
              <a:lnSpc>
                <a:spcPct val="90000"/>
              </a:lnSpc>
              <a:spcBef>
                <a:spcPct val="50000"/>
              </a:spcBef>
            </a:pPr>
            <a:r>
              <a:rPr lang="en-US" altLang="ko-KR" sz="1400" dirty="0">
                <a:latin typeface="Garamond" pitchFamily="18" charset="0"/>
              </a:rPr>
              <a:t>   </a:t>
            </a:r>
            <a:r>
              <a:rPr lang="en-US" altLang="ko-KR" sz="1400" dirty="0" err="1">
                <a:latin typeface="Garamond" pitchFamily="18" charset="0"/>
              </a:rPr>
              <a:t>int</a:t>
            </a:r>
            <a:r>
              <a:rPr lang="en-US" altLang="ko-KR" sz="1400" dirty="0">
                <a:latin typeface="Garamond" pitchFamily="18" charset="0"/>
              </a:rPr>
              <a:t>   key[order-1];          /* keys               */</a:t>
            </a:r>
          </a:p>
          <a:p>
            <a:pPr algn="just" eaLnBrk="1" hangingPunct="1">
              <a:lnSpc>
                <a:spcPct val="90000"/>
              </a:lnSpc>
              <a:spcBef>
                <a:spcPct val="50000"/>
              </a:spcBef>
            </a:pPr>
            <a:r>
              <a:rPr lang="en-US" altLang="ko-KR" sz="1400" dirty="0">
                <a:latin typeface="Garamond" pitchFamily="18" charset="0"/>
              </a:rPr>
              <a:t>}</a:t>
            </a:r>
          </a:p>
        </p:txBody>
      </p:sp>
      <p:sp>
        <p:nvSpPr>
          <p:cNvPr id="47" name="TextBox 46"/>
          <p:cNvSpPr txBox="1"/>
          <p:nvPr/>
        </p:nvSpPr>
        <p:spPr>
          <a:xfrm>
            <a:off x="5478363" y="2923455"/>
            <a:ext cx="731482"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smtClean="0"/>
              <a:t>B-Tree</a:t>
            </a:r>
            <a:endParaRPr lang="ko-KR" altLang="en-US" dirty="0"/>
          </a:p>
        </p:txBody>
      </p:sp>
      <p:graphicFrame>
        <p:nvGraphicFramePr>
          <p:cNvPr id="5" name="표 4"/>
          <p:cNvGraphicFramePr>
            <a:graphicFrameLocks noGrp="1"/>
          </p:cNvGraphicFramePr>
          <p:nvPr>
            <p:extLst/>
          </p:nvPr>
        </p:nvGraphicFramePr>
        <p:xfrm>
          <a:off x="3296314" y="3501008"/>
          <a:ext cx="5418664" cy="370840"/>
        </p:xfrm>
        <a:graphic>
          <a:graphicData uri="http://schemas.openxmlformats.org/drawingml/2006/table">
            <a:tbl>
              <a:tblPr firstRow="1" bandRow="1">
                <a:tableStyleId>{6E25E649-3F16-4E02-A733-19D2CDBF48F0}</a:tableStyleId>
              </a:tblPr>
              <a:tblGrid>
                <a:gridCol w="677333"/>
                <a:gridCol w="677333"/>
                <a:gridCol w="677333"/>
                <a:gridCol w="677333"/>
                <a:gridCol w="677333"/>
                <a:gridCol w="677333"/>
                <a:gridCol w="677333"/>
                <a:gridCol w="677333"/>
              </a:tblGrid>
              <a:tr h="370840">
                <a:tc>
                  <a:txBody>
                    <a:bodyPr/>
                    <a:lstStyle/>
                    <a:p>
                      <a:pPr algn="ctr" latinLnBrk="1"/>
                      <a:r>
                        <a:rPr lang="en-US" altLang="ko-KR" i="1" dirty="0" smtClean="0">
                          <a:solidFill>
                            <a:schemeClr val="tx1"/>
                          </a:solidFill>
                        </a:rPr>
                        <a:t>n</a:t>
                      </a:r>
                      <a:endParaRPr lang="ko-KR" alt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p</a:t>
                      </a:r>
                      <a:r>
                        <a:rPr lang="en-US" altLang="ko-KR" i="1" baseline="-25000" dirty="0" smtClean="0">
                          <a:solidFill>
                            <a:schemeClr val="tx1"/>
                          </a:solidFill>
                        </a:rPr>
                        <a:t>1</a:t>
                      </a:r>
                      <a:endParaRPr lang="ko-KR" altLang="en-US"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k</a:t>
                      </a:r>
                      <a:r>
                        <a:rPr lang="en-US" altLang="ko-KR" i="1" baseline="-25000" dirty="0" smtClean="0">
                          <a:solidFill>
                            <a:schemeClr val="tx1"/>
                          </a:solidFill>
                        </a:rPr>
                        <a:t>1</a:t>
                      </a:r>
                      <a:endParaRPr lang="ko-KR" altLang="en-US"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p</a:t>
                      </a:r>
                      <a:r>
                        <a:rPr lang="en-US" altLang="ko-KR" i="1" baseline="-25000" dirty="0" smtClean="0">
                          <a:solidFill>
                            <a:schemeClr val="tx1"/>
                          </a:solidFill>
                        </a:rPr>
                        <a:t>2</a:t>
                      </a:r>
                      <a:endParaRPr lang="ko-KR" altLang="en-US"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a:t>
                      </a:r>
                      <a:endParaRPr lang="ko-KR" alt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a:t>
                      </a:r>
                      <a:endParaRPr lang="ko-KR" alt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k</a:t>
                      </a:r>
                      <a:r>
                        <a:rPr lang="en-US" altLang="ko-KR" i="1" baseline="-25000" dirty="0" smtClean="0">
                          <a:solidFill>
                            <a:schemeClr val="tx1"/>
                          </a:solidFill>
                        </a:rPr>
                        <a:t>m-1</a:t>
                      </a:r>
                      <a:endParaRPr lang="ko-KR" altLang="en-US"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1" dirty="0" smtClean="0">
                          <a:solidFill>
                            <a:schemeClr val="tx1"/>
                          </a:solidFill>
                        </a:rPr>
                        <a:t>p</a:t>
                      </a:r>
                      <a:r>
                        <a:rPr lang="en-US" altLang="ko-KR" i="1" baseline="-25000" dirty="0" smtClean="0">
                          <a:solidFill>
                            <a:schemeClr val="tx1"/>
                          </a:solidFill>
                        </a:rPr>
                        <a:t>m</a:t>
                      </a:r>
                      <a:endParaRPr lang="ko-KR" altLang="en-US"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직선 화살표 연결선 6"/>
          <p:cNvCxnSpPr/>
          <p:nvPr/>
        </p:nvCxnSpPr>
        <p:spPr bwMode="auto">
          <a:xfrm flipH="1">
            <a:off x="3962249" y="3861048"/>
            <a:ext cx="372774" cy="36004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cxnSp>
        <p:nvCxnSpPr>
          <p:cNvPr id="9" name="직선 화살표 연결선 8"/>
          <p:cNvCxnSpPr/>
          <p:nvPr/>
        </p:nvCxnSpPr>
        <p:spPr bwMode="auto">
          <a:xfrm>
            <a:off x="5652120" y="3861048"/>
            <a:ext cx="0" cy="36004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cxnSp>
        <p:nvCxnSpPr>
          <p:cNvPr id="53" name="직선 화살표 연결선 52"/>
          <p:cNvCxnSpPr/>
          <p:nvPr/>
        </p:nvCxnSpPr>
        <p:spPr bwMode="auto">
          <a:xfrm>
            <a:off x="8388424" y="3857089"/>
            <a:ext cx="216024" cy="436007"/>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41873649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EE51908D-BFF7-4377-A27A-C632A60EEF31}" type="slidenum">
              <a:rPr kumimoji="0" lang="en-US" altLang="ko-KR" sz="1400" smtClean="0">
                <a:latin typeface="Trebuchet MS" pitchFamily="34" charset="0"/>
              </a:rPr>
              <a:pPr/>
              <a:t>49</a:t>
            </a:fld>
            <a:endParaRPr kumimoji="0" lang="en-US" altLang="ko-KR" sz="1400" smtClean="0">
              <a:latin typeface="Trebuchet MS" pitchFamily="34" charset="0"/>
            </a:endParaRPr>
          </a:p>
        </p:txBody>
      </p:sp>
      <mc:AlternateContent xmlns:mc="http://schemas.openxmlformats.org/markup-compatibility/2006" xmlns:a14="http://schemas.microsoft.com/office/drawing/2010/main">
        <mc:Choice Requires="a14">
          <p:sp>
            <p:nvSpPr>
              <p:cNvPr id="4099" name="Text Box 3"/>
              <p:cNvSpPr txBox="1">
                <a:spLocks noChangeArrowheads="1"/>
              </p:cNvSpPr>
              <p:nvPr/>
            </p:nvSpPr>
            <p:spPr bwMode="auto">
              <a:xfrm>
                <a:off x="557213" y="1438275"/>
                <a:ext cx="7975600" cy="34869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smtClean="0">
                    <a:latin typeface="Garamond" pitchFamily="18" charset="0"/>
                  </a:rPr>
                  <a:t>A </a:t>
                </a:r>
                <a:r>
                  <a:rPr lang="en-US" altLang="ko-KR" sz="2000" i="1" dirty="0">
                    <a:latin typeface="Garamond" pitchFamily="18" charset="0"/>
                  </a:rPr>
                  <a:t>B-Tree </a:t>
                </a:r>
                <a:r>
                  <a:rPr lang="en-US" altLang="ko-KR" sz="2000" dirty="0">
                    <a:latin typeface="Garamond" pitchFamily="18" charset="0"/>
                  </a:rPr>
                  <a:t>of order </a:t>
                </a:r>
                <a:r>
                  <a:rPr lang="en-US" altLang="ko-KR" sz="2000" i="1" dirty="0">
                    <a:latin typeface="Garamond" pitchFamily="18" charset="0"/>
                  </a:rPr>
                  <a:t>m </a:t>
                </a:r>
                <a:r>
                  <a:rPr lang="en-US" altLang="ko-KR" sz="2000" dirty="0">
                    <a:latin typeface="Garamond" pitchFamily="18" charset="0"/>
                  </a:rPr>
                  <a:t>(</a:t>
                </a:r>
                <a:r>
                  <a:rPr lang="en-US" altLang="ko-KR" sz="2000" dirty="0">
                    <a:latin typeface="Garamond" pitchFamily="18" charset="0"/>
                    <a:sym typeface="Symbol" pitchFamily="18" charset="2"/>
                  </a:rPr>
                  <a:t> 3) has the following </a:t>
                </a:r>
                <a:r>
                  <a:rPr lang="en-US" altLang="ko-KR" sz="2000" dirty="0" smtClean="0">
                    <a:latin typeface="Garamond" pitchFamily="18" charset="0"/>
                    <a:sym typeface="Symbol" pitchFamily="18" charset="2"/>
                  </a:rPr>
                  <a:t>properties:</a:t>
                </a:r>
              </a:p>
              <a:p>
                <a:pPr algn="just" eaLnBrk="1" hangingPunct="1">
                  <a:lnSpc>
                    <a:spcPct val="110000"/>
                  </a:lnSpc>
                  <a:spcBef>
                    <a:spcPct val="50000"/>
                  </a:spcBef>
                </a:pPr>
                <a:endParaRPr lang="en-US" altLang="ko-KR" sz="2000" dirty="0">
                  <a:latin typeface="Garamond" pitchFamily="18" charset="0"/>
                  <a:sym typeface="Symbol" pitchFamily="18" charset="2"/>
                </a:endParaRPr>
              </a:p>
              <a:p>
                <a:pPr marL="342900" indent="-342900" algn="just" eaLnBrk="1" hangingPunct="1">
                  <a:lnSpc>
                    <a:spcPct val="110000"/>
                  </a:lnSpc>
                  <a:spcBef>
                    <a:spcPct val="50000"/>
                  </a:spcBef>
                  <a:buFont typeface="Arial" pitchFamily="34" charset="0"/>
                  <a:buChar char="•"/>
                </a:pPr>
                <a:r>
                  <a:rPr lang="en-US" altLang="ko-KR" sz="2000" dirty="0" smtClean="0">
                    <a:latin typeface="Garamond" pitchFamily="18" charset="0"/>
                  </a:rPr>
                  <a:t>The </a:t>
                </a:r>
                <a:r>
                  <a:rPr lang="en-US" altLang="ko-KR" sz="2000" dirty="0">
                    <a:latin typeface="Garamond" pitchFamily="18" charset="0"/>
                  </a:rPr>
                  <a:t>root is either a leaf or has between 2 and </a:t>
                </a:r>
                <a:r>
                  <a:rPr lang="en-US" altLang="ko-KR" sz="2000" i="1" dirty="0">
                    <a:latin typeface="Garamond" pitchFamily="18" charset="0"/>
                  </a:rPr>
                  <a:t>m </a:t>
                </a:r>
                <a:r>
                  <a:rPr lang="en-US" altLang="ko-KR" sz="2000" dirty="0">
                    <a:latin typeface="Garamond" pitchFamily="18" charset="0"/>
                  </a:rPr>
                  <a:t>children</a:t>
                </a:r>
              </a:p>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 Each non-leaf node except the root has </a:t>
                </a:r>
                <a:r>
                  <a:rPr lang="en-US" altLang="ko-KR" sz="2000" dirty="0" smtClean="0">
                    <a:latin typeface="Garamond" pitchFamily="18" charset="0"/>
                  </a:rPr>
                  <a:t>between </a:t>
                </a:r>
                <a14:m>
                  <m:oMath xmlns:m="http://schemas.openxmlformats.org/officeDocument/2006/math">
                    <m:d>
                      <m:dPr>
                        <m:begChr m:val="⌈"/>
                        <m:endChr m:val="⌉"/>
                        <m:ctrlPr>
                          <a:rPr lang="en-US" altLang="ko-KR" sz="2000" i="1">
                            <a:latin typeface="Cambria Math" panose="02040503050406030204" pitchFamily="18" charset="0"/>
                          </a:rPr>
                        </m:ctrlPr>
                      </m:dPr>
                      <m:e>
                        <m:f>
                          <m:fPr>
                            <m:ctrlPr>
                              <a:rPr lang="en-US" altLang="ko-KR" sz="2000" i="1">
                                <a:latin typeface="Cambria Math" panose="02040503050406030204" pitchFamily="18" charset="0"/>
                              </a:rPr>
                            </m:ctrlPr>
                          </m:fPr>
                          <m:num>
                            <m:r>
                              <a:rPr lang="en-US" altLang="ko-KR" sz="2000" i="1">
                                <a:latin typeface="Cambria Math"/>
                              </a:rPr>
                              <m:t>𝒎</m:t>
                            </m:r>
                          </m:num>
                          <m:den>
                            <m:r>
                              <a:rPr lang="en-US" altLang="ko-KR" sz="2000" i="1">
                                <a:latin typeface="Cambria Math"/>
                              </a:rPr>
                              <m:t>𝟐</m:t>
                            </m:r>
                          </m:den>
                        </m:f>
                      </m:e>
                    </m:d>
                  </m:oMath>
                </a14:m>
                <a:r>
                  <a:rPr lang="en-US" altLang="ko-KR" sz="2000" dirty="0" smtClean="0">
                    <a:latin typeface="Garamond" pitchFamily="18" charset="0"/>
                  </a:rPr>
                  <a:t> and </a:t>
                </a:r>
                <a:r>
                  <a:rPr lang="en-US" altLang="ko-KR" sz="2000" i="1" dirty="0">
                    <a:latin typeface="Garamond" pitchFamily="18" charset="0"/>
                  </a:rPr>
                  <a:t>m</a:t>
                </a:r>
                <a:r>
                  <a:rPr lang="en-US" altLang="ko-KR" sz="2000" dirty="0">
                    <a:latin typeface="Garamond" pitchFamily="18" charset="0"/>
                  </a:rPr>
                  <a:t> </a:t>
                </a:r>
                <a:br>
                  <a:rPr lang="en-US" altLang="ko-KR" sz="2000" dirty="0">
                    <a:latin typeface="Garamond" pitchFamily="18" charset="0"/>
                  </a:rPr>
                </a:br>
                <a:r>
                  <a:rPr lang="en-US" altLang="ko-KR" sz="2000" dirty="0">
                    <a:latin typeface="Garamond" pitchFamily="18" charset="0"/>
                  </a:rPr>
                  <a:t>(non-null) children.  A node with </a:t>
                </a:r>
                <a:r>
                  <a:rPr lang="en-US" altLang="ko-KR" sz="2000" i="1" dirty="0">
                    <a:latin typeface="Garamond" pitchFamily="18" charset="0"/>
                  </a:rPr>
                  <a:t>k </a:t>
                </a:r>
                <a:r>
                  <a:rPr lang="en-US" altLang="ko-KR" sz="2000" dirty="0">
                    <a:latin typeface="Garamond" pitchFamily="18" charset="0"/>
                  </a:rPr>
                  <a:t>children contains </a:t>
                </a:r>
                <a:r>
                  <a:rPr lang="en-US" altLang="ko-KR" sz="2000" dirty="0" smtClean="0">
                    <a:latin typeface="Garamond" pitchFamily="18" charset="0"/>
                  </a:rPr>
                  <a:t>(</a:t>
                </a:r>
                <a:r>
                  <a:rPr lang="en-US" altLang="ko-KR" sz="2000" i="1" dirty="0" smtClean="0">
                    <a:latin typeface="Garamond" pitchFamily="18" charset="0"/>
                  </a:rPr>
                  <a:t>k-1) </a:t>
                </a:r>
                <a:r>
                  <a:rPr lang="en-US" altLang="ko-KR" sz="2000" dirty="0">
                    <a:latin typeface="Garamond" pitchFamily="18" charset="0"/>
                  </a:rPr>
                  <a:t>key values.</a:t>
                </a:r>
              </a:p>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 All leaves are </a:t>
                </a:r>
                <a:r>
                  <a:rPr lang="en-US" altLang="ko-KR" sz="2000" dirty="0">
                    <a:solidFill>
                      <a:srgbClr val="FF0000"/>
                    </a:solidFill>
                    <a:latin typeface="Garamond" pitchFamily="18" charset="0"/>
                  </a:rPr>
                  <a:t>at the same level</a:t>
                </a:r>
                <a:r>
                  <a:rPr lang="en-US" altLang="ko-KR" sz="2000" dirty="0">
                    <a:latin typeface="Garamond" pitchFamily="18" charset="0"/>
                  </a:rPr>
                  <a:t> and each leaf contains between </a:t>
                </a:r>
                <a:br>
                  <a:rPr lang="en-US" altLang="ko-KR" sz="2000" dirty="0">
                    <a:latin typeface="Garamond" pitchFamily="18" charset="0"/>
                  </a:rPr>
                </a:br>
                <a14:m>
                  <m:oMath xmlns:m="http://schemas.openxmlformats.org/officeDocument/2006/math">
                    <m:d>
                      <m:dPr>
                        <m:ctrlPr>
                          <a:rPr lang="en-US" altLang="ko-KR" sz="2000" i="1" smtClean="0">
                            <a:latin typeface="Cambria Math" panose="02040503050406030204" pitchFamily="18" charset="0"/>
                          </a:rPr>
                        </m:ctrlPr>
                      </m:dPr>
                      <m:e>
                        <m:d>
                          <m:dPr>
                            <m:begChr m:val="⌈"/>
                            <m:endChr m:val="⌉"/>
                            <m:ctrlPr>
                              <a:rPr lang="en-US" altLang="ko-KR" sz="2000" i="1">
                                <a:latin typeface="Cambria Math" panose="02040503050406030204" pitchFamily="18" charset="0"/>
                              </a:rPr>
                            </m:ctrlPr>
                          </m:dPr>
                          <m:e>
                            <m:f>
                              <m:fPr>
                                <m:ctrlPr>
                                  <a:rPr lang="en-US" altLang="ko-KR" sz="2000" i="1">
                                    <a:latin typeface="Cambria Math" panose="02040503050406030204" pitchFamily="18" charset="0"/>
                                  </a:rPr>
                                </m:ctrlPr>
                              </m:fPr>
                              <m:num>
                                <m:r>
                                  <a:rPr lang="en-US" altLang="ko-KR" sz="2000" i="1">
                                    <a:latin typeface="Cambria Math"/>
                                  </a:rPr>
                                  <m:t>𝒎</m:t>
                                </m:r>
                              </m:num>
                              <m:den>
                                <m:r>
                                  <a:rPr lang="en-US" altLang="ko-KR" sz="2000" i="1">
                                    <a:latin typeface="Cambria Math"/>
                                  </a:rPr>
                                  <m:t>𝟐</m:t>
                                </m:r>
                              </m:den>
                            </m:f>
                          </m:e>
                        </m:d>
                        <m:r>
                          <a:rPr lang="en-US" altLang="ko-KR" sz="2000" b="1" i="1" smtClean="0">
                            <a:latin typeface="Cambria Math"/>
                          </a:rPr>
                          <m:t>−</m:t>
                        </m:r>
                        <m:r>
                          <a:rPr lang="en-US" altLang="ko-KR" sz="2000" b="1" i="1" smtClean="0">
                            <a:latin typeface="Cambria Math"/>
                          </a:rPr>
                          <m:t>𝟏</m:t>
                        </m:r>
                      </m:e>
                    </m:d>
                  </m:oMath>
                </a14:m>
                <a:r>
                  <a:rPr lang="en-US" altLang="ko-KR" sz="2000" dirty="0" smtClean="0">
                    <a:latin typeface="Garamond" pitchFamily="18" charset="0"/>
                  </a:rPr>
                  <a:t>  to </a:t>
                </a:r>
                <a14:m>
                  <m:oMath xmlns:m="http://schemas.openxmlformats.org/officeDocument/2006/math">
                    <m:d>
                      <m:dPr>
                        <m:ctrlPr>
                          <a:rPr lang="en-US" altLang="ko-KR" sz="2000" b="1" i="1" smtClean="0">
                            <a:latin typeface="Cambria Math" panose="02040503050406030204" pitchFamily="18" charset="0"/>
                          </a:rPr>
                        </m:ctrlPr>
                      </m:dPr>
                      <m:e>
                        <m:r>
                          <a:rPr lang="en-US" altLang="ko-KR" sz="2000" b="1" i="1" smtClean="0">
                            <a:latin typeface="Cambria Math"/>
                          </a:rPr>
                          <m:t>𝒎</m:t>
                        </m:r>
                        <m:r>
                          <a:rPr lang="en-US" altLang="ko-KR" sz="2000" b="1" i="1" smtClean="0">
                            <a:latin typeface="Cambria Math"/>
                          </a:rPr>
                          <m:t>−</m:t>
                        </m:r>
                        <m:r>
                          <a:rPr lang="en-US" altLang="ko-KR" sz="2000" b="1" i="1" smtClean="0">
                            <a:latin typeface="Cambria Math"/>
                          </a:rPr>
                          <m:t>𝟏</m:t>
                        </m:r>
                      </m:e>
                    </m:d>
                    <m:r>
                      <a:rPr lang="en-US" altLang="ko-KR" sz="2000" b="1" i="1" smtClean="0">
                        <a:latin typeface="Cambria Math"/>
                      </a:rPr>
                      <m:t> </m:t>
                    </m:r>
                  </m:oMath>
                </a14:m>
                <a:r>
                  <a:rPr lang="en-US" altLang="ko-KR" sz="2000" dirty="0" smtClean="0">
                    <a:latin typeface="Garamond" pitchFamily="18" charset="0"/>
                  </a:rPr>
                  <a:t>keys</a:t>
                </a:r>
                <a:r>
                  <a:rPr lang="en-US" altLang="ko-KR" sz="2000" dirty="0">
                    <a:latin typeface="Garamond" pitchFamily="18" charset="0"/>
                  </a:rPr>
                  <a:t>.</a:t>
                </a:r>
              </a:p>
            </p:txBody>
          </p:sp>
        </mc:Choice>
        <mc:Fallback xmlns="">
          <p:sp>
            <p:nvSpPr>
              <p:cNvPr id="4099" name="Text Box 3"/>
              <p:cNvSpPr txBox="1">
                <a:spLocks noRot="1" noChangeAspect="1" noMove="1" noResize="1" noEditPoints="1" noAdjustHandles="1" noChangeArrowheads="1" noChangeShapeType="1" noTextEdit="1"/>
              </p:cNvSpPr>
              <p:nvPr/>
            </p:nvSpPr>
            <p:spPr bwMode="auto">
              <a:xfrm>
                <a:off x="557213" y="1438275"/>
                <a:ext cx="7975600" cy="3486917"/>
              </a:xfrm>
              <a:prstGeom prst="rect">
                <a:avLst/>
              </a:prstGeom>
              <a:blipFill rotWithShape="1">
                <a:blip r:embed="rId3"/>
                <a:stretch>
                  <a:fillRect l="-764" t="-874" r="-764" b="-3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4102" name="Rectangle 7"/>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B-Trees (</a:t>
            </a:r>
            <a:r>
              <a:rPr lang="en-US" altLang="ko-KR" sz="3600" b="1" dirty="0" smtClean="0">
                <a:solidFill>
                  <a:schemeClr val="accent2"/>
                </a:solidFill>
                <a:effectLst>
                  <a:outerShdw blurRad="38100" dist="38100" dir="2700000" algn="tl">
                    <a:srgbClr val="000000">
                      <a:alpha val="43137"/>
                    </a:srgbClr>
                  </a:outerShdw>
                </a:effectLst>
                <a:latin typeface="+mn-lt"/>
              </a:rPr>
              <a:t>R. Bayer </a:t>
            </a:r>
            <a:r>
              <a:rPr lang="en-US" altLang="ko-KR" sz="3600" b="1" dirty="0">
                <a:solidFill>
                  <a:schemeClr val="accent2"/>
                </a:solidFill>
                <a:effectLst>
                  <a:outerShdw blurRad="38100" dist="38100" dir="2700000" algn="tl">
                    <a:srgbClr val="000000">
                      <a:alpha val="43137"/>
                    </a:srgbClr>
                  </a:outerShdw>
                </a:effectLst>
                <a:latin typeface="+mn-lt"/>
              </a:rPr>
              <a:t>1972)</a:t>
            </a:r>
          </a:p>
        </p:txBody>
      </p:sp>
    </p:spTree>
    <p:extLst>
      <p:ext uri="{BB962C8B-B14F-4D97-AF65-F5344CB8AC3E}">
        <p14:creationId xmlns:p14="http://schemas.microsoft.com/office/powerpoint/2010/main" val="3144970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9FB5FEC3-72EC-4F51-8157-5735618D1047}" type="slidenum">
              <a:rPr kumimoji="0" lang="en-US" altLang="ko-KR" sz="1400" smtClean="0">
                <a:latin typeface="Trebuchet MS" pitchFamily="34" charset="0"/>
              </a:rPr>
              <a:pPr/>
              <a:t>5</a:t>
            </a:fld>
            <a:endParaRPr kumimoji="0" lang="en-US" altLang="ko-KR" sz="1400" smtClean="0">
              <a:latin typeface="Trebuchet MS" pitchFamily="34" charset="0"/>
            </a:endParaRPr>
          </a:p>
        </p:txBody>
      </p:sp>
      <p:sp>
        <p:nvSpPr>
          <p:cNvPr id="6147" name="Text Box 3"/>
          <p:cNvSpPr txBox="1">
            <a:spLocks noChangeArrowheads="1"/>
          </p:cNvSpPr>
          <p:nvPr/>
        </p:nvSpPr>
        <p:spPr bwMode="auto">
          <a:xfrm>
            <a:off x="557213" y="1124744"/>
            <a:ext cx="79756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buFontTx/>
              <a:buChar char="•"/>
            </a:pPr>
            <a:r>
              <a:rPr lang="en-US" altLang="ko-KR" sz="2000" dirty="0"/>
              <a:t> A </a:t>
            </a:r>
            <a:r>
              <a:rPr lang="en-US" altLang="ko-KR" sz="2000" dirty="0">
                <a:solidFill>
                  <a:srgbClr val="FF0000"/>
                </a:solidFill>
              </a:rPr>
              <a:t>path</a:t>
            </a:r>
            <a:r>
              <a:rPr lang="en-US" altLang="ko-KR" sz="2000" i="1" dirty="0"/>
              <a:t> </a:t>
            </a:r>
            <a:r>
              <a:rPr lang="en-US" altLang="ko-KR" sz="2000" dirty="0" smtClean="0"/>
              <a:t>from node </a:t>
            </a:r>
            <a:r>
              <a:rPr lang="en-US" altLang="ko-KR" sz="2000" i="1" dirty="0"/>
              <a:t>n</a:t>
            </a:r>
            <a:r>
              <a:rPr lang="en-US" altLang="ko-KR" sz="2000" i="1" baseline="-25000" dirty="0"/>
              <a:t>1</a:t>
            </a:r>
            <a:r>
              <a:rPr lang="en-US" altLang="ko-KR" sz="2000" dirty="0" smtClean="0"/>
              <a:t> to </a:t>
            </a:r>
            <a:r>
              <a:rPr lang="en-US" altLang="ko-KR" sz="2000" i="1" dirty="0" err="1"/>
              <a:t>n</a:t>
            </a:r>
            <a:r>
              <a:rPr lang="en-US" altLang="ko-KR" sz="2000" i="1" baseline="-25000" dirty="0" err="1"/>
              <a:t>k</a:t>
            </a:r>
            <a:r>
              <a:rPr lang="en-US" altLang="ko-KR" sz="2000" i="1" baseline="-25000" dirty="0"/>
              <a:t> </a:t>
            </a:r>
            <a:r>
              <a:rPr lang="en-US" altLang="ko-KR" sz="2000" i="1" baseline="-25000" dirty="0" smtClean="0"/>
              <a:t> </a:t>
            </a:r>
            <a:r>
              <a:rPr lang="en-US" altLang="ko-KR" sz="2000" dirty="0" smtClean="0"/>
              <a:t>is </a:t>
            </a:r>
            <a:r>
              <a:rPr lang="en-US" altLang="ko-KR" sz="2000" dirty="0"/>
              <a:t>a sequence of nodes </a:t>
            </a:r>
            <a:r>
              <a:rPr lang="en-US" altLang="ko-KR" sz="2000" i="1" dirty="0"/>
              <a:t>n</a:t>
            </a:r>
            <a:r>
              <a:rPr lang="en-US" altLang="ko-KR" sz="2000" i="1" baseline="-25000" dirty="0"/>
              <a:t>1</a:t>
            </a:r>
            <a:r>
              <a:rPr lang="en-US" altLang="ko-KR" sz="2000" i="1" dirty="0"/>
              <a:t>, n</a:t>
            </a:r>
            <a:r>
              <a:rPr lang="en-US" altLang="ko-KR" sz="2000" i="1" baseline="-25000" dirty="0"/>
              <a:t>2</a:t>
            </a:r>
            <a:r>
              <a:rPr lang="en-US" altLang="ko-KR" sz="2000" i="1" dirty="0"/>
              <a:t>,... </a:t>
            </a:r>
            <a:r>
              <a:rPr lang="en-US" altLang="ko-KR" sz="2000" i="1" dirty="0" err="1"/>
              <a:t>n</a:t>
            </a:r>
            <a:r>
              <a:rPr lang="en-US" altLang="ko-KR" sz="2000" i="1" baseline="-25000" dirty="0" err="1"/>
              <a:t>k</a:t>
            </a:r>
            <a:r>
              <a:rPr lang="en-US" altLang="ko-KR" sz="2000" i="1" dirty="0"/>
              <a:t>,</a:t>
            </a:r>
            <a:r>
              <a:rPr lang="en-US" altLang="ko-KR" sz="2000" dirty="0"/>
              <a:t> such that </a:t>
            </a:r>
            <a:r>
              <a:rPr lang="en-US" altLang="ko-KR" sz="2000" i="1" dirty="0" err="1"/>
              <a:t>n</a:t>
            </a:r>
            <a:r>
              <a:rPr lang="en-US" altLang="ko-KR" sz="2000" i="1" baseline="-25000" dirty="0" err="1"/>
              <a:t>i</a:t>
            </a:r>
            <a:r>
              <a:rPr lang="en-US" altLang="ko-KR" sz="2000" i="1" dirty="0"/>
              <a:t> </a:t>
            </a:r>
            <a:r>
              <a:rPr lang="en-US" altLang="ko-KR" sz="2000" dirty="0"/>
              <a:t>is a parent of </a:t>
            </a:r>
            <a:r>
              <a:rPr lang="en-US" altLang="ko-KR" sz="2000" i="1" dirty="0"/>
              <a:t>n</a:t>
            </a:r>
            <a:r>
              <a:rPr lang="en-US" altLang="ko-KR" sz="2000" i="1" baseline="-25000" dirty="0"/>
              <a:t>i+1</a:t>
            </a:r>
            <a:r>
              <a:rPr lang="en-US" altLang="ko-KR" sz="2000" i="1" dirty="0"/>
              <a:t>.</a:t>
            </a:r>
          </a:p>
          <a:p>
            <a:pPr algn="just" eaLnBrk="1" hangingPunct="1">
              <a:lnSpc>
                <a:spcPct val="90000"/>
              </a:lnSpc>
              <a:spcBef>
                <a:spcPct val="50000"/>
              </a:spcBef>
              <a:buFontTx/>
              <a:buChar char="•"/>
            </a:pPr>
            <a:r>
              <a:rPr lang="en-US" altLang="ko-KR" sz="2000" i="1" dirty="0"/>
              <a:t> </a:t>
            </a:r>
            <a:r>
              <a:rPr lang="en-US" altLang="ko-KR" sz="2000" dirty="0"/>
              <a:t>The </a:t>
            </a:r>
            <a:r>
              <a:rPr lang="en-US" altLang="ko-KR" sz="2000" dirty="0">
                <a:solidFill>
                  <a:srgbClr val="FF0000"/>
                </a:solidFill>
              </a:rPr>
              <a:t>length of a path </a:t>
            </a:r>
            <a:r>
              <a:rPr lang="en-US" altLang="ko-KR" sz="2000" dirty="0"/>
              <a:t>is the number of edges on the path.</a:t>
            </a:r>
          </a:p>
          <a:p>
            <a:pPr algn="just" eaLnBrk="1" hangingPunct="1">
              <a:lnSpc>
                <a:spcPct val="90000"/>
              </a:lnSpc>
              <a:spcBef>
                <a:spcPct val="50000"/>
              </a:spcBef>
              <a:buFontTx/>
              <a:buChar char="•"/>
            </a:pPr>
            <a:r>
              <a:rPr lang="en-US" altLang="ko-KR" sz="2000" dirty="0"/>
              <a:t> The </a:t>
            </a:r>
            <a:r>
              <a:rPr lang="en-US" altLang="ko-KR" sz="2000" dirty="0">
                <a:solidFill>
                  <a:srgbClr val="FF0000"/>
                </a:solidFill>
              </a:rPr>
              <a:t>depth of a node </a:t>
            </a:r>
            <a:r>
              <a:rPr lang="en-US" altLang="ko-KR" sz="2000" dirty="0"/>
              <a:t>is the length of the (unique) path from the root to that node. (root: depth 0</a:t>
            </a:r>
            <a:r>
              <a:rPr lang="en-US" altLang="ko-KR" sz="2000" dirty="0" smtClean="0"/>
              <a:t>)</a:t>
            </a:r>
            <a:endParaRPr lang="en-US" altLang="ko-KR" sz="2000" dirty="0"/>
          </a:p>
        </p:txBody>
      </p:sp>
      <p:sp>
        <p:nvSpPr>
          <p:cNvPr id="61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Miscellaneous Definitions of Trees</a:t>
            </a:r>
          </a:p>
        </p:txBody>
      </p:sp>
      <p:grpSp>
        <p:nvGrpSpPr>
          <p:cNvPr id="5" name="Group 44"/>
          <p:cNvGrpSpPr>
            <a:grpSpLocks/>
          </p:cNvGrpSpPr>
          <p:nvPr/>
        </p:nvGrpSpPr>
        <p:grpSpPr bwMode="auto">
          <a:xfrm>
            <a:off x="931446" y="3224406"/>
            <a:ext cx="3017838" cy="2770188"/>
            <a:chOff x="3113" y="1570"/>
            <a:chExt cx="1901" cy="1745"/>
          </a:xfrm>
        </p:grpSpPr>
        <p:sp>
          <p:nvSpPr>
            <p:cNvPr id="6" name="Oval 16"/>
            <p:cNvSpPr>
              <a:spLocks noChangeArrowheads="1"/>
            </p:cNvSpPr>
            <p:nvPr/>
          </p:nvSpPr>
          <p:spPr bwMode="auto">
            <a:xfrm>
              <a:off x="3408" y="304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H</a:t>
              </a:r>
            </a:p>
          </p:txBody>
        </p:sp>
        <p:sp>
          <p:nvSpPr>
            <p:cNvPr id="7" name="Oval 17"/>
            <p:cNvSpPr>
              <a:spLocks noChangeArrowheads="1"/>
            </p:cNvSpPr>
            <p:nvPr/>
          </p:nvSpPr>
          <p:spPr bwMode="auto">
            <a:xfrm>
              <a:off x="3967" y="304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I</a:t>
              </a:r>
            </a:p>
          </p:txBody>
        </p:sp>
        <p:sp>
          <p:nvSpPr>
            <p:cNvPr id="8" name="Oval 18"/>
            <p:cNvSpPr>
              <a:spLocks noChangeArrowheads="1"/>
            </p:cNvSpPr>
            <p:nvPr/>
          </p:nvSpPr>
          <p:spPr bwMode="auto">
            <a:xfrm>
              <a:off x="3113" y="255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E</a:t>
              </a:r>
            </a:p>
          </p:txBody>
        </p:sp>
        <p:sp>
          <p:nvSpPr>
            <p:cNvPr id="9" name="Oval 19"/>
            <p:cNvSpPr>
              <a:spLocks noChangeArrowheads="1"/>
            </p:cNvSpPr>
            <p:nvPr/>
          </p:nvSpPr>
          <p:spPr bwMode="auto">
            <a:xfrm>
              <a:off x="3680" y="254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F</a:t>
              </a:r>
            </a:p>
          </p:txBody>
        </p:sp>
        <p:sp>
          <p:nvSpPr>
            <p:cNvPr id="10" name="Oval 20"/>
            <p:cNvSpPr>
              <a:spLocks noChangeArrowheads="1"/>
            </p:cNvSpPr>
            <p:nvPr/>
          </p:nvSpPr>
          <p:spPr bwMode="auto">
            <a:xfrm>
              <a:off x="3378" y="203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B</a:t>
              </a:r>
            </a:p>
          </p:txBody>
        </p:sp>
        <p:sp>
          <p:nvSpPr>
            <p:cNvPr id="11" name="Oval 21"/>
            <p:cNvSpPr>
              <a:spLocks noChangeArrowheads="1"/>
            </p:cNvSpPr>
            <p:nvPr/>
          </p:nvSpPr>
          <p:spPr bwMode="auto">
            <a:xfrm>
              <a:off x="4746" y="202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D</a:t>
              </a:r>
            </a:p>
          </p:txBody>
        </p:sp>
        <p:sp>
          <p:nvSpPr>
            <p:cNvPr id="12" name="Oval 22"/>
            <p:cNvSpPr>
              <a:spLocks noChangeArrowheads="1"/>
            </p:cNvSpPr>
            <p:nvPr/>
          </p:nvSpPr>
          <p:spPr bwMode="auto">
            <a:xfrm>
              <a:off x="4228" y="251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G</a:t>
              </a:r>
            </a:p>
          </p:txBody>
        </p:sp>
        <p:sp>
          <p:nvSpPr>
            <p:cNvPr id="13" name="Oval 23"/>
            <p:cNvSpPr>
              <a:spLocks noChangeArrowheads="1"/>
            </p:cNvSpPr>
            <p:nvPr/>
          </p:nvSpPr>
          <p:spPr bwMode="auto">
            <a:xfrm>
              <a:off x="4194" y="157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A</a:t>
              </a:r>
            </a:p>
          </p:txBody>
        </p:sp>
        <p:sp>
          <p:nvSpPr>
            <p:cNvPr id="14" name="Oval 24"/>
            <p:cNvSpPr>
              <a:spLocks noChangeArrowheads="1"/>
            </p:cNvSpPr>
            <p:nvPr/>
          </p:nvSpPr>
          <p:spPr bwMode="auto">
            <a:xfrm>
              <a:off x="4216" y="203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C</a:t>
              </a:r>
            </a:p>
          </p:txBody>
        </p:sp>
        <p:sp>
          <p:nvSpPr>
            <p:cNvPr id="15" name="Line 25"/>
            <p:cNvSpPr>
              <a:spLocks noChangeShapeType="1"/>
            </p:cNvSpPr>
            <p:nvPr/>
          </p:nvSpPr>
          <p:spPr bwMode="auto">
            <a:xfrm>
              <a:off x="4343" y="1847"/>
              <a:ext cx="0"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26"/>
            <p:cNvSpPr>
              <a:spLocks noChangeShapeType="1"/>
            </p:cNvSpPr>
            <p:nvPr/>
          </p:nvSpPr>
          <p:spPr bwMode="auto">
            <a:xfrm>
              <a:off x="4351" y="2310"/>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Line 27"/>
            <p:cNvSpPr>
              <a:spLocks noChangeShapeType="1"/>
            </p:cNvSpPr>
            <p:nvPr/>
          </p:nvSpPr>
          <p:spPr bwMode="auto">
            <a:xfrm flipH="1">
              <a:off x="3580" y="1791"/>
              <a:ext cx="641"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 name="Line 28"/>
            <p:cNvSpPr>
              <a:spLocks noChangeShapeType="1"/>
            </p:cNvSpPr>
            <p:nvPr/>
          </p:nvSpPr>
          <p:spPr bwMode="auto">
            <a:xfrm>
              <a:off x="4432" y="1799"/>
              <a:ext cx="4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9" name="Line 29"/>
            <p:cNvSpPr>
              <a:spLocks noChangeShapeType="1"/>
            </p:cNvSpPr>
            <p:nvPr/>
          </p:nvSpPr>
          <p:spPr bwMode="auto">
            <a:xfrm flipH="1">
              <a:off x="3264" y="231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0" name="Line 30"/>
            <p:cNvSpPr>
              <a:spLocks noChangeShapeType="1"/>
            </p:cNvSpPr>
            <p:nvPr/>
          </p:nvSpPr>
          <p:spPr bwMode="auto">
            <a:xfrm>
              <a:off x="3597" y="2302"/>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 name="Line 31"/>
            <p:cNvSpPr>
              <a:spLocks noChangeShapeType="1"/>
            </p:cNvSpPr>
            <p:nvPr/>
          </p:nvSpPr>
          <p:spPr bwMode="auto">
            <a:xfrm>
              <a:off x="3897" y="2789"/>
              <a:ext cx="194"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 name="Line 32"/>
            <p:cNvSpPr>
              <a:spLocks noChangeShapeType="1"/>
            </p:cNvSpPr>
            <p:nvPr/>
          </p:nvSpPr>
          <p:spPr bwMode="auto">
            <a:xfrm flipH="1">
              <a:off x="3580" y="2789"/>
              <a:ext cx="163"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23" name="직사각형 22"/>
          <p:cNvSpPr/>
          <p:nvPr/>
        </p:nvSpPr>
        <p:spPr>
          <a:xfrm>
            <a:off x="4534793" y="3492892"/>
            <a:ext cx="2923557"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Path from node A to H: A, B, F, H</a:t>
            </a:r>
            <a:endParaRPr lang="ko-KR" altLang="en-US" i="1" dirty="0">
              <a:solidFill>
                <a:srgbClr val="FF0000"/>
              </a:solidFill>
            </a:endParaRPr>
          </a:p>
        </p:txBody>
      </p:sp>
      <p:sp>
        <p:nvSpPr>
          <p:cNvPr id="24" name="직사각형 23"/>
          <p:cNvSpPr/>
          <p:nvPr/>
        </p:nvSpPr>
        <p:spPr>
          <a:xfrm>
            <a:off x="4545013" y="4093882"/>
            <a:ext cx="3701078"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Length of a path between node A and H: 3</a:t>
            </a:r>
            <a:endParaRPr lang="ko-KR" altLang="en-US" i="1" dirty="0">
              <a:solidFill>
                <a:srgbClr val="FF0000"/>
              </a:solidFill>
            </a:endParaRPr>
          </a:p>
        </p:txBody>
      </p:sp>
      <p:sp>
        <p:nvSpPr>
          <p:cNvPr id="25" name="직사각형 24"/>
          <p:cNvSpPr/>
          <p:nvPr/>
        </p:nvSpPr>
        <p:spPr>
          <a:xfrm>
            <a:off x="4534793" y="4669301"/>
            <a:ext cx="1912127"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Depth of a node H: 3</a:t>
            </a:r>
            <a:endParaRPr lang="ko-KR" altLang="en-US" i="1" dirty="0">
              <a:solidFill>
                <a:srgbClr val="FF0000"/>
              </a:solidFill>
            </a:endParaRPr>
          </a:p>
        </p:txBody>
      </p:sp>
      <p:sp>
        <p:nvSpPr>
          <p:cNvPr id="27" name="Line 27"/>
          <p:cNvSpPr>
            <a:spLocks noChangeShapeType="1"/>
          </p:cNvSpPr>
          <p:nvPr/>
        </p:nvSpPr>
        <p:spPr bwMode="auto">
          <a:xfrm flipH="1">
            <a:off x="1715523" y="3592352"/>
            <a:ext cx="1017588" cy="4508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 name="Oval 23"/>
          <p:cNvSpPr>
            <a:spLocks noChangeArrowheads="1"/>
          </p:cNvSpPr>
          <p:nvPr/>
        </p:nvSpPr>
        <p:spPr bwMode="auto">
          <a:xfrm>
            <a:off x="2647534" y="3212289"/>
            <a:ext cx="425450" cy="4254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A</a:t>
            </a:r>
          </a:p>
        </p:txBody>
      </p:sp>
      <p:sp>
        <p:nvSpPr>
          <p:cNvPr id="29" name="Oval 20"/>
          <p:cNvSpPr>
            <a:spLocks noChangeArrowheads="1"/>
          </p:cNvSpPr>
          <p:nvPr/>
        </p:nvSpPr>
        <p:spPr bwMode="auto">
          <a:xfrm>
            <a:off x="1342414" y="3968944"/>
            <a:ext cx="425450" cy="4254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B</a:t>
            </a:r>
          </a:p>
        </p:txBody>
      </p:sp>
      <p:sp>
        <p:nvSpPr>
          <p:cNvPr id="30" name="Line 30"/>
          <p:cNvSpPr>
            <a:spLocks noChangeShapeType="1"/>
          </p:cNvSpPr>
          <p:nvPr/>
        </p:nvSpPr>
        <p:spPr bwMode="auto">
          <a:xfrm>
            <a:off x="1723766" y="4359060"/>
            <a:ext cx="282575" cy="3857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1" name="Oval 19"/>
          <p:cNvSpPr>
            <a:spLocks noChangeArrowheads="1"/>
          </p:cNvSpPr>
          <p:nvPr/>
        </p:nvSpPr>
        <p:spPr bwMode="auto">
          <a:xfrm>
            <a:off x="1831559" y="4783962"/>
            <a:ext cx="425450" cy="4254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F</a:t>
            </a:r>
          </a:p>
        </p:txBody>
      </p:sp>
      <p:sp>
        <p:nvSpPr>
          <p:cNvPr id="32" name="Line 32"/>
          <p:cNvSpPr>
            <a:spLocks noChangeShapeType="1"/>
          </p:cNvSpPr>
          <p:nvPr/>
        </p:nvSpPr>
        <p:spPr bwMode="auto">
          <a:xfrm flipH="1">
            <a:off x="1702177" y="5171449"/>
            <a:ext cx="258763" cy="4238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3" name="Oval 16"/>
          <p:cNvSpPr>
            <a:spLocks noChangeArrowheads="1"/>
          </p:cNvSpPr>
          <p:nvPr/>
        </p:nvSpPr>
        <p:spPr bwMode="auto">
          <a:xfrm>
            <a:off x="1397921" y="5578323"/>
            <a:ext cx="425450" cy="4254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H</a:t>
            </a:r>
          </a:p>
        </p:txBody>
      </p:sp>
      <p:sp>
        <p:nvSpPr>
          <p:cNvPr id="2" name="TextBox 1"/>
          <p:cNvSpPr txBox="1"/>
          <p:nvPr/>
        </p:nvSpPr>
        <p:spPr>
          <a:xfrm>
            <a:off x="1982371" y="3500325"/>
            <a:ext cx="288862" cy="307777"/>
          </a:xfrm>
          <a:prstGeom prst="rect">
            <a:avLst/>
          </a:prstGeom>
          <a:noFill/>
        </p:spPr>
        <p:txBody>
          <a:bodyPr wrap="none" rtlCol="0">
            <a:spAutoFit/>
          </a:bodyPr>
          <a:lstStyle/>
          <a:p>
            <a:r>
              <a:rPr lang="en-US" altLang="ko-KR" i="1" dirty="0" smtClean="0">
                <a:solidFill>
                  <a:srgbClr val="FF0000"/>
                </a:solidFill>
              </a:rPr>
              <a:t>1</a:t>
            </a:r>
            <a:endParaRPr lang="ko-KR" altLang="en-US" i="1" dirty="0">
              <a:solidFill>
                <a:srgbClr val="FF0000"/>
              </a:solidFill>
            </a:endParaRPr>
          </a:p>
        </p:txBody>
      </p:sp>
      <p:sp>
        <p:nvSpPr>
          <p:cNvPr id="35" name="TextBox 34"/>
          <p:cNvSpPr txBox="1"/>
          <p:nvPr/>
        </p:nvSpPr>
        <p:spPr>
          <a:xfrm>
            <a:off x="1870527" y="4271560"/>
            <a:ext cx="288862" cy="307777"/>
          </a:xfrm>
          <a:prstGeom prst="rect">
            <a:avLst/>
          </a:prstGeom>
          <a:noFill/>
        </p:spPr>
        <p:txBody>
          <a:bodyPr wrap="none" rtlCol="0">
            <a:spAutoFit/>
          </a:bodyPr>
          <a:lstStyle/>
          <a:p>
            <a:r>
              <a:rPr lang="en-US" altLang="ko-KR" i="1" dirty="0" smtClean="0">
                <a:solidFill>
                  <a:srgbClr val="FF0000"/>
                </a:solidFill>
              </a:rPr>
              <a:t>2</a:t>
            </a:r>
            <a:endParaRPr lang="ko-KR" altLang="en-US" i="1" dirty="0">
              <a:solidFill>
                <a:srgbClr val="FF0000"/>
              </a:solidFill>
            </a:endParaRPr>
          </a:p>
        </p:txBody>
      </p:sp>
      <p:sp>
        <p:nvSpPr>
          <p:cNvPr id="36" name="TextBox 35"/>
          <p:cNvSpPr txBox="1"/>
          <p:nvPr/>
        </p:nvSpPr>
        <p:spPr>
          <a:xfrm>
            <a:off x="1847508" y="5287535"/>
            <a:ext cx="288862" cy="307777"/>
          </a:xfrm>
          <a:prstGeom prst="rect">
            <a:avLst/>
          </a:prstGeom>
          <a:noFill/>
        </p:spPr>
        <p:txBody>
          <a:bodyPr wrap="none" rtlCol="0">
            <a:spAutoFit/>
          </a:bodyPr>
          <a:lstStyle/>
          <a:p>
            <a:r>
              <a:rPr lang="en-US" altLang="ko-KR" i="1" dirty="0" smtClean="0">
                <a:solidFill>
                  <a:srgbClr val="FF0000"/>
                </a:solidFill>
              </a:rPr>
              <a:t>3</a:t>
            </a:r>
            <a:endParaRPr lang="ko-KR" altLang="en-US" i="1" dirty="0">
              <a:solidFill>
                <a:srgbClr val="FF0000"/>
              </a:solidFill>
            </a:endParaRPr>
          </a:p>
        </p:txBody>
      </p:sp>
    </p:spTree>
    <p:extLst>
      <p:ext uri="{BB962C8B-B14F-4D97-AF65-F5344CB8AC3E}">
        <p14:creationId xmlns:p14="http://schemas.microsoft.com/office/powerpoint/2010/main" val="274343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1"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animBg="1"/>
      <p:bldP spid="24" grpId="1" animBg="1"/>
      <p:bldP spid="25" grpId="1" animBg="1"/>
      <p:bldP spid="27" grpId="1" animBg="1"/>
      <p:bldP spid="28" grpId="0" animBg="1"/>
      <p:bldP spid="29" grpId="0" animBg="1"/>
      <p:bldP spid="30" grpId="0" animBg="1"/>
      <p:bldP spid="31" grpId="0" animBg="1"/>
      <p:bldP spid="32" grpId="0" animBg="1"/>
      <p:bldP spid="33" grpId="0" animBg="1"/>
      <p:bldP spid="2" grpId="0"/>
      <p:bldP spid="35" grpId="0"/>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DC2D35F4-4355-48D1-AF75-248C053DB49A}" type="slidenum">
              <a:rPr kumimoji="0" lang="en-US" altLang="ko-KR" sz="1400" smtClean="0">
                <a:latin typeface="Trebuchet MS" pitchFamily="34" charset="0"/>
              </a:rPr>
              <a:pPr/>
              <a:t>50</a:t>
            </a:fld>
            <a:endParaRPr kumimoji="0" lang="en-US" altLang="ko-KR" sz="1400" smtClean="0">
              <a:latin typeface="Trebuchet MS" pitchFamily="34" charset="0"/>
            </a:endParaRPr>
          </a:p>
        </p:txBody>
      </p:sp>
      <p:sp>
        <p:nvSpPr>
          <p:cNvPr id="5123" name="Text Box 3"/>
          <p:cNvSpPr txBox="1">
            <a:spLocks noChangeArrowheads="1"/>
          </p:cNvSpPr>
          <p:nvPr/>
        </p:nvSpPr>
        <p:spPr bwMode="auto">
          <a:xfrm>
            <a:off x="557213" y="1438275"/>
            <a:ext cx="703912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eaLnBrk="1" hangingPunct="1">
              <a:lnSpc>
                <a:spcPct val="110000"/>
              </a:lnSpc>
              <a:spcBef>
                <a:spcPct val="50000"/>
              </a:spcBef>
            </a:pPr>
            <a:r>
              <a:rPr lang="en-US" altLang="ko-KR" sz="2000" dirty="0">
                <a:latin typeface="Garamond" pitchFamily="18" charset="0"/>
              </a:rPr>
              <a:t>2-3 Tree</a:t>
            </a:r>
          </a:p>
        </p:txBody>
      </p:sp>
      <p:sp>
        <p:nvSpPr>
          <p:cNvPr id="5124" name="Oval 4"/>
          <p:cNvSpPr>
            <a:spLocks noChangeArrowheads="1"/>
          </p:cNvSpPr>
          <p:nvPr/>
        </p:nvSpPr>
        <p:spPr bwMode="auto">
          <a:xfrm>
            <a:off x="3303588" y="2420938"/>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18 : </a:t>
            </a:r>
            <a:r>
              <a:rPr lang="en-US" altLang="ko-KR" sz="1800" b="1">
                <a:latin typeface="Garamond" pitchFamily="18" charset="0"/>
                <a:cs typeface="Times New Roman" pitchFamily="18" charset="0"/>
              </a:rPr>
              <a:t>–</a:t>
            </a:r>
            <a:endParaRPr lang="en-US" altLang="ko-KR" sz="1800" b="1">
              <a:latin typeface="Garamond" pitchFamily="18" charset="0"/>
            </a:endParaRPr>
          </a:p>
        </p:txBody>
      </p:sp>
      <p:sp>
        <p:nvSpPr>
          <p:cNvPr id="5125" name="Oval 5"/>
          <p:cNvSpPr>
            <a:spLocks noChangeArrowheads="1"/>
          </p:cNvSpPr>
          <p:nvPr/>
        </p:nvSpPr>
        <p:spPr bwMode="auto">
          <a:xfrm>
            <a:off x="1808163" y="3332163"/>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13 : </a:t>
            </a:r>
            <a:r>
              <a:rPr lang="en-US" altLang="ko-KR" sz="1800" b="1">
                <a:latin typeface="Garamond" pitchFamily="18" charset="0"/>
                <a:cs typeface="Times New Roman" pitchFamily="18" charset="0"/>
              </a:rPr>
              <a:t>–</a:t>
            </a:r>
          </a:p>
        </p:txBody>
      </p:sp>
      <p:sp>
        <p:nvSpPr>
          <p:cNvPr id="5126" name="Oval 6"/>
          <p:cNvSpPr>
            <a:spLocks noChangeArrowheads="1"/>
          </p:cNvSpPr>
          <p:nvPr/>
        </p:nvSpPr>
        <p:spPr bwMode="auto">
          <a:xfrm>
            <a:off x="5116513" y="3333750"/>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30 : 45</a:t>
            </a:r>
          </a:p>
        </p:txBody>
      </p:sp>
      <p:sp>
        <p:nvSpPr>
          <p:cNvPr id="5127" name="Oval 7"/>
          <p:cNvSpPr>
            <a:spLocks noChangeArrowheads="1"/>
          </p:cNvSpPr>
          <p:nvPr/>
        </p:nvSpPr>
        <p:spPr bwMode="auto">
          <a:xfrm>
            <a:off x="503238" y="4259263"/>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8 : 11</a:t>
            </a:r>
          </a:p>
        </p:txBody>
      </p:sp>
      <p:sp>
        <p:nvSpPr>
          <p:cNvPr id="5128" name="Oval 8"/>
          <p:cNvSpPr>
            <a:spLocks noChangeArrowheads="1"/>
          </p:cNvSpPr>
          <p:nvPr/>
        </p:nvSpPr>
        <p:spPr bwMode="auto">
          <a:xfrm>
            <a:off x="2784475" y="4271963"/>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16 : </a:t>
            </a:r>
            <a:r>
              <a:rPr lang="en-US" altLang="ko-KR" sz="1800" b="1">
                <a:latin typeface="Garamond" pitchFamily="18" charset="0"/>
                <a:cs typeface="Times New Roman" pitchFamily="18" charset="0"/>
              </a:rPr>
              <a:t>–</a:t>
            </a:r>
          </a:p>
        </p:txBody>
      </p:sp>
      <p:sp>
        <p:nvSpPr>
          <p:cNvPr id="5129" name="Oval 9"/>
          <p:cNvSpPr>
            <a:spLocks noChangeArrowheads="1"/>
          </p:cNvSpPr>
          <p:nvPr/>
        </p:nvSpPr>
        <p:spPr bwMode="auto">
          <a:xfrm>
            <a:off x="4316413" y="4270375"/>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22 : 23</a:t>
            </a:r>
          </a:p>
        </p:txBody>
      </p:sp>
      <p:sp>
        <p:nvSpPr>
          <p:cNvPr id="5130" name="Oval 10"/>
          <p:cNvSpPr>
            <a:spLocks noChangeArrowheads="1"/>
          </p:cNvSpPr>
          <p:nvPr/>
        </p:nvSpPr>
        <p:spPr bwMode="auto">
          <a:xfrm>
            <a:off x="5797550" y="4270375"/>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41 : </a:t>
            </a:r>
            <a:r>
              <a:rPr lang="en-US" altLang="ko-KR" sz="1800" b="1">
                <a:latin typeface="Garamond" pitchFamily="18" charset="0"/>
                <a:cs typeface="Times New Roman" pitchFamily="18" charset="0"/>
              </a:rPr>
              <a:t>–</a:t>
            </a:r>
          </a:p>
        </p:txBody>
      </p:sp>
      <p:sp>
        <p:nvSpPr>
          <p:cNvPr id="5131" name="Oval 11"/>
          <p:cNvSpPr>
            <a:spLocks noChangeArrowheads="1"/>
          </p:cNvSpPr>
          <p:nvPr/>
        </p:nvSpPr>
        <p:spPr bwMode="auto">
          <a:xfrm>
            <a:off x="7369175" y="4268788"/>
            <a:ext cx="1352550" cy="45085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58 : 59</a:t>
            </a:r>
          </a:p>
        </p:txBody>
      </p:sp>
      <p:sp>
        <p:nvSpPr>
          <p:cNvPr id="5132" name="Line 12"/>
          <p:cNvSpPr>
            <a:spLocks noChangeShapeType="1"/>
          </p:cNvSpPr>
          <p:nvPr/>
        </p:nvSpPr>
        <p:spPr bwMode="auto">
          <a:xfrm flipH="1">
            <a:off x="2517775" y="2832100"/>
            <a:ext cx="1146175" cy="490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3" name="Line 13"/>
          <p:cNvSpPr>
            <a:spLocks noChangeShapeType="1"/>
          </p:cNvSpPr>
          <p:nvPr/>
        </p:nvSpPr>
        <p:spPr bwMode="auto">
          <a:xfrm>
            <a:off x="4462463" y="2794000"/>
            <a:ext cx="1274762" cy="554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4" name="Line 14"/>
          <p:cNvSpPr>
            <a:spLocks noChangeShapeType="1"/>
          </p:cNvSpPr>
          <p:nvPr/>
        </p:nvSpPr>
        <p:spPr bwMode="auto">
          <a:xfrm flipH="1">
            <a:off x="1203325" y="3733800"/>
            <a:ext cx="850900" cy="52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5" name="Line 15"/>
          <p:cNvSpPr>
            <a:spLocks noChangeShapeType="1"/>
          </p:cNvSpPr>
          <p:nvPr/>
        </p:nvSpPr>
        <p:spPr bwMode="auto">
          <a:xfrm>
            <a:off x="2955925" y="3721100"/>
            <a:ext cx="655638" cy="554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6" name="Line 16"/>
          <p:cNvSpPr>
            <a:spLocks noChangeShapeType="1"/>
          </p:cNvSpPr>
          <p:nvPr/>
        </p:nvSpPr>
        <p:spPr bwMode="auto">
          <a:xfrm flipH="1">
            <a:off x="4951413" y="3733800"/>
            <a:ext cx="438150" cy="52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7" name="Line 17"/>
          <p:cNvSpPr>
            <a:spLocks noChangeShapeType="1"/>
          </p:cNvSpPr>
          <p:nvPr/>
        </p:nvSpPr>
        <p:spPr bwMode="auto">
          <a:xfrm>
            <a:off x="5853113" y="3797300"/>
            <a:ext cx="617537"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8" name="Line 18"/>
          <p:cNvSpPr>
            <a:spLocks noChangeShapeType="1"/>
          </p:cNvSpPr>
          <p:nvPr/>
        </p:nvSpPr>
        <p:spPr bwMode="auto">
          <a:xfrm>
            <a:off x="6253163" y="3721100"/>
            <a:ext cx="1714500" cy="568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39" name="Rectangle 19"/>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An Example B-Tree with </a:t>
            </a:r>
            <a:r>
              <a:rPr lang="en-US" altLang="ko-KR" sz="3600" i="1" dirty="0">
                <a:solidFill>
                  <a:schemeClr val="accent2"/>
                </a:solidFill>
                <a:effectLst>
                  <a:outerShdw blurRad="38100" dist="38100" dir="2700000" algn="tl">
                    <a:srgbClr val="000000">
                      <a:alpha val="43137"/>
                    </a:srgbClr>
                  </a:outerShdw>
                </a:effectLst>
                <a:latin typeface="+mn-lt"/>
              </a:rPr>
              <a:t>m </a:t>
            </a:r>
            <a:r>
              <a:rPr lang="en-US" altLang="ko-KR" sz="3600" dirty="0">
                <a:solidFill>
                  <a:schemeClr val="accent2"/>
                </a:solidFill>
                <a:effectLst>
                  <a:outerShdw blurRad="38100" dist="38100" dir="2700000" algn="tl">
                    <a:srgbClr val="000000">
                      <a:alpha val="43137"/>
                    </a:srgbClr>
                  </a:outerShdw>
                </a:effectLst>
                <a:latin typeface="+mn-lt"/>
              </a:rPr>
              <a:t>= 3</a:t>
            </a:r>
          </a:p>
        </p:txBody>
      </p:sp>
    </p:spTree>
    <p:extLst>
      <p:ext uri="{BB962C8B-B14F-4D97-AF65-F5344CB8AC3E}">
        <p14:creationId xmlns:p14="http://schemas.microsoft.com/office/powerpoint/2010/main" val="18855076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905AB428-6B14-4069-A83A-3B6DAE62C32C}" type="slidenum">
              <a:rPr kumimoji="0" lang="en-US" altLang="ko-KR" sz="1400" smtClean="0">
                <a:latin typeface="Trebuchet MS" pitchFamily="34" charset="0"/>
              </a:rPr>
              <a:pPr/>
              <a:t>51</a:t>
            </a:fld>
            <a:endParaRPr kumimoji="0" lang="en-US" altLang="ko-KR" sz="1400" smtClean="0">
              <a:latin typeface="Trebuchet MS" pitchFamily="34" charset="0"/>
            </a:endParaRPr>
          </a:p>
        </p:txBody>
      </p:sp>
      <mc:AlternateContent xmlns:mc="http://schemas.openxmlformats.org/markup-compatibility/2006" xmlns:a14="http://schemas.microsoft.com/office/drawing/2010/main">
        <mc:Choice Requires="a14">
          <p:sp>
            <p:nvSpPr>
              <p:cNvPr id="6147" name="Text Box 3"/>
              <p:cNvSpPr txBox="1">
                <a:spLocks noChangeArrowheads="1"/>
              </p:cNvSpPr>
              <p:nvPr/>
            </p:nvSpPr>
            <p:spPr bwMode="auto">
              <a:xfrm>
                <a:off x="557213" y="1438275"/>
                <a:ext cx="7975600" cy="40570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smtClean="0">
                    <a:latin typeface="Garamond" pitchFamily="18" charset="0"/>
                  </a:rPr>
                  <a:t>A B-Tree of height </a:t>
                </a:r>
                <a:r>
                  <a:rPr lang="en-US" altLang="ko-KR" sz="2000" i="1" dirty="0">
                    <a:latin typeface="Garamond" pitchFamily="18" charset="0"/>
                  </a:rPr>
                  <a:t>h</a:t>
                </a:r>
                <a:endParaRPr lang="en-US" altLang="ko-KR" sz="2000" dirty="0">
                  <a:latin typeface="Garamond" pitchFamily="18" charset="0"/>
                </a:endParaRPr>
              </a:p>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 Best case: the tree is splitting widely (has </a:t>
                </a:r>
                <a:r>
                  <a:rPr lang="en-US" altLang="ko-KR" sz="2000" i="1" dirty="0" err="1">
                    <a:latin typeface="Garamond" pitchFamily="18" charset="0"/>
                  </a:rPr>
                  <a:t>m</a:t>
                </a:r>
                <a:r>
                  <a:rPr lang="en-US" altLang="ko-KR" sz="2000" i="1" baseline="30000" dirty="0" err="1">
                    <a:latin typeface="Garamond" pitchFamily="18" charset="0"/>
                  </a:rPr>
                  <a:t>h</a:t>
                </a:r>
                <a:r>
                  <a:rPr lang="en-US" altLang="ko-KR" sz="2000" i="1" baseline="30000" dirty="0">
                    <a:latin typeface="Garamond" pitchFamily="18" charset="0"/>
                  </a:rPr>
                  <a:t> </a:t>
                </a:r>
                <a:r>
                  <a:rPr lang="en-US" altLang="ko-KR" sz="2000" dirty="0" smtClean="0">
                    <a:latin typeface="Garamond" pitchFamily="18" charset="0"/>
                  </a:rPr>
                  <a:t>leaves)</a:t>
                </a:r>
                <a:endParaRPr lang="en-US" altLang="ko-KR" sz="2000" b="1" i="1" dirty="0" smtClean="0">
                  <a:latin typeface="Cambria Math"/>
                </a:endParaRPr>
              </a:p>
              <a:p>
                <a:pPr algn="just" eaLnBrk="1" hangingPunct="1">
                  <a:lnSpc>
                    <a:spcPct val="110000"/>
                  </a:lnSpc>
                  <a:spcBef>
                    <a:spcPct val="50000"/>
                  </a:spcBef>
                </a:pPr>
                <a14:m>
                  <m:oMathPara xmlns:m="http://schemas.openxmlformats.org/officeDocument/2006/math">
                    <m:oMathParaPr>
                      <m:jc m:val="centerGroup"/>
                    </m:oMathParaPr>
                    <m:oMath xmlns:m="http://schemas.openxmlformats.org/officeDocument/2006/math">
                      <m:r>
                        <a:rPr lang="en-US" altLang="ko-KR" sz="2000" b="1" i="1" smtClean="0">
                          <a:latin typeface="Cambria Math"/>
                        </a:rPr>
                        <m:t>𝒉</m:t>
                      </m:r>
                      <m:r>
                        <a:rPr lang="en-US" altLang="ko-KR" sz="2000" b="1" i="1" smtClean="0">
                          <a:latin typeface="Cambria Math"/>
                          <a:ea typeface="Cambria Math"/>
                        </a:rPr>
                        <m:t>≅</m:t>
                      </m:r>
                      <m:r>
                        <a:rPr lang="en-US" altLang="ko-KR" sz="2000" b="1" i="1" smtClean="0">
                          <a:latin typeface="Cambria Math"/>
                          <a:ea typeface="Cambria Math"/>
                        </a:rPr>
                        <m:t>𝒍𝒐𝒈𝒎𝒏</m:t>
                      </m:r>
                      <m:r>
                        <a:rPr lang="en-US" altLang="ko-KR" sz="2000" b="1" i="1" smtClean="0">
                          <a:latin typeface="Cambria Math"/>
                          <a:ea typeface="Cambria Math"/>
                        </a:rPr>
                        <m:t>=</m:t>
                      </m:r>
                      <m:f>
                        <m:fPr>
                          <m:ctrlPr>
                            <a:rPr lang="en-US" altLang="ko-KR" sz="2000" b="1" i="1" smtClean="0">
                              <a:latin typeface="Cambria Math" panose="02040503050406030204" pitchFamily="18" charset="0"/>
                              <a:ea typeface="Cambria Math"/>
                            </a:rPr>
                          </m:ctrlPr>
                        </m:fPr>
                        <m:num>
                          <m:r>
                            <a:rPr lang="en-US" altLang="ko-KR" sz="2000" b="1" i="1" smtClean="0">
                              <a:latin typeface="Cambria Math"/>
                              <a:ea typeface="Cambria Math"/>
                            </a:rPr>
                            <m:t>𝒍𝒐𝒈</m:t>
                          </m:r>
                          <m:r>
                            <a:rPr lang="en-US" altLang="ko-KR" sz="2000" b="1" i="1" smtClean="0">
                              <a:latin typeface="Cambria Math"/>
                              <a:ea typeface="Cambria Math"/>
                            </a:rPr>
                            <m:t> </m:t>
                          </m:r>
                          <m:r>
                            <a:rPr lang="en-US" altLang="ko-KR" sz="2000" b="1" i="1" smtClean="0">
                              <a:latin typeface="Cambria Math"/>
                              <a:ea typeface="Cambria Math"/>
                            </a:rPr>
                            <m:t>𝒏</m:t>
                          </m:r>
                        </m:num>
                        <m:den>
                          <m:r>
                            <a:rPr lang="en-US" altLang="ko-KR" sz="2000" b="1" i="1" smtClean="0">
                              <a:latin typeface="Cambria Math"/>
                              <a:ea typeface="Cambria Math"/>
                            </a:rPr>
                            <m:t>𝒍𝒐𝒈</m:t>
                          </m:r>
                          <m:r>
                            <a:rPr lang="en-US" altLang="ko-KR" sz="2000" b="1" i="1" smtClean="0">
                              <a:latin typeface="Cambria Math"/>
                              <a:ea typeface="Cambria Math"/>
                            </a:rPr>
                            <m:t> </m:t>
                          </m:r>
                          <m:r>
                            <a:rPr lang="en-US" altLang="ko-KR" sz="2000" b="1" i="1" smtClean="0">
                              <a:latin typeface="Cambria Math"/>
                              <a:ea typeface="Cambria Math"/>
                            </a:rPr>
                            <m:t>𝒎</m:t>
                          </m:r>
                        </m:den>
                      </m:f>
                      <m:r>
                        <a:rPr lang="en-US" altLang="ko-KR" sz="2000" b="1" i="1" smtClean="0">
                          <a:latin typeface="Cambria Math"/>
                          <a:ea typeface="Cambria Math"/>
                        </a:rPr>
                        <m:t>=</m:t>
                      </m:r>
                      <m:r>
                        <a:rPr lang="en-US" altLang="ko-KR" sz="2000" b="1" i="1" smtClean="0">
                          <a:latin typeface="Cambria Math"/>
                          <a:ea typeface="Cambria Math"/>
                        </a:rPr>
                        <m:t>𝑶</m:t>
                      </m:r>
                      <m:d>
                        <m:dPr>
                          <m:ctrlPr>
                            <a:rPr lang="en-US" altLang="ko-KR" sz="2000" b="1" i="1" smtClean="0">
                              <a:latin typeface="Cambria Math" panose="02040503050406030204" pitchFamily="18" charset="0"/>
                              <a:ea typeface="Cambria Math"/>
                            </a:rPr>
                          </m:ctrlPr>
                        </m:dPr>
                        <m:e>
                          <m:r>
                            <a:rPr lang="en-US" altLang="ko-KR" sz="2000" b="1" i="1" smtClean="0">
                              <a:latin typeface="Cambria Math"/>
                              <a:ea typeface="Cambria Math"/>
                            </a:rPr>
                            <m:t>𝒍𝒐𝒈</m:t>
                          </m:r>
                          <m:r>
                            <a:rPr lang="en-US" altLang="ko-KR" sz="2000" b="1" i="1" smtClean="0">
                              <a:latin typeface="Cambria Math"/>
                              <a:ea typeface="Cambria Math"/>
                            </a:rPr>
                            <m:t> </m:t>
                          </m:r>
                          <m:r>
                            <a:rPr lang="en-US" altLang="ko-KR" sz="2000" b="1" i="1" smtClean="0">
                              <a:latin typeface="Cambria Math"/>
                              <a:ea typeface="Cambria Math"/>
                            </a:rPr>
                            <m:t>𝒏</m:t>
                          </m:r>
                        </m:e>
                      </m:d>
                    </m:oMath>
                  </m:oMathPara>
                </a14:m>
                <a:endParaRPr lang="en-US" altLang="ko-KR" sz="2000" dirty="0">
                  <a:latin typeface="Garamond" pitchFamily="18" charset="0"/>
                </a:endParaRPr>
              </a:p>
              <a:p>
                <a:pPr marL="342900" indent="-342900" algn="just" eaLnBrk="1" hangingPunct="1">
                  <a:lnSpc>
                    <a:spcPct val="110000"/>
                  </a:lnSpc>
                  <a:spcBef>
                    <a:spcPct val="50000"/>
                  </a:spcBef>
                  <a:buFont typeface="Arial" pitchFamily="34" charset="0"/>
                  <a:buChar char="•"/>
                </a:pPr>
                <a:r>
                  <a:rPr lang="en-US" altLang="ko-KR" sz="2000" dirty="0" smtClean="0">
                    <a:latin typeface="Garamond" pitchFamily="18" charset="0"/>
                  </a:rPr>
                  <a:t>Worst </a:t>
                </a:r>
                <a:r>
                  <a:rPr lang="en-US" altLang="ko-KR" sz="2000" dirty="0">
                    <a:latin typeface="Garamond" pitchFamily="18" charset="0"/>
                  </a:rPr>
                  <a:t>case: the tree is splitting </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a:latin typeface="Cambria Math" panose="02040503050406030204" pitchFamily="18" charset="0"/>
                              </a:rPr>
                            </m:ctrlPr>
                          </m:fPr>
                          <m:num>
                            <m:r>
                              <a:rPr lang="en-US" altLang="ko-KR" sz="2000" i="1">
                                <a:latin typeface="Cambria Math"/>
                              </a:rPr>
                              <m:t>𝒎</m:t>
                            </m:r>
                          </m:num>
                          <m:den>
                            <m:r>
                              <a:rPr lang="en-US" altLang="ko-KR" sz="2000" i="1">
                                <a:latin typeface="Cambria Math"/>
                              </a:rPr>
                              <m:t>𝟐</m:t>
                            </m:r>
                          </m:den>
                        </m:f>
                      </m:e>
                    </m:d>
                  </m:oMath>
                </a14:m>
                <a:r>
                  <a:rPr lang="en-US" altLang="ko-KR" sz="2000" dirty="0" smtClean="0">
                    <a:latin typeface="Garamond" pitchFamily="18" charset="0"/>
                  </a:rPr>
                  <a:t> ways</a:t>
                </a:r>
              </a:p>
              <a:p>
                <a:pPr algn="just" eaLnBrk="1" hangingPunct="1">
                  <a:lnSpc>
                    <a:spcPct val="110000"/>
                  </a:lnSpc>
                  <a:spcBef>
                    <a:spcPct val="50000"/>
                  </a:spcBef>
                </a:pPr>
                <a14:m>
                  <m:oMathPara xmlns:m="http://schemas.openxmlformats.org/officeDocument/2006/math">
                    <m:oMathParaPr>
                      <m:jc m:val="centerGroup"/>
                    </m:oMathParaPr>
                    <m:oMath xmlns:m="http://schemas.openxmlformats.org/officeDocument/2006/math">
                      <m:r>
                        <a:rPr lang="en-US" altLang="ko-KR" sz="2000" i="1">
                          <a:latin typeface="Cambria Math"/>
                        </a:rPr>
                        <m:t>𝒉</m:t>
                      </m:r>
                      <m:r>
                        <a:rPr lang="en-US" altLang="ko-KR" sz="2000" i="1">
                          <a:latin typeface="Cambria Math"/>
                          <a:ea typeface="Cambria Math"/>
                        </a:rPr>
                        <m:t>≅</m:t>
                      </m:r>
                      <m:r>
                        <a:rPr lang="en-US" altLang="ko-KR" sz="2000" i="1">
                          <a:latin typeface="Cambria Math"/>
                          <a:ea typeface="Cambria Math"/>
                        </a:rPr>
                        <m:t>𝒍𝒐𝒈</m:t>
                      </m:r>
                      <m:r>
                        <a:rPr lang="en-US" altLang="ko-KR" sz="2000" b="1" i="1" smtClean="0">
                          <a:latin typeface="Cambria Math"/>
                          <a:ea typeface="Cambria Math"/>
                        </a:rPr>
                        <m:t> </m:t>
                      </m:r>
                      <m:d>
                        <m:dPr>
                          <m:begChr m:val="⌈"/>
                          <m:endChr m:val="⌉"/>
                          <m:ctrlPr>
                            <a:rPr lang="en-US" altLang="ko-KR" sz="2000" i="1" baseline="-25000">
                              <a:latin typeface="Cambria Math" panose="02040503050406030204" pitchFamily="18" charset="0"/>
                            </a:rPr>
                          </m:ctrlPr>
                        </m:dPr>
                        <m:e>
                          <m:f>
                            <m:fPr>
                              <m:ctrlPr>
                                <a:rPr lang="en-US" altLang="ko-KR" sz="2000" i="1" baseline="-25000">
                                  <a:latin typeface="Cambria Math" panose="02040503050406030204" pitchFamily="18" charset="0"/>
                                </a:rPr>
                              </m:ctrlPr>
                            </m:fPr>
                            <m:num>
                              <m:r>
                                <a:rPr lang="en-US" altLang="ko-KR" sz="2000" i="1" baseline="-25000">
                                  <a:latin typeface="Cambria Math"/>
                                </a:rPr>
                                <m:t>𝒎</m:t>
                              </m:r>
                            </m:num>
                            <m:den>
                              <m:r>
                                <a:rPr lang="en-US" altLang="ko-KR" sz="2000" i="1" baseline="-25000">
                                  <a:latin typeface="Cambria Math"/>
                                </a:rPr>
                                <m:t>𝟐</m:t>
                              </m:r>
                            </m:den>
                          </m:f>
                        </m:e>
                      </m:d>
                      <m:r>
                        <a:rPr lang="en-US" altLang="ko-KR" sz="2000" b="1" i="1" baseline="-25000" smtClean="0">
                          <a:latin typeface="Cambria Math"/>
                        </a:rPr>
                        <m:t> </m:t>
                      </m:r>
                      <m:r>
                        <a:rPr lang="en-US" altLang="ko-KR" sz="2000" i="1">
                          <a:latin typeface="Cambria Math"/>
                          <a:ea typeface="Cambria Math"/>
                        </a:rPr>
                        <m:t>𝒏</m:t>
                      </m:r>
                      <m:r>
                        <a:rPr lang="en-US" altLang="ko-KR" sz="2000" i="1">
                          <a:latin typeface="Cambria Math"/>
                          <a:ea typeface="Cambria Math"/>
                        </a:rPr>
                        <m:t>=</m:t>
                      </m:r>
                      <m:f>
                        <m:fPr>
                          <m:ctrlPr>
                            <a:rPr lang="en-US" altLang="ko-KR" sz="2000" i="1">
                              <a:latin typeface="Cambria Math" panose="02040503050406030204" pitchFamily="18" charset="0"/>
                              <a:ea typeface="Cambria Math"/>
                            </a:rPr>
                          </m:ctrlPr>
                        </m:fPr>
                        <m:num>
                          <m:r>
                            <a:rPr lang="en-US" altLang="ko-KR" sz="2000" i="1">
                              <a:latin typeface="Cambria Math"/>
                              <a:ea typeface="Cambria Math"/>
                            </a:rPr>
                            <m:t>𝒍𝒐𝒈</m:t>
                          </m:r>
                          <m:r>
                            <a:rPr lang="en-US" altLang="ko-KR" sz="2000" i="1">
                              <a:latin typeface="Cambria Math"/>
                              <a:ea typeface="Cambria Math"/>
                            </a:rPr>
                            <m:t> </m:t>
                          </m:r>
                          <m:r>
                            <a:rPr lang="en-US" altLang="ko-KR" sz="2000" i="1">
                              <a:latin typeface="Cambria Math"/>
                              <a:ea typeface="Cambria Math"/>
                            </a:rPr>
                            <m:t>𝒏</m:t>
                          </m:r>
                        </m:num>
                        <m:den>
                          <m:r>
                            <a:rPr lang="en-US" altLang="ko-KR" sz="2000" i="1">
                              <a:latin typeface="Cambria Math"/>
                              <a:ea typeface="Cambria Math"/>
                            </a:rPr>
                            <m:t>𝒍𝒐𝒈</m:t>
                          </m:r>
                          <m:d>
                            <m:dPr>
                              <m:begChr m:val="⌈"/>
                              <m:endChr m:val="⌉"/>
                              <m:ctrlPr>
                                <a:rPr lang="en-US" altLang="ko-KR" sz="2000" i="1">
                                  <a:latin typeface="Cambria Math" panose="02040503050406030204" pitchFamily="18" charset="0"/>
                                </a:rPr>
                              </m:ctrlPr>
                            </m:dPr>
                            <m:e>
                              <m:f>
                                <m:fPr>
                                  <m:ctrlPr>
                                    <a:rPr lang="en-US" altLang="ko-KR" sz="2000" i="1">
                                      <a:latin typeface="Cambria Math" panose="02040503050406030204" pitchFamily="18" charset="0"/>
                                    </a:rPr>
                                  </m:ctrlPr>
                                </m:fPr>
                                <m:num>
                                  <m:r>
                                    <a:rPr lang="en-US" altLang="ko-KR" sz="2000" i="1">
                                      <a:latin typeface="Cambria Math"/>
                                    </a:rPr>
                                    <m:t>𝒎</m:t>
                                  </m:r>
                                </m:num>
                                <m:den>
                                  <m:r>
                                    <a:rPr lang="en-US" altLang="ko-KR" sz="2000" i="1">
                                      <a:latin typeface="Cambria Math"/>
                                    </a:rPr>
                                    <m:t>𝟐</m:t>
                                  </m:r>
                                </m:den>
                              </m:f>
                            </m:e>
                          </m:d>
                        </m:den>
                      </m:f>
                      <m:r>
                        <a:rPr lang="en-US" altLang="ko-KR" sz="2000" i="1">
                          <a:latin typeface="Cambria Math"/>
                          <a:ea typeface="Cambria Math"/>
                        </a:rPr>
                        <m:t>=</m:t>
                      </m:r>
                      <m:r>
                        <a:rPr lang="en-US" altLang="ko-KR" sz="2000" i="1">
                          <a:latin typeface="Cambria Math"/>
                          <a:ea typeface="Cambria Math"/>
                        </a:rPr>
                        <m:t>𝑶</m:t>
                      </m:r>
                      <m:d>
                        <m:dPr>
                          <m:ctrlPr>
                            <a:rPr lang="en-US" altLang="ko-KR" sz="2000" i="1">
                              <a:latin typeface="Cambria Math" panose="02040503050406030204" pitchFamily="18" charset="0"/>
                              <a:ea typeface="Cambria Math"/>
                            </a:rPr>
                          </m:ctrlPr>
                        </m:dPr>
                        <m:e>
                          <m:r>
                            <a:rPr lang="en-US" altLang="ko-KR" sz="2000" i="1">
                              <a:latin typeface="Cambria Math"/>
                              <a:ea typeface="Cambria Math"/>
                            </a:rPr>
                            <m:t>𝒍𝒐𝒈</m:t>
                          </m:r>
                          <m:r>
                            <a:rPr lang="en-US" altLang="ko-KR" sz="2000" i="1">
                              <a:latin typeface="Cambria Math"/>
                              <a:ea typeface="Cambria Math"/>
                            </a:rPr>
                            <m:t> </m:t>
                          </m:r>
                          <m:r>
                            <a:rPr lang="en-US" altLang="ko-KR" sz="2000" i="1">
                              <a:latin typeface="Cambria Math"/>
                              <a:ea typeface="Cambria Math"/>
                            </a:rPr>
                            <m:t>𝒏</m:t>
                          </m:r>
                        </m:e>
                      </m:d>
                    </m:oMath>
                  </m:oMathPara>
                </a14:m>
                <a:endParaRPr lang="en-US" altLang="ko-KR" sz="2000" dirty="0">
                  <a:latin typeface="Garamond" pitchFamily="18" charset="0"/>
                </a:endParaRPr>
              </a:p>
              <a:p>
                <a:pPr algn="just" eaLnBrk="1" hangingPunct="1">
                  <a:lnSpc>
                    <a:spcPct val="110000"/>
                  </a:lnSpc>
                  <a:spcBef>
                    <a:spcPct val="50000"/>
                  </a:spcBef>
                </a:pPr>
                <a:r>
                  <a:rPr lang="en-US" altLang="ko-KR" sz="2000" dirty="0" smtClean="0">
                    <a:latin typeface="Garamond" pitchFamily="18" charset="0"/>
                  </a:rPr>
                  <a:t>(</a:t>
                </a:r>
                <a:r>
                  <a:rPr lang="en-US" altLang="ko-KR" sz="2000" dirty="0">
                    <a:latin typeface="Garamond" pitchFamily="18" charset="0"/>
                  </a:rPr>
                  <a:t>Example) If </a:t>
                </a:r>
                <a:r>
                  <a:rPr lang="en-US" altLang="ko-KR" sz="2000" i="1" dirty="0">
                    <a:latin typeface="Garamond" pitchFamily="18" charset="0"/>
                  </a:rPr>
                  <a:t>m </a:t>
                </a:r>
                <a:r>
                  <a:rPr lang="en-US" altLang="ko-KR" sz="2000" dirty="0">
                    <a:latin typeface="Garamond" pitchFamily="18" charset="0"/>
                  </a:rPr>
                  <a:t>= 256, we can store </a:t>
                </a:r>
                <a:r>
                  <a:rPr lang="en-US" altLang="ko-KR" sz="2000" dirty="0" smtClean="0">
                    <a:latin typeface="Garamond" pitchFamily="18" charset="0"/>
                  </a:rPr>
                  <a:t>more than 1 Mega </a:t>
                </a:r>
                <a:r>
                  <a:rPr lang="en-US" altLang="ko-KR" sz="2000" dirty="0">
                    <a:latin typeface="Garamond" pitchFamily="18" charset="0"/>
                  </a:rPr>
                  <a:t>records with a height of 3</a:t>
                </a:r>
              </a:p>
            </p:txBody>
          </p:sp>
        </mc:Choice>
        <mc:Fallback xmlns="">
          <p:sp>
            <p:nvSpPr>
              <p:cNvPr id="6147" name="Text Box 3"/>
              <p:cNvSpPr txBox="1">
                <a:spLocks noRot="1" noChangeAspect="1" noMove="1" noResize="1" noEditPoints="1" noAdjustHandles="1" noChangeArrowheads="1" noChangeShapeType="1" noTextEdit="1"/>
              </p:cNvSpPr>
              <p:nvPr/>
            </p:nvSpPr>
            <p:spPr bwMode="auto">
              <a:xfrm>
                <a:off x="557213" y="1438275"/>
                <a:ext cx="7975600" cy="4057008"/>
              </a:xfrm>
              <a:prstGeom prst="rect">
                <a:avLst/>
              </a:prstGeom>
              <a:blipFill rotWithShape="1">
                <a:blip r:embed="rId3"/>
                <a:stretch>
                  <a:fillRect l="-764" t="-301" r="-764" b="-18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6151" name="Rectangle 7"/>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Height of a B-Tree</a:t>
            </a:r>
          </a:p>
        </p:txBody>
      </p:sp>
    </p:spTree>
    <p:extLst>
      <p:ext uri="{BB962C8B-B14F-4D97-AF65-F5344CB8AC3E}">
        <p14:creationId xmlns:p14="http://schemas.microsoft.com/office/powerpoint/2010/main" val="2798076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0F3BED0-673E-498C-B2CC-B3829BFC11A1}" type="slidenum">
              <a:rPr kumimoji="0" lang="en-US" altLang="ko-KR" sz="1400" smtClean="0">
                <a:latin typeface="Trebuchet MS" pitchFamily="34" charset="0"/>
              </a:rPr>
              <a:pPr/>
              <a:t>52</a:t>
            </a:fld>
            <a:endParaRPr kumimoji="0" lang="en-US" altLang="ko-KR" sz="1400" smtClean="0">
              <a:latin typeface="Trebuchet MS" pitchFamily="34" charset="0"/>
            </a:endParaRPr>
          </a:p>
        </p:txBody>
      </p:sp>
      <p:sp>
        <p:nvSpPr>
          <p:cNvPr id="8195" name="Text Box 3"/>
          <p:cNvSpPr txBox="1">
            <a:spLocks noChangeArrowheads="1"/>
          </p:cNvSpPr>
          <p:nvPr/>
        </p:nvSpPr>
        <p:spPr bwMode="auto">
          <a:xfrm>
            <a:off x="557213" y="1438275"/>
            <a:ext cx="79756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When we arrive an internal node with key </a:t>
            </a:r>
            <a:r>
              <a:rPr lang="en-US" altLang="ko-KR" sz="2000" i="1" dirty="0">
                <a:latin typeface="Garamond" pitchFamily="18" charset="0"/>
              </a:rPr>
              <a:t>k</a:t>
            </a:r>
            <a:r>
              <a:rPr lang="en-US" altLang="ko-KR" sz="2000" baseline="-25000" dirty="0">
                <a:latin typeface="Garamond" pitchFamily="18" charset="0"/>
              </a:rPr>
              <a:t>1 </a:t>
            </a:r>
            <a:r>
              <a:rPr lang="en-US" altLang="ko-KR" sz="2000" dirty="0">
                <a:latin typeface="Garamond" pitchFamily="18" charset="0"/>
              </a:rPr>
              <a:t>&lt; </a:t>
            </a:r>
            <a:r>
              <a:rPr lang="en-US" altLang="ko-KR" sz="2000" i="1" dirty="0">
                <a:latin typeface="Garamond" pitchFamily="18" charset="0"/>
              </a:rPr>
              <a:t>k</a:t>
            </a:r>
            <a:r>
              <a:rPr lang="en-US" altLang="ko-KR" sz="2000" baseline="-25000" dirty="0">
                <a:latin typeface="Garamond" pitchFamily="18" charset="0"/>
              </a:rPr>
              <a:t>2 </a:t>
            </a:r>
            <a:r>
              <a:rPr lang="en-US" altLang="ko-KR" sz="2000" dirty="0">
                <a:latin typeface="Garamond" pitchFamily="18" charset="0"/>
              </a:rPr>
              <a:t>,... &lt; </a:t>
            </a:r>
            <a:r>
              <a:rPr lang="en-US" altLang="ko-KR" sz="2000" i="1" dirty="0">
                <a:latin typeface="Garamond" pitchFamily="18" charset="0"/>
              </a:rPr>
              <a:t>k</a:t>
            </a:r>
            <a:r>
              <a:rPr lang="en-US" altLang="ko-KR" sz="2000" i="1" baseline="-25000" dirty="0">
                <a:latin typeface="Garamond" pitchFamily="18" charset="0"/>
              </a:rPr>
              <a:t>m</a:t>
            </a:r>
            <a:r>
              <a:rPr lang="en-US" altLang="ko-KR" sz="2000" baseline="-25000" dirty="0">
                <a:latin typeface="Garamond" pitchFamily="18" charset="0"/>
              </a:rPr>
              <a:t>-1</a:t>
            </a:r>
            <a:r>
              <a:rPr lang="en-US" altLang="ko-KR" sz="2000" dirty="0">
                <a:latin typeface="Garamond" pitchFamily="18" charset="0"/>
              </a:rPr>
              <a:t>, search for </a:t>
            </a:r>
            <a:r>
              <a:rPr lang="en-US" altLang="ko-KR" sz="2000" i="1" dirty="0">
                <a:latin typeface="Garamond" pitchFamily="18" charset="0"/>
              </a:rPr>
              <a:t>x </a:t>
            </a:r>
            <a:r>
              <a:rPr lang="en-US" altLang="ko-KR" sz="2000" dirty="0">
                <a:latin typeface="Garamond" pitchFamily="18" charset="0"/>
              </a:rPr>
              <a:t>in this list (either linearly or by binary search)</a:t>
            </a:r>
          </a:p>
          <a:p>
            <a:pPr algn="just" eaLnBrk="1" hangingPunct="1">
              <a:lnSpc>
                <a:spcPct val="110000"/>
              </a:lnSpc>
              <a:spcBef>
                <a:spcPct val="50000"/>
              </a:spcBef>
              <a:buFontTx/>
              <a:buChar char="•"/>
            </a:pPr>
            <a:r>
              <a:rPr lang="en-US" altLang="ko-KR" sz="2000" dirty="0">
                <a:latin typeface="Garamond" pitchFamily="18" charset="0"/>
              </a:rPr>
              <a:t> if you found </a:t>
            </a:r>
            <a:r>
              <a:rPr lang="en-US" altLang="ko-KR" sz="2000" i="1" dirty="0">
                <a:latin typeface="Garamond" pitchFamily="18" charset="0"/>
              </a:rPr>
              <a:t>x</a:t>
            </a:r>
            <a:r>
              <a:rPr lang="en-US" altLang="ko-KR" sz="2000" dirty="0">
                <a:latin typeface="Garamond" pitchFamily="18" charset="0"/>
              </a:rPr>
              <a:t>, you are done</a:t>
            </a:r>
          </a:p>
          <a:p>
            <a:pPr algn="just" eaLnBrk="1" hangingPunct="1">
              <a:lnSpc>
                <a:spcPct val="110000"/>
              </a:lnSpc>
              <a:spcBef>
                <a:spcPct val="50000"/>
              </a:spcBef>
              <a:buFontTx/>
              <a:buChar char="•"/>
            </a:pPr>
            <a:r>
              <a:rPr lang="en-US" altLang="ko-KR" sz="2000" dirty="0">
                <a:latin typeface="Garamond" pitchFamily="18" charset="0"/>
              </a:rPr>
              <a:t> otherwise, find the index </a:t>
            </a:r>
            <a:r>
              <a:rPr lang="en-US" altLang="ko-KR" sz="2000" i="1" dirty="0" err="1">
                <a:latin typeface="Garamond" pitchFamily="18" charset="0"/>
              </a:rPr>
              <a:t>i</a:t>
            </a:r>
            <a:r>
              <a:rPr lang="en-US" altLang="ko-KR" sz="2000" i="1" dirty="0">
                <a:latin typeface="Garamond" pitchFamily="18" charset="0"/>
              </a:rPr>
              <a:t> </a:t>
            </a:r>
            <a:r>
              <a:rPr lang="en-US" altLang="ko-KR" sz="2000" dirty="0">
                <a:latin typeface="Garamond" pitchFamily="18" charset="0"/>
              </a:rPr>
              <a:t>such that </a:t>
            </a:r>
            <a:r>
              <a:rPr lang="en-US" altLang="ko-KR" sz="2000" i="1" dirty="0" err="1">
                <a:latin typeface="Garamond" pitchFamily="18" charset="0"/>
              </a:rPr>
              <a:t>k</a:t>
            </a:r>
            <a:r>
              <a:rPr lang="en-US" altLang="ko-KR" sz="2000" i="1" baseline="-25000" dirty="0" err="1">
                <a:latin typeface="Garamond" pitchFamily="18" charset="0"/>
              </a:rPr>
              <a:t>i</a:t>
            </a:r>
            <a:r>
              <a:rPr lang="en-US" altLang="ko-KR" sz="2000" baseline="-25000" dirty="0">
                <a:latin typeface="Garamond" pitchFamily="18" charset="0"/>
              </a:rPr>
              <a:t> </a:t>
            </a:r>
            <a:r>
              <a:rPr lang="en-US" altLang="ko-KR" sz="2000" dirty="0">
                <a:latin typeface="Garamond" pitchFamily="18" charset="0"/>
              </a:rPr>
              <a:t>&lt; </a:t>
            </a:r>
            <a:r>
              <a:rPr lang="en-US" altLang="ko-KR" sz="2000" i="1" dirty="0">
                <a:latin typeface="Garamond" pitchFamily="18" charset="0"/>
              </a:rPr>
              <a:t>x</a:t>
            </a:r>
            <a:r>
              <a:rPr lang="en-US" altLang="ko-KR" sz="2000" dirty="0">
                <a:latin typeface="Garamond" pitchFamily="18" charset="0"/>
              </a:rPr>
              <a:t> &lt; </a:t>
            </a:r>
            <a:r>
              <a:rPr lang="en-US" altLang="ko-KR" sz="2000" i="1" dirty="0">
                <a:latin typeface="Garamond" pitchFamily="18" charset="0"/>
              </a:rPr>
              <a:t>k</a:t>
            </a:r>
            <a:r>
              <a:rPr lang="en-US" altLang="ko-KR" sz="2000" i="1" baseline="-25000" dirty="0">
                <a:latin typeface="Garamond" pitchFamily="18" charset="0"/>
              </a:rPr>
              <a:t>i</a:t>
            </a:r>
            <a:r>
              <a:rPr lang="en-US" altLang="ko-KR" sz="2000" baseline="-25000" dirty="0">
                <a:latin typeface="Garamond" pitchFamily="18" charset="0"/>
              </a:rPr>
              <a:t>+1</a:t>
            </a:r>
            <a:r>
              <a:rPr lang="en-US" altLang="ko-KR" sz="2000" dirty="0">
                <a:latin typeface="Garamond" pitchFamily="18" charset="0"/>
              </a:rPr>
              <a:t> (</a:t>
            </a:r>
            <a:r>
              <a:rPr lang="en-US" altLang="ko-KR" sz="2000" i="1" dirty="0">
                <a:latin typeface="Garamond" pitchFamily="18" charset="0"/>
              </a:rPr>
              <a:t>k</a:t>
            </a:r>
            <a:r>
              <a:rPr lang="en-US" altLang="ko-KR" sz="2000" baseline="-25000" dirty="0">
                <a:latin typeface="Garamond" pitchFamily="18" charset="0"/>
              </a:rPr>
              <a:t>0 </a:t>
            </a:r>
            <a:r>
              <a:rPr lang="en-US" altLang="ko-KR" sz="2000" dirty="0">
                <a:latin typeface="Garamond" pitchFamily="18" charset="0"/>
              </a:rPr>
              <a:t>= -</a:t>
            </a:r>
            <a:r>
              <a:rPr lang="en-US" altLang="ko-KR" sz="2000" dirty="0">
                <a:latin typeface="Garamond" pitchFamily="18" charset="0"/>
                <a:sym typeface="Symbol" pitchFamily="18" charset="2"/>
              </a:rPr>
              <a:t> and </a:t>
            </a:r>
            <a:r>
              <a:rPr lang="en-US" altLang="ko-KR" sz="2000" i="1" dirty="0">
                <a:latin typeface="Garamond" pitchFamily="18" charset="0"/>
              </a:rPr>
              <a:t>k</a:t>
            </a:r>
            <a:r>
              <a:rPr lang="en-US" altLang="ko-KR" sz="2000" i="1" baseline="-25000" dirty="0">
                <a:latin typeface="Garamond" pitchFamily="18" charset="0"/>
              </a:rPr>
              <a:t>m</a:t>
            </a:r>
            <a:r>
              <a:rPr lang="en-US" altLang="ko-KR" sz="2000" baseline="-25000" dirty="0">
                <a:latin typeface="Garamond" pitchFamily="18" charset="0"/>
              </a:rPr>
              <a:t> </a:t>
            </a:r>
            <a:r>
              <a:rPr lang="en-US" altLang="ko-KR" sz="2000" dirty="0">
                <a:latin typeface="Garamond" pitchFamily="18" charset="0"/>
              </a:rPr>
              <a:t>= </a:t>
            </a:r>
            <a:r>
              <a:rPr lang="en-US" altLang="ko-KR" sz="2000" dirty="0">
                <a:latin typeface="Garamond" pitchFamily="18" charset="0"/>
                <a:sym typeface="Symbol" pitchFamily="18" charset="2"/>
              </a:rPr>
              <a:t>),     and recursively search the </a:t>
            </a:r>
            <a:r>
              <a:rPr lang="en-US" altLang="ko-KR" sz="2000" dirty="0" err="1">
                <a:latin typeface="Garamond" pitchFamily="18" charset="0"/>
                <a:sym typeface="Symbol" pitchFamily="18" charset="2"/>
              </a:rPr>
              <a:t>subtree</a:t>
            </a:r>
            <a:r>
              <a:rPr lang="en-US" altLang="ko-KR" sz="2000" dirty="0">
                <a:latin typeface="Garamond" pitchFamily="18" charset="0"/>
                <a:sym typeface="Symbol" pitchFamily="18" charset="2"/>
              </a:rPr>
              <a:t> pointed by </a:t>
            </a:r>
            <a:r>
              <a:rPr lang="en-US" altLang="ko-KR" sz="2000" i="1" dirty="0">
                <a:latin typeface="Garamond" pitchFamily="18" charset="0"/>
                <a:sym typeface="Symbol" pitchFamily="18" charset="2"/>
              </a:rPr>
              <a:t>p</a:t>
            </a:r>
            <a:r>
              <a:rPr lang="en-US" altLang="ko-KR" sz="2000" i="1" baseline="-25000" dirty="0">
                <a:latin typeface="Garamond" pitchFamily="18" charset="0"/>
              </a:rPr>
              <a:t>i</a:t>
            </a:r>
            <a:r>
              <a:rPr lang="en-US" altLang="ko-KR" sz="2000" dirty="0">
                <a:latin typeface="Garamond" pitchFamily="18" charset="0"/>
              </a:rPr>
              <a:t>.</a:t>
            </a:r>
          </a:p>
          <a:p>
            <a:pPr algn="just" eaLnBrk="1" hangingPunct="1">
              <a:lnSpc>
                <a:spcPct val="110000"/>
              </a:lnSpc>
              <a:spcBef>
                <a:spcPct val="50000"/>
              </a:spcBef>
            </a:pPr>
            <a:r>
              <a:rPr lang="en-US" altLang="ko-KR" sz="2000" dirty="0" smtClean="0">
                <a:latin typeface="Garamond" pitchFamily="18" charset="0"/>
              </a:rPr>
              <a:t>     Complexity </a:t>
            </a:r>
            <a:r>
              <a:rPr lang="en-US" altLang="ko-KR" sz="2000" dirty="0">
                <a:latin typeface="Garamond" pitchFamily="18" charset="0"/>
              </a:rPr>
              <a:t>= log </a:t>
            </a:r>
            <a:r>
              <a:rPr lang="en-US" altLang="ko-KR" sz="2000" i="1" dirty="0">
                <a:latin typeface="Garamond" pitchFamily="18" charset="0"/>
              </a:rPr>
              <a:t>m</a:t>
            </a:r>
            <a:r>
              <a:rPr lang="en-US" altLang="ko-KR" sz="2000" dirty="0">
                <a:latin typeface="Garamond" pitchFamily="18" charset="0"/>
              </a:rPr>
              <a:t> </a:t>
            </a:r>
            <a:r>
              <a:rPr lang="en-US" altLang="ko-KR" sz="2000" dirty="0">
                <a:latin typeface="Garamond" pitchFamily="18" charset="0"/>
                <a:cs typeface="Times New Roman" pitchFamily="18" charset="0"/>
              </a:rPr>
              <a:t>·</a:t>
            </a:r>
            <a:r>
              <a:rPr lang="en-US" altLang="ko-KR" sz="2000" dirty="0">
                <a:latin typeface="Garamond" pitchFamily="18" charset="0"/>
              </a:rPr>
              <a:t> </a:t>
            </a:r>
            <a:r>
              <a:rPr lang="en-US" altLang="ko-KR" sz="2000" dirty="0" err="1">
                <a:latin typeface="Garamond" pitchFamily="18" charset="0"/>
              </a:rPr>
              <a:t>log</a:t>
            </a:r>
            <a:r>
              <a:rPr lang="en-US" altLang="ko-KR" sz="2000" i="1" baseline="-25000" dirty="0" err="1">
                <a:latin typeface="Garamond" pitchFamily="18" charset="0"/>
              </a:rPr>
              <a:t>m</a:t>
            </a:r>
            <a:r>
              <a:rPr lang="en-US" altLang="ko-KR" sz="2000" i="1" dirty="0" err="1">
                <a:latin typeface="Garamond" pitchFamily="18" charset="0"/>
              </a:rPr>
              <a:t>n</a:t>
            </a:r>
            <a:r>
              <a:rPr lang="en-US" altLang="ko-KR" sz="2000" i="1" dirty="0">
                <a:latin typeface="Garamond" pitchFamily="18" charset="0"/>
              </a:rPr>
              <a:t> = O</a:t>
            </a:r>
            <a:r>
              <a:rPr lang="en-US" altLang="ko-KR" sz="2000" dirty="0">
                <a:latin typeface="Garamond" pitchFamily="18" charset="0"/>
              </a:rPr>
              <a:t>(log </a:t>
            </a:r>
            <a:r>
              <a:rPr lang="en-US" altLang="ko-KR" sz="2000" i="1" dirty="0">
                <a:latin typeface="Garamond" pitchFamily="18" charset="0"/>
              </a:rPr>
              <a:t>n</a:t>
            </a:r>
            <a:r>
              <a:rPr lang="en-US" altLang="ko-KR" sz="2000" dirty="0">
                <a:latin typeface="Garamond" pitchFamily="18" charset="0"/>
              </a:rPr>
              <a:t>)</a:t>
            </a:r>
            <a:endParaRPr lang="en-US" altLang="ko-KR" sz="2000" i="1" dirty="0">
              <a:latin typeface="Garamond" pitchFamily="18" charset="0"/>
            </a:endParaRPr>
          </a:p>
        </p:txBody>
      </p:sp>
      <p:sp>
        <p:nvSpPr>
          <p:cNvPr id="819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Search</a:t>
            </a:r>
          </a:p>
        </p:txBody>
      </p:sp>
    </p:spTree>
    <p:extLst>
      <p:ext uri="{BB962C8B-B14F-4D97-AF65-F5344CB8AC3E}">
        <p14:creationId xmlns:p14="http://schemas.microsoft.com/office/powerpoint/2010/main" val="2032474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98E0653-96DC-4BAB-A05F-26DE876D94C1}" type="slidenum">
              <a:rPr kumimoji="0" lang="en-US" altLang="ko-KR" sz="1400" smtClean="0">
                <a:latin typeface="Trebuchet MS" pitchFamily="34" charset="0"/>
              </a:rPr>
              <a:pPr/>
              <a:t>53</a:t>
            </a:fld>
            <a:endParaRPr kumimoji="0" lang="en-US" altLang="ko-KR" sz="1400" smtClean="0">
              <a:latin typeface="Trebuchet MS" pitchFamily="34" charset="0"/>
            </a:endParaRPr>
          </a:p>
        </p:txBody>
      </p:sp>
      <p:sp>
        <p:nvSpPr>
          <p:cNvPr id="9219" name="Text Box 3"/>
          <p:cNvSpPr txBox="1">
            <a:spLocks noChangeArrowheads="1"/>
          </p:cNvSpPr>
          <p:nvPr/>
        </p:nvSpPr>
        <p:spPr bwMode="auto">
          <a:xfrm>
            <a:off x="557213" y="1007676"/>
            <a:ext cx="79756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Do a search to find the </a:t>
            </a:r>
            <a:r>
              <a:rPr lang="en-US" altLang="ko-KR" sz="2000" dirty="0">
                <a:solidFill>
                  <a:srgbClr val="FF0000"/>
                </a:solidFill>
                <a:latin typeface="Garamond" pitchFamily="18" charset="0"/>
              </a:rPr>
              <a:t>appropriate</a:t>
            </a:r>
            <a:r>
              <a:rPr lang="en-US" altLang="ko-KR" sz="2000" dirty="0">
                <a:latin typeface="Garamond" pitchFamily="18" charset="0"/>
              </a:rPr>
              <a:t> </a:t>
            </a:r>
            <a:r>
              <a:rPr lang="en-US" altLang="ko-KR" sz="2000" dirty="0">
                <a:solidFill>
                  <a:srgbClr val="FF0000"/>
                </a:solidFill>
                <a:latin typeface="Garamond" pitchFamily="18" charset="0"/>
              </a:rPr>
              <a:t>leaf</a:t>
            </a:r>
            <a:r>
              <a:rPr lang="en-US" altLang="ko-KR" sz="2000" dirty="0">
                <a:latin typeface="Garamond" pitchFamily="18" charset="0"/>
              </a:rPr>
              <a:t> into which to insert the node</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dirty="0">
                <a:latin typeface="Garamond" pitchFamily="18" charset="0"/>
              </a:rPr>
              <a:t>if the leaf is not full (has &lt; </a:t>
            </a:r>
            <a:r>
              <a:rPr lang="en-US" altLang="ko-KR" sz="2000" i="1" dirty="0">
                <a:latin typeface="Garamond" pitchFamily="18" charset="0"/>
              </a:rPr>
              <a:t>m</a:t>
            </a:r>
            <a:r>
              <a:rPr lang="en-US" altLang="ko-KR" sz="2000" dirty="0">
                <a:latin typeface="Garamond" pitchFamily="18" charset="0"/>
              </a:rPr>
              <a:t> – 1 keys), simply insert </a:t>
            </a:r>
            <a:r>
              <a:rPr lang="en-US" altLang="ko-KR" sz="2000" dirty="0" smtClean="0">
                <a:latin typeface="Garamond" pitchFamily="18" charset="0"/>
              </a:rPr>
              <a:t>it              (</a:t>
            </a:r>
            <a:r>
              <a:rPr lang="en-US" altLang="ko-KR" sz="2000" dirty="0" smtClean="0">
                <a:solidFill>
                  <a:srgbClr val="0000FF"/>
                </a:solidFill>
                <a:latin typeface="Garamond" pitchFamily="18" charset="0"/>
              </a:rPr>
              <a:t>keep the ordering property</a:t>
            </a:r>
            <a:r>
              <a:rPr lang="en-US" altLang="ko-KR" sz="2000" dirty="0" smtClean="0">
                <a:latin typeface="Garamond" pitchFamily="18" charset="0"/>
              </a:rPr>
              <a:t>)</a:t>
            </a:r>
            <a:endParaRPr lang="en-US" altLang="ko-KR" sz="2000" dirty="0">
              <a:latin typeface="Garamond" pitchFamily="18" charset="0"/>
            </a:endParaRPr>
          </a:p>
          <a:p>
            <a:pPr algn="just" eaLnBrk="1" hangingPunct="1">
              <a:lnSpc>
                <a:spcPct val="110000"/>
              </a:lnSpc>
              <a:spcBef>
                <a:spcPct val="50000"/>
              </a:spcBef>
              <a:buFontTx/>
              <a:buChar char="•"/>
            </a:pPr>
            <a:endParaRPr lang="en-US" altLang="ko-KR" sz="2000" dirty="0" smtClean="0">
              <a:latin typeface="Garamond" pitchFamily="18" charset="0"/>
            </a:endParaRPr>
          </a:p>
          <a:p>
            <a:pPr algn="just" eaLnBrk="1" hangingPunct="1">
              <a:lnSpc>
                <a:spcPct val="110000"/>
              </a:lnSpc>
              <a:spcBef>
                <a:spcPct val="50000"/>
              </a:spcBef>
              <a:buFontTx/>
              <a:buChar char="•"/>
            </a:pPr>
            <a:endParaRPr lang="en-US" altLang="ko-KR" sz="2000" dirty="0">
              <a:latin typeface="Garamond" pitchFamily="18" charset="0"/>
            </a:endParaRPr>
          </a:p>
          <a:p>
            <a:pPr algn="just" eaLnBrk="1" hangingPunct="1">
              <a:lnSpc>
                <a:spcPct val="110000"/>
              </a:lnSpc>
              <a:spcBef>
                <a:spcPct val="50000"/>
              </a:spcBef>
              <a:buFontTx/>
              <a:buChar char="•"/>
            </a:pPr>
            <a:endParaRPr lang="en-US" altLang="ko-KR" sz="2000" dirty="0" smtClean="0">
              <a:latin typeface="Garamond" pitchFamily="18" charset="0"/>
            </a:endParaRPr>
          </a:p>
          <a:p>
            <a:pPr algn="just" eaLnBrk="1" hangingPunct="1">
              <a:lnSpc>
                <a:spcPct val="110000"/>
              </a:lnSpc>
              <a:spcBef>
                <a:spcPct val="50000"/>
              </a:spcBef>
              <a:buFontTx/>
              <a:buChar char="•"/>
            </a:pPr>
            <a:endParaRPr lang="en-US" altLang="ko-KR" sz="2000" dirty="0">
              <a:latin typeface="Garamond" pitchFamily="18" charset="0"/>
            </a:endParaRPr>
          </a:p>
          <a:p>
            <a:pPr algn="just" eaLnBrk="1" hangingPunct="1">
              <a:lnSpc>
                <a:spcPct val="110000"/>
              </a:lnSpc>
              <a:spcBef>
                <a:spcPct val="50000"/>
              </a:spcBef>
              <a:buFontTx/>
              <a:buChar char="•"/>
            </a:pPr>
            <a:endParaRPr lang="en-US" altLang="ko-KR" sz="2000" dirty="0" smtClean="0">
              <a:latin typeface="Garamond" pitchFamily="18" charset="0"/>
            </a:endParaRPr>
          </a:p>
          <a:p>
            <a:pPr algn="just" eaLnBrk="1" hangingPunct="1">
              <a:lnSpc>
                <a:spcPct val="110000"/>
              </a:lnSpc>
              <a:spcBef>
                <a:spcPct val="50000"/>
              </a:spcBef>
              <a:buFontTx/>
              <a:buChar char="•"/>
            </a:pPr>
            <a:r>
              <a:rPr lang="en-US" altLang="ko-KR" sz="2000" dirty="0" smtClean="0">
                <a:latin typeface="Garamond" pitchFamily="18" charset="0"/>
              </a:rPr>
              <a:t> </a:t>
            </a:r>
            <a:r>
              <a:rPr lang="en-US" altLang="ko-KR" sz="2000" dirty="0">
                <a:latin typeface="Garamond" pitchFamily="18" charset="0"/>
              </a:rPr>
              <a:t>if the node </a:t>
            </a:r>
            <a:r>
              <a:rPr lang="en-US" altLang="ko-KR" sz="2000" i="1" dirty="0">
                <a:latin typeface="Garamond" pitchFamily="18" charset="0"/>
              </a:rPr>
              <a:t>overflows</a:t>
            </a:r>
            <a:r>
              <a:rPr lang="en-US" altLang="ko-KR" sz="2000" dirty="0">
                <a:latin typeface="Garamond" pitchFamily="18" charset="0"/>
              </a:rPr>
              <a:t>, restore the </a:t>
            </a:r>
            <a:r>
              <a:rPr lang="en-US" altLang="ko-KR" sz="2000" dirty="0" smtClean="0">
                <a:latin typeface="Garamond" pitchFamily="18" charset="0"/>
              </a:rPr>
              <a:t>balance by</a:t>
            </a:r>
            <a:r>
              <a:rPr lang="ko-KR" altLang="en-US" sz="2000" dirty="0" smtClean="0">
                <a:latin typeface="Garamond" pitchFamily="18" charset="0"/>
              </a:rPr>
              <a:t> </a:t>
            </a:r>
            <a:r>
              <a:rPr lang="en-US" altLang="ko-KR" sz="2000" dirty="0" smtClean="0">
                <a:latin typeface="Garamond" pitchFamily="18" charset="0"/>
              </a:rPr>
              <a:t>splitting the overflowed node</a:t>
            </a:r>
            <a:endParaRPr lang="en-US" altLang="ko-KR" sz="2000" dirty="0">
              <a:latin typeface="Garamond" pitchFamily="18" charset="0"/>
            </a:endParaRPr>
          </a:p>
        </p:txBody>
      </p:sp>
      <p:sp>
        <p:nvSpPr>
          <p:cNvPr id="9258" name="Rectangle 6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a:t>
            </a:r>
          </a:p>
        </p:txBody>
      </p:sp>
      <p:sp>
        <p:nvSpPr>
          <p:cNvPr id="67" name="Oval 4"/>
          <p:cNvSpPr>
            <a:spLocks noChangeArrowheads="1"/>
          </p:cNvSpPr>
          <p:nvPr/>
        </p:nvSpPr>
        <p:spPr bwMode="auto">
          <a:xfrm>
            <a:off x="3351212" y="2528663"/>
            <a:ext cx="1309688" cy="341312"/>
          </a:xfrm>
          <a:prstGeom prst="ellipse">
            <a:avLst/>
          </a:prstGeom>
          <a:solidFill>
            <a:schemeClr val="bg1"/>
          </a:solidFill>
          <a:ln w="9525">
            <a:solidFill>
              <a:schemeClr val="tx1"/>
            </a:solidFill>
            <a:round/>
            <a:headEnd/>
            <a:tailEnd/>
          </a:ln>
          <a:extLst/>
        </p:spPr>
        <p:txBody>
          <a:bodyPr wrap="none" anchor="ctr"/>
          <a:lstStyle/>
          <a:p>
            <a:pPr algn="ctr"/>
            <a:r>
              <a:rPr lang="en-US" altLang="ko-KR" sz="1800" b="1" dirty="0" smtClean="0">
                <a:latin typeface="Garamond" pitchFamily="18" charset="0"/>
              </a:rPr>
              <a:t>22 : -</a:t>
            </a:r>
            <a:endParaRPr lang="en-US" altLang="ko-KR" sz="1800" b="1" dirty="0">
              <a:latin typeface="Garamond" pitchFamily="18" charset="0"/>
            </a:endParaRPr>
          </a:p>
        </p:txBody>
      </p:sp>
      <p:sp>
        <p:nvSpPr>
          <p:cNvPr id="68" name="Oval 5"/>
          <p:cNvSpPr>
            <a:spLocks noChangeArrowheads="1"/>
          </p:cNvSpPr>
          <p:nvPr/>
        </p:nvSpPr>
        <p:spPr bwMode="auto">
          <a:xfrm>
            <a:off x="1974850" y="3232719"/>
            <a:ext cx="1309687" cy="341313"/>
          </a:xfrm>
          <a:prstGeom prst="ellipse">
            <a:avLst/>
          </a:prstGeom>
          <a:solidFill>
            <a:schemeClr val="bg1"/>
          </a:solidFill>
          <a:ln w="9525">
            <a:solidFill>
              <a:schemeClr val="tx1"/>
            </a:solidFill>
            <a:round/>
            <a:headEnd/>
            <a:tailEnd/>
          </a:ln>
          <a:extLst/>
        </p:spPr>
        <p:txBody>
          <a:bodyPr wrap="none" anchor="ctr"/>
          <a:lstStyle/>
          <a:p>
            <a:pPr algn="ctr"/>
            <a:r>
              <a:rPr lang="en-US" altLang="ko-KR" sz="1800" b="1" dirty="0" smtClean="0">
                <a:latin typeface="Garamond" pitchFamily="18" charset="0"/>
              </a:rPr>
              <a:t>16 </a:t>
            </a:r>
            <a:r>
              <a:rPr lang="en-US" altLang="ko-KR" sz="1800" b="1" dirty="0">
                <a:latin typeface="Garamond" pitchFamily="18" charset="0"/>
              </a:rPr>
              <a:t>: </a:t>
            </a:r>
            <a:r>
              <a:rPr lang="en-US" altLang="ko-KR" sz="1800" b="1" dirty="0" smtClean="0">
                <a:latin typeface="Garamond" pitchFamily="18" charset="0"/>
              </a:rPr>
              <a:t>-</a:t>
            </a:r>
            <a:endParaRPr lang="en-US" altLang="ko-KR" sz="1800" b="1" dirty="0">
              <a:latin typeface="Garamond" pitchFamily="18" charset="0"/>
            </a:endParaRPr>
          </a:p>
        </p:txBody>
      </p:sp>
      <p:sp>
        <p:nvSpPr>
          <p:cNvPr id="69" name="Oval 6"/>
          <p:cNvSpPr>
            <a:spLocks noChangeArrowheads="1"/>
          </p:cNvSpPr>
          <p:nvPr/>
        </p:nvSpPr>
        <p:spPr bwMode="auto">
          <a:xfrm>
            <a:off x="5047796" y="3231132"/>
            <a:ext cx="1309688" cy="341312"/>
          </a:xfrm>
          <a:prstGeom prst="ellipse">
            <a:avLst/>
          </a:prstGeom>
          <a:solidFill>
            <a:schemeClr val="bg1"/>
          </a:solidFill>
          <a:ln w="9525">
            <a:solidFill>
              <a:schemeClr val="tx1"/>
            </a:solidFill>
            <a:round/>
            <a:headEnd/>
            <a:tailEnd/>
          </a:ln>
          <a:extLst/>
        </p:spPr>
        <p:txBody>
          <a:bodyPr wrap="none" anchor="ctr"/>
          <a:lstStyle/>
          <a:p>
            <a:pPr algn="ctr"/>
            <a:r>
              <a:rPr lang="en-US" altLang="ko-KR" sz="1800" b="1" dirty="0" smtClean="0">
                <a:latin typeface="Garamond" pitchFamily="18" charset="0"/>
              </a:rPr>
              <a:t>41 : 58</a:t>
            </a:r>
            <a:endParaRPr lang="en-US" altLang="ko-KR" sz="1800" b="1" dirty="0">
              <a:latin typeface="Garamond" pitchFamily="18" charset="0"/>
            </a:endParaRPr>
          </a:p>
        </p:txBody>
      </p:sp>
      <p:sp>
        <p:nvSpPr>
          <p:cNvPr id="70" name="Line 10"/>
          <p:cNvSpPr>
            <a:spLocks noChangeShapeType="1"/>
          </p:cNvSpPr>
          <p:nvPr/>
        </p:nvSpPr>
        <p:spPr bwMode="auto">
          <a:xfrm flipH="1">
            <a:off x="2709862" y="2767582"/>
            <a:ext cx="73660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72" name="Line 12"/>
          <p:cNvSpPr>
            <a:spLocks noChangeShapeType="1"/>
          </p:cNvSpPr>
          <p:nvPr/>
        </p:nvSpPr>
        <p:spPr bwMode="auto">
          <a:xfrm>
            <a:off x="4598987" y="2767582"/>
            <a:ext cx="750888"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1" name="Line 34"/>
          <p:cNvSpPr>
            <a:spLocks noChangeShapeType="1"/>
          </p:cNvSpPr>
          <p:nvPr/>
        </p:nvSpPr>
        <p:spPr bwMode="auto">
          <a:xfrm flipV="1">
            <a:off x="1509018" y="3545456"/>
            <a:ext cx="88652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 name="Line 35"/>
          <p:cNvSpPr>
            <a:spLocks noChangeShapeType="1"/>
          </p:cNvSpPr>
          <p:nvPr/>
        </p:nvSpPr>
        <p:spPr bwMode="auto">
          <a:xfrm flipH="1" flipV="1">
            <a:off x="2915815" y="3574031"/>
            <a:ext cx="368720" cy="2714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3" name="Line 36"/>
          <p:cNvSpPr>
            <a:spLocks noChangeShapeType="1"/>
          </p:cNvSpPr>
          <p:nvPr/>
        </p:nvSpPr>
        <p:spPr bwMode="auto">
          <a:xfrm flipV="1">
            <a:off x="4974431" y="3545455"/>
            <a:ext cx="375444" cy="2877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5" name="Line 38"/>
          <p:cNvSpPr>
            <a:spLocks noChangeShapeType="1"/>
          </p:cNvSpPr>
          <p:nvPr/>
        </p:nvSpPr>
        <p:spPr bwMode="auto">
          <a:xfrm flipH="1" flipV="1">
            <a:off x="5796136" y="3572444"/>
            <a:ext cx="136525"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6" name="Line 39"/>
          <p:cNvSpPr>
            <a:spLocks noChangeShapeType="1"/>
          </p:cNvSpPr>
          <p:nvPr/>
        </p:nvSpPr>
        <p:spPr bwMode="auto">
          <a:xfrm flipH="1" flipV="1">
            <a:off x="6124914" y="3511324"/>
            <a:ext cx="1111381" cy="338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 name="직사각형 2"/>
          <p:cNvSpPr/>
          <p:nvPr/>
        </p:nvSpPr>
        <p:spPr bwMode="auto">
          <a:xfrm>
            <a:off x="896949" y="3845494"/>
            <a:ext cx="1077901" cy="388844"/>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0" dirty="0" smtClean="0">
                <a:ln>
                  <a:noFill/>
                </a:ln>
                <a:solidFill>
                  <a:schemeClr val="tx1"/>
                </a:solidFill>
                <a:effectLst/>
                <a:latin typeface="Garamond" pitchFamily="18" charset="0"/>
              </a:rPr>
              <a:t>8,</a:t>
            </a:r>
            <a:r>
              <a:rPr kumimoji="1" lang="en-US" altLang="ko-KR" sz="1800" b="1" i="0" u="none" strike="noStrike" cap="none" normalizeH="0" dirty="0" smtClean="0">
                <a:ln>
                  <a:noFill/>
                </a:ln>
                <a:solidFill>
                  <a:schemeClr val="tx1"/>
                </a:solidFill>
                <a:effectLst/>
                <a:latin typeface="Garamond" pitchFamily="18" charset="0"/>
              </a:rPr>
              <a:t> 11, 12</a:t>
            </a:r>
            <a:endParaRPr kumimoji="1" lang="ko-KR" altLang="en-US" sz="1800" b="1" i="0" u="none" strike="noStrike" cap="none" normalizeH="0" baseline="0" dirty="0" smtClean="0">
              <a:ln>
                <a:noFill/>
              </a:ln>
              <a:solidFill>
                <a:schemeClr val="tx1"/>
              </a:solidFill>
              <a:effectLst/>
              <a:latin typeface="Garamond" pitchFamily="18" charset="0"/>
            </a:endParaRPr>
          </a:p>
        </p:txBody>
      </p:sp>
      <p:sp>
        <p:nvSpPr>
          <p:cNvPr id="100" name="직사각형 99"/>
          <p:cNvSpPr/>
          <p:nvPr/>
        </p:nvSpPr>
        <p:spPr bwMode="auto">
          <a:xfrm>
            <a:off x="2647606" y="3833246"/>
            <a:ext cx="1060298" cy="388844"/>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800" dirty="0" smtClean="0">
                <a:latin typeface="Garamond" pitchFamily="18" charset="0"/>
              </a:rPr>
              <a:t>16, 17</a:t>
            </a:r>
            <a:endParaRPr kumimoji="1" lang="ko-KR" altLang="en-US" sz="1800" b="1" i="0" u="none" strike="noStrike" cap="none" normalizeH="0" baseline="0" dirty="0" smtClean="0">
              <a:ln>
                <a:noFill/>
              </a:ln>
              <a:solidFill>
                <a:schemeClr val="tx1"/>
              </a:solidFill>
              <a:effectLst/>
              <a:latin typeface="Garamond" pitchFamily="18" charset="0"/>
            </a:endParaRPr>
          </a:p>
        </p:txBody>
      </p:sp>
      <p:sp>
        <p:nvSpPr>
          <p:cNvPr id="101" name="직사각형 100"/>
          <p:cNvSpPr/>
          <p:nvPr/>
        </p:nvSpPr>
        <p:spPr bwMode="auto">
          <a:xfrm>
            <a:off x="4211960" y="3832244"/>
            <a:ext cx="1137915" cy="388844"/>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800" dirty="0" smtClean="0">
                <a:latin typeface="Garamond" pitchFamily="18" charset="0"/>
              </a:rPr>
              <a:t>22, 23, 31</a:t>
            </a:r>
            <a:endParaRPr kumimoji="1" lang="ko-KR" altLang="en-US" sz="1800" b="1" i="0" u="none" strike="noStrike" cap="none" normalizeH="0" baseline="0" dirty="0" smtClean="0">
              <a:ln>
                <a:noFill/>
              </a:ln>
              <a:solidFill>
                <a:schemeClr val="tx1"/>
              </a:solidFill>
              <a:effectLst/>
              <a:latin typeface="Garamond" pitchFamily="18" charset="0"/>
            </a:endParaRPr>
          </a:p>
        </p:txBody>
      </p:sp>
      <p:sp>
        <p:nvSpPr>
          <p:cNvPr id="102" name="직사각형 101"/>
          <p:cNvSpPr/>
          <p:nvPr/>
        </p:nvSpPr>
        <p:spPr bwMode="auto">
          <a:xfrm>
            <a:off x="5450309" y="3849772"/>
            <a:ext cx="1137915" cy="388844"/>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800" dirty="0" smtClean="0">
                <a:latin typeface="Garamond" pitchFamily="18" charset="0"/>
              </a:rPr>
              <a:t>41, 52</a:t>
            </a:r>
            <a:endParaRPr kumimoji="1" lang="ko-KR" altLang="en-US" sz="1800" b="1" i="0" u="none" strike="noStrike" cap="none" normalizeH="0" baseline="0" dirty="0" smtClean="0">
              <a:ln>
                <a:noFill/>
              </a:ln>
              <a:solidFill>
                <a:schemeClr val="tx1"/>
              </a:solidFill>
              <a:effectLst/>
              <a:latin typeface="Garamond" pitchFamily="18" charset="0"/>
            </a:endParaRPr>
          </a:p>
        </p:txBody>
      </p:sp>
      <p:sp>
        <p:nvSpPr>
          <p:cNvPr id="103" name="직사각형 102"/>
          <p:cNvSpPr/>
          <p:nvPr/>
        </p:nvSpPr>
        <p:spPr bwMode="auto">
          <a:xfrm>
            <a:off x="6746453" y="3861048"/>
            <a:ext cx="1137915" cy="388844"/>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800" dirty="0" smtClean="0">
                <a:latin typeface="Garamond" pitchFamily="18" charset="0"/>
              </a:rPr>
              <a:t>58, 59, 61</a:t>
            </a:r>
            <a:endParaRPr kumimoji="1" lang="ko-KR" altLang="en-US" sz="1800" b="1" i="0" u="none" strike="noStrike" cap="none" normalizeH="0" baseline="0" dirty="0" smtClean="0">
              <a:ln>
                <a:noFill/>
              </a:ln>
              <a:solidFill>
                <a:schemeClr val="tx1"/>
              </a:solidFill>
              <a:effectLst/>
              <a:latin typeface="Garamond" pitchFamily="18" charset="0"/>
            </a:endParaRPr>
          </a:p>
        </p:txBody>
      </p:sp>
      <p:cxnSp>
        <p:nvCxnSpPr>
          <p:cNvPr id="5" name="직선 화살표 연결선 4"/>
          <p:cNvCxnSpPr/>
          <p:nvPr/>
        </p:nvCxnSpPr>
        <p:spPr bwMode="auto">
          <a:xfrm flipH="1">
            <a:off x="5162153" y="2528663"/>
            <a:ext cx="702245" cy="238919"/>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06" name="Rectangle 114"/>
          <p:cNvSpPr>
            <a:spLocks noChangeArrowheads="1"/>
          </p:cNvSpPr>
          <p:nvPr/>
        </p:nvSpPr>
        <p:spPr bwMode="auto">
          <a:xfrm>
            <a:off x="5845359" y="2314350"/>
            <a:ext cx="2046039" cy="42862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anchor="ctr"/>
          <a:lstStyle/>
          <a:p>
            <a:r>
              <a:rPr lang="en-US" altLang="ko-KR" sz="1800" b="1" dirty="0" smtClean="0">
                <a:solidFill>
                  <a:srgbClr val="FF0000"/>
                </a:solidFill>
                <a:effectLst>
                  <a:outerShdw blurRad="38100" dist="38100" dir="2700000" algn="tl">
                    <a:srgbClr val="000000">
                      <a:alpha val="43137"/>
                    </a:srgbClr>
                  </a:outerShdw>
                </a:effectLst>
                <a:latin typeface="Garamond" pitchFamily="18" charset="0"/>
              </a:rPr>
              <a:t>m=4, insert(18)</a:t>
            </a:r>
            <a:endParaRPr lang="en-US" altLang="ko-KR" sz="1800" b="1" dirty="0">
              <a:solidFill>
                <a:srgbClr val="FF0000"/>
              </a:solidFill>
              <a:effectLst>
                <a:outerShdw blurRad="38100" dist="38100" dir="2700000" algn="tl">
                  <a:srgbClr val="000000">
                    <a:alpha val="43137"/>
                  </a:srgbClr>
                </a:outerShdw>
              </a:effectLst>
              <a:latin typeface="Garamond" pitchFamily="18" charset="0"/>
            </a:endParaRPr>
          </a:p>
        </p:txBody>
      </p:sp>
      <p:sp>
        <p:nvSpPr>
          <p:cNvPr id="6" name="모서리가 둥근 직사각형 5"/>
          <p:cNvSpPr/>
          <p:nvPr/>
        </p:nvSpPr>
        <p:spPr bwMode="auto">
          <a:xfrm>
            <a:off x="2483768" y="3709761"/>
            <a:ext cx="1440160" cy="655343"/>
          </a:xfrm>
          <a:prstGeom prst="round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5426281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3C3CADC-5E9E-47CC-9BBC-DCEE764B6A0D}" type="slidenum">
              <a:rPr kumimoji="0" lang="en-US" altLang="ko-KR" sz="1400" smtClean="0">
                <a:latin typeface="Trebuchet MS" pitchFamily="34" charset="0"/>
              </a:rPr>
              <a:pPr/>
              <a:t>54</a:t>
            </a:fld>
            <a:endParaRPr kumimoji="0" lang="en-US" altLang="ko-KR" sz="1400" smtClean="0">
              <a:latin typeface="Trebuchet MS" pitchFamily="34" charset="0"/>
            </a:endParaRPr>
          </a:p>
        </p:txBody>
      </p:sp>
      <mc:AlternateContent xmlns:mc="http://schemas.openxmlformats.org/markup-compatibility/2006" xmlns:a14="http://schemas.microsoft.com/office/drawing/2010/main">
        <mc:Choice Requires="a14">
          <p:sp>
            <p:nvSpPr>
              <p:cNvPr id="11267" name="Text Box 2"/>
              <p:cNvSpPr txBox="1">
                <a:spLocks noChangeArrowheads="1"/>
              </p:cNvSpPr>
              <p:nvPr/>
            </p:nvSpPr>
            <p:spPr bwMode="auto">
              <a:xfrm>
                <a:off x="557213" y="1268760"/>
                <a:ext cx="7975600" cy="52746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pPr>
                <a:r>
                  <a:rPr lang="en-US" altLang="ko-KR" sz="2000" u="sng" dirty="0" smtClean="0">
                    <a:solidFill>
                      <a:srgbClr val="0000FF"/>
                    </a:solidFill>
                    <a:effectLst>
                      <a:outerShdw blurRad="38100" dist="38100" dir="2700000" algn="tl">
                        <a:srgbClr val="000000">
                          <a:alpha val="43137"/>
                        </a:srgbClr>
                      </a:outerShdw>
                    </a:effectLst>
                    <a:latin typeface="Garamond" pitchFamily="18" charset="0"/>
                  </a:rPr>
                  <a:t>Node Split</a:t>
                </a:r>
                <a:r>
                  <a:rPr lang="en-US" altLang="ko-KR" sz="2000" dirty="0" smtClean="0">
                    <a:solidFill>
                      <a:srgbClr val="0000FF"/>
                    </a:solidFill>
                    <a:effectLst>
                      <a:outerShdw blurRad="38100" dist="38100" dir="2700000" algn="tl">
                        <a:srgbClr val="000000">
                          <a:alpha val="43137"/>
                        </a:srgbClr>
                      </a:outerShdw>
                    </a:effectLst>
                    <a:latin typeface="Garamond" pitchFamily="18" charset="0"/>
                  </a:rPr>
                  <a:t> </a:t>
                </a:r>
                <a:r>
                  <a:rPr lang="en-US" altLang="ko-KR" sz="2000" dirty="0" smtClean="0">
                    <a:latin typeface="Garamond" pitchFamily="18" charset="0"/>
                  </a:rPr>
                  <a:t>: </a:t>
                </a:r>
                <a:r>
                  <a:rPr lang="en-US" altLang="ko-KR" sz="2000" dirty="0">
                    <a:latin typeface="Garamond" pitchFamily="18" charset="0"/>
                  </a:rPr>
                  <a:t>If we have a node with </a:t>
                </a:r>
                <a:r>
                  <a:rPr lang="en-US" altLang="ko-KR" sz="2000" i="1" dirty="0">
                    <a:latin typeface="Garamond" pitchFamily="18" charset="0"/>
                  </a:rPr>
                  <a:t>m </a:t>
                </a:r>
                <a:r>
                  <a:rPr lang="en-US" altLang="ko-KR" sz="2000" dirty="0">
                    <a:latin typeface="Garamond" pitchFamily="18" charset="0"/>
                  </a:rPr>
                  <a:t>keys after insertion</a:t>
                </a:r>
                <a:br>
                  <a:rPr lang="en-US" altLang="ko-KR" sz="2000" dirty="0">
                    <a:latin typeface="Garamond" pitchFamily="18" charset="0"/>
                  </a:rPr>
                </a:br>
                <a:r>
                  <a:rPr lang="en-US" altLang="ko-KR" sz="2000" dirty="0">
                    <a:latin typeface="Garamond" pitchFamily="18" charset="0"/>
                  </a:rPr>
                  <a:t> </a:t>
                </a:r>
                <a:r>
                  <a:rPr lang="en-US" altLang="ko-KR" sz="2000" i="1" dirty="0">
                    <a:latin typeface="Garamond" pitchFamily="18" charset="0"/>
                  </a:rPr>
                  <a:t>k</a:t>
                </a:r>
                <a:r>
                  <a:rPr lang="en-US" altLang="ko-KR" sz="2000" baseline="-25000" dirty="0">
                    <a:latin typeface="Garamond" pitchFamily="18" charset="0"/>
                  </a:rPr>
                  <a:t>1 </a:t>
                </a:r>
                <a:r>
                  <a:rPr lang="en-US" altLang="ko-KR" sz="2000" dirty="0">
                    <a:latin typeface="Garamond" pitchFamily="18" charset="0"/>
                  </a:rPr>
                  <a:t>&lt; </a:t>
                </a:r>
                <a:r>
                  <a:rPr lang="en-US" altLang="ko-KR" sz="2000" i="1" dirty="0">
                    <a:latin typeface="Garamond" pitchFamily="18" charset="0"/>
                  </a:rPr>
                  <a:t>k</a:t>
                </a:r>
                <a:r>
                  <a:rPr lang="en-US" altLang="ko-KR" sz="2000" baseline="-25000" dirty="0">
                    <a:latin typeface="Garamond" pitchFamily="18" charset="0"/>
                  </a:rPr>
                  <a:t>2 </a:t>
                </a:r>
                <a:r>
                  <a:rPr lang="en-US" altLang="ko-KR" sz="2000" dirty="0">
                    <a:latin typeface="Garamond" pitchFamily="18" charset="0"/>
                  </a:rPr>
                  <a:t>,... &lt; </a:t>
                </a:r>
                <a:r>
                  <a:rPr lang="en-US" altLang="ko-KR" sz="2000" i="1" dirty="0">
                    <a:latin typeface="Garamond" pitchFamily="18" charset="0"/>
                  </a:rPr>
                  <a:t>k</a:t>
                </a:r>
                <a:r>
                  <a:rPr lang="en-US" altLang="ko-KR" sz="2000" i="1" baseline="-25000" dirty="0">
                    <a:latin typeface="Garamond" pitchFamily="18" charset="0"/>
                  </a:rPr>
                  <a:t>m</a:t>
                </a:r>
                <a:r>
                  <a:rPr lang="en-US" altLang="ko-KR" sz="2000" dirty="0">
                    <a:latin typeface="Garamond" pitchFamily="18" charset="0"/>
                  </a:rPr>
                  <a:t>, we split the node into three groups:</a:t>
                </a:r>
              </a:p>
              <a:p>
                <a:pPr algn="just" eaLnBrk="1" hangingPunct="1">
                  <a:spcBef>
                    <a:spcPts val="500"/>
                  </a:spcBef>
                </a:pPr>
                <a:r>
                  <a:rPr lang="en-US" altLang="ko-KR" sz="2000" dirty="0">
                    <a:latin typeface="Garamond" pitchFamily="18" charset="0"/>
                  </a:rPr>
                  <a:t> (a) one with smallest  </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smtClean="0">
                                <a:latin typeface="Cambria Math" panose="02040503050406030204" pitchFamily="18" charset="0"/>
                              </a:rPr>
                            </m:ctrlPr>
                          </m:fPr>
                          <m:num>
                            <m:r>
                              <a:rPr lang="en-US" altLang="ko-KR" sz="2000" b="1" i="1" smtClean="0">
                                <a:latin typeface="Cambria Math"/>
                              </a:rPr>
                              <m:t>𝒎</m:t>
                            </m:r>
                            <m:r>
                              <a:rPr lang="en-US" altLang="ko-KR" sz="2000" b="1" i="1" smtClean="0">
                                <a:latin typeface="Cambria Math"/>
                              </a:rPr>
                              <m:t>−</m:t>
                            </m:r>
                            <m:r>
                              <a:rPr lang="en-US" altLang="ko-KR" sz="2000" b="1" i="1" smtClean="0">
                                <a:latin typeface="Cambria Math"/>
                              </a:rPr>
                              <m:t>𝟏</m:t>
                            </m:r>
                          </m:num>
                          <m:den>
                            <m:r>
                              <a:rPr lang="en-US" altLang="ko-KR" sz="2000" b="1" i="1" smtClean="0">
                                <a:latin typeface="Cambria Math"/>
                              </a:rPr>
                              <m:t>𝟐</m:t>
                            </m:r>
                          </m:den>
                        </m:f>
                      </m:e>
                    </m:d>
                  </m:oMath>
                </a14:m>
                <a:r>
                  <a:rPr lang="en-US" altLang="ko-KR" sz="2000" dirty="0" smtClean="0">
                    <a:latin typeface="Garamond" pitchFamily="18" charset="0"/>
                  </a:rPr>
                  <a:t> keys,</a:t>
                </a:r>
                <a:endParaRPr lang="en-US" altLang="ko-KR" sz="2000" dirty="0">
                  <a:latin typeface="Garamond" pitchFamily="18" charset="0"/>
                </a:endParaRPr>
              </a:p>
              <a:p>
                <a:pPr algn="just" eaLnBrk="1" hangingPunct="1">
                  <a:spcBef>
                    <a:spcPts val="500"/>
                  </a:spcBef>
                </a:pPr>
                <a:r>
                  <a:rPr lang="en-US" altLang="ko-KR" sz="2000" dirty="0">
                    <a:latin typeface="Garamond" pitchFamily="18" charset="0"/>
                  </a:rPr>
                  <a:t> (b) a single central </a:t>
                </a:r>
                <a:r>
                  <a:rPr lang="en-US" altLang="ko-KR" sz="2000" dirty="0" smtClean="0">
                    <a:latin typeface="Garamond" pitchFamily="18" charset="0"/>
                  </a:rPr>
                  <a:t>(median) key,</a:t>
                </a:r>
                <a:endParaRPr lang="en-US" altLang="ko-KR" sz="2000" dirty="0">
                  <a:latin typeface="Garamond" pitchFamily="18" charset="0"/>
                </a:endParaRPr>
              </a:p>
              <a:p>
                <a:pPr algn="just" eaLnBrk="1" hangingPunct="1">
                  <a:spcBef>
                    <a:spcPts val="500"/>
                  </a:spcBef>
                </a:pPr>
                <a:r>
                  <a:rPr lang="en-US" altLang="ko-KR" sz="2000" dirty="0">
                    <a:latin typeface="Garamond" pitchFamily="18" charset="0"/>
                  </a:rPr>
                  <a:t> (c) one with the largest  </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smtClean="0">
                                <a:latin typeface="Cambria Math" panose="02040503050406030204" pitchFamily="18" charset="0"/>
                              </a:rPr>
                            </m:ctrlPr>
                          </m:fPr>
                          <m:num>
                            <m:r>
                              <a:rPr lang="en-US" altLang="ko-KR" sz="2000" b="1" i="1" smtClean="0">
                                <a:latin typeface="Cambria Math"/>
                              </a:rPr>
                              <m:t>𝒎</m:t>
                            </m:r>
                            <m:r>
                              <a:rPr lang="en-US" altLang="ko-KR" sz="2000" b="1" i="1" smtClean="0">
                                <a:latin typeface="Cambria Math"/>
                              </a:rPr>
                              <m:t>−</m:t>
                            </m:r>
                            <m:r>
                              <a:rPr lang="en-US" altLang="ko-KR" sz="2000" b="1" i="1" smtClean="0">
                                <a:latin typeface="Cambria Math"/>
                              </a:rPr>
                              <m:t>𝟏</m:t>
                            </m:r>
                          </m:num>
                          <m:den>
                            <m:r>
                              <a:rPr lang="en-US" altLang="ko-KR" sz="2000" b="1" i="1" smtClean="0">
                                <a:latin typeface="Cambria Math"/>
                              </a:rPr>
                              <m:t>𝟐</m:t>
                            </m:r>
                          </m:den>
                        </m:f>
                      </m:e>
                    </m:d>
                  </m:oMath>
                </a14:m>
                <a:r>
                  <a:rPr lang="en-US" altLang="ko-KR" sz="2000" dirty="0" smtClean="0">
                    <a:latin typeface="Garamond" pitchFamily="18" charset="0"/>
                  </a:rPr>
                  <a:t>  keys</a:t>
                </a: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r>
                  <a:rPr lang="en-US" altLang="ko-KR" sz="2000" dirty="0">
                    <a:latin typeface="Garamond" pitchFamily="18" charset="0"/>
                  </a:rPr>
                  <a:t>Make (a) and (c) as new nodes and insert (b) to the </a:t>
                </a:r>
                <a:r>
                  <a:rPr lang="en-US" altLang="ko-KR" sz="2000" dirty="0" smtClean="0">
                    <a:latin typeface="Garamond" pitchFamily="18" charset="0"/>
                  </a:rPr>
                  <a:t>parent</a:t>
                </a:r>
              </a:p>
              <a:p>
                <a:pPr algn="just" eaLnBrk="1" hangingPunct="1">
                  <a:spcBef>
                    <a:spcPct val="50000"/>
                  </a:spcBef>
                  <a:buFontTx/>
                  <a:buChar char="•"/>
                </a:pPr>
                <a:r>
                  <a:rPr lang="en-US" altLang="ko-KR" sz="2000" dirty="0" smtClean="0">
                    <a:latin typeface="Garamond" pitchFamily="18" charset="0"/>
                  </a:rPr>
                  <a:t> </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smtClean="0">
                                <a:latin typeface="Cambria Math" panose="02040503050406030204" pitchFamily="18" charset="0"/>
                              </a:rPr>
                            </m:ctrlPr>
                          </m:fPr>
                          <m:num>
                            <m:r>
                              <a:rPr lang="en-US" altLang="ko-KR" sz="2000" b="1" i="1" smtClean="0">
                                <a:latin typeface="Cambria Math"/>
                              </a:rPr>
                              <m:t>𝒎</m:t>
                            </m:r>
                            <m:r>
                              <a:rPr lang="en-US" altLang="ko-KR" sz="2000" b="1" i="1" smtClean="0">
                                <a:latin typeface="Cambria Math"/>
                              </a:rPr>
                              <m:t>−</m:t>
                            </m:r>
                            <m:r>
                              <a:rPr lang="en-US" altLang="ko-KR" sz="2000" b="1" i="1" smtClean="0">
                                <a:latin typeface="Cambria Math"/>
                              </a:rPr>
                              <m:t>𝟏</m:t>
                            </m:r>
                          </m:num>
                          <m:den>
                            <m:r>
                              <a:rPr lang="en-US" altLang="ko-KR" sz="2000" b="1" i="1" smtClean="0">
                                <a:latin typeface="Cambria Math"/>
                              </a:rPr>
                              <m:t>𝟐</m:t>
                            </m:r>
                          </m:den>
                        </m:f>
                      </m:e>
                    </m:d>
                    <m:r>
                      <a:rPr lang="en-US" altLang="ko-KR" sz="2000" i="1" smtClean="0">
                        <a:latin typeface="Cambria Math"/>
                        <a:ea typeface="Cambria Math"/>
                      </a:rPr>
                      <m:t>≥</m:t>
                    </m:r>
                    <m:d>
                      <m:dPr>
                        <m:begChr m:val="⌊"/>
                        <m:endChr m:val="⌋"/>
                        <m:ctrlPr>
                          <a:rPr lang="en-US" altLang="ko-KR" sz="2000" i="1" smtClean="0">
                            <a:latin typeface="Cambria Math" panose="02040503050406030204" pitchFamily="18" charset="0"/>
                            <a:ea typeface="Cambria Math"/>
                          </a:rPr>
                        </m:ctrlPr>
                      </m:dPr>
                      <m:e>
                        <m:f>
                          <m:fPr>
                            <m:ctrlPr>
                              <a:rPr lang="en-US" altLang="ko-KR" sz="2000" i="1" smtClean="0">
                                <a:latin typeface="Cambria Math" panose="02040503050406030204" pitchFamily="18" charset="0"/>
                                <a:ea typeface="Cambria Math"/>
                              </a:rPr>
                            </m:ctrlPr>
                          </m:fPr>
                          <m:num>
                            <m:r>
                              <a:rPr lang="en-US" altLang="ko-KR" sz="2000" b="1" i="1" smtClean="0">
                                <a:latin typeface="Cambria Math"/>
                                <a:ea typeface="Cambria Math"/>
                              </a:rPr>
                              <m:t>𝒎</m:t>
                            </m:r>
                            <m:r>
                              <a:rPr lang="en-US" altLang="ko-KR" sz="2000" b="1" i="1" smtClean="0">
                                <a:latin typeface="Cambria Math"/>
                                <a:ea typeface="Cambria Math"/>
                              </a:rPr>
                              <m:t>−</m:t>
                            </m:r>
                            <m:r>
                              <a:rPr lang="en-US" altLang="ko-KR" sz="2000" b="1" i="1" smtClean="0">
                                <a:latin typeface="Cambria Math"/>
                                <a:ea typeface="Cambria Math"/>
                              </a:rPr>
                              <m:t>𝟏</m:t>
                            </m:r>
                          </m:num>
                          <m:den>
                            <m:r>
                              <a:rPr lang="en-US" altLang="ko-KR" sz="2000" b="1" i="1" smtClean="0">
                                <a:latin typeface="Cambria Math"/>
                                <a:ea typeface="Cambria Math"/>
                              </a:rPr>
                              <m:t>𝟐</m:t>
                            </m:r>
                          </m:den>
                        </m:f>
                      </m:e>
                    </m:d>
                    <m:r>
                      <a:rPr lang="en-US" altLang="ko-KR" sz="2000" b="1" i="1" smtClean="0">
                        <a:latin typeface="Cambria Math"/>
                        <a:ea typeface="Cambria Math"/>
                      </a:rPr>
                      <m:t>=</m:t>
                    </m:r>
                    <m:d>
                      <m:dPr>
                        <m:begChr m:val="⌈"/>
                        <m:endChr m:val="⌉"/>
                        <m:ctrlPr>
                          <a:rPr lang="en-US" altLang="ko-KR" sz="2000" i="1" smtClean="0">
                            <a:latin typeface="Cambria Math" panose="02040503050406030204" pitchFamily="18" charset="0"/>
                            <a:ea typeface="Cambria Math"/>
                          </a:rPr>
                        </m:ctrlPr>
                      </m:dPr>
                      <m:e>
                        <m:f>
                          <m:fPr>
                            <m:ctrlPr>
                              <a:rPr lang="en-US" altLang="ko-KR" sz="2000" i="1" smtClean="0">
                                <a:latin typeface="Cambria Math" panose="02040503050406030204" pitchFamily="18" charset="0"/>
                                <a:ea typeface="Cambria Math"/>
                              </a:rPr>
                            </m:ctrlPr>
                          </m:fPr>
                          <m:num>
                            <m:r>
                              <a:rPr lang="en-US" altLang="ko-KR" sz="2000" b="1" i="1" smtClean="0">
                                <a:latin typeface="Cambria Math"/>
                                <a:ea typeface="Cambria Math"/>
                              </a:rPr>
                              <m:t>𝒎</m:t>
                            </m:r>
                          </m:num>
                          <m:den>
                            <m:r>
                              <a:rPr lang="en-US" altLang="ko-KR" sz="2000" b="1" i="1" smtClean="0">
                                <a:latin typeface="Cambria Math"/>
                                <a:ea typeface="Cambria Math"/>
                              </a:rPr>
                              <m:t>𝟐</m:t>
                            </m:r>
                          </m:den>
                        </m:f>
                      </m:e>
                    </m:d>
                    <m:r>
                      <a:rPr lang="en-US" altLang="ko-KR" sz="2000" b="1" i="1" smtClean="0">
                        <a:latin typeface="Cambria Math"/>
                        <a:ea typeface="Cambria Math"/>
                      </a:rPr>
                      <m:t>−</m:t>
                    </m:r>
                    <m:r>
                      <a:rPr lang="en-US" altLang="ko-KR" sz="2000" b="1" i="1" smtClean="0">
                        <a:latin typeface="Cambria Math"/>
                        <a:ea typeface="Cambria Math"/>
                      </a:rPr>
                      <m:t>𝟏</m:t>
                    </m:r>
                  </m:oMath>
                </a14:m>
                <a:r>
                  <a:rPr lang="en-US" altLang="ko-KR" sz="2000" dirty="0" smtClean="0">
                    <a:latin typeface="Garamond" pitchFamily="18" charset="0"/>
                    <a:sym typeface="Symbol"/>
                  </a:rPr>
                  <a:t>,  every new node have at least (</a:t>
                </a:r>
                <a14:m>
                  <m:oMath xmlns:m="http://schemas.openxmlformats.org/officeDocument/2006/math">
                    <m:d>
                      <m:dPr>
                        <m:begChr m:val="⌈"/>
                        <m:endChr m:val="⌉"/>
                        <m:ctrlPr>
                          <a:rPr lang="en-US" altLang="ko-KR" sz="2000" i="1">
                            <a:latin typeface="Cambria Math" panose="02040503050406030204" pitchFamily="18" charset="0"/>
                            <a:ea typeface="Cambria Math"/>
                          </a:rPr>
                        </m:ctrlPr>
                      </m:dPr>
                      <m:e>
                        <m:f>
                          <m:fPr>
                            <m:ctrlPr>
                              <a:rPr lang="en-US" altLang="ko-KR" sz="2000" i="1">
                                <a:latin typeface="Cambria Math" panose="02040503050406030204" pitchFamily="18" charset="0"/>
                                <a:ea typeface="Cambria Math"/>
                              </a:rPr>
                            </m:ctrlPr>
                          </m:fPr>
                          <m:num>
                            <m:r>
                              <a:rPr lang="en-US" altLang="ko-KR" sz="2000" i="1">
                                <a:latin typeface="Cambria Math"/>
                                <a:ea typeface="Cambria Math"/>
                              </a:rPr>
                              <m:t>𝒎</m:t>
                            </m:r>
                          </m:num>
                          <m:den>
                            <m:r>
                              <a:rPr lang="en-US" altLang="ko-KR" sz="2000" i="1">
                                <a:latin typeface="Cambria Math"/>
                                <a:ea typeface="Cambria Math"/>
                              </a:rPr>
                              <m:t>𝟐</m:t>
                            </m:r>
                          </m:den>
                        </m:f>
                      </m:e>
                    </m:d>
                    <m:r>
                      <a:rPr lang="en-US" altLang="ko-KR" sz="2000" i="1">
                        <a:latin typeface="Cambria Math"/>
                        <a:ea typeface="Cambria Math"/>
                      </a:rPr>
                      <m:t>−</m:t>
                    </m:r>
                    <m:r>
                      <a:rPr lang="en-US" altLang="ko-KR" sz="2000" i="1">
                        <a:latin typeface="Cambria Math"/>
                        <a:ea typeface="Cambria Math"/>
                      </a:rPr>
                      <m:t>𝟏</m:t>
                    </m:r>
                    <m:r>
                      <a:rPr lang="en-US" altLang="ko-KR" sz="2000" b="1" i="1" smtClean="0">
                        <a:latin typeface="Cambria Math"/>
                        <a:ea typeface="Cambria Math"/>
                      </a:rPr>
                      <m:t>)</m:t>
                    </m:r>
                  </m:oMath>
                </a14:m>
                <a:r>
                  <a:rPr lang="en-US" altLang="ko-KR" sz="2000" dirty="0">
                    <a:latin typeface="Garamond" pitchFamily="18" charset="0"/>
                  </a:rPr>
                  <a:t> </a:t>
                </a:r>
                <a:r>
                  <a:rPr lang="en-US" altLang="ko-KR" sz="2000" dirty="0" smtClean="0">
                    <a:latin typeface="Garamond" pitchFamily="18" charset="0"/>
                  </a:rPr>
                  <a:t>key</a:t>
                </a:r>
              </a:p>
              <a:p>
                <a:pPr algn="just" eaLnBrk="1" hangingPunct="1">
                  <a:spcBef>
                    <a:spcPct val="50000"/>
                  </a:spcBef>
                  <a:buFontTx/>
                  <a:buChar char="•"/>
                </a:pPr>
                <a:r>
                  <a:rPr lang="en-US" altLang="ko-KR" sz="2000" dirty="0" smtClean="0">
                    <a:latin typeface="Garamond" pitchFamily="18" charset="0"/>
                  </a:rPr>
                  <a:t> </a:t>
                </a:r>
                <a:r>
                  <a:rPr lang="en-US" altLang="ko-KR" sz="2000" dirty="0">
                    <a:latin typeface="Garamond" pitchFamily="18" charset="0"/>
                  </a:rPr>
                  <a:t>if the parent overflows, repeat the </a:t>
                </a:r>
                <a:r>
                  <a:rPr lang="en-US" altLang="ko-KR" sz="2000" dirty="0" smtClean="0">
                    <a:latin typeface="Garamond" pitchFamily="18" charset="0"/>
                  </a:rPr>
                  <a:t>split process</a:t>
                </a:r>
                <a:endParaRPr lang="en-US" altLang="ko-KR" sz="2000" dirty="0">
                  <a:latin typeface="Garamond" pitchFamily="18" charset="0"/>
                </a:endParaRPr>
              </a:p>
              <a:p>
                <a:pPr algn="just" eaLnBrk="1" hangingPunct="1">
                  <a:spcBef>
                    <a:spcPct val="50000"/>
                  </a:spcBef>
                  <a:buFontTx/>
                  <a:buChar char="•"/>
                </a:pPr>
                <a:r>
                  <a:rPr lang="en-US" altLang="ko-KR" sz="2000" dirty="0">
                    <a:latin typeface="Garamond" pitchFamily="18" charset="0"/>
                  </a:rPr>
                  <a:t> if the root overflows, create a new root with 2 children (this is the only way that the B-tree gains height, and the root is allowed to have two children due to this)</a:t>
                </a:r>
              </a:p>
            </p:txBody>
          </p:sp>
        </mc:Choice>
        <mc:Fallback xmlns="">
          <p:sp>
            <p:nvSpPr>
              <p:cNvPr id="11267" name="Text Box 2"/>
              <p:cNvSpPr txBox="1">
                <a:spLocks noRot="1" noChangeAspect="1" noMove="1" noResize="1" noEditPoints="1" noAdjustHandles="1" noChangeArrowheads="1" noChangeShapeType="1" noTextEdit="1"/>
              </p:cNvSpPr>
              <p:nvPr/>
            </p:nvSpPr>
            <p:spPr bwMode="auto">
              <a:xfrm>
                <a:off x="557213" y="1268760"/>
                <a:ext cx="7975600" cy="5274649"/>
              </a:xfrm>
              <a:prstGeom prst="rect">
                <a:avLst/>
              </a:prstGeom>
              <a:blipFill rotWithShape="1">
                <a:blip r:embed="rId3"/>
                <a:stretch>
                  <a:fillRect l="-840" t="-694" r="-764" b="-11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1271" name="Rectangle 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a:t>
            </a:r>
          </a:p>
        </p:txBody>
      </p:sp>
    </p:spTree>
    <p:extLst>
      <p:ext uri="{BB962C8B-B14F-4D97-AF65-F5344CB8AC3E}">
        <p14:creationId xmlns:p14="http://schemas.microsoft.com/office/powerpoint/2010/main" val="317416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1"/>
          <p:cNvSpPr>
            <a:spLocks noGrp="1"/>
          </p:cNvSpPr>
          <p:nvPr>
            <p:ph type="sldNum" sz="quarter" idx="10"/>
          </p:nvPr>
        </p:nvSpPr>
        <p:spPr>
          <a:solidFill>
            <a:schemeClr val="bg1"/>
          </a:solidFill>
          <a:ln w="9525"/>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8CB4FFEC-DEF3-4D34-A5E3-6EB46EEF4745}" type="slidenum">
              <a:rPr kumimoji="0" lang="en-US" altLang="ko-KR" sz="1400" smtClean="0">
                <a:latin typeface="Trebuchet MS" pitchFamily="34" charset="0"/>
              </a:rPr>
              <a:pPr/>
              <a:t>55</a:t>
            </a:fld>
            <a:endParaRPr kumimoji="0" lang="en-US" altLang="ko-KR" sz="1400" smtClean="0">
              <a:latin typeface="Trebuchet MS" pitchFamily="34" charset="0"/>
            </a:endParaRPr>
          </a:p>
        </p:txBody>
      </p:sp>
      <p:sp>
        <p:nvSpPr>
          <p:cNvPr id="12291" name="Oval 2"/>
          <p:cNvSpPr>
            <a:spLocks noChangeArrowheads="1"/>
          </p:cNvSpPr>
          <p:nvPr/>
        </p:nvSpPr>
        <p:spPr bwMode="auto">
          <a:xfrm>
            <a:off x="2505075" y="141288"/>
            <a:ext cx="1046163"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8 : 19</a:t>
            </a:r>
          </a:p>
        </p:txBody>
      </p:sp>
      <p:sp>
        <p:nvSpPr>
          <p:cNvPr id="12292" name="Oval 3"/>
          <p:cNvSpPr>
            <a:spLocks noChangeArrowheads="1"/>
          </p:cNvSpPr>
          <p:nvPr/>
        </p:nvSpPr>
        <p:spPr bwMode="auto">
          <a:xfrm>
            <a:off x="755650" y="7286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2293" name="Oval 4"/>
          <p:cNvSpPr>
            <a:spLocks noChangeArrowheads="1"/>
          </p:cNvSpPr>
          <p:nvPr/>
        </p:nvSpPr>
        <p:spPr bwMode="auto">
          <a:xfrm>
            <a:off x="2513013" y="714375"/>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2294" name="Oval 5"/>
          <p:cNvSpPr>
            <a:spLocks noChangeArrowheads="1"/>
          </p:cNvSpPr>
          <p:nvPr/>
        </p:nvSpPr>
        <p:spPr bwMode="auto">
          <a:xfrm>
            <a:off x="282575" y="12731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2295" name="Oval 6"/>
          <p:cNvSpPr>
            <a:spLocks noChangeArrowheads="1"/>
          </p:cNvSpPr>
          <p:nvPr/>
        </p:nvSpPr>
        <p:spPr bwMode="auto">
          <a:xfrm>
            <a:off x="1209675" y="12731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 : </a:t>
            </a:r>
            <a:r>
              <a:rPr lang="en-US" altLang="ko-KR" sz="1400" b="1">
                <a:latin typeface="Garamond" pitchFamily="18" charset="0"/>
                <a:cs typeface="Times New Roman" pitchFamily="18" charset="0"/>
              </a:rPr>
              <a:t>–</a:t>
            </a:r>
          </a:p>
        </p:txBody>
      </p:sp>
      <p:sp>
        <p:nvSpPr>
          <p:cNvPr id="12296" name="Oval 7"/>
          <p:cNvSpPr>
            <a:spLocks noChangeArrowheads="1"/>
          </p:cNvSpPr>
          <p:nvPr/>
        </p:nvSpPr>
        <p:spPr bwMode="auto">
          <a:xfrm>
            <a:off x="2238375" y="12604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2297" name="Oval 8"/>
          <p:cNvSpPr>
            <a:spLocks noChangeArrowheads="1"/>
          </p:cNvSpPr>
          <p:nvPr/>
        </p:nvSpPr>
        <p:spPr bwMode="auto">
          <a:xfrm>
            <a:off x="3154363" y="124777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2298" name="Oval 9"/>
          <p:cNvSpPr>
            <a:spLocks noChangeArrowheads="1"/>
          </p:cNvSpPr>
          <p:nvPr/>
        </p:nvSpPr>
        <p:spPr bwMode="auto">
          <a:xfrm>
            <a:off x="4092575" y="125571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2299" name="Oval 10"/>
          <p:cNvSpPr>
            <a:spLocks noChangeArrowheads="1"/>
          </p:cNvSpPr>
          <p:nvPr/>
        </p:nvSpPr>
        <p:spPr bwMode="auto">
          <a:xfrm>
            <a:off x="5383213" y="669925"/>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 40</a:t>
            </a:r>
          </a:p>
        </p:txBody>
      </p:sp>
      <p:sp>
        <p:nvSpPr>
          <p:cNvPr id="12300" name="Oval 11"/>
          <p:cNvSpPr>
            <a:spLocks noChangeArrowheads="1"/>
          </p:cNvSpPr>
          <p:nvPr/>
        </p:nvSpPr>
        <p:spPr bwMode="auto">
          <a:xfrm>
            <a:off x="5108575" y="121602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2301" name="Oval 12"/>
          <p:cNvSpPr>
            <a:spLocks noChangeArrowheads="1"/>
          </p:cNvSpPr>
          <p:nvPr/>
        </p:nvSpPr>
        <p:spPr bwMode="auto">
          <a:xfrm>
            <a:off x="6024563" y="120332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30 : </a:t>
            </a:r>
            <a:r>
              <a:rPr lang="en-US" altLang="ko-KR" sz="1400" b="1" dirty="0">
                <a:solidFill>
                  <a:srgbClr val="FF0000"/>
                </a:solidFill>
                <a:latin typeface="Garamond" pitchFamily="18" charset="0"/>
                <a:cs typeface="Times New Roman" pitchFamily="18" charset="0"/>
              </a:rPr>
              <a:t>35</a:t>
            </a:r>
          </a:p>
        </p:txBody>
      </p:sp>
      <p:sp>
        <p:nvSpPr>
          <p:cNvPr id="12302" name="Oval 13"/>
          <p:cNvSpPr>
            <a:spLocks noChangeArrowheads="1"/>
          </p:cNvSpPr>
          <p:nvPr/>
        </p:nvSpPr>
        <p:spPr bwMode="auto">
          <a:xfrm>
            <a:off x="6962775" y="12112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2303" name="Line 14"/>
          <p:cNvSpPr>
            <a:spLocks noChangeShapeType="1"/>
          </p:cNvSpPr>
          <p:nvPr/>
        </p:nvSpPr>
        <p:spPr bwMode="auto">
          <a:xfrm flipH="1">
            <a:off x="676275" y="979488"/>
            <a:ext cx="261938"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4" name="Line 15"/>
          <p:cNvSpPr>
            <a:spLocks noChangeShapeType="1"/>
          </p:cNvSpPr>
          <p:nvPr/>
        </p:nvSpPr>
        <p:spPr bwMode="auto">
          <a:xfrm>
            <a:off x="1343025" y="979488"/>
            <a:ext cx="3270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5" name="Line 16"/>
          <p:cNvSpPr>
            <a:spLocks noChangeShapeType="1"/>
          </p:cNvSpPr>
          <p:nvPr/>
        </p:nvSpPr>
        <p:spPr bwMode="auto">
          <a:xfrm flipH="1">
            <a:off x="2557463" y="954088"/>
            <a:ext cx="20955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6" name="Line 17"/>
          <p:cNvSpPr>
            <a:spLocks noChangeShapeType="1"/>
          </p:cNvSpPr>
          <p:nvPr/>
        </p:nvSpPr>
        <p:spPr bwMode="auto">
          <a:xfrm>
            <a:off x="3041650" y="979488"/>
            <a:ext cx="509588"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7" name="Line 18"/>
          <p:cNvSpPr>
            <a:spLocks noChangeShapeType="1"/>
          </p:cNvSpPr>
          <p:nvPr/>
        </p:nvSpPr>
        <p:spPr bwMode="auto">
          <a:xfrm>
            <a:off x="3459163" y="927100"/>
            <a:ext cx="1031875"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8" name="Line 19"/>
          <p:cNvSpPr>
            <a:spLocks noChangeShapeType="1"/>
          </p:cNvSpPr>
          <p:nvPr/>
        </p:nvSpPr>
        <p:spPr bwMode="auto">
          <a:xfrm flipH="1">
            <a:off x="5510213" y="901700"/>
            <a:ext cx="169862"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09" name="Line 20"/>
          <p:cNvSpPr>
            <a:spLocks noChangeShapeType="1"/>
          </p:cNvSpPr>
          <p:nvPr/>
        </p:nvSpPr>
        <p:spPr bwMode="auto">
          <a:xfrm>
            <a:off x="5902325" y="927100"/>
            <a:ext cx="509588"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10" name="Line 21"/>
          <p:cNvSpPr>
            <a:spLocks noChangeShapeType="1"/>
          </p:cNvSpPr>
          <p:nvPr/>
        </p:nvSpPr>
        <p:spPr bwMode="auto">
          <a:xfrm>
            <a:off x="6280150" y="889000"/>
            <a:ext cx="1098550"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11" name="Oval 23"/>
          <p:cNvSpPr>
            <a:spLocks noChangeArrowheads="1"/>
          </p:cNvSpPr>
          <p:nvPr/>
        </p:nvSpPr>
        <p:spPr bwMode="auto">
          <a:xfrm>
            <a:off x="3441700" y="1751013"/>
            <a:ext cx="1046163"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8 : 19</a:t>
            </a:r>
          </a:p>
        </p:txBody>
      </p:sp>
      <p:sp>
        <p:nvSpPr>
          <p:cNvPr id="12312" name="Oval 24"/>
          <p:cNvSpPr>
            <a:spLocks noChangeArrowheads="1"/>
          </p:cNvSpPr>
          <p:nvPr/>
        </p:nvSpPr>
        <p:spPr bwMode="auto">
          <a:xfrm>
            <a:off x="828675" y="228758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2313" name="Oval 25"/>
          <p:cNvSpPr>
            <a:spLocks noChangeArrowheads="1"/>
          </p:cNvSpPr>
          <p:nvPr/>
        </p:nvSpPr>
        <p:spPr bwMode="auto">
          <a:xfrm>
            <a:off x="3233738" y="2273300"/>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2314" name="Oval 26"/>
          <p:cNvSpPr>
            <a:spLocks noChangeArrowheads="1"/>
          </p:cNvSpPr>
          <p:nvPr/>
        </p:nvSpPr>
        <p:spPr bwMode="auto">
          <a:xfrm>
            <a:off x="355600" y="28321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2315" name="Oval 27"/>
          <p:cNvSpPr>
            <a:spLocks noChangeArrowheads="1"/>
          </p:cNvSpPr>
          <p:nvPr/>
        </p:nvSpPr>
        <p:spPr bwMode="auto">
          <a:xfrm>
            <a:off x="1282700" y="28321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 : </a:t>
            </a:r>
            <a:r>
              <a:rPr lang="en-US" altLang="ko-KR" sz="1400" b="1">
                <a:latin typeface="Garamond" pitchFamily="18" charset="0"/>
                <a:cs typeface="Times New Roman" pitchFamily="18" charset="0"/>
              </a:rPr>
              <a:t>–</a:t>
            </a:r>
          </a:p>
        </p:txBody>
      </p:sp>
      <p:sp>
        <p:nvSpPr>
          <p:cNvPr id="12316" name="Oval 28"/>
          <p:cNvSpPr>
            <a:spLocks noChangeArrowheads="1"/>
          </p:cNvSpPr>
          <p:nvPr/>
        </p:nvSpPr>
        <p:spPr bwMode="auto">
          <a:xfrm>
            <a:off x="2311400" y="28194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2317" name="Oval 29"/>
          <p:cNvSpPr>
            <a:spLocks noChangeArrowheads="1"/>
          </p:cNvSpPr>
          <p:nvPr/>
        </p:nvSpPr>
        <p:spPr bwMode="auto">
          <a:xfrm>
            <a:off x="3227388" y="28067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2318" name="Oval 30"/>
          <p:cNvSpPr>
            <a:spLocks noChangeArrowheads="1"/>
          </p:cNvSpPr>
          <p:nvPr/>
        </p:nvSpPr>
        <p:spPr bwMode="auto">
          <a:xfrm>
            <a:off x="4165600" y="281463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2319" name="Oval 31"/>
          <p:cNvSpPr>
            <a:spLocks noChangeArrowheads="1"/>
          </p:cNvSpPr>
          <p:nvPr/>
        </p:nvSpPr>
        <p:spPr bwMode="auto">
          <a:xfrm>
            <a:off x="5646738" y="2228850"/>
            <a:ext cx="1358900" cy="234950"/>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27 : </a:t>
            </a:r>
            <a:r>
              <a:rPr lang="en-US" altLang="ko-KR" sz="1400" b="1" dirty="0">
                <a:solidFill>
                  <a:srgbClr val="FF0000"/>
                </a:solidFill>
                <a:latin typeface="Garamond" pitchFamily="18" charset="0"/>
              </a:rPr>
              <a:t>35</a:t>
            </a:r>
            <a:r>
              <a:rPr lang="en-US" altLang="ko-KR" sz="1400" b="1" dirty="0">
                <a:latin typeface="Garamond" pitchFamily="18" charset="0"/>
              </a:rPr>
              <a:t> : 40</a:t>
            </a:r>
          </a:p>
        </p:txBody>
      </p:sp>
      <p:sp>
        <p:nvSpPr>
          <p:cNvPr id="12320" name="Oval 32"/>
          <p:cNvSpPr>
            <a:spLocks noChangeArrowheads="1"/>
          </p:cNvSpPr>
          <p:nvPr/>
        </p:nvSpPr>
        <p:spPr bwMode="auto">
          <a:xfrm>
            <a:off x="5181600" y="27749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2321" name="Oval 33"/>
          <p:cNvSpPr>
            <a:spLocks noChangeArrowheads="1"/>
          </p:cNvSpPr>
          <p:nvPr/>
        </p:nvSpPr>
        <p:spPr bwMode="auto">
          <a:xfrm>
            <a:off x="6097588" y="27622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a:t>
            </a:r>
            <a:endParaRPr lang="en-US" altLang="ko-KR" sz="1400" b="1">
              <a:latin typeface="Garamond" pitchFamily="18" charset="0"/>
              <a:cs typeface="Times New Roman" pitchFamily="18" charset="0"/>
            </a:endParaRPr>
          </a:p>
        </p:txBody>
      </p:sp>
      <p:sp>
        <p:nvSpPr>
          <p:cNvPr id="12322" name="Oval 34"/>
          <p:cNvSpPr>
            <a:spLocks noChangeArrowheads="1"/>
          </p:cNvSpPr>
          <p:nvPr/>
        </p:nvSpPr>
        <p:spPr bwMode="auto">
          <a:xfrm>
            <a:off x="7035800" y="277018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36 :</a:t>
            </a:r>
            <a:endParaRPr lang="en-US" altLang="ko-KR" sz="1400" b="1">
              <a:latin typeface="Garamond" pitchFamily="18" charset="0"/>
              <a:cs typeface="Times New Roman" pitchFamily="18" charset="0"/>
            </a:endParaRPr>
          </a:p>
        </p:txBody>
      </p:sp>
      <p:sp>
        <p:nvSpPr>
          <p:cNvPr id="12323" name="Line 35"/>
          <p:cNvSpPr>
            <a:spLocks noChangeShapeType="1"/>
          </p:cNvSpPr>
          <p:nvPr/>
        </p:nvSpPr>
        <p:spPr bwMode="auto">
          <a:xfrm flipH="1">
            <a:off x="749300" y="2538413"/>
            <a:ext cx="261938"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4" name="Line 36"/>
          <p:cNvSpPr>
            <a:spLocks noChangeShapeType="1"/>
          </p:cNvSpPr>
          <p:nvPr/>
        </p:nvSpPr>
        <p:spPr bwMode="auto">
          <a:xfrm>
            <a:off x="1416050" y="2538413"/>
            <a:ext cx="3270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5" name="Line 37"/>
          <p:cNvSpPr>
            <a:spLocks noChangeShapeType="1"/>
          </p:cNvSpPr>
          <p:nvPr/>
        </p:nvSpPr>
        <p:spPr bwMode="auto">
          <a:xfrm flipH="1">
            <a:off x="2630488" y="2498725"/>
            <a:ext cx="744537"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6" name="Line 38"/>
          <p:cNvSpPr>
            <a:spLocks noChangeShapeType="1"/>
          </p:cNvSpPr>
          <p:nvPr/>
        </p:nvSpPr>
        <p:spPr bwMode="auto">
          <a:xfrm flipH="1">
            <a:off x="3624263" y="2538413"/>
            <a:ext cx="144462"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7" name="Line 39"/>
          <p:cNvSpPr>
            <a:spLocks noChangeShapeType="1"/>
          </p:cNvSpPr>
          <p:nvPr/>
        </p:nvSpPr>
        <p:spPr bwMode="auto">
          <a:xfrm>
            <a:off x="4094163" y="2538413"/>
            <a:ext cx="469900"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8" name="Line 40"/>
          <p:cNvSpPr>
            <a:spLocks noChangeShapeType="1"/>
          </p:cNvSpPr>
          <p:nvPr/>
        </p:nvSpPr>
        <p:spPr bwMode="auto">
          <a:xfrm flipH="1">
            <a:off x="5583238" y="2420938"/>
            <a:ext cx="26035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29" name="Line 41"/>
          <p:cNvSpPr>
            <a:spLocks noChangeShapeType="1"/>
          </p:cNvSpPr>
          <p:nvPr/>
        </p:nvSpPr>
        <p:spPr bwMode="auto">
          <a:xfrm>
            <a:off x="6145213" y="2473325"/>
            <a:ext cx="339725"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30" name="Oval 42"/>
          <p:cNvSpPr>
            <a:spLocks noChangeArrowheads="1"/>
          </p:cNvSpPr>
          <p:nvPr/>
        </p:nvSpPr>
        <p:spPr bwMode="auto">
          <a:xfrm>
            <a:off x="8023225" y="273843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2331" name="Line 43"/>
          <p:cNvSpPr>
            <a:spLocks noChangeShapeType="1"/>
          </p:cNvSpPr>
          <p:nvPr/>
        </p:nvSpPr>
        <p:spPr bwMode="auto">
          <a:xfrm>
            <a:off x="6478588" y="2452688"/>
            <a:ext cx="941387"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32" name="Line 44"/>
          <p:cNvSpPr>
            <a:spLocks noChangeShapeType="1"/>
          </p:cNvSpPr>
          <p:nvPr/>
        </p:nvSpPr>
        <p:spPr bwMode="auto">
          <a:xfrm>
            <a:off x="6924675" y="2387600"/>
            <a:ext cx="14351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33" name="Text Box 45"/>
          <p:cNvSpPr txBox="1">
            <a:spLocks noChangeArrowheads="1"/>
          </p:cNvSpPr>
          <p:nvPr/>
        </p:nvSpPr>
        <p:spPr bwMode="auto">
          <a:xfrm>
            <a:off x="6778625" y="1762125"/>
            <a:ext cx="1063625" cy="366713"/>
          </a:xfrm>
          <a:prstGeom prst="rect">
            <a:avLst/>
          </a:prstGeom>
          <a:solidFill>
            <a:schemeClr val="bg1"/>
          </a:solidFill>
          <a:ln>
            <a:noFill/>
          </a:ln>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solidFill>
                  <a:srgbClr val="FF0000"/>
                </a:solidFill>
                <a:latin typeface="Garamond" pitchFamily="18" charset="0"/>
              </a:rPr>
              <a:t>overflow!</a:t>
            </a:r>
          </a:p>
        </p:txBody>
      </p:sp>
      <p:sp>
        <p:nvSpPr>
          <p:cNvPr id="12334" name="Line 46"/>
          <p:cNvSpPr>
            <a:spLocks noChangeShapeType="1"/>
          </p:cNvSpPr>
          <p:nvPr/>
        </p:nvSpPr>
        <p:spPr bwMode="auto">
          <a:xfrm flipH="1">
            <a:off x="6453188" y="1917700"/>
            <a:ext cx="417512" cy="2619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2335" name="Line 47"/>
          <p:cNvSpPr>
            <a:spLocks noChangeShapeType="1"/>
          </p:cNvSpPr>
          <p:nvPr/>
        </p:nvSpPr>
        <p:spPr bwMode="auto">
          <a:xfrm flipH="1" flipV="1">
            <a:off x="6532563" y="1514475"/>
            <a:ext cx="339725" cy="3667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2336" name="Text Box 48"/>
          <p:cNvSpPr txBox="1">
            <a:spLocks noChangeArrowheads="1"/>
          </p:cNvSpPr>
          <p:nvPr/>
        </p:nvSpPr>
        <p:spPr bwMode="auto">
          <a:xfrm>
            <a:off x="5876925" y="3224213"/>
            <a:ext cx="1063625" cy="366712"/>
          </a:xfrm>
          <a:prstGeom prst="rect">
            <a:avLst/>
          </a:prstGeom>
          <a:solidFill>
            <a:schemeClr val="bg1"/>
          </a:solidFill>
          <a:ln>
            <a:noFill/>
          </a:ln>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solidFill>
                  <a:srgbClr val="FF0000"/>
                </a:solidFill>
                <a:latin typeface="Garamond" pitchFamily="18" charset="0"/>
              </a:rPr>
              <a:t>overflow!</a:t>
            </a:r>
          </a:p>
        </p:txBody>
      </p:sp>
      <p:sp>
        <p:nvSpPr>
          <p:cNvPr id="12337" name="Line 49"/>
          <p:cNvSpPr>
            <a:spLocks noChangeShapeType="1"/>
          </p:cNvSpPr>
          <p:nvPr/>
        </p:nvSpPr>
        <p:spPr bwMode="auto">
          <a:xfrm flipH="1">
            <a:off x="5464175" y="3417888"/>
            <a:ext cx="4302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2338" name="Line 50"/>
          <p:cNvSpPr>
            <a:spLocks noChangeShapeType="1"/>
          </p:cNvSpPr>
          <p:nvPr/>
        </p:nvSpPr>
        <p:spPr bwMode="auto">
          <a:xfrm flipH="1">
            <a:off x="1176338" y="366713"/>
            <a:ext cx="1436687"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39" name="Line 51"/>
          <p:cNvSpPr>
            <a:spLocks noChangeShapeType="1"/>
          </p:cNvSpPr>
          <p:nvPr/>
        </p:nvSpPr>
        <p:spPr bwMode="auto">
          <a:xfrm>
            <a:off x="2978150" y="406400"/>
            <a:ext cx="12700"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40" name="Line 52"/>
          <p:cNvSpPr>
            <a:spLocks noChangeShapeType="1"/>
          </p:cNvSpPr>
          <p:nvPr/>
        </p:nvSpPr>
        <p:spPr bwMode="auto">
          <a:xfrm>
            <a:off x="3343275" y="377825"/>
            <a:ext cx="226060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41" name="Line 53"/>
          <p:cNvSpPr>
            <a:spLocks noChangeShapeType="1"/>
          </p:cNvSpPr>
          <p:nvPr/>
        </p:nvSpPr>
        <p:spPr bwMode="auto">
          <a:xfrm flipH="1">
            <a:off x="1293813" y="1958975"/>
            <a:ext cx="2271712"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42" name="Line 54"/>
          <p:cNvSpPr>
            <a:spLocks noChangeShapeType="1"/>
          </p:cNvSpPr>
          <p:nvPr/>
        </p:nvSpPr>
        <p:spPr bwMode="auto">
          <a:xfrm flipH="1">
            <a:off x="3787775" y="2011363"/>
            <a:ext cx="144463" cy="249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43" name="Line 55"/>
          <p:cNvSpPr>
            <a:spLocks noChangeShapeType="1"/>
          </p:cNvSpPr>
          <p:nvPr/>
        </p:nvSpPr>
        <p:spPr bwMode="auto">
          <a:xfrm>
            <a:off x="4376738" y="1958975"/>
            <a:ext cx="1893887"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44" name="Oval 56"/>
          <p:cNvSpPr>
            <a:spLocks noChangeArrowheads="1"/>
          </p:cNvSpPr>
          <p:nvPr/>
        </p:nvSpPr>
        <p:spPr bwMode="auto">
          <a:xfrm>
            <a:off x="838200" y="38989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2345" name="Oval 57"/>
          <p:cNvSpPr>
            <a:spLocks noChangeArrowheads="1"/>
          </p:cNvSpPr>
          <p:nvPr/>
        </p:nvSpPr>
        <p:spPr bwMode="auto">
          <a:xfrm>
            <a:off x="3243263" y="3884613"/>
            <a:ext cx="1046162"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2346" name="Oval 58"/>
          <p:cNvSpPr>
            <a:spLocks noChangeArrowheads="1"/>
          </p:cNvSpPr>
          <p:nvPr/>
        </p:nvSpPr>
        <p:spPr bwMode="auto">
          <a:xfrm>
            <a:off x="365125" y="444341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2347" name="Oval 59"/>
          <p:cNvSpPr>
            <a:spLocks noChangeArrowheads="1"/>
          </p:cNvSpPr>
          <p:nvPr/>
        </p:nvSpPr>
        <p:spPr bwMode="auto">
          <a:xfrm>
            <a:off x="1292225" y="444341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 : </a:t>
            </a:r>
            <a:r>
              <a:rPr lang="en-US" altLang="ko-KR" sz="1400" b="1">
                <a:latin typeface="Garamond" pitchFamily="18" charset="0"/>
                <a:cs typeface="Times New Roman" pitchFamily="18" charset="0"/>
              </a:rPr>
              <a:t>–</a:t>
            </a:r>
          </a:p>
        </p:txBody>
      </p:sp>
      <p:sp>
        <p:nvSpPr>
          <p:cNvPr id="12348" name="Oval 60"/>
          <p:cNvSpPr>
            <a:spLocks noChangeArrowheads="1"/>
          </p:cNvSpPr>
          <p:nvPr/>
        </p:nvSpPr>
        <p:spPr bwMode="auto">
          <a:xfrm>
            <a:off x="2320925" y="443071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2349" name="Oval 61"/>
          <p:cNvSpPr>
            <a:spLocks noChangeArrowheads="1"/>
          </p:cNvSpPr>
          <p:nvPr/>
        </p:nvSpPr>
        <p:spPr bwMode="auto">
          <a:xfrm>
            <a:off x="3236913" y="4418013"/>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2350" name="Oval 62"/>
          <p:cNvSpPr>
            <a:spLocks noChangeArrowheads="1"/>
          </p:cNvSpPr>
          <p:nvPr/>
        </p:nvSpPr>
        <p:spPr bwMode="auto">
          <a:xfrm>
            <a:off x="4175125" y="44259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2351" name="Oval 63"/>
          <p:cNvSpPr>
            <a:spLocks noChangeArrowheads="1"/>
          </p:cNvSpPr>
          <p:nvPr/>
        </p:nvSpPr>
        <p:spPr bwMode="auto">
          <a:xfrm>
            <a:off x="5191125" y="43862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2352" name="Oval 64"/>
          <p:cNvSpPr>
            <a:spLocks noChangeArrowheads="1"/>
          </p:cNvSpPr>
          <p:nvPr/>
        </p:nvSpPr>
        <p:spPr bwMode="auto">
          <a:xfrm>
            <a:off x="6107113" y="4373563"/>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a:t>
            </a:r>
            <a:endParaRPr lang="en-US" altLang="ko-KR" sz="1400" b="1">
              <a:latin typeface="Garamond" pitchFamily="18" charset="0"/>
              <a:cs typeface="Times New Roman" pitchFamily="18" charset="0"/>
            </a:endParaRPr>
          </a:p>
        </p:txBody>
      </p:sp>
      <p:sp>
        <p:nvSpPr>
          <p:cNvPr id="12353" name="Oval 65"/>
          <p:cNvSpPr>
            <a:spLocks noChangeArrowheads="1"/>
          </p:cNvSpPr>
          <p:nvPr/>
        </p:nvSpPr>
        <p:spPr bwMode="auto">
          <a:xfrm>
            <a:off x="7045325" y="43815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36 :</a:t>
            </a:r>
            <a:endParaRPr lang="en-US" altLang="ko-KR" sz="1400" b="1">
              <a:latin typeface="Garamond" pitchFamily="18" charset="0"/>
              <a:cs typeface="Times New Roman" pitchFamily="18" charset="0"/>
            </a:endParaRPr>
          </a:p>
        </p:txBody>
      </p:sp>
      <p:sp>
        <p:nvSpPr>
          <p:cNvPr id="12354" name="Line 66"/>
          <p:cNvSpPr>
            <a:spLocks noChangeShapeType="1"/>
          </p:cNvSpPr>
          <p:nvPr/>
        </p:nvSpPr>
        <p:spPr bwMode="auto">
          <a:xfrm flipH="1">
            <a:off x="758825" y="4149725"/>
            <a:ext cx="261938"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55" name="Line 67"/>
          <p:cNvSpPr>
            <a:spLocks noChangeShapeType="1"/>
          </p:cNvSpPr>
          <p:nvPr/>
        </p:nvSpPr>
        <p:spPr bwMode="auto">
          <a:xfrm>
            <a:off x="1425575" y="4149725"/>
            <a:ext cx="327025"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56" name="Line 68"/>
          <p:cNvSpPr>
            <a:spLocks noChangeShapeType="1"/>
          </p:cNvSpPr>
          <p:nvPr/>
        </p:nvSpPr>
        <p:spPr bwMode="auto">
          <a:xfrm flipH="1">
            <a:off x="2640013" y="4110038"/>
            <a:ext cx="744537"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57" name="Line 69"/>
          <p:cNvSpPr>
            <a:spLocks noChangeShapeType="1"/>
          </p:cNvSpPr>
          <p:nvPr/>
        </p:nvSpPr>
        <p:spPr bwMode="auto">
          <a:xfrm flipH="1">
            <a:off x="3633788" y="4149725"/>
            <a:ext cx="144462"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58" name="Line 70"/>
          <p:cNvSpPr>
            <a:spLocks noChangeShapeType="1"/>
          </p:cNvSpPr>
          <p:nvPr/>
        </p:nvSpPr>
        <p:spPr bwMode="auto">
          <a:xfrm>
            <a:off x="4103688" y="4149725"/>
            <a:ext cx="469900"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59" name="Oval 71"/>
          <p:cNvSpPr>
            <a:spLocks noChangeArrowheads="1"/>
          </p:cNvSpPr>
          <p:nvPr/>
        </p:nvSpPr>
        <p:spPr bwMode="auto">
          <a:xfrm>
            <a:off x="8032750" y="43497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2360" name="Line 72"/>
          <p:cNvSpPr>
            <a:spLocks noChangeShapeType="1"/>
          </p:cNvSpPr>
          <p:nvPr/>
        </p:nvSpPr>
        <p:spPr bwMode="auto">
          <a:xfrm flipH="1">
            <a:off x="1303338" y="3557588"/>
            <a:ext cx="2847975"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1" name="Line 73"/>
          <p:cNvSpPr>
            <a:spLocks noChangeShapeType="1"/>
          </p:cNvSpPr>
          <p:nvPr/>
        </p:nvSpPr>
        <p:spPr bwMode="auto">
          <a:xfrm flipH="1">
            <a:off x="3771900" y="3621088"/>
            <a:ext cx="731838" cy="263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2" name="Line 74"/>
          <p:cNvSpPr>
            <a:spLocks noChangeShapeType="1"/>
          </p:cNvSpPr>
          <p:nvPr/>
        </p:nvSpPr>
        <p:spPr bwMode="auto">
          <a:xfrm>
            <a:off x="4870450" y="3621088"/>
            <a:ext cx="1057275" cy="263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3" name="Oval 75"/>
          <p:cNvSpPr>
            <a:spLocks noChangeArrowheads="1"/>
          </p:cNvSpPr>
          <p:nvPr/>
        </p:nvSpPr>
        <p:spPr bwMode="auto">
          <a:xfrm>
            <a:off x="5572125" y="38655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a:t>
            </a:r>
            <a:endParaRPr lang="en-US" altLang="ko-KR" sz="1400" b="1">
              <a:latin typeface="Garamond" pitchFamily="18" charset="0"/>
              <a:cs typeface="Times New Roman" pitchFamily="18" charset="0"/>
            </a:endParaRPr>
          </a:p>
        </p:txBody>
      </p:sp>
      <p:sp>
        <p:nvSpPr>
          <p:cNvPr id="12364" name="Oval 76"/>
          <p:cNvSpPr>
            <a:spLocks noChangeArrowheads="1"/>
          </p:cNvSpPr>
          <p:nvPr/>
        </p:nvSpPr>
        <p:spPr bwMode="auto">
          <a:xfrm>
            <a:off x="7383463" y="38608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40 :</a:t>
            </a:r>
            <a:endParaRPr lang="en-US" altLang="ko-KR" sz="1400" b="1">
              <a:latin typeface="Garamond" pitchFamily="18" charset="0"/>
              <a:cs typeface="Times New Roman" pitchFamily="18" charset="0"/>
            </a:endParaRPr>
          </a:p>
        </p:txBody>
      </p:sp>
      <p:sp>
        <p:nvSpPr>
          <p:cNvPr id="12365" name="Oval 77"/>
          <p:cNvSpPr>
            <a:spLocks noChangeArrowheads="1"/>
          </p:cNvSpPr>
          <p:nvPr/>
        </p:nvSpPr>
        <p:spPr bwMode="auto">
          <a:xfrm>
            <a:off x="4075113" y="3357563"/>
            <a:ext cx="13065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8 : </a:t>
            </a:r>
            <a:r>
              <a:rPr lang="en-US" altLang="ko-KR" sz="1400" b="1" dirty="0">
                <a:solidFill>
                  <a:srgbClr val="FF0000"/>
                </a:solidFill>
                <a:latin typeface="Garamond" pitchFamily="18" charset="0"/>
              </a:rPr>
              <a:t>19</a:t>
            </a:r>
            <a:r>
              <a:rPr lang="en-US" altLang="ko-KR" sz="1400" b="1" dirty="0">
                <a:latin typeface="Garamond" pitchFamily="18" charset="0"/>
              </a:rPr>
              <a:t> : 35</a:t>
            </a:r>
          </a:p>
        </p:txBody>
      </p:sp>
      <p:sp>
        <p:nvSpPr>
          <p:cNvPr id="12366" name="Line 78"/>
          <p:cNvSpPr>
            <a:spLocks noChangeShapeType="1"/>
          </p:cNvSpPr>
          <p:nvPr/>
        </p:nvSpPr>
        <p:spPr bwMode="auto">
          <a:xfrm>
            <a:off x="5316538" y="3549650"/>
            <a:ext cx="2338387"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7" name="Line 79"/>
          <p:cNvSpPr>
            <a:spLocks noChangeShapeType="1"/>
          </p:cNvSpPr>
          <p:nvPr/>
        </p:nvSpPr>
        <p:spPr bwMode="auto">
          <a:xfrm flipH="1">
            <a:off x="5591175" y="4137025"/>
            <a:ext cx="3000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8" name="Line 80"/>
          <p:cNvSpPr>
            <a:spLocks noChangeShapeType="1"/>
          </p:cNvSpPr>
          <p:nvPr/>
        </p:nvSpPr>
        <p:spPr bwMode="auto">
          <a:xfrm>
            <a:off x="6230938" y="4111625"/>
            <a:ext cx="287337"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69" name="Line 81"/>
          <p:cNvSpPr>
            <a:spLocks noChangeShapeType="1"/>
          </p:cNvSpPr>
          <p:nvPr/>
        </p:nvSpPr>
        <p:spPr bwMode="auto">
          <a:xfrm flipH="1">
            <a:off x="7459663" y="4111625"/>
            <a:ext cx="142875"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70" name="Line 82"/>
          <p:cNvSpPr>
            <a:spLocks noChangeShapeType="1"/>
          </p:cNvSpPr>
          <p:nvPr/>
        </p:nvSpPr>
        <p:spPr bwMode="auto">
          <a:xfrm>
            <a:off x="8059738" y="4098925"/>
            <a:ext cx="392112"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71" name="Oval 83"/>
          <p:cNvSpPr>
            <a:spLocks noChangeArrowheads="1"/>
          </p:cNvSpPr>
          <p:nvPr/>
        </p:nvSpPr>
        <p:spPr bwMode="auto">
          <a:xfrm>
            <a:off x="860425" y="583088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2372" name="Oval 84"/>
          <p:cNvSpPr>
            <a:spLocks noChangeArrowheads="1"/>
          </p:cNvSpPr>
          <p:nvPr/>
        </p:nvSpPr>
        <p:spPr bwMode="auto">
          <a:xfrm>
            <a:off x="3265488" y="5816600"/>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2373" name="Oval 85"/>
          <p:cNvSpPr>
            <a:spLocks noChangeArrowheads="1"/>
          </p:cNvSpPr>
          <p:nvPr/>
        </p:nvSpPr>
        <p:spPr bwMode="auto">
          <a:xfrm>
            <a:off x="387350" y="63754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2374" name="Oval 86"/>
          <p:cNvSpPr>
            <a:spLocks noChangeArrowheads="1"/>
          </p:cNvSpPr>
          <p:nvPr/>
        </p:nvSpPr>
        <p:spPr bwMode="auto">
          <a:xfrm>
            <a:off x="1314450" y="63754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 : </a:t>
            </a:r>
            <a:r>
              <a:rPr lang="en-US" altLang="ko-KR" sz="1400" b="1">
                <a:latin typeface="Garamond" pitchFamily="18" charset="0"/>
                <a:cs typeface="Times New Roman" pitchFamily="18" charset="0"/>
              </a:rPr>
              <a:t>–</a:t>
            </a:r>
          </a:p>
        </p:txBody>
      </p:sp>
      <p:sp>
        <p:nvSpPr>
          <p:cNvPr id="12375" name="Oval 87"/>
          <p:cNvSpPr>
            <a:spLocks noChangeArrowheads="1"/>
          </p:cNvSpPr>
          <p:nvPr/>
        </p:nvSpPr>
        <p:spPr bwMode="auto">
          <a:xfrm>
            <a:off x="2343150" y="63627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2376" name="Oval 88"/>
          <p:cNvSpPr>
            <a:spLocks noChangeArrowheads="1"/>
          </p:cNvSpPr>
          <p:nvPr/>
        </p:nvSpPr>
        <p:spPr bwMode="auto">
          <a:xfrm>
            <a:off x="3259138" y="63500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2377" name="Oval 89"/>
          <p:cNvSpPr>
            <a:spLocks noChangeArrowheads="1"/>
          </p:cNvSpPr>
          <p:nvPr/>
        </p:nvSpPr>
        <p:spPr bwMode="auto">
          <a:xfrm>
            <a:off x="4197350" y="635793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2378" name="Oval 90"/>
          <p:cNvSpPr>
            <a:spLocks noChangeArrowheads="1"/>
          </p:cNvSpPr>
          <p:nvPr/>
        </p:nvSpPr>
        <p:spPr bwMode="auto">
          <a:xfrm>
            <a:off x="5213350" y="63182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2379" name="Oval 91"/>
          <p:cNvSpPr>
            <a:spLocks noChangeArrowheads="1"/>
          </p:cNvSpPr>
          <p:nvPr/>
        </p:nvSpPr>
        <p:spPr bwMode="auto">
          <a:xfrm>
            <a:off x="6129338" y="63055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a:t>
            </a:r>
            <a:endParaRPr lang="en-US" altLang="ko-KR" sz="1400" b="1">
              <a:latin typeface="Garamond" pitchFamily="18" charset="0"/>
              <a:cs typeface="Times New Roman" pitchFamily="18" charset="0"/>
            </a:endParaRPr>
          </a:p>
        </p:txBody>
      </p:sp>
      <p:sp>
        <p:nvSpPr>
          <p:cNvPr id="12380" name="Oval 92"/>
          <p:cNvSpPr>
            <a:spLocks noChangeArrowheads="1"/>
          </p:cNvSpPr>
          <p:nvPr/>
        </p:nvSpPr>
        <p:spPr bwMode="auto">
          <a:xfrm>
            <a:off x="7067550" y="631348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36 :</a:t>
            </a:r>
            <a:endParaRPr lang="en-US" altLang="ko-KR" sz="1400" b="1">
              <a:latin typeface="Garamond" pitchFamily="18" charset="0"/>
              <a:cs typeface="Times New Roman" pitchFamily="18" charset="0"/>
            </a:endParaRPr>
          </a:p>
        </p:txBody>
      </p:sp>
      <p:sp>
        <p:nvSpPr>
          <p:cNvPr id="12381" name="Line 93"/>
          <p:cNvSpPr>
            <a:spLocks noChangeShapeType="1"/>
          </p:cNvSpPr>
          <p:nvPr/>
        </p:nvSpPr>
        <p:spPr bwMode="auto">
          <a:xfrm flipH="1">
            <a:off x="781050" y="6081713"/>
            <a:ext cx="261938"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82" name="Line 94"/>
          <p:cNvSpPr>
            <a:spLocks noChangeShapeType="1"/>
          </p:cNvSpPr>
          <p:nvPr/>
        </p:nvSpPr>
        <p:spPr bwMode="auto">
          <a:xfrm>
            <a:off x="1447800" y="6081713"/>
            <a:ext cx="3270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83" name="Line 95"/>
          <p:cNvSpPr>
            <a:spLocks noChangeShapeType="1"/>
          </p:cNvSpPr>
          <p:nvPr/>
        </p:nvSpPr>
        <p:spPr bwMode="auto">
          <a:xfrm flipH="1">
            <a:off x="2662238" y="6042025"/>
            <a:ext cx="744537"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84" name="Line 96"/>
          <p:cNvSpPr>
            <a:spLocks noChangeShapeType="1"/>
          </p:cNvSpPr>
          <p:nvPr/>
        </p:nvSpPr>
        <p:spPr bwMode="auto">
          <a:xfrm flipH="1">
            <a:off x="3656013" y="6081713"/>
            <a:ext cx="144462"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85" name="Line 97"/>
          <p:cNvSpPr>
            <a:spLocks noChangeShapeType="1"/>
          </p:cNvSpPr>
          <p:nvPr/>
        </p:nvSpPr>
        <p:spPr bwMode="auto">
          <a:xfrm>
            <a:off x="4125913" y="6081713"/>
            <a:ext cx="469900"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86" name="Oval 98"/>
          <p:cNvSpPr>
            <a:spLocks noChangeArrowheads="1"/>
          </p:cNvSpPr>
          <p:nvPr/>
        </p:nvSpPr>
        <p:spPr bwMode="auto">
          <a:xfrm>
            <a:off x="8054975" y="628173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2387" name="Oval 99"/>
          <p:cNvSpPr>
            <a:spLocks noChangeArrowheads="1"/>
          </p:cNvSpPr>
          <p:nvPr/>
        </p:nvSpPr>
        <p:spPr bwMode="auto">
          <a:xfrm>
            <a:off x="5594350" y="57975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a:t>
            </a:r>
            <a:endParaRPr lang="en-US" altLang="ko-KR" sz="1400" b="1">
              <a:latin typeface="Garamond" pitchFamily="18" charset="0"/>
              <a:cs typeface="Times New Roman" pitchFamily="18" charset="0"/>
            </a:endParaRPr>
          </a:p>
        </p:txBody>
      </p:sp>
      <p:sp>
        <p:nvSpPr>
          <p:cNvPr id="12388" name="Oval 100"/>
          <p:cNvSpPr>
            <a:spLocks noChangeArrowheads="1"/>
          </p:cNvSpPr>
          <p:nvPr/>
        </p:nvSpPr>
        <p:spPr bwMode="auto">
          <a:xfrm>
            <a:off x="7405688" y="579278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40 :</a:t>
            </a:r>
            <a:endParaRPr lang="en-US" altLang="ko-KR" sz="1400" b="1">
              <a:latin typeface="Garamond" pitchFamily="18" charset="0"/>
              <a:cs typeface="Times New Roman" pitchFamily="18" charset="0"/>
            </a:endParaRPr>
          </a:p>
        </p:txBody>
      </p:sp>
      <p:sp>
        <p:nvSpPr>
          <p:cNvPr id="12389" name="Line 101"/>
          <p:cNvSpPr>
            <a:spLocks noChangeShapeType="1"/>
          </p:cNvSpPr>
          <p:nvPr/>
        </p:nvSpPr>
        <p:spPr bwMode="auto">
          <a:xfrm flipH="1">
            <a:off x="5613400" y="6069013"/>
            <a:ext cx="300038" cy="249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0" name="Line 102"/>
          <p:cNvSpPr>
            <a:spLocks noChangeShapeType="1"/>
          </p:cNvSpPr>
          <p:nvPr/>
        </p:nvSpPr>
        <p:spPr bwMode="auto">
          <a:xfrm>
            <a:off x="6253163" y="6043613"/>
            <a:ext cx="287337"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1" name="Line 103"/>
          <p:cNvSpPr>
            <a:spLocks noChangeShapeType="1"/>
          </p:cNvSpPr>
          <p:nvPr/>
        </p:nvSpPr>
        <p:spPr bwMode="auto">
          <a:xfrm flipH="1">
            <a:off x="7481888" y="6043613"/>
            <a:ext cx="142875"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2" name="Line 104"/>
          <p:cNvSpPr>
            <a:spLocks noChangeShapeType="1"/>
          </p:cNvSpPr>
          <p:nvPr/>
        </p:nvSpPr>
        <p:spPr bwMode="auto">
          <a:xfrm>
            <a:off x="8081963" y="6030913"/>
            <a:ext cx="392112"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3" name="Oval 105"/>
          <p:cNvSpPr>
            <a:spLocks noChangeArrowheads="1"/>
          </p:cNvSpPr>
          <p:nvPr/>
        </p:nvSpPr>
        <p:spPr bwMode="auto">
          <a:xfrm>
            <a:off x="2005013" y="539432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8 : </a:t>
            </a:r>
            <a:r>
              <a:rPr lang="en-US" altLang="ko-KR" sz="1400" b="1">
                <a:latin typeface="Garamond" pitchFamily="18" charset="0"/>
                <a:cs typeface="Times New Roman" pitchFamily="18" charset="0"/>
              </a:rPr>
              <a:t>–</a:t>
            </a:r>
          </a:p>
        </p:txBody>
      </p:sp>
      <p:sp>
        <p:nvSpPr>
          <p:cNvPr id="12394" name="Oval 106"/>
          <p:cNvSpPr>
            <a:spLocks noChangeArrowheads="1"/>
          </p:cNvSpPr>
          <p:nvPr/>
        </p:nvSpPr>
        <p:spPr bwMode="auto">
          <a:xfrm>
            <a:off x="6507163" y="531177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35 : </a:t>
            </a:r>
            <a:r>
              <a:rPr lang="en-US" altLang="ko-KR" sz="1400" b="1">
                <a:latin typeface="Garamond" pitchFamily="18" charset="0"/>
                <a:cs typeface="Times New Roman" pitchFamily="18" charset="0"/>
              </a:rPr>
              <a:t>–</a:t>
            </a:r>
          </a:p>
        </p:txBody>
      </p:sp>
      <p:sp>
        <p:nvSpPr>
          <p:cNvPr id="12395" name="Oval 107"/>
          <p:cNvSpPr>
            <a:spLocks noChangeArrowheads="1"/>
          </p:cNvSpPr>
          <p:nvPr/>
        </p:nvSpPr>
        <p:spPr bwMode="auto">
          <a:xfrm>
            <a:off x="4195763" y="4932363"/>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19 : </a:t>
            </a:r>
            <a:r>
              <a:rPr lang="en-US" altLang="ko-KR" sz="1400" b="1">
                <a:latin typeface="Garamond" pitchFamily="18" charset="0"/>
                <a:cs typeface="Times New Roman" pitchFamily="18" charset="0"/>
              </a:rPr>
              <a:t>–</a:t>
            </a:r>
          </a:p>
        </p:txBody>
      </p:sp>
      <p:sp>
        <p:nvSpPr>
          <p:cNvPr id="12396" name="Line 108"/>
          <p:cNvSpPr>
            <a:spLocks noChangeShapeType="1"/>
          </p:cNvSpPr>
          <p:nvPr/>
        </p:nvSpPr>
        <p:spPr bwMode="auto">
          <a:xfrm flipH="1">
            <a:off x="1319213" y="5630863"/>
            <a:ext cx="822325" cy="182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7" name="Line 109"/>
          <p:cNvSpPr>
            <a:spLocks noChangeShapeType="1"/>
          </p:cNvSpPr>
          <p:nvPr/>
        </p:nvSpPr>
        <p:spPr bwMode="auto">
          <a:xfrm>
            <a:off x="2730500" y="5616575"/>
            <a:ext cx="1031875"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8" name="Line 110"/>
          <p:cNvSpPr>
            <a:spLocks noChangeShapeType="1"/>
          </p:cNvSpPr>
          <p:nvPr/>
        </p:nvSpPr>
        <p:spPr bwMode="auto">
          <a:xfrm flipH="1">
            <a:off x="6008688" y="5551488"/>
            <a:ext cx="601662"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399" name="Line 111"/>
          <p:cNvSpPr>
            <a:spLocks noChangeShapeType="1"/>
          </p:cNvSpPr>
          <p:nvPr/>
        </p:nvSpPr>
        <p:spPr bwMode="auto">
          <a:xfrm>
            <a:off x="7197725" y="5551488"/>
            <a:ext cx="614363"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400" name="Line 112"/>
          <p:cNvSpPr>
            <a:spLocks noChangeShapeType="1"/>
          </p:cNvSpPr>
          <p:nvPr/>
        </p:nvSpPr>
        <p:spPr bwMode="auto">
          <a:xfrm flipH="1">
            <a:off x="2455863" y="5159375"/>
            <a:ext cx="184150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401" name="Line 113"/>
          <p:cNvSpPr>
            <a:spLocks noChangeShapeType="1"/>
          </p:cNvSpPr>
          <p:nvPr/>
        </p:nvSpPr>
        <p:spPr bwMode="auto">
          <a:xfrm>
            <a:off x="4897438" y="5159375"/>
            <a:ext cx="1920875" cy="157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2402" name="Rectangle 114"/>
          <p:cNvSpPr>
            <a:spLocks noChangeArrowheads="1"/>
          </p:cNvSpPr>
          <p:nvPr/>
        </p:nvSpPr>
        <p:spPr bwMode="auto">
          <a:xfrm>
            <a:off x="6702425" y="269875"/>
            <a:ext cx="2046039" cy="42862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anchor="ctr"/>
          <a:lstStyle/>
          <a:p>
            <a:r>
              <a:rPr lang="en-US" altLang="ko-KR" sz="1800" b="1" dirty="0" smtClean="0">
                <a:solidFill>
                  <a:srgbClr val="FF0000"/>
                </a:solidFill>
                <a:effectLst>
                  <a:outerShdw blurRad="38100" dist="38100" dir="2700000" algn="tl">
                    <a:srgbClr val="000000">
                      <a:alpha val="43137"/>
                    </a:srgbClr>
                  </a:outerShdw>
                </a:effectLst>
                <a:latin typeface="Garamond" pitchFamily="18" charset="0"/>
              </a:rPr>
              <a:t>m=3, insert(36</a:t>
            </a:r>
            <a:r>
              <a:rPr lang="en-US" altLang="ko-KR" sz="1800" b="1" dirty="0">
                <a:solidFill>
                  <a:srgbClr val="FF0000"/>
                </a:solidFill>
                <a:effectLst>
                  <a:outerShdw blurRad="38100" dist="38100" dir="2700000" algn="tl">
                    <a:srgbClr val="000000">
                      <a:alpha val="43137"/>
                    </a:srgbClr>
                  </a:outerShdw>
                </a:effectLst>
                <a:latin typeface="Garamond" pitchFamily="18" charset="0"/>
              </a:rPr>
              <a:t>)</a:t>
            </a:r>
          </a:p>
        </p:txBody>
      </p:sp>
    </p:spTree>
    <p:extLst>
      <p:ext uri="{BB962C8B-B14F-4D97-AF65-F5344CB8AC3E}">
        <p14:creationId xmlns:p14="http://schemas.microsoft.com/office/powerpoint/2010/main" val="34572798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98E0653-96DC-4BAB-A05F-26DE876D94C1}" type="slidenum">
              <a:rPr kumimoji="0" lang="en-US" altLang="ko-KR" sz="1400" smtClean="0">
                <a:latin typeface="Trebuchet MS" pitchFamily="34" charset="0"/>
              </a:rPr>
              <a:pPr/>
              <a:t>56</a:t>
            </a:fld>
            <a:endParaRPr kumimoji="0" lang="en-US" altLang="ko-KR" sz="1400" smtClean="0">
              <a:latin typeface="Trebuchet MS" pitchFamily="34" charset="0"/>
            </a:endParaRPr>
          </a:p>
        </p:txBody>
      </p:sp>
      <p:sp>
        <p:nvSpPr>
          <p:cNvPr id="9219" name="Text Box 3"/>
          <p:cNvSpPr txBox="1">
            <a:spLocks noChangeArrowheads="1"/>
          </p:cNvSpPr>
          <p:nvPr/>
        </p:nvSpPr>
        <p:spPr bwMode="auto">
          <a:xfrm>
            <a:off x="339725" y="980728"/>
            <a:ext cx="7975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smtClean="0">
                <a:latin typeface="Garamond" pitchFamily="18" charset="0"/>
              </a:rPr>
              <a:t>Sometimes, we can use </a:t>
            </a:r>
            <a:r>
              <a:rPr lang="en-US" altLang="ko-KR" sz="2000" dirty="0" smtClean="0">
                <a:solidFill>
                  <a:srgbClr val="0000FF"/>
                </a:solidFill>
                <a:latin typeface="Garamond" pitchFamily="18" charset="0"/>
              </a:rPr>
              <a:t>key rotation </a:t>
            </a:r>
            <a:r>
              <a:rPr lang="en-US" altLang="ko-KR" sz="2000" dirty="0" smtClean="0">
                <a:latin typeface="Garamond" pitchFamily="18" charset="0"/>
              </a:rPr>
              <a:t>instead of node split:</a:t>
            </a:r>
            <a:endParaRPr lang="en-US" altLang="ko-KR" sz="2000" dirty="0">
              <a:latin typeface="Garamond" pitchFamily="18" charset="0"/>
            </a:endParaRPr>
          </a:p>
          <a:p>
            <a:pPr algn="just" eaLnBrk="1" hangingPunct="1">
              <a:lnSpc>
                <a:spcPct val="110000"/>
              </a:lnSpc>
              <a:spcBef>
                <a:spcPct val="50000"/>
              </a:spcBef>
              <a:buFontTx/>
              <a:buChar char="•"/>
            </a:pPr>
            <a:r>
              <a:rPr lang="en-US" altLang="ko-KR" sz="2000" dirty="0" smtClean="0">
                <a:latin typeface="Garamond" pitchFamily="18" charset="0"/>
              </a:rPr>
              <a:t> Key-Rotation : </a:t>
            </a:r>
            <a:r>
              <a:rPr lang="en-US" altLang="ko-KR" sz="2000" dirty="0">
                <a:latin typeface="Garamond" pitchFamily="18" charset="0"/>
              </a:rPr>
              <a:t>Check for Siblings for </a:t>
            </a:r>
            <a:r>
              <a:rPr lang="en-US" altLang="ko-KR" sz="2000" dirty="0" smtClean="0">
                <a:latin typeface="Garamond" pitchFamily="18" charset="0"/>
              </a:rPr>
              <a:t>rotation</a:t>
            </a:r>
            <a:endParaRPr lang="en-US" altLang="ko-KR" sz="2000" dirty="0">
              <a:latin typeface="Garamond" pitchFamily="18" charset="0"/>
            </a:endParaRPr>
          </a:p>
        </p:txBody>
      </p:sp>
      <p:sp>
        <p:nvSpPr>
          <p:cNvPr id="9258" name="Rectangle 6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a:t>
            </a:r>
          </a:p>
        </p:txBody>
      </p:sp>
      <p:sp>
        <p:nvSpPr>
          <p:cNvPr id="67" name="Oval 4"/>
          <p:cNvSpPr>
            <a:spLocks noChangeArrowheads="1"/>
          </p:cNvSpPr>
          <p:nvPr/>
        </p:nvSpPr>
        <p:spPr bwMode="auto">
          <a:xfrm>
            <a:off x="3331186" y="2236425"/>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18</a:t>
            </a:r>
            <a:endParaRPr lang="en-US" altLang="ko-KR" sz="1600" b="1" dirty="0">
              <a:latin typeface="Garamond" pitchFamily="18" charset="0"/>
            </a:endParaRPr>
          </a:p>
        </p:txBody>
      </p:sp>
      <p:sp>
        <p:nvSpPr>
          <p:cNvPr id="68" name="Oval 5"/>
          <p:cNvSpPr>
            <a:spLocks noChangeArrowheads="1"/>
          </p:cNvSpPr>
          <p:nvPr/>
        </p:nvSpPr>
        <p:spPr bwMode="auto">
          <a:xfrm>
            <a:off x="2120256" y="2786662"/>
            <a:ext cx="1152269"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13</a:t>
            </a:r>
            <a:endParaRPr lang="en-US" altLang="ko-KR" sz="1600" b="1" dirty="0">
              <a:latin typeface="Garamond" pitchFamily="18" charset="0"/>
            </a:endParaRPr>
          </a:p>
        </p:txBody>
      </p:sp>
      <p:sp>
        <p:nvSpPr>
          <p:cNvPr id="69" name="Oval 6"/>
          <p:cNvSpPr>
            <a:spLocks noChangeArrowheads="1"/>
          </p:cNvSpPr>
          <p:nvPr/>
        </p:nvSpPr>
        <p:spPr bwMode="auto">
          <a:xfrm>
            <a:off x="4823849" y="2785422"/>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30, 45</a:t>
            </a:r>
            <a:endParaRPr lang="en-US" altLang="ko-KR" sz="1600" b="1" dirty="0">
              <a:latin typeface="Garamond" pitchFamily="18" charset="0"/>
            </a:endParaRPr>
          </a:p>
        </p:txBody>
      </p:sp>
      <p:sp>
        <p:nvSpPr>
          <p:cNvPr id="70" name="Line 10"/>
          <p:cNvSpPr>
            <a:spLocks noChangeShapeType="1"/>
          </p:cNvSpPr>
          <p:nvPr/>
        </p:nvSpPr>
        <p:spPr bwMode="auto">
          <a:xfrm flipH="1">
            <a:off x="2766923" y="2423146"/>
            <a:ext cx="648064" cy="362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1" name="Line 12"/>
          <p:cNvSpPr>
            <a:spLocks noChangeShapeType="1"/>
          </p:cNvSpPr>
          <p:nvPr/>
        </p:nvSpPr>
        <p:spPr bwMode="auto">
          <a:xfrm>
            <a:off x="4428985" y="2423146"/>
            <a:ext cx="660635" cy="3734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2" name="Line 34"/>
          <p:cNvSpPr>
            <a:spLocks noChangeShapeType="1"/>
          </p:cNvSpPr>
          <p:nvPr/>
        </p:nvSpPr>
        <p:spPr bwMode="auto">
          <a:xfrm flipV="1">
            <a:off x="1710415" y="3031073"/>
            <a:ext cx="779965" cy="2344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3" name="Line 35"/>
          <p:cNvSpPr>
            <a:spLocks noChangeShapeType="1"/>
          </p:cNvSpPr>
          <p:nvPr/>
        </p:nvSpPr>
        <p:spPr bwMode="auto">
          <a:xfrm flipH="1" flipV="1">
            <a:off x="2948122" y="3053406"/>
            <a:ext cx="324402" cy="2121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4" name="Line 36"/>
          <p:cNvSpPr>
            <a:spLocks noChangeShapeType="1"/>
          </p:cNvSpPr>
          <p:nvPr/>
        </p:nvSpPr>
        <p:spPr bwMode="auto">
          <a:xfrm flipV="1">
            <a:off x="4759302" y="3031073"/>
            <a:ext cx="330317" cy="2249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5" name="Line 38"/>
          <p:cNvSpPr>
            <a:spLocks noChangeShapeType="1"/>
          </p:cNvSpPr>
          <p:nvPr/>
        </p:nvSpPr>
        <p:spPr bwMode="auto">
          <a:xfrm flipH="1" flipV="1">
            <a:off x="5482242" y="3052165"/>
            <a:ext cx="120115" cy="2568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6" name="Line 39"/>
          <p:cNvSpPr>
            <a:spLocks noChangeShapeType="1"/>
          </p:cNvSpPr>
          <p:nvPr/>
        </p:nvSpPr>
        <p:spPr bwMode="auto">
          <a:xfrm flipH="1" flipV="1">
            <a:off x="5771503" y="3004398"/>
            <a:ext cx="977798" cy="264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77" name="직사각형 76"/>
          <p:cNvSpPr/>
          <p:nvPr/>
        </p:nvSpPr>
        <p:spPr bwMode="auto">
          <a:xfrm>
            <a:off x="1427651" y="3265560"/>
            <a:ext cx="692605"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78" name="직사각형 77"/>
          <p:cNvSpPr/>
          <p:nvPr/>
        </p:nvSpPr>
        <p:spPr bwMode="auto">
          <a:xfrm>
            <a:off x="2995500" y="3255988"/>
            <a:ext cx="554050"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16</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79" name="직사각형 78"/>
          <p:cNvSpPr/>
          <p:nvPr/>
        </p:nvSpPr>
        <p:spPr bwMode="auto">
          <a:xfrm>
            <a:off x="4088476" y="3243597"/>
            <a:ext cx="1001143"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22, 23, 25</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80" name="직사각형 79"/>
          <p:cNvSpPr/>
          <p:nvPr/>
        </p:nvSpPr>
        <p:spPr bwMode="auto">
          <a:xfrm>
            <a:off x="5399984" y="3268904"/>
            <a:ext cx="576135"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41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81" name="직사각형 80"/>
          <p:cNvSpPr/>
          <p:nvPr/>
        </p:nvSpPr>
        <p:spPr bwMode="auto">
          <a:xfrm>
            <a:off x="6318336" y="3277716"/>
            <a:ext cx="1001143"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58, 59</a:t>
            </a:r>
            <a:endParaRPr kumimoji="1" lang="ko-KR" altLang="en-US" sz="1600" b="1" i="0" u="none" strike="noStrike" cap="none" normalizeH="0" baseline="0" dirty="0" smtClean="0">
              <a:ln>
                <a:noFill/>
              </a:ln>
              <a:solidFill>
                <a:schemeClr val="tx1"/>
              </a:solidFill>
              <a:effectLst/>
              <a:latin typeface="Garamond" pitchFamily="18" charset="0"/>
            </a:endParaRPr>
          </a:p>
        </p:txBody>
      </p:sp>
      <p:cxnSp>
        <p:nvCxnSpPr>
          <p:cNvPr id="82" name="직선 화살표 연결선 81"/>
          <p:cNvCxnSpPr/>
          <p:nvPr/>
        </p:nvCxnSpPr>
        <p:spPr bwMode="auto">
          <a:xfrm flipH="1">
            <a:off x="4924461" y="2236425"/>
            <a:ext cx="617839" cy="18672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83" name="Rectangle 114"/>
          <p:cNvSpPr>
            <a:spLocks noChangeArrowheads="1"/>
          </p:cNvSpPr>
          <p:nvPr/>
        </p:nvSpPr>
        <p:spPr bwMode="auto">
          <a:xfrm>
            <a:off x="5525549" y="2068934"/>
            <a:ext cx="1800115" cy="334981"/>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anchor="ctr"/>
          <a:lstStyle/>
          <a:p>
            <a:r>
              <a:rPr lang="en-US" altLang="ko-KR" sz="1600" b="1" dirty="0" smtClean="0">
                <a:solidFill>
                  <a:srgbClr val="FF0000"/>
                </a:solidFill>
                <a:effectLst>
                  <a:outerShdw blurRad="38100" dist="38100" dir="2700000" algn="tl">
                    <a:srgbClr val="000000">
                      <a:alpha val="43137"/>
                    </a:srgbClr>
                  </a:outerShdw>
                </a:effectLst>
                <a:latin typeface="Garamond" pitchFamily="18" charset="0"/>
              </a:rPr>
              <a:t>m=3, insert(23)</a:t>
            </a:r>
            <a:endParaRPr lang="en-US" altLang="ko-KR" sz="1600" b="1" dirty="0">
              <a:solidFill>
                <a:srgbClr val="FF0000"/>
              </a:solidFill>
              <a:effectLst>
                <a:outerShdw blurRad="38100" dist="38100" dir="2700000" algn="tl">
                  <a:srgbClr val="000000">
                    <a:alpha val="43137"/>
                  </a:srgbClr>
                </a:outerShdw>
              </a:effectLst>
              <a:latin typeface="Garamond" pitchFamily="18" charset="0"/>
            </a:endParaRPr>
          </a:p>
        </p:txBody>
      </p:sp>
      <p:sp>
        <p:nvSpPr>
          <p:cNvPr id="85" name="모서리가 둥근 직사각형 84"/>
          <p:cNvSpPr/>
          <p:nvPr/>
        </p:nvSpPr>
        <p:spPr bwMode="auto">
          <a:xfrm>
            <a:off x="4040012" y="3197795"/>
            <a:ext cx="1089506" cy="401033"/>
          </a:xfrm>
          <a:prstGeom prst="round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2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86" name="모서리가 둥근 직사각형 85"/>
          <p:cNvSpPr/>
          <p:nvPr/>
        </p:nvSpPr>
        <p:spPr bwMode="auto">
          <a:xfrm>
            <a:off x="5300118" y="3229467"/>
            <a:ext cx="752301" cy="401033"/>
          </a:xfrm>
          <a:prstGeom prst="roundRect">
            <a:avLst/>
          </a:prstGeom>
          <a:noFill/>
          <a:ln w="19050"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200" b="1"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 name="타원 1"/>
          <p:cNvSpPr/>
          <p:nvPr/>
        </p:nvSpPr>
        <p:spPr bwMode="auto">
          <a:xfrm>
            <a:off x="5089620" y="2785422"/>
            <a:ext cx="310364" cy="267985"/>
          </a:xfrm>
          <a:prstGeom prst="ellipse">
            <a:avLst/>
          </a:prstGeom>
          <a:noFill/>
          <a:ln w="19050"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2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4" name="직선 화살표 연결선 3"/>
          <p:cNvCxnSpPr>
            <a:stCxn id="2" idx="4"/>
          </p:cNvCxnSpPr>
          <p:nvPr/>
        </p:nvCxnSpPr>
        <p:spPr bwMode="auto">
          <a:xfrm>
            <a:off x="5244802" y="3053406"/>
            <a:ext cx="155182" cy="176060"/>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sp>
        <p:nvSpPr>
          <p:cNvPr id="90" name="Oval 4"/>
          <p:cNvSpPr>
            <a:spLocks noChangeArrowheads="1"/>
          </p:cNvSpPr>
          <p:nvPr/>
        </p:nvSpPr>
        <p:spPr bwMode="auto">
          <a:xfrm>
            <a:off x="3312651" y="3813490"/>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18</a:t>
            </a:r>
            <a:endParaRPr lang="en-US" altLang="ko-KR" sz="1600" b="1" dirty="0">
              <a:latin typeface="Garamond" pitchFamily="18" charset="0"/>
            </a:endParaRPr>
          </a:p>
        </p:txBody>
      </p:sp>
      <p:sp>
        <p:nvSpPr>
          <p:cNvPr id="91" name="Oval 5"/>
          <p:cNvSpPr>
            <a:spLocks noChangeArrowheads="1"/>
          </p:cNvSpPr>
          <p:nvPr/>
        </p:nvSpPr>
        <p:spPr bwMode="auto">
          <a:xfrm>
            <a:off x="2101721" y="4363727"/>
            <a:ext cx="1152269"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13</a:t>
            </a:r>
            <a:endParaRPr lang="en-US" altLang="ko-KR" sz="1600" b="1" dirty="0">
              <a:latin typeface="Garamond" pitchFamily="18" charset="0"/>
            </a:endParaRPr>
          </a:p>
        </p:txBody>
      </p:sp>
      <p:sp>
        <p:nvSpPr>
          <p:cNvPr id="92" name="Oval 6"/>
          <p:cNvSpPr>
            <a:spLocks noChangeArrowheads="1"/>
          </p:cNvSpPr>
          <p:nvPr/>
        </p:nvSpPr>
        <p:spPr bwMode="auto">
          <a:xfrm>
            <a:off x="4805314" y="4362487"/>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45</a:t>
            </a:r>
            <a:endParaRPr lang="en-US" altLang="ko-KR" sz="1600" b="1" dirty="0">
              <a:latin typeface="Garamond" pitchFamily="18" charset="0"/>
            </a:endParaRPr>
          </a:p>
        </p:txBody>
      </p:sp>
      <p:sp>
        <p:nvSpPr>
          <p:cNvPr id="93" name="Line 10"/>
          <p:cNvSpPr>
            <a:spLocks noChangeShapeType="1"/>
          </p:cNvSpPr>
          <p:nvPr/>
        </p:nvSpPr>
        <p:spPr bwMode="auto">
          <a:xfrm flipH="1">
            <a:off x="2748388" y="4000211"/>
            <a:ext cx="648064" cy="362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4" name="Line 12"/>
          <p:cNvSpPr>
            <a:spLocks noChangeShapeType="1"/>
          </p:cNvSpPr>
          <p:nvPr/>
        </p:nvSpPr>
        <p:spPr bwMode="auto">
          <a:xfrm>
            <a:off x="4410450" y="4000211"/>
            <a:ext cx="660635" cy="3734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5" name="Line 34"/>
          <p:cNvSpPr>
            <a:spLocks noChangeShapeType="1"/>
          </p:cNvSpPr>
          <p:nvPr/>
        </p:nvSpPr>
        <p:spPr bwMode="auto">
          <a:xfrm flipV="1">
            <a:off x="1691880" y="4608139"/>
            <a:ext cx="779965" cy="2344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6" name="Line 35"/>
          <p:cNvSpPr>
            <a:spLocks noChangeShapeType="1"/>
          </p:cNvSpPr>
          <p:nvPr/>
        </p:nvSpPr>
        <p:spPr bwMode="auto">
          <a:xfrm flipH="1" flipV="1">
            <a:off x="2929587" y="4630471"/>
            <a:ext cx="324402" cy="2121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7" name="Line 36"/>
          <p:cNvSpPr>
            <a:spLocks noChangeShapeType="1"/>
          </p:cNvSpPr>
          <p:nvPr/>
        </p:nvSpPr>
        <p:spPr bwMode="auto">
          <a:xfrm flipV="1">
            <a:off x="4740767" y="4608138"/>
            <a:ext cx="330317" cy="2249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8" name="Line 38"/>
          <p:cNvSpPr>
            <a:spLocks noChangeShapeType="1"/>
          </p:cNvSpPr>
          <p:nvPr/>
        </p:nvSpPr>
        <p:spPr bwMode="auto">
          <a:xfrm flipH="1" flipV="1">
            <a:off x="5463707" y="4629231"/>
            <a:ext cx="120115" cy="2568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99" name="Line 39"/>
          <p:cNvSpPr>
            <a:spLocks noChangeShapeType="1"/>
          </p:cNvSpPr>
          <p:nvPr/>
        </p:nvSpPr>
        <p:spPr bwMode="auto">
          <a:xfrm flipH="1" flipV="1">
            <a:off x="5752968" y="4581464"/>
            <a:ext cx="977798" cy="264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00" name="직사각형 99"/>
          <p:cNvSpPr/>
          <p:nvPr/>
        </p:nvSpPr>
        <p:spPr bwMode="auto">
          <a:xfrm>
            <a:off x="1409116" y="4842626"/>
            <a:ext cx="692605"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01" name="직사각형 100"/>
          <p:cNvSpPr/>
          <p:nvPr/>
        </p:nvSpPr>
        <p:spPr bwMode="auto">
          <a:xfrm>
            <a:off x="2976965" y="4833054"/>
            <a:ext cx="554050"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16</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02" name="직사각형 101"/>
          <p:cNvSpPr/>
          <p:nvPr/>
        </p:nvSpPr>
        <p:spPr bwMode="auto">
          <a:xfrm>
            <a:off x="4069942" y="4820663"/>
            <a:ext cx="1001143"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22, 23, 25</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03" name="직사각형 102"/>
          <p:cNvSpPr/>
          <p:nvPr/>
        </p:nvSpPr>
        <p:spPr bwMode="auto">
          <a:xfrm>
            <a:off x="5381448" y="4845969"/>
            <a:ext cx="670970"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30, 41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04" name="직사각형 103"/>
          <p:cNvSpPr/>
          <p:nvPr/>
        </p:nvSpPr>
        <p:spPr bwMode="auto">
          <a:xfrm>
            <a:off x="6299801" y="4854782"/>
            <a:ext cx="1001143"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58, 59</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11" name="타원 110"/>
          <p:cNvSpPr/>
          <p:nvPr/>
        </p:nvSpPr>
        <p:spPr bwMode="auto">
          <a:xfrm>
            <a:off x="4725695" y="4865303"/>
            <a:ext cx="310364" cy="267985"/>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200" b="1" i="0" u="none" strike="noStrike" cap="none" normalizeH="0" baseline="0" smtClean="0">
              <a:ln>
                <a:noFill/>
              </a:ln>
              <a:solidFill>
                <a:schemeClr val="tx1"/>
              </a:solidFill>
              <a:effectLst/>
              <a:latin typeface="맑은 고딕" pitchFamily="50" charset="-127"/>
              <a:ea typeface="맑은 고딕" pitchFamily="50" charset="-127"/>
            </a:endParaRPr>
          </a:p>
        </p:txBody>
      </p:sp>
      <p:cxnSp>
        <p:nvCxnSpPr>
          <p:cNvPr id="112" name="직선 화살표 연결선 111"/>
          <p:cNvCxnSpPr/>
          <p:nvPr/>
        </p:nvCxnSpPr>
        <p:spPr bwMode="auto">
          <a:xfrm flipV="1">
            <a:off x="4880877" y="4581464"/>
            <a:ext cx="335753" cy="30458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15" name="Oval 4"/>
          <p:cNvSpPr>
            <a:spLocks noChangeArrowheads="1"/>
          </p:cNvSpPr>
          <p:nvPr/>
        </p:nvSpPr>
        <p:spPr bwMode="auto">
          <a:xfrm>
            <a:off x="3276855" y="5265755"/>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18</a:t>
            </a:r>
            <a:endParaRPr lang="en-US" altLang="ko-KR" sz="1600" b="1" dirty="0">
              <a:latin typeface="Garamond" pitchFamily="18" charset="0"/>
            </a:endParaRPr>
          </a:p>
        </p:txBody>
      </p:sp>
      <p:sp>
        <p:nvSpPr>
          <p:cNvPr id="116" name="Oval 5"/>
          <p:cNvSpPr>
            <a:spLocks noChangeArrowheads="1"/>
          </p:cNvSpPr>
          <p:nvPr/>
        </p:nvSpPr>
        <p:spPr bwMode="auto">
          <a:xfrm>
            <a:off x="2065925" y="5815992"/>
            <a:ext cx="1152269"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latin typeface="Garamond" pitchFamily="18" charset="0"/>
              </a:rPr>
              <a:t>13</a:t>
            </a:r>
            <a:endParaRPr lang="en-US" altLang="ko-KR" sz="1600" b="1" dirty="0">
              <a:latin typeface="Garamond" pitchFamily="18" charset="0"/>
            </a:endParaRPr>
          </a:p>
        </p:txBody>
      </p:sp>
      <p:sp>
        <p:nvSpPr>
          <p:cNvPr id="117" name="Oval 6"/>
          <p:cNvSpPr>
            <a:spLocks noChangeArrowheads="1"/>
          </p:cNvSpPr>
          <p:nvPr/>
        </p:nvSpPr>
        <p:spPr bwMode="auto">
          <a:xfrm>
            <a:off x="4769518" y="5814752"/>
            <a:ext cx="1152270" cy="266744"/>
          </a:xfrm>
          <a:prstGeom prst="ellipse">
            <a:avLst/>
          </a:prstGeom>
          <a:solidFill>
            <a:schemeClr val="bg1"/>
          </a:solidFill>
          <a:ln w="9525">
            <a:solidFill>
              <a:schemeClr val="tx1"/>
            </a:solidFill>
            <a:round/>
            <a:headEnd/>
            <a:tailEnd/>
          </a:ln>
          <a:extLst/>
        </p:spPr>
        <p:txBody>
          <a:bodyPr wrap="none" anchor="ctr"/>
          <a:lstStyle/>
          <a:p>
            <a:pPr algn="ctr"/>
            <a:r>
              <a:rPr lang="en-US" altLang="ko-KR" sz="1600" b="1" dirty="0" smtClean="0">
                <a:solidFill>
                  <a:srgbClr val="0000FF"/>
                </a:solidFill>
                <a:latin typeface="Garamond" pitchFamily="18" charset="0"/>
              </a:rPr>
              <a:t>25</a:t>
            </a:r>
            <a:r>
              <a:rPr lang="en-US" altLang="ko-KR" sz="1600" b="1" dirty="0" smtClean="0">
                <a:latin typeface="Garamond" pitchFamily="18" charset="0"/>
              </a:rPr>
              <a:t>, 45</a:t>
            </a:r>
            <a:endParaRPr lang="en-US" altLang="ko-KR" sz="1600" b="1" dirty="0">
              <a:latin typeface="Garamond" pitchFamily="18" charset="0"/>
            </a:endParaRPr>
          </a:p>
        </p:txBody>
      </p:sp>
      <p:sp>
        <p:nvSpPr>
          <p:cNvPr id="118" name="Line 10"/>
          <p:cNvSpPr>
            <a:spLocks noChangeShapeType="1"/>
          </p:cNvSpPr>
          <p:nvPr/>
        </p:nvSpPr>
        <p:spPr bwMode="auto">
          <a:xfrm flipH="1">
            <a:off x="2712592" y="5452476"/>
            <a:ext cx="648064" cy="362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19" name="Line 12"/>
          <p:cNvSpPr>
            <a:spLocks noChangeShapeType="1"/>
          </p:cNvSpPr>
          <p:nvPr/>
        </p:nvSpPr>
        <p:spPr bwMode="auto">
          <a:xfrm>
            <a:off x="4374654" y="5452476"/>
            <a:ext cx="660635" cy="3734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0" name="Line 34"/>
          <p:cNvSpPr>
            <a:spLocks noChangeShapeType="1"/>
          </p:cNvSpPr>
          <p:nvPr/>
        </p:nvSpPr>
        <p:spPr bwMode="auto">
          <a:xfrm flipV="1">
            <a:off x="1656084" y="6060404"/>
            <a:ext cx="779965" cy="2344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1" name="Line 35"/>
          <p:cNvSpPr>
            <a:spLocks noChangeShapeType="1"/>
          </p:cNvSpPr>
          <p:nvPr/>
        </p:nvSpPr>
        <p:spPr bwMode="auto">
          <a:xfrm flipH="1" flipV="1">
            <a:off x="2893791" y="6082736"/>
            <a:ext cx="324402" cy="2121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2" name="Line 36"/>
          <p:cNvSpPr>
            <a:spLocks noChangeShapeType="1"/>
          </p:cNvSpPr>
          <p:nvPr/>
        </p:nvSpPr>
        <p:spPr bwMode="auto">
          <a:xfrm flipV="1">
            <a:off x="4704971" y="6060403"/>
            <a:ext cx="330317" cy="2249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3" name="Line 38"/>
          <p:cNvSpPr>
            <a:spLocks noChangeShapeType="1"/>
          </p:cNvSpPr>
          <p:nvPr/>
        </p:nvSpPr>
        <p:spPr bwMode="auto">
          <a:xfrm flipH="1" flipV="1">
            <a:off x="5427911" y="6081496"/>
            <a:ext cx="120115" cy="2568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4" name="Line 39"/>
          <p:cNvSpPr>
            <a:spLocks noChangeShapeType="1"/>
          </p:cNvSpPr>
          <p:nvPr/>
        </p:nvSpPr>
        <p:spPr bwMode="auto">
          <a:xfrm flipH="1" flipV="1">
            <a:off x="5717172" y="6033729"/>
            <a:ext cx="977798" cy="264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200"/>
          </a:p>
        </p:txBody>
      </p:sp>
      <p:sp>
        <p:nvSpPr>
          <p:cNvPr id="125" name="직사각형 124"/>
          <p:cNvSpPr/>
          <p:nvPr/>
        </p:nvSpPr>
        <p:spPr bwMode="auto">
          <a:xfrm>
            <a:off x="1373320" y="6294891"/>
            <a:ext cx="692605"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26" name="직사각형 125"/>
          <p:cNvSpPr/>
          <p:nvPr/>
        </p:nvSpPr>
        <p:spPr bwMode="auto">
          <a:xfrm>
            <a:off x="2941169" y="6285319"/>
            <a:ext cx="554050"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16</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27" name="직사각형 126"/>
          <p:cNvSpPr/>
          <p:nvPr/>
        </p:nvSpPr>
        <p:spPr bwMode="auto">
          <a:xfrm>
            <a:off x="4211960" y="6272928"/>
            <a:ext cx="823329"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22, </a:t>
            </a:r>
            <a:r>
              <a:rPr lang="en-US" altLang="ko-KR" sz="1600" dirty="0" smtClean="0">
                <a:solidFill>
                  <a:srgbClr val="FF0000"/>
                </a:solidFill>
                <a:latin typeface="Garamond" pitchFamily="18" charset="0"/>
              </a:rPr>
              <a:t>23</a:t>
            </a:r>
            <a:endParaRPr kumimoji="1" lang="ko-KR" altLang="en-US" sz="1600" b="1" i="0" u="none" strike="noStrike" cap="none" normalizeH="0" baseline="0" dirty="0" smtClean="0">
              <a:ln>
                <a:noFill/>
              </a:ln>
              <a:solidFill>
                <a:srgbClr val="FF0000"/>
              </a:solidFill>
              <a:effectLst/>
              <a:latin typeface="Garamond" pitchFamily="18" charset="0"/>
            </a:endParaRPr>
          </a:p>
        </p:txBody>
      </p:sp>
      <p:sp>
        <p:nvSpPr>
          <p:cNvPr id="128" name="직사각형 127"/>
          <p:cNvSpPr/>
          <p:nvPr/>
        </p:nvSpPr>
        <p:spPr bwMode="auto">
          <a:xfrm>
            <a:off x="5345652" y="6298234"/>
            <a:ext cx="670970"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30, 41</a:t>
            </a:r>
            <a:endParaRPr kumimoji="1" lang="ko-KR" altLang="en-US" sz="1600" b="1" i="0" u="none" strike="noStrike" cap="none" normalizeH="0" baseline="0" dirty="0" smtClean="0">
              <a:ln>
                <a:noFill/>
              </a:ln>
              <a:solidFill>
                <a:schemeClr val="tx1"/>
              </a:solidFill>
              <a:effectLst/>
              <a:latin typeface="Garamond" pitchFamily="18" charset="0"/>
            </a:endParaRPr>
          </a:p>
        </p:txBody>
      </p:sp>
      <p:sp>
        <p:nvSpPr>
          <p:cNvPr id="129" name="직사각형 128"/>
          <p:cNvSpPr/>
          <p:nvPr/>
        </p:nvSpPr>
        <p:spPr bwMode="auto">
          <a:xfrm>
            <a:off x="6264005" y="6307047"/>
            <a:ext cx="1001143" cy="303891"/>
          </a:xfrm>
          <a:prstGeom prst="rect">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latin typeface="Garamond" pitchFamily="18" charset="0"/>
              </a:rPr>
              <a:t>58, 59</a:t>
            </a:r>
            <a:endParaRPr kumimoji="1" lang="ko-KR" altLang="en-US" sz="1600" b="1" i="0" u="none" strike="noStrike" cap="none" normalizeH="0" baseline="0" dirty="0" smtClean="0">
              <a:ln>
                <a:noFill/>
              </a:ln>
              <a:solidFill>
                <a:schemeClr val="tx1"/>
              </a:solidFill>
              <a:effectLst/>
              <a:latin typeface="Garamond" pitchFamily="18" charset="0"/>
            </a:endParaRPr>
          </a:p>
        </p:txBody>
      </p:sp>
    </p:spTree>
    <p:extLst>
      <p:ext uri="{BB962C8B-B14F-4D97-AF65-F5344CB8AC3E}">
        <p14:creationId xmlns:p14="http://schemas.microsoft.com/office/powerpoint/2010/main" val="42538789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2E73100-27F4-4BB2-A44E-D872AE7BD28D}" type="slidenum">
              <a:rPr kumimoji="0" lang="en-US" altLang="ko-KR" sz="1400" smtClean="0">
                <a:latin typeface="Trebuchet MS" pitchFamily="34" charset="0"/>
              </a:rPr>
              <a:pPr/>
              <a:t>57</a:t>
            </a:fld>
            <a:endParaRPr kumimoji="0" lang="en-US" altLang="ko-KR" sz="1400" smtClean="0">
              <a:latin typeface="Trebuchet MS" pitchFamily="34" charset="0"/>
            </a:endParaRPr>
          </a:p>
        </p:txBody>
      </p:sp>
      <mc:AlternateContent xmlns:mc="http://schemas.openxmlformats.org/markup-compatibility/2006" xmlns:a14="http://schemas.microsoft.com/office/drawing/2010/main">
        <mc:Choice Requires="a14">
          <p:sp>
            <p:nvSpPr>
              <p:cNvPr id="13315" name="Text Box 3"/>
              <p:cNvSpPr txBox="1">
                <a:spLocks noChangeArrowheads="1"/>
              </p:cNvSpPr>
              <p:nvPr/>
            </p:nvSpPr>
            <p:spPr bwMode="auto">
              <a:xfrm>
                <a:off x="557213" y="1438275"/>
                <a:ext cx="7975600" cy="26598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smtClean="0">
                    <a:latin typeface="Garamond" pitchFamily="18" charset="0"/>
                  </a:rPr>
                  <a:t>We need </a:t>
                </a:r>
                <a:r>
                  <a:rPr lang="en-US" altLang="ko-KR" sz="2000" dirty="0">
                    <a:latin typeface="Garamond" pitchFamily="18" charset="0"/>
                  </a:rPr>
                  <a:t>to find a suitable replacement which is the largest key in the left child (or the smallest in the right) and move it to fill the hole.  The replacement is always at the leaf level and creates a hole in a leaf node.</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dirty="0">
                    <a:latin typeface="Garamond" pitchFamily="18" charset="0"/>
                  </a:rPr>
                  <a:t>if the leaf still has sufficient </a:t>
                </a:r>
                <a:r>
                  <a:rPr lang="en-US" altLang="ko-KR" sz="2000" dirty="0" smtClean="0">
                    <a:latin typeface="Garamond" pitchFamily="18" charset="0"/>
                  </a:rPr>
                  <a:t>capacity (at</a:t>
                </a:r>
                <a:r>
                  <a:rPr lang="ko-KR" altLang="en-US" sz="2000" dirty="0" smtClean="0">
                    <a:latin typeface="Garamond" pitchFamily="18" charset="0"/>
                  </a:rPr>
                  <a:t> </a:t>
                </a:r>
                <a:r>
                  <a:rPr lang="en-US" altLang="ko-KR" sz="2000" dirty="0" smtClean="0">
                    <a:latin typeface="Garamond" pitchFamily="18" charset="0"/>
                  </a:rPr>
                  <a:t>least  </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smtClean="0">
                                <a:latin typeface="Cambria Math" panose="02040503050406030204" pitchFamily="18" charset="0"/>
                              </a:rPr>
                            </m:ctrlPr>
                          </m:fPr>
                          <m:num>
                            <m:r>
                              <a:rPr lang="en-US" altLang="ko-KR" sz="2000" b="1" i="1" smtClean="0">
                                <a:latin typeface="Cambria Math"/>
                              </a:rPr>
                              <m:t>𝒎</m:t>
                            </m:r>
                          </m:num>
                          <m:den>
                            <m:r>
                              <a:rPr lang="en-US" altLang="ko-KR" sz="2000" b="1" i="1" smtClean="0">
                                <a:latin typeface="Cambria Math"/>
                              </a:rPr>
                              <m:t>𝟐</m:t>
                            </m:r>
                          </m:den>
                        </m:f>
                      </m:e>
                    </m:d>
                    <m:r>
                      <a:rPr lang="en-US" altLang="ko-KR" sz="2000" b="1" i="1" smtClean="0">
                        <a:latin typeface="Cambria Math"/>
                      </a:rPr>
                      <m:t>−</m:t>
                    </m:r>
                    <m:r>
                      <a:rPr lang="en-US" altLang="ko-KR" sz="2000" b="1" i="1" smtClean="0">
                        <a:latin typeface="Cambria Math"/>
                      </a:rPr>
                      <m:t>𝟏</m:t>
                    </m:r>
                  </m:oMath>
                </a14:m>
                <a:r>
                  <a:rPr lang="en-US" altLang="ko-KR" sz="2000" dirty="0" smtClean="0">
                    <a:latin typeface="Garamond" pitchFamily="18" charset="0"/>
                  </a:rPr>
                  <a:t> keys), </a:t>
                </a:r>
                <a:r>
                  <a:rPr lang="en-US" altLang="ko-KR" sz="2000" dirty="0">
                    <a:latin typeface="Garamond" pitchFamily="18" charset="0"/>
                  </a:rPr>
                  <a:t>we are done.</a:t>
                </a:r>
              </a:p>
              <a:p>
                <a:pPr algn="just" eaLnBrk="1" hangingPunct="1">
                  <a:lnSpc>
                    <a:spcPct val="110000"/>
                  </a:lnSpc>
                  <a:spcBef>
                    <a:spcPct val="50000"/>
                  </a:spcBef>
                  <a:buFontTx/>
                  <a:buChar char="•"/>
                </a:pPr>
                <a:r>
                  <a:rPr lang="en-US" altLang="ko-KR" sz="2000" dirty="0">
                    <a:latin typeface="Garamond" pitchFamily="18" charset="0"/>
                  </a:rPr>
                  <a:t> otherwise, </a:t>
                </a:r>
                <a:r>
                  <a:rPr lang="en-US" altLang="ko-KR" sz="2000" u="sng" dirty="0">
                    <a:solidFill>
                      <a:srgbClr val="0000FF"/>
                    </a:solidFill>
                    <a:latin typeface="Garamond" pitchFamily="18" charset="0"/>
                  </a:rPr>
                  <a:t>node </a:t>
                </a:r>
                <a:r>
                  <a:rPr lang="en-US" altLang="ko-KR" sz="2000" u="sng" dirty="0" smtClean="0">
                    <a:solidFill>
                      <a:srgbClr val="0000FF"/>
                    </a:solidFill>
                    <a:latin typeface="Garamond" pitchFamily="18" charset="0"/>
                  </a:rPr>
                  <a:t>merging</a:t>
                </a:r>
                <a:r>
                  <a:rPr lang="en-US" altLang="ko-KR" sz="2000" dirty="0" smtClean="0">
                    <a:solidFill>
                      <a:srgbClr val="0000FF"/>
                    </a:solidFill>
                    <a:latin typeface="Garamond" pitchFamily="18" charset="0"/>
                  </a:rPr>
                  <a:t>  </a:t>
                </a:r>
                <a:r>
                  <a:rPr lang="en-US" altLang="ko-KR" sz="2000" dirty="0">
                    <a:latin typeface="Garamond" pitchFamily="18" charset="0"/>
                  </a:rPr>
                  <a:t>is performed.</a:t>
                </a:r>
              </a:p>
            </p:txBody>
          </p:sp>
        </mc:Choice>
        <mc:Fallback xmlns="">
          <p:sp>
            <p:nvSpPr>
              <p:cNvPr id="13315" name="Text Box 3"/>
              <p:cNvSpPr txBox="1">
                <a:spLocks noRot="1" noChangeAspect="1" noMove="1" noResize="1" noEditPoints="1" noAdjustHandles="1" noChangeArrowheads="1" noChangeShapeType="1" noTextEdit="1"/>
              </p:cNvSpPr>
              <p:nvPr/>
            </p:nvSpPr>
            <p:spPr bwMode="auto">
              <a:xfrm>
                <a:off x="557213" y="1438275"/>
                <a:ext cx="7975600" cy="2659831"/>
              </a:xfrm>
              <a:prstGeom prst="rect">
                <a:avLst/>
              </a:prstGeom>
              <a:blipFill rotWithShape="1">
                <a:blip r:embed="rId3"/>
                <a:stretch>
                  <a:fillRect l="-764" t="-459" r="-764" b="-32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331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Deletion</a:t>
            </a:r>
          </a:p>
        </p:txBody>
      </p:sp>
    </p:spTree>
    <p:extLst>
      <p:ext uri="{BB962C8B-B14F-4D97-AF65-F5344CB8AC3E}">
        <p14:creationId xmlns:p14="http://schemas.microsoft.com/office/powerpoint/2010/main" val="4103392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96892F13-5EF8-42DB-B67F-088863428A3E}" type="slidenum">
              <a:rPr kumimoji="0" lang="en-US" altLang="ko-KR" sz="1400" smtClean="0">
                <a:latin typeface="Trebuchet MS" pitchFamily="34" charset="0"/>
              </a:rPr>
              <a:pPr/>
              <a:t>58</a:t>
            </a:fld>
            <a:endParaRPr kumimoji="0" lang="en-US" altLang="ko-KR" sz="1400" smtClean="0">
              <a:latin typeface="Trebuchet MS" pitchFamily="34" charset="0"/>
            </a:endParaRPr>
          </a:p>
        </p:txBody>
      </p:sp>
      <mc:AlternateContent xmlns:mc="http://schemas.openxmlformats.org/markup-compatibility/2006" xmlns:a14="http://schemas.microsoft.com/office/drawing/2010/main">
        <mc:Choice Requires="a14">
          <p:sp>
            <p:nvSpPr>
              <p:cNvPr id="14339" name="Text Box 3"/>
              <p:cNvSpPr txBox="1">
                <a:spLocks noChangeArrowheads="1"/>
              </p:cNvSpPr>
              <p:nvPr/>
            </p:nvSpPr>
            <p:spPr bwMode="auto">
              <a:xfrm>
                <a:off x="557213" y="1438275"/>
                <a:ext cx="7975600" cy="35502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buFontTx/>
                  <a:buChar char="•"/>
                </a:pPr>
                <a:r>
                  <a:rPr lang="en-US" altLang="ko-KR" sz="2000" dirty="0" smtClean="0">
                    <a:latin typeface="Garamond" pitchFamily="18" charset="0"/>
                  </a:rPr>
                  <a:t> We cannot just merge the </a:t>
                </a:r>
                <a:r>
                  <a:rPr lang="en-US" altLang="ko-KR" sz="2000" dirty="0" err="1">
                    <a:latin typeface="Garamond" pitchFamily="18" charset="0"/>
                  </a:rPr>
                  <a:t>underflowed</a:t>
                </a:r>
                <a:r>
                  <a:rPr lang="en-US" altLang="ko-KR" sz="2000" dirty="0">
                    <a:latin typeface="Garamond" pitchFamily="18" charset="0"/>
                  </a:rPr>
                  <a:t> node with a sibling node since the sibling might be already full </a:t>
                </a:r>
                <a:r>
                  <a:rPr lang="en-US" altLang="ko-KR" sz="2000" dirty="0">
                    <a:latin typeface="Garamond" pitchFamily="18" charset="0"/>
                    <a:sym typeface="Symbol" pitchFamily="18" charset="2"/>
                  </a:rPr>
                  <a:t> key-rotation</a:t>
                </a:r>
                <a:endParaRPr lang="en-US" altLang="ko-KR" sz="2000" dirty="0">
                  <a:latin typeface="Garamond" pitchFamily="18" charset="0"/>
                </a:endParaRPr>
              </a:p>
              <a:p>
                <a:pPr algn="just" eaLnBrk="1" hangingPunct="1">
                  <a:lnSpc>
                    <a:spcPct val="120000"/>
                  </a:lnSpc>
                  <a:spcBef>
                    <a:spcPct val="50000"/>
                  </a:spcBef>
                  <a:buFontTx/>
                  <a:buChar char="•"/>
                </a:pPr>
                <a:r>
                  <a:rPr lang="en-US" altLang="ko-KR" sz="2000" i="1" dirty="0">
                    <a:latin typeface="Garamond" pitchFamily="18" charset="0"/>
                  </a:rPr>
                  <a:t> </a:t>
                </a:r>
                <a:r>
                  <a:rPr lang="en-US" altLang="ko-KR" sz="2000" dirty="0">
                    <a:latin typeface="Garamond" pitchFamily="18" charset="0"/>
                  </a:rPr>
                  <a:t>If there is no sibling that we can rotate from, we merge the </a:t>
                </a:r>
                <a:r>
                  <a:rPr lang="en-US" altLang="ko-KR" sz="2000" dirty="0" err="1" smtClean="0">
                    <a:latin typeface="Garamond" pitchFamily="18" charset="0"/>
                  </a:rPr>
                  <a:t>underflowed</a:t>
                </a:r>
                <a:r>
                  <a:rPr lang="en-US" altLang="ko-KR" sz="2000" dirty="0" smtClean="0">
                    <a:latin typeface="Garamond" pitchFamily="18" charset="0"/>
                  </a:rPr>
                  <a:t> </a:t>
                </a:r>
                <a:r>
                  <a:rPr lang="en-US" altLang="ko-KR" sz="2000" dirty="0">
                    <a:latin typeface="Garamond" pitchFamily="18" charset="0"/>
                  </a:rPr>
                  <a:t>node </a:t>
                </a:r>
                <a:r>
                  <a:rPr lang="en-US" altLang="ko-KR" sz="2000" dirty="0" smtClean="0">
                    <a:latin typeface="Garamond" pitchFamily="18" charset="0"/>
                  </a:rPr>
                  <a:t>(</a:t>
                </a:r>
                <a14:m>
                  <m:oMath xmlns:m="http://schemas.openxmlformats.org/officeDocument/2006/math">
                    <m:d>
                      <m:dPr>
                        <m:begChr m:val="⌈"/>
                        <m:endChr m:val="⌉"/>
                        <m:ctrlPr>
                          <a:rPr lang="en-US" altLang="ko-KR" sz="2000" i="1" smtClean="0">
                            <a:latin typeface="Cambria Math" panose="02040503050406030204" pitchFamily="18" charset="0"/>
                          </a:rPr>
                        </m:ctrlPr>
                      </m:dPr>
                      <m:e>
                        <m:f>
                          <m:fPr>
                            <m:ctrlPr>
                              <a:rPr lang="en-US" altLang="ko-KR" sz="2000" i="1" smtClean="0">
                                <a:latin typeface="Cambria Math" panose="02040503050406030204" pitchFamily="18" charset="0"/>
                              </a:rPr>
                            </m:ctrlPr>
                          </m:fPr>
                          <m:num>
                            <m:r>
                              <a:rPr lang="en-US" altLang="ko-KR" sz="2000" b="1" i="1" smtClean="0">
                                <a:latin typeface="Cambria Math"/>
                              </a:rPr>
                              <m:t>𝒎</m:t>
                            </m:r>
                          </m:num>
                          <m:den>
                            <m:r>
                              <a:rPr lang="en-US" altLang="ko-KR" sz="2000" b="1" i="1" smtClean="0">
                                <a:latin typeface="Cambria Math"/>
                              </a:rPr>
                              <m:t>𝟐</m:t>
                            </m:r>
                          </m:den>
                        </m:f>
                      </m:e>
                    </m:d>
                    <m:r>
                      <a:rPr lang="en-US" altLang="ko-KR" sz="2000" b="1" i="1" smtClean="0">
                        <a:latin typeface="Cambria Math"/>
                      </a:rPr>
                      <m:t>−</m:t>
                    </m:r>
                    <m:r>
                      <a:rPr lang="en-US" altLang="ko-KR" sz="2000" b="1" i="1" smtClean="0">
                        <a:latin typeface="Cambria Math"/>
                      </a:rPr>
                      <m:t>𝟐</m:t>
                    </m:r>
                  </m:oMath>
                </a14:m>
                <a:r>
                  <a:rPr lang="en-US" altLang="ko-KR" sz="2000" dirty="0">
                    <a:latin typeface="Garamond" pitchFamily="18" charset="0"/>
                  </a:rPr>
                  <a:t> keys) with a sibling (</a:t>
                </a:r>
                <a14:m>
                  <m:oMath xmlns:m="http://schemas.openxmlformats.org/officeDocument/2006/math">
                    <m:d>
                      <m:dPr>
                        <m:begChr m:val="⌈"/>
                        <m:endChr m:val="⌉"/>
                        <m:ctrlPr>
                          <a:rPr lang="en-US" altLang="ko-KR" sz="2000" i="1">
                            <a:latin typeface="Cambria Math" panose="02040503050406030204" pitchFamily="18" charset="0"/>
                          </a:rPr>
                        </m:ctrlPr>
                      </m:dPr>
                      <m:e>
                        <m:f>
                          <m:fPr>
                            <m:ctrlPr>
                              <a:rPr lang="en-US" altLang="ko-KR" sz="2000" i="1">
                                <a:latin typeface="Cambria Math" panose="02040503050406030204" pitchFamily="18" charset="0"/>
                              </a:rPr>
                            </m:ctrlPr>
                          </m:fPr>
                          <m:num>
                            <m:r>
                              <a:rPr lang="en-US" altLang="ko-KR" sz="2000" i="1">
                                <a:latin typeface="Cambria Math"/>
                              </a:rPr>
                              <m:t>𝒎</m:t>
                            </m:r>
                          </m:num>
                          <m:den>
                            <m:r>
                              <a:rPr lang="en-US" altLang="ko-KR" sz="2000" i="1">
                                <a:latin typeface="Cambria Math"/>
                              </a:rPr>
                              <m:t>𝟐</m:t>
                            </m:r>
                          </m:den>
                        </m:f>
                      </m:e>
                    </m:d>
                    <m:r>
                      <a:rPr lang="en-US" altLang="ko-KR" sz="2000" i="1">
                        <a:latin typeface="Cambria Math"/>
                      </a:rPr>
                      <m:t>−</m:t>
                    </m:r>
                  </m:oMath>
                </a14:m>
                <a:r>
                  <a:rPr lang="en-US" altLang="ko-KR" sz="2000" dirty="0" smtClean="0">
                    <a:latin typeface="Garamond" pitchFamily="18" charset="0"/>
                  </a:rPr>
                  <a:t>1</a:t>
                </a:r>
                <a:r>
                  <a:rPr lang="en-US" altLang="ko-KR" sz="2000" dirty="0">
                    <a:latin typeface="Garamond" pitchFamily="18" charset="0"/>
                  </a:rPr>
                  <a:t> </a:t>
                </a:r>
                <a:r>
                  <a:rPr lang="en-US" altLang="ko-KR" sz="2000" dirty="0" smtClean="0">
                    <a:latin typeface="Garamond" pitchFamily="18" charset="0"/>
                  </a:rPr>
                  <a:t>keys</a:t>
                </a:r>
                <a:r>
                  <a:rPr lang="en-US" altLang="ko-KR" sz="2000" dirty="0">
                    <a:latin typeface="Garamond" pitchFamily="18" charset="0"/>
                  </a:rPr>
                  <a:t>),                                   creating a new node with </a:t>
                </a:r>
                <a:r>
                  <a:rPr lang="en-US" altLang="ko-KR" sz="2000" dirty="0">
                    <a:latin typeface="Garamond" pitchFamily="18" charset="0"/>
                    <a:sym typeface="Symbol" pitchFamily="18" charset="2"/>
                  </a:rPr>
                  <a:t> </a:t>
                </a:r>
                <a:r>
                  <a:rPr lang="en-US" altLang="ko-KR" sz="2000" dirty="0" smtClean="0">
                    <a:latin typeface="Garamond" pitchFamily="18" charset="0"/>
                    <a:sym typeface="Symbol" pitchFamily="18" charset="2"/>
                  </a:rPr>
                  <a:t>(</a:t>
                </a:r>
                <a:r>
                  <a:rPr lang="en-US" altLang="ko-KR" sz="2000" i="1" dirty="0" smtClean="0">
                    <a:latin typeface="Garamond" pitchFamily="18" charset="0"/>
                    <a:sym typeface="Symbol" pitchFamily="18" charset="2"/>
                  </a:rPr>
                  <a:t>m </a:t>
                </a:r>
                <a:r>
                  <a:rPr lang="en-US" altLang="ko-KR" sz="2000" dirty="0">
                    <a:latin typeface="Garamond" pitchFamily="18" charset="0"/>
                    <a:sym typeface="Symbol" pitchFamily="18" charset="2"/>
                  </a:rPr>
                  <a:t>– </a:t>
                </a:r>
                <a:r>
                  <a:rPr lang="en-US" altLang="ko-KR" sz="2000" dirty="0" smtClean="0">
                    <a:latin typeface="Garamond" pitchFamily="18" charset="0"/>
                    <a:sym typeface="Symbol" pitchFamily="18" charset="2"/>
                  </a:rPr>
                  <a:t>2) </a:t>
                </a:r>
                <a:r>
                  <a:rPr lang="en-US" altLang="ko-KR" sz="2000" dirty="0">
                    <a:latin typeface="Garamond" pitchFamily="18" charset="0"/>
                    <a:sym typeface="Symbol" pitchFamily="18" charset="2"/>
                  </a:rPr>
                  <a:t>nodes.</a:t>
                </a:r>
                <a:endParaRPr lang="en-US" altLang="ko-KR" sz="2000" dirty="0">
                  <a:latin typeface="Garamond" pitchFamily="18" charset="0"/>
                </a:endParaRPr>
              </a:p>
              <a:p>
                <a:pPr algn="just" eaLnBrk="1" hangingPunct="1">
                  <a:lnSpc>
                    <a:spcPct val="110000"/>
                  </a:lnSpc>
                  <a:spcBef>
                    <a:spcPct val="50000"/>
                  </a:spcBef>
                  <a:buFontTx/>
                  <a:buChar char="•"/>
                </a:pPr>
                <a:r>
                  <a:rPr lang="en-US" altLang="ko-KR" sz="2000" dirty="0">
                    <a:latin typeface="Garamond" pitchFamily="18" charset="0"/>
                  </a:rPr>
                  <a:t> We also move down the intermediate node from the parent and include it in the new node.</a:t>
                </a:r>
              </a:p>
              <a:p>
                <a:pPr algn="just" eaLnBrk="1" hangingPunct="1">
                  <a:lnSpc>
                    <a:spcPct val="110000"/>
                  </a:lnSpc>
                  <a:spcBef>
                    <a:spcPct val="50000"/>
                  </a:spcBef>
                  <a:buFontTx/>
                  <a:buChar char="•"/>
                </a:pPr>
                <a:r>
                  <a:rPr lang="en-US" altLang="ko-KR" sz="2000" dirty="0">
                    <a:latin typeface="Garamond" pitchFamily="18" charset="0"/>
                  </a:rPr>
                  <a:t> This might cause underflow in the parent node and we repeat.</a:t>
                </a:r>
              </a:p>
            </p:txBody>
          </p:sp>
        </mc:Choice>
        <mc:Fallback xmlns="">
          <p:sp>
            <p:nvSpPr>
              <p:cNvPr id="14339" name="Text Box 3"/>
              <p:cNvSpPr txBox="1">
                <a:spLocks noRot="1" noChangeAspect="1" noMove="1" noResize="1" noEditPoints="1" noAdjustHandles="1" noChangeArrowheads="1" noChangeShapeType="1" noTextEdit="1"/>
              </p:cNvSpPr>
              <p:nvPr/>
            </p:nvSpPr>
            <p:spPr bwMode="auto">
              <a:xfrm>
                <a:off x="557213" y="1438275"/>
                <a:ext cx="7975600" cy="3550203"/>
              </a:xfrm>
              <a:prstGeom prst="rect">
                <a:avLst/>
              </a:prstGeom>
              <a:blipFill rotWithShape="1">
                <a:blip r:embed="rId3"/>
                <a:stretch>
                  <a:fillRect l="-764" t="-344" r="-764" b="-15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4342" name="Rectangle 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smtClean="0">
                <a:solidFill>
                  <a:schemeClr val="accent2"/>
                </a:solidFill>
                <a:effectLst>
                  <a:outerShdw blurRad="38100" dist="38100" dir="2700000" algn="tl">
                    <a:srgbClr val="000000">
                      <a:alpha val="43137"/>
                    </a:srgbClr>
                  </a:outerShdw>
                </a:effectLst>
                <a:latin typeface="+mn-lt"/>
              </a:rPr>
              <a:t>Deletion: Merging</a:t>
            </a:r>
            <a:endParaRPr lang="en-US" altLang="ko-KR" sz="3600" b="1" dirty="0">
              <a:solidFill>
                <a:schemeClr val="accent2"/>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485471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F263CF22-E1CB-4C14-B792-9EF3417F7258}" type="slidenum">
              <a:rPr kumimoji="0" lang="en-US" altLang="ko-KR" sz="1400" smtClean="0">
                <a:latin typeface="Trebuchet MS" pitchFamily="34" charset="0"/>
              </a:rPr>
              <a:pPr/>
              <a:t>59</a:t>
            </a:fld>
            <a:endParaRPr kumimoji="0" lang="en-US" altLang="ko-KR" sz="1400" smtClean="0">
              <a:latin typeface="Trebuchet MS" pitchFamily="34" charset="0"/>
            </a:endParaRPr>
          </a:p>
        </p:txBody>
      </p:sp>
      <p:sp>
        <p:nvSpPr>
          <p:cNvPr id="15363" name="Oval 2"/>
          <p:cNvSpPr>
            <a:spLocks noChangeArrowheads="1"/>
          </p:cNvSpPr>
          <p:nvPr/>
        </p:nvSpPr>
        <p:spPr bwMode="auto">
          <a:xfrm>
            <a:off x="2505075" y="141288"/>
            <a:ext cx="1046163"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8 : 19</a:t>
            </a:r>
          </a:p>
        </p:txBody>
      </p:sp>
      <p:sp>
        <p:nvSpPr>
          <p:cNvPr id="15364" name="Oval 3"/>
          <p:cNvSpPr>
            <a:spLocks noChangeArrowheads="1"/>
          </p:cNvSpPr>
          <p:nvPr/>
        </p:nvSpPr>
        <p:spPr bwMode="auto">
          <a:xfrm>
            <a:off x="755650" y="7286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5365" name="Oval 4"/>
          <p:cNvSpPr>
            <a:spLocks noChangeArrowheads="1"/>
          </p:cNvSpPr>
          <p:nvPr/>
        </p:nvSpPr>
        <p:spPr bwMode="auto">
          <a:xfrm>
            <a:off x="2513013" y="714375"/>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5366" name="Oval 5"/>
          <p:cNvSpPr>
            <a:spLocks noChangeArrowheads="1"/>
          </p:cNvSpPr>
          <p:nvPr/>
        </p:nvSpPr>
        <p:spPr bwMode="auto">
          <a:xfrm>
            <a:off x="282575" y="12731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5367" name="Oval 6"/>
          <p:cNvSpPr>
            <a:spLocks noChangeArrowheads="1"/>
          </p:cNvSpPr>
          <p:nvPr/>
        </p:nvSpPr>
        <p:spPr bwMode="auto">
          <a:xfrm>
            <a:off x="1209675" y="12731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FF0000"/>
                </a:solidFill>
                <a:latin typeface="Garamond" pitchFamily="18" charset="0"/>
              </a:rPr>
              <a:t>5</a:t>
            </a:r>
            <a:r>
              <a:rPr lang="en-US" altLang="ko-KR" sz="1400" b="1" dirty="0">
                <a:latin typeface="Garamond" pitchFamily="18" charset="0"/>
              </a:rPr>
              <a:t> : </a:t>
            </a:r>
            <a:r>
              <a:rPr lang="en-US" altLang="ko-KR" sz="1400" b="1" dirty="0">
                <a:latin typeface="Garamond" pitchFamily="18" charset="0"/>
                <a:cs typeface="Times New Roman" pitchFamily="18" charset="0"/>
              </a:rPr>
              <a:t>–</a:t>
            </a:r>
          </a:p>
        </p:txBody>
      </p:sp>
      <p:sp>
        <p:nvSpPr>
          <p:cNvPr id="15368" name="Oval 7"/>
          <p:cNvSpPr>
            <a:spLocks noChangeArrowheads="1"/>
          </p:cNvSpPr>
          <p:nvPr/>
        </p:nvSpPr>
        <p:spPr bwMode="auto">
          <a:xfrm>
            <a:off x="2238375" y="126047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5369" name="Oval 8"/>
          <p:cNvSpPr>
            <a:spLocks noChangeArrowheads="1"/>
          </p:cNvSpPr>
          <p:nvPr/>
        </p:nvSpPr>
        <p:spPr bwMode="auto">
          <a:xfrm>
            <a:off x="3154363" y="124777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5370" name="Oval 9"/>
          <p:cNvSpPr>
            <a:spLocks noChangeArrowheads="1"/>
          </p:cNvSpPr>
          <p:nvPr/>
        </p:nvSpPr>
        <p:spPr bwMode="auto">
          <a:xfrm>
            <a:off x="4092575" y="125571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5371" name="Oval 10"/>
          <p:cNvSpPr>
            <a:spLocks noChangeArrowheads="1"/>
          </p:cNvSpPr>
          <p:nvPr/>
        </p:nvSpPr>
        <p:spPr bwMode="auto">
          <a:xfrm>
            <a:off x="5383213" y="669925"/>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 40</a:t>
            </a:r>
          </a:p>
        </p:txBody>
      </p:sp>
      <p:sp>
        <p:nvSpPr>
          <p:cNvPr id="15372" name="Oval 11"/>
          <p:cNvSpPr>
            <a:spLocks noChangeArrowheads="1"/>
          </p:cNvSpPr>
          <p:nvPr/>
        </p:nvSpPr>
        <p:spPr bwMode="auto">
          <a:xfrm>
            <a:off x="5108575" y="1216025"/>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5373" name="Oval 12"/>
          <p:cNvSpPr>
            <a:spLocks noChangeArrowheads="1"/>
          </p:cNvSpPr>
          <p:nvPr/>
        </p:nvSpPr>
        <p:spPr bwMode="auto">
          <a:xfrm>
            <a:off x="6024563" y="120332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 </a:t>
            </a:r>
            <a:r>
              <a:rPr lang="en-US" altLang="ko-KR" sz="1400" b="1">
                <a:latin typeface="Garamond" pitchFamily="18" charset="0"/>
                <a:cs typeface="Times New Roman" pitchFamily="18" charset="0"/>
              </a:rPr>
              <a:t>35</a:t>
            </a:r>
          </a:p>
        </p:txBody>
      </p:sp>
      <p:sp>
        <p:nvSpPr>
          <p:cNvPr id="15374" name="Oval 13"/>
          <p:cNvSpPr>
            <a:spLocks noChangeArrowheads="1"/>
          </p:cNvSpPr>
          <p:nvPr/>
        </p:nvSpPr>
        <p:spPr bwMode="auto">
          <a:xfrm>
            <a:off x="6962775" y="1211263"/>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5375" name="Line 14"/>
          <p:cNvSpPr>
            <a:spLocks noChangeShapeType="1"/>
          </p:cNvSpPr>
          <p:nvPr/>
        </p:nvSpPr>
        <p:spPr bwMode="auto">
          <a:xfrm flipH="1">
            <a:off x="676275" y="979488"/>
            <a:ext cx="261938"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76" name="Line 15"/>
          <p:cNvSpPr>
            <a:spLocks noChangeShapeType="1"/>
          </p:cNvSpPr>
          <p:nvPr/>
        </p:nvSpPr>
        <p:spPr bwMode="auto">
          <a:xfrm>
            <a:off x="1343025" y="979488"/>
            <a:ext cx="3270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77" name="Line 16"/>
          <p:cNvSpPr>
            <a:spLocks noChangeShapeType="1"/>
          </p:cNvSpPr>
          <p:nvPr/>
        </p:nvSpPr>
        <p:spPr bwMode="auto">
          <a:xfrm flipH="1">
            <a:off x="2557463" y="954088"/>
            <a:ext cx="20955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78" name="Line 17"/>
          <p:cNvSpPr>
            <a:spLocks noChangeShapeType="1"/>
          </p:cNvSpPr>
          <p:nvPr/>
        </p:nvSpPr>
        <p:spPr bwMode="auto">
          <a:xfrm>
            <a:off x="3041650" y="979488"/>
            <a:ext cx="509588"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79" name="Line 18"/>
          <p:cNvSpPr>
            <a:spLocks noChangeShapeType="1"/>
          </p:cNvSpPr>
          <p:nvPr/>
        </p:nvSpPr>
        <p:spPr bwMode="auto">
          <a:xfrm>
            <a:off x="3459163" y="927100"/>
            <a:ext cx="1031875"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0" name="Line 19"/>
          <p:cNvSpPr>
            <a:spLocks noChangeShapeType="1"/>
          </p:cNvSpPr>
          <p:nvPr/>
        </p:nvSpPr>
        <p:spPr bwMode="auto">
          <a:xfrm flipH="1">
            <a:off x="5510213" y="901700"/>
            <a:ext cx="169862"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1" name="Line 20"/>
          <p:cNvSpPr>
            <a:spLocks noChangeShapeType="1"/>
          </p:cNvSpPr>
          <p:nvPr/>
        </p:nvSpPr>
        <p:spPr bwMode="auto">
          <a:xfrm>
            <a:off x="5902325" y="927100"/>
            <a:ext cx="509588"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2" name="Line 21"/>
          <p:cNvSpPr>
            <a:spLocks noChangeShapeType="1"/>
          </p:cNvSpPr>
          <p:nvPr/>
        </p:nvSpPr>
        <p:spPr bwMode="auto">
          <a:xfrm>
            <a:off x="6280150" y="889000"/>
            <a:ext cx="1098550"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3" name="Line 23"/>
          <p:cNvSpPr>
            <a:spLocks noChangeShapeType="1"/>
          </p:cNvSpPr>
          <p:nvPr/>
        </p:nvSpPr>
        <p:spPr bwMode="auto">
          <a:xfrm flipH="1">
            <a:off x="1176338" y="352425"/>
            <a:ext cx="1436687" cy="379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4" name="Line 24"/>
          <p:cNvSpPr>
            <a:spLocks noChangeShapeType="1"/>
          </p:cNvSpPr>
          <p:nvPr/>
        </p:nvSpPr>
        <p:spPr bwMode="auto">
          <a:xfrm>
            <a:off x="2978150" y="392113"/>
            <a:ext cx="12700"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5" name="Line 25"/>
          <p:cNvSpPr>
            <a:spLocks noChangeShapeType="1"/>
          </p:cNvSpPr>
          <p:nvPr/>
        </p:nvSpPr>
        <p:spPr bwMode="auto">
          <a:xfrm>
            <a:off x="3343275" y="377825"/>
            <a:ext cx="226060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86" name="Oval 26"/>
          <p:cNvSpPr>
            <a:spLocks noChangeArrowheads="1"/>
          </p:cNvSpPr>
          <p:nvPr/>
        </p:nvSpPr>
        <p:spPr bwMode="auto">
          <a:xfrm>
            <a:off x="2630488" y="1808163"/>
            <a:ext cx="1046162"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8 : 19</a:t>
            </a:r>
          </a:p>
        </p:txBody>
      </p:sp>
      <p:sp>
        <p:nvSpPr>
          <p:cNvPr id="15387" name="Oval 27"/>
          <p:cNvSpPr>
            <a:spLocks noChangeArrowheads="1"/>
          </p:cNvSpPr>
          <p:nvPr/>
        </p:nvSpPr>
        <p:spPr bwMode="auto">
          <a:xfrm>
            <a:off x="881063" y="239553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 : </a:t>
            </a:r>
            <a:r>
              <a:rPr lang="en-US" altLang="ko-KR" sz="1400" b="1">
                <a:latin typeface="Garamond" pitchFamily="18" charset="0"/>
                <a:cs typeface="Times New Roman" pitchFamily="18" charset="0"/>
              </a:rPr>
              <a:t>–</a:t>
            </a:r>
          </a:p>
        </p:txBody>
      </p:sp>
      <p:sp>
        <p:nvSpPr>
          <p:cNvPr id="15388" name="Oval 28"/>
          <p:cNvSpPr>
            <a:spLocks noChangeArrowheads="1"/>
          </p:cNvSpPr>
          <p:nvPr/>
        </p:nvSpPr>
        <p:spPr bwMode="auto">
          <a:xfrm>
            <a:off x="2638425" y="2381250"/>
            <a:ext cx="1046163"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12 : 16</a:t>
            </a:r>
          </a:p>
        </p:txBody>
      </p:sp>
      <p:sp>
        <p:nvSpPr>
          <p:cNvPr id="15389" name="Oval 29"/>
          <p:cNvSpPr>
            <a:spLocks noChangeArrowheads="1"/>
          </p:cNvSpPr>
          <p:nvPr/>
        </p:nvSpPr>
        <p:spPr bwMode="auto">
          <a:xfrm>
            <a:off x="407988" y="29400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a:t>
            </a:r>
            <a:endParaRPr lang="en-US" altLang="ko-KR" sz="1400" b="1">
              <a:latin typeface="Garamond" pitchFamily="18" charset="0"/>
            </a:endParaRPr>
          </a:p>
        </p:txBody>
      </p:sp>
      <p:sp>
        <p:nvSpPr>
          <p:cNvPr id="15390" name="Oval 30"/>
          <p:cNvSpPr>
            <a:spLocks noChangeArrowheads="1"/>
          </p:cNvSpPr>
          <p:nvPr/>
        </p:nvSpPr>
        <p:spPr bwMode="auto">
          <a:xfrm>
            <a:off x="1335088" y="2940050"/>
            <a:ext cx="836612" cy="274638"/>
          </a:xfrm>
          <a:prstGeom prst="ellipse">
            <a:avLst/>
          </a:prstGeom>
          <a:solidFill>
            <a:schemeClr val="bg1"/>
          </a:solidFill>
          <a:ln w="9525">
            <a:solidFill>
              <a:schemeClr val="tx1"/>
            </a:solidFill>
            <a:round/>
            <a:headEnd/>
            <a:tailEnd/>
          </a:ln>
        </p:spPr>
        <p:txBody>
          <a:bodyPr wrap="none" anchor="ctr"/>
          <a:lstStyle/>
          <a:p>
            <a:pPr algn="ctr"/>
            <a:endParaRPr lang="ko-KR" altLang="ko-KR" sz="1400" b="1">
              <a:latin typeface="Garamond" pitchFamily="18" charset="0"/>
              <a:cs typeface="Times New Roman" pitchFamily="18" charset="0"/>
            </a:endParaRPr>
          </a:p>
        </p:txBody>
      </p:sp>
      <p:sp>
        <p:nvSpPr>
          <p:cNvPr id="15391" name="Oval 31"/>
          <p:cNvSpPr>
            <a:spLocks noChangeArrowheads="1"/>
          </p:cNvSpPr>
          <p:nvPr/>
        </p:nvSpPr>
        <p:spPr bwMode="auto">
          <a:xfrm>
            <a:off x="2363788" y="29273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5392" name="Oval 32"/>
          <p:cNvSpPr>
            <a:spLocks noChangeArrowheads="1"/>
          </p:cNvSpPr>
          <p:nvPr/>
        </p:nvSpPr>
        <p:spPr bwMode="auto">
          <a:xfrm>
            <a:off x="3279775" y="29146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5393" name="Oval 33"/>
          <p:cNvSpPr>
            <a:spLocks noChangeArrowheads="1"/>
          </p:cNvSpPr>
          <p:nvPr/>
        </p:nvSpPr>
        <p:spPr bwMode="auto">
          <a:xfrm>
            <a:off x="4217988" y="292258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5394" name="Oval 34"/>
          <p:cNvSpPr>
            <a:spLocks noChangeArrowheads="1"/>
          </p:cNvSpPr>
          <p:nvPr/>
        </p:nvSpPr>
        <p:spPr bwMode="auto">
          <a:xfrm>
            <a:off x="5508625" y="2336800"/>
            <a:ext cx="1046163"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 40</a:t>
            </a:r>
          </a:p>
        </p:txBody>
      </p:sp>
      <p:sp>
        <p:nvSpPr>
          <p:cNvPr id="15395" name="Oval 35"/>
          <p:cNvSpPr>
            <a:spLocks noChangeArrowheads="1"/>
          </p:cNvSpPr>
          <p:nvPr/>
        </p:nvSpPr>
        <p:spPr bwMode="auto">
          <a:xfrm>
            <a:off x="5233988" y="28829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5396" name="Oval 36"/>
          <p:cNvSpPr>
            <a:spLocks noChangeArrowheads="1"/>
          </p:cNvSpPr>
          <p:nvPr/>
        </p:nvSpPr>
        <p:spPr bwMode="auto">
          <a:xfrm>
            <a:off x="6149975" y="28702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 </a:t>
            </a:r>
            <a:r>
              <a:rPr lang="en-US" altLang="ko-KR" sz="1400" b="1">
                <a:latin typeface="Garamond" pitchFamily="18" charset="0"/>
                <a:cs typeface="Times New Roman" pitchFamily="18" charset="0"/>
              </a:rPr>
              <a:t>35</a:t>
            </a:r>
          </a:p>
        </p:txBody>
      </p:sp>
      <p:sp>
        <p:nvSpPr>
          <p:cNvPr id="15397" name="Oval 37"/>
          <p:cNvSpPr>
            <a:spLocks noChangeArrowheads="1"/>
          </p:cNvSpPr>
          <p:nvPr/>
        </p:nvSpPr>
        <p:spPr bwMode="auto">
          <a:xfrm>
            <a:off x="7088188" y="287813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5398" name="Line 38"/>
          <p:cNvSpPr>
            <a:spLocks noChangeShapeType="1"/>
          </p:cNvSpPr>
          <p:nvPr/>
        </p:nvSpPr>
        <p:spPr bwMode="auto">
          <a:xfrm flipH="1">
            <a:off x="801688" y="2646363"/>
            <a:ext cx="261937"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399" name="Line 39"/>
          <p:cNvSpPr>
            <a:spLocks noChangeShapeType="1"/>
          </p:cNvSpPr>
          <p:nvPr/>
        </p:nvSpPr>
        <p:spPr bwMode="auto">
          <a:xfrm>
            <a:off x="1468438" y="2646363"/>
            <a:ext cx="3270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0" name="Line 40"/>
          <p:cNvSpPr>
            <a:spLocks noChangeShapeType="1"/>
          </p:cNvSpPr>
          <p:nvPr/>
        </p:nvSpPr>
        <p:spPr bwMode="auto">
          <a:xfrm flipH="1">
            <a:off x="2682875" y="2620963"/>
            <a:ext cx="20955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1" name="Line 41"/>
          <p:cNvSpPr>
            <a:spLocks noChangeShapeType="1"/>
          </p:cNvSpPr>
          <p:nvPr/>
        </p:nvSpPr>
        <p:spPr bwMode="auto">
          <a:xfrm>
            <a:off x="3167063" y="2646363"/>
            <a:ext cx="509587" cy="261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2" name="Line 42"/>
          <p:cNvSpPr>
            <a:spLocks noChangeShapeType="1"/>
          </p:cNvSpPr>
          <p:nvPr/>
        </p:nvSpPr>
        <p:spPr bwMode="auto">
          <a:xfrm>
            <a:off x="3584575" y="2593975"/>
            <a:ext cx="1031875"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3" name="Line 43"/>
          <p:cNvSpPr>
            <a:spLocks noChangeShapeType="1"/>
          </p:cNvSpPr>
          <p:nvPr/>
        </p:nvSpPr>
        <p:spPr bwMode="auto">
          <a:xfrm flipH="1">
            <a:off x="5635625" y="2568575"/>
            <a:ext cx="169863"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4" name="Line 44"/>
          <p:cNvSpPr>
            <a:spLocks noChangeShapeType="1"/>
          </p:cNvSpPr>
          <p:nvPr/>
        </p:nvSpPr>
        <p:spPr bwMode="auto">
          <a:xfrm>
            <a:off x="6027738" y="2593975"/>
            <a:ext cx="509587"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5" name="Line 45"/>
          <p:cNvSpPr>
            <a:spLocks noChangeShapeType="1"/>
          </p:cNvSpPr>
          <p:nvPr/>
        </p:nvSpPr>
        <p:spPr bwMode="auto">
          <a:xfrm>
            <a:off x="6405563" y="2555875"/>
            <a:ext cx="1098550"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6" name="Line 46"/>
          <p:cNvSpPr>
            <a:spLocks noChangeShapeType="1"/>
          </p:cNvSpPr>
          <p:nvPr/>
        </p:nvSpPr>
        <p:spPr bwMode="auto">
          <a:xfrm flipH="1">
            <a:off x="1301750" y="2006600"/>
            <a:ext cx="1462088"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7" name="Line 47"/>
          <p:cNvSpPr>
            <a:spLocks noChangeShapeType="1"/>
          </p:cNvSpPr>
          <p:nvPr/>
        </p:nvSpPr>
        <p:spPr bwMode="auto">
          <a:xfrm>
            <a:off x="3103563" y="2058988"/>
            <a:ext cx="12700"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8" name="Line 48"/>
          <p:cNvSpPr>
            <a:spLocks noChangeShapeType="1"/>
          </p:cNvSpPr>
          <p:nvPr/>
        </p:nvSpPr>
        <p:spPr bwMode="auto">
          <a:xfrm>
            <a:off x="3468688" y="2044700"/>
            <a:ext cx="226060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09" name="Oval 49"/>
          <p:cNvSpPr>
            <a:spLocks noChangeArrowheads="1"/>
          </p:cNvSpPr>
          <p:nvPr/>
        </p:nvSpPr>
        <p:spPr bwMode="auto">
          <a:xfrm>
            <a:off x="2678113" y="3498850"/>
            <a:ext cx="1046162"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FF0000"/>
                </a:solidFill>
                <a:latin typeface="Garamond" pitchFamily="18" charset="0"/>
              </a:rPr>
              <a:t>8</a:t>
            </a:r>
            <a:r>
              <a:rPr lang="en-US" altLang="ko-KR" sz="1400" b="1" dirty="0">
                <a:latin typeface="Garamond" pitchFamily="18" charset="0"/>
              </a:rPr>
              <a:t> : 19</a:t>
            </a:r>
          </a:p>
        </p:txBody>
      </p:sp>
      <p:sp>
        <p:nvSpPr>
          <p:cNvPr id="15410" name="Oval 50"/>
          <p:cNvSpPr>
            <a:spLocks noChangeArrowheads="1"/>
          </p:cNvSpPr>
          <p:nvPr/>
        </p:nvSpPr>
        <p:spPr bwMode="auto">
          <a:xfrm>
            <a:off x="928688" y="4086225"/>
            <a:ext cx="836612" cy="274638"/>
          </a:xfrm>
          <a:prstGeom prst="ellipse">
            <a:avLst/>
          </a:prstGeom>
          <a:solidFill>
            <a:schemeClr val="bg1"/>
          </a:solidFill>
          <a:ln w="9525">
            <a:solidFill>
              <a:schemeClr val="tx1"/>
            </a:solidFill>
            <a:round/>
            <a:headEnd/>
            <a:tailEnd/>
          </a:ln>
        </p:spPr>
        <p:txBody>
          <a:bodyPr wrap="none" anchor="ctr"/>
          <a:lstStyle/>
          <a:p>
            <a:pPr algn="ctr"/>
            <a:endParaRPr lang="ko-KR" altLang="ko-KR" sz="1400" b="1">
              <a:latin typeface="Garamond" pitchFamily="18" charset="0"/>
              <a:cs typeface="Times New Roman" pitchFamily="18" charset="0"/>
            </a:endParaRPr>
          </a:p>
        </p:txBody>
      </p:sp>
      <p:sp>
        <p:nvSpPr>
          <p:cNvPr id="15411" name="Oval 51"/>
          <p:cNvSpPr>
            <a:spLocks noChangeArrowheads="1"/>
          </p:cNvSpPr>
          <p:nvPr/>
        </p:nvSpPr>
        <p:spPr bwMode="auto">
          <a:xfrm>
            <a:off x="2686050" y="4071938"/>
            <a:ext cx="1046163"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FF0000"/>
                </a:solidFill>
                <a:latin typeface="Garamond" pitchFamily="18" charset="0"/>
              </a:rPr>
              <a:t>12</a:t>
            </a:r>
            <a:r>
              <a:rPr lang="en-US" altLang="ko-KR" sz="1400" b="1" dirty="0">
                <a:latin typeface="Garamond" pitchFamily="18" charset="0"/>
              </a:rPr>
              <a:t> : 16</a:t>
            </a:r>
          </a:p>
        </p:txBody>
      </p:sp>
      <p:sp>
        <p:nvSpPr>
          <p:cNvPr id="15412" name="Oval 52"/>
          <p:cNvSpPr>
            <a:spLocks noChangeArrowheads="1"/>
          </p:cNvSpPr>
          <p:nvPr/>
        </p:nvSpPr>
        <p:spPr bwMode="auto">
          <a:xfrm>
            <a:off x="455613" y="463073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1 : </a:t>
            </a:r>
            <a:r>
              <a:rPr lang="en-US" altLang="ko-KR" sz="1400" b="1" dirty="0">
                <a:solidFill>
                  <a:srgbClr val="FF0000"/>
                </a:solidFill>
                <a:latin typeface="Garamond" pitchFamily="18" charset="0"/>
                <a:cs typeface="Times New Roman" pitchFamily="18" charset="0"/>
              </a:rPr>
              <a:t>3</a:t>
            </a:r>
            <a:endParaRPr lang="en-US" altLang="ko-KR" sz="1400" b="1" dirty="0">
              <a:solidFill>
                <a:srgbClr val="FF0000"/>
              </a:solidFill>
              <a:latin typeface="Garamond" pitchFamily="18" charset="0"/>
            </a:endParaRPr>
          </a:p>
        </p:txBody>
      </p:sp>
      <p:sp>
        <p:nvSpPr>
          <p:cNvPr id="15413" name="Oval 53"/>
          <p:cNvSpPr>
            <a:spLocks noChangeArrowheads="1"/>
          </p:cNvSpPr>
          <p:nvPr/>
        </p:nvSpPr>
        <p:spPr bwMode="auto">
          <a:xfrm>
            <a:off x="2411413" y="461803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5414" name="Oval 54"/>
          <p:cNvSpPr>
            <a:spLocks noChangeArrowheads="1"/>
          </p:cNvSpPr>
          <p:nvPr/>
        </p:nvSpPr>
        <p:spPr bwMode="auto">
          <a:xfrm>
            <a:off x="3327400" y="460533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5415" name="Oval 55"/>
          <p:cNvSpPr>
            <a:spLocks noChangeArrowheads="1"/>
          </p:cNvSpPr>
          <p:nvPr/>
        </p:nvSpPr>
        <p:spPr bwMode="auto">
          <a:xfrm>
            <a:off x="4265613" y="461327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5416" name="Oval 56"/>
          <p:cNvSpPr>
            <a:spLocks noChangeArrowheads="1"/>
          </p:cNvSpPr>
          <p:nvPr/>
        </p:nvSpPr>
        <p:spPr bwMode="auto">
          <a:xfrm>
            <a:off x="5556250" y="4027488"/>
            <a:ext cx="1046163"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 40</a:t>
            </a:r>
          </a:p>
        </p:txBody>
      </p:sp>
      <p:sp>
        <p:nvSpPr>
          <p:cNvPr id="15417" name="Oval 57"/>
          <p:cNvSpPr>
            <a:spLocks noChangeArrowheads="1"/>
          </p:cNvSpPr>
          <p:nvPr/>
        </p:nvSpPr>
        <p:spPr bwMode="auto">
          <a:xfrm>
            <a:off x="5281613" y="457358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5418" name="Oval 58"/>
          <p:cNvSpPr>
            <a:spLocks noChangeArrowheads="1"/>
          </p:cNvSpPr>
          <p:nvPr/>
        </p:nvSpPr>
        <p:spPr bwMode="auto">
          <a:xfrm>
            <a:off x="6197600" y="4560888"/>
            <a:ext cx="836613"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 </a:t>
            </a:r>
            <a:r>
              <a:rPr lang="en-US" altLang="ko-KR" sz="1400" b="1">
                <a:latin typeface="Garamond" pitchFamily="18" charset="0"/>
                <a:cs typeface="Times New Roman" pitchFamily="18" charset="0"/>
              </a:rPr>
              <a:t>35</a:t>
            </a:r>
          </a:p>
        </p:txBody>
      </p:sp>
      <p:sp>
        <p:nvSpPr>
          <p:cNvPr id="15419" name="Oval 59"/>
          <p:cNvSpPr>
            <a:spLocks noChangeArrowheads="1"/>
          </p:cNvSpPr>
          <p:nvPr/>
        </p:nvSpPr>
        <p:spPr bwMode="auto">
          <a:xfrm>
            <a:off x="7135813" y="4568825"/>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5420" name="Line 60"/>
          <p:cNvSpPr>
            <a:spLocks noChangeShapeType="1"/>
          </p:cNvSpPr>
          <p:nvPr/>
        </p:nvSpPr>
        <p:spPr bwMode="auto">
          <a:xfrm flipH="1">
            <a:off x="849313" y="4337050"/>
            <a:ext cx="261937"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1" name="Line 61"/>
          <p:cNvSpPr>
            <a:spLocks noChangeShapeType="1"/>
          </p:cNvSpPr>
          <p:nvPr/>
        </p:nvSpPr>
        <p:spPr bwMode="auto">
          <a:xfrm flipH="1">
            <a:off x="2730500" y="4311650"/>
            <a:ext cx="20955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2" name="Line 62"/>
          <p:cNvSpPr>
            <a:spLocks noChangeShapeType="1"/>
          </p:cNvSpPr>
          <p:nvPr/>
        </p:nvSpPr>
        <p:spPr bwMode="auto">
          <a:xfrm>
            <a:off x="3214688" y="4337050"/>
            <a:ext cx="509587"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3" name="Line 63"/>
          <p:cNvSpPr>
            <a:spLocks noChangeShapeType="1"/>
          </p:cNvSpPr>
          <p:nvPr/>
        </p:nvSpPr>
        <p:spPr bwMode="auto">
          <a:xfrm>
            <a:off x="3632200" y="4284663"/>
            <a:ext cx="1031875"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4" name="Line 64"/>
          <p:cNvSpPr>
            <a:spLocks noChangeShapeType="1"/>
          </p:cNvSpPr>
          <p:nvPr/>
        </p:nvSpPr>
        <p:spPr bwMode="auto">
          <a:xfrm flipH="1">
            <a:off x="5683250" y="4259263"/>
            <a:ext cx="169863"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5" name="Line 65"/>
          <p:cNvSpPr>
            <a:spLocks noChangeShapeType="1"/>
          </p:cNvSpPr>
          <p:nvPr/>
        </p:nvSpPr>
        <p:spPr bwMode="auto">
          <a:xfrm>
            <a:off x="6075363" y="4284663"/>
            <a:ext cx="509587"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6" name="Line 66"/>
          <p:cNvSpPr>
            <a:spLocks noChangeShapeType="1"/>
          </p:cNvSpPr>
          <p:nvPr/>
        </p:nvSpPr>
        <p:spPr bwMode="auto">
          <a:xfrm>
            <a:off x="6453188" y="4246563"/>
            <a:ext cx="1098550" cy="325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7" name="Line 67"/>
          <p:cNvSpPr>
            <a:spLocks noChangeShapeType="1"/>
          </p:cNvSpPr>
          <p:nvPr/>
        </p:nvSpPr>
        <p:spPr bwMode="auto">
          <a:xfrm flipH="1">
            <a:off x="1349375" y="3697288"/>
            <a:ext cx="1462088" cy="39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8" name="Line 68"/>
          <p:cNvSpPr>
            <a:spLocks noChangeShapeType="1"/>
          </p:cNvSpPr>
          <p:nvPr/>
        </p:nvSpPr>
        <p:spPr bwMode="auto">
          <a:xfrm>
            <a:off x="3151188" y="3749675"/>
            <a:ext cx="12700"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29" name="Line 69"/>
          <p:cNvSpPr>
            <a:spLocks noChangeShapeType="1"/>
          </p:cNvSpPr>
          <p:nvPr/>
        </p:nvSpPr>
        <p:spPr bwMode="auto">
          <a:xfrm>
            <a:off x="3516313" y="3735388"/>
            <a:ext cx="226060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30" name="Oval 70"/>
          <p:cNvSpPr>
            <a:spLocks noChangeArrowheads="1"/>
          </p:cNvSpPr>
          <p:nvPr/>
        </p:nvSpPr>
        <p:spPr bwMode="auto">
          <a:xfrm>
            <a:off x="2738438" y="5180013"/>
            <a:ext cx="1046162" cy="2619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FF0000"/>
                </a:solidFill>
                <a:latin typeface="Garamond" pitchFamily="18" charset="0"/>
              </a:rPr>
              <a:t>12</a:t>
            </a:r>
            <a:r>
              <a:rPr lang="en-US" altLang="ko-KR" sz="1400" b="1" dirty="0">
                <a:latin typeface="Garamond" pitchFamily="18" charset="0"/>
              </a:rPr>
              <a:t> : 19</a:t>
            </a:r>
          </a:p>
        </p:txBody>
      </p:sp>
      <p:sp>
        <p:nvSpPr>
          <p:cNvPr id="15431" name="Oval 71"/>
          <p:cNvSpPr>
            <a:spLocks noChangeArrowheads="1"/>
          </p:cNvSpPr>
          <p:nvPr/>
        </p:nvSpPr>
        <p:spPr bwMode="auto">
          <a:xfrm>
            <a:off x="989013" y="576738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dirty="0">
                <a:solidFill>
                  <a:srgbClr val="FF0000"/>
                </a:solidFill>
                <a:latin typeface="Garamond" pitchFamily="18" charset="0"/>
                <a:cs typeface="Times New Roman" pitchFamily="18" charset="0"/>
              </a:rPr>
              <a:t>8</a:t>
            </a:r>
            <a:r>
              <a:rPr lang="en-US" altLang="ko-KR" sz="1400" b="1" dirty="0">
                <a:latin typeface="Garamond" pitchFamily="18" charset="0"/>
                <a:cs typeface="Times New Roman" pitchFamily="18" charset="0"/>
              </a:rPr>
              <a:t> : </a:t>
            </a:r>
          </a:p>
        </p:txBody>
      </p:sp>
      <p:sp>
        <p:nvSpPr>
          <p:cNvPr id="15432" name="Oval 72"/>
          <p:cNvSpPr>
            <a:spLocks noChangeArrowheads="1"/>
          </p:cNvSpPr>
          <p:nvPr/>
        </p:nvSpPr>
        <p:spPr bwMode="auto">
          <a:xfrm>
            <a:off x="2746375" y="5753100"/>
            <a:ext cx="1046163"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dirty="0">
                <a:latin typeface="Garamond" pitchFamily="18" charset="0"/>
              </a:rPr>
              <a:t>16 </a:t>
            </a:r>
            <a:r>
              <a:rPr lang="en-US" altLang="ko-KR" sz="1400" b="1" dirty="0" smtClean="0">
                <a:latin typeface="Garamond" pitchFamily="18" charset="0"/>
              </a:rPr>
              <a:t>: -</a:t>
            </a:r>
            <a:endParaRPr lang="en-US" altLang="ko-KR" sz="1400" b="1" dirty="0">
              <a:latin typeface="Garamond" pitchFamily="18" charset="0"/>
            </a:endParaRPr>
          </a:p>
        </p:txBody>
      </p:sp>
      <p:sp>
        <p:nvSpPr>
          <p:cNvPr id="15433" name="Oval 73"/>
          <p:cNvSpPr>
            <a:spLocks noChangeArrowheads="1"/>
          </p:cNvSpPr>
          <p:nvPr/>
        </p:nvSpPr>
        <p:spPr bwMode="auto">
          <a:xfrm>
            <a:off x="515938" y="63119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 : </a:t>
            </a:r>
            <a:r>
              <a:rPr lang="en-US" altLang="ko-KR" sz="1400" b="1">
                <a:latin typeface="Garamond" pitchFamily="18" charset="0"/>
                <a:cs typeface="Times New Roman" pitchFamily="18" charset="0"/>
              </a:rPr>
              <a:t>3</a:t>
            </a:r>
            <a:endParaRPr lang="en-US" altLang="ko-KR" sz="1400" b="1">
              <a:latin typeface="Garamond" pitchFamily="18" charset="0"/>
            </a:endParaRPr>
          </a:p>
        </p:txBody>
      </p:sp>
      <p:sp>
        <p:nvSpPr>
          <p:cNvPr id="15434" name="Oval 74"/>
          <p:cNvSpPr>
            <a:spLocks noChangeArrowheads="1"/>
          </p:cNvSpPr>
          <p:nvPr/>
        </p:nvSpPr>
        <p:spPr bwMode="auto">
          <a:xfrm>
            <a:off x="2471738" y="629920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14 : </a:t>
            </a:r>
            <a:r>
              <a:rPr lang="en-US" altLang="ko-KR" sz="1400" b="1">
                <a:latin typeface="Garamond" pitchFamily="18" charset="0"/>
                <a:cs typeface="Times New Roman" pitchFamily="18" charset="0"/>
              </a:rPr>
              <a:t>–</a:t>
            </a:r>
          </a:p>
        </p:txBody>
      </p:sp>
      <p:sp>
        <p:nvSpPr>
          <p:cNvPr id="15435" name="Oval 75"/>
          <p:cNvSpPr>
            <a:spLocks noChangeArrowheads="1"/>
          </p:cNvSpPr>
          <p:nvPr/>
        </p:nvSpPr>
        <p:spPr bwMode="auto">
          <a:xfrm>
            <a:off x="3387725" y="628650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17 : </a:t>
            </a:r>
            <a:r>
              <a:rPr lang="en-US" altLang="ko-KR" sz="1400" b="1">
                <a:latin typeface="Garamond" pitchFamily="18" charset="0"/>
                <a:cs typeface="Times New Roman" pitchFamily="18" charset="0"/>
              </a:rPr>
              <a:t>–</a:t>
            </a:r>
          </a:p>
        </p:txBody>
      </p:sp>
      <p:sp>
        <p:nvSpPr>
          <p:cNvPr id="15436" name="Oval 76"/>
          <p:cNvSpPr>
            <a:spLocks noChangeArrowheads="1"/>
          </p:cNvSpPr>
          <p:nvPr/>
        </p:nvSpPr>
        <p:spPr bwMode="auto">
          <a:xfrm>
            <a:off x="5616575" y="5708650"/>
            <a:ext cx="1046163" cy="2619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27 : 40</a:t>
            </a:r>
          </a:p>
        </p:txBody>
      </p:sp>
      <p:sp>
        <p:nvSpPr>
          <p:cNvPr id="15437" name="Oval 77"/>
          <p:cNvSpPr>
            <a:spLocks noChangeArrowheads="1"/>
          </p:cNvSpPr>
          <p:nvPr/>
        </p:nvSpPr>
        <p:spPr bwMode="auto">
          <a:xfrm>
            <a:off x="5341938" y="62547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20 : 24</a:t>
            </a:r>
            <a:endParaRPr lang="en-US" altLang="ko-KR" sz="1400" b="1">
              <a:latin typeface="Garamond" pitchFamily="18" charset="0"/>
              <a:cs typeface="Times New Roman" pitchFamily="18" charset="0"/>
            </a:endParaRPr>
          </a:p>
        </p:txBody>
      </p:sp>
      <p:sp>
        <p:nvSpPr>
          <p:cNvPr id="15438" name="Oval 78"/>
          <p:cNvSpPr>
            <a:spLocks noChangeArrowheads="1"/>
          </p:cNvSpPr>
          <p:nvPr/>
        </p:nvSpPr>
        <p:spPr bwMode="auto">
          <a:xfrm>
            <a:off x="6257925" y="6242050"/>
            <a:ext cx="836613"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30 : </a:t>
            </a:r>
            <a:r>
              <a:rPr lang="en-US" altLang="ko-KR" sz="1400" b="1">
                <a:latin typeface="Garamond" pitchFamily="18" charset="0"/>
                <a:cs typeface="Times New Roman" pitchFamily="18" charset="0"/>
              </a:rPr>
              <a:t>35</a:t>
            </a:r>
          </a:p>
        </p:txBody>
      </p:sp>
      <p:sp>
        <p:nvSpPr>
          <p:cNvPr id="15439" name="Oval 79"/>
          <p:cNvSpPr>
            <a:spLocks noChangeArrowheads="1"/>
          </p:cNvSpPr>
          <p:nvPr/>
        </p:nvSpPr>
        <p:spPr bwMode="auto">
          <a:xfrm>
            <a:off x="7196138" y="6249988"/>
            <a:ext cx="836612" cy="274637"/>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51 : 55</a:t>
            </a:r>
            <a:endParaRPr lang="en-US" altLang="ko-KR" sz="1400" b="1">
              <a:latin typeface="Garamond" pitchFamily="18" charset="0"/>
              <a:cs typeface="Times New Roman" pitchFamily="18" charset="0"/>
            </a:endParaRPr>
          </a:p>
        </p:txBody>
      </p:sp>
      <p:sp>
        <p:nvSpPr>
          <p:cNvPr id="15440" name="Line 80"/>
          <p:cNvSpPr>
            <a:spLocks noChangeShapeType="1"/>
          </p:cNvSpPr>
          <p:nvPr/>
        </p:nvSpPr>
        <p:spPr bwMode="auto">
          <a:xfrm flipH="1">
            <a:off x="909638" y="6018213"/>
            <a:ext cx="261937"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1" name="Line 81"/>
          <p:cNvSpPr>
            <a:spLocks noChangeShapeType="1"/>
          </p:cNvSpPr>
          <p:nvPr/>
        </p:nvSpPr>
        <p:spPr bwMode="auto">
          <a:xfrm flipH="1">
            <a:off x="2790825" y="5992813"/>
            <a:ext cx="209550"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2" name="Line 82"/>
          <p:cNvSpPr>
            <a:spLocks noChangeShapeType="1"/>
          </p:cNvSpPr>
          <p:nvPr/>
        </p:nvSpPr>
        <p:spPr bwMode="auto">
          <a:xfrm>
            <a:off x="3495675" y="5980113"/>
            <a:ext cx="288925" cy="300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3" name="Line 83"/>
          <p:cNvSpPr>
            <a:spLocks noChangeShapeType="1"/>
          </p:cNvSpPr>
          <p:nvPr/>
        </p:nvSpPr>
        <p:spPr bwMode="auto">
          <a:xfrm flipH="1">
            <a:off x="5743575" y="5940425"/>
            <a:ext cx="169863"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4" name="Line 84"/>
          <p:cNvSpPr>
            <a:spLocks noChangeShapeType="1"/>
          </p:cNvSpPr>
          <p:nvPr/>
        </p:nvSpPr>
        <p:spPr bwMode="auto">
          <a:xfrm>
            <a:off x="6135688" y="5965825"/>
            <a:ext cx="509587"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5" name="Line 85"/>
          <p:cNvSpPr>
            <a:spLocks noChangeShapeType="1"/>
          </p:cNvSpPr>
          <p:nvPr/>
        </p:nvSpPr>
        <p:spPr bwMode="auto">
          <a:xfrm>
            <a:off x="6513513" y="5927725"/>
            <a:ext cx="1098550"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6" name="Line 86"/>
          <p:cNvSpPr>
            <a:spLocks noChangeShapeType="1"/>
          </p:cNvSpPr>
          <p:nvPr/>
        </p:nvSpPr>
        <p:spPr bwMode="auto">
          <a:xfrm flipH="1">
            <a:off x="1409700" y="5378450"/>
            <a:ext cx="1462088"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7" name="Line 87"/>
          <p:cNvSpPr>
            <a:spLocks noChangeShapeType="1"/>
          </p:cNvSpPr>
          <p:nvPr/>
        </p:nvSpPr>
        <p:spPr bwMode="auto">
          <a:xfrm>
            <a:off x="3211513" y="5430838"/>
            <a:ext cx="12700"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8" name="Line 88"/>
          <p:cNvSpPr>
            <a:spLocks noChangeShapeType="1"/>
          </p:cNvSpPr>
          <p:nvPr/>
        </p:nvSpPr>
        <p:spPr bwMode="auto">
          <a:xfrm>
            <a:off x="3576638" y="5416550"/>
            <a:ext cx="226060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49" name="Oval 89"/>
          <p:cNvSpPr>
            <a:spLocks noChangeArrowheads="1"/>
          </p:cNvSpPr>
          <p:nvPr/>
        </p:nvSpPr>
        <p:spPr bwMode="auto">
          <a:xfrm>
            <a:off x="1522413" y="6305550"/>
            <a:ext cx="836612" cy="274638"/>
          </a:xfrm>
          <a:prstGeom prst="ellipse">
            <a:avLst/>
          </a:prstGeom>
          <a:solidFill>
            <a:schemeClr val="bg1"/>
          </a:solidFill>
          <a:ln w="9525">
            <a:solidFill>
              <a:schemeClr val="tx1"/>
            </a:solidFill>
            <a:round/>
            <a:headEnd/>
            <a:tailEnd/>
          </a:ln>
        </p:spPr>
        <p:txBody>
          <a:bodyPr wrap="none" anchor="ctr"/>
          <a:lstStyle/>
          <a:p>
            <a:pPr algn="ctr"/>
            <a:r>
              <a:rPr lang="en-US" altLang="ko-KR" sz="1400" b="1">
                <a:latin typeface="Garamond" pitchFamily="18" charset="0"/>
              </a:rPr>
              <a:t>9 : </a:t>
            </a:r>
            <a:r>
              <a:rPr lang="en-US" altLang="ko-KR" sz="1400" b="1">
                <a:latin typeface="Garamond" pitchFamily="18" charset="0"/>
                <a:cs typeface="Times New Roman" pitchFamily="18" charset="0"/>
              </a:rPr>
              <a:t>–</a:t>
            </a:r>
          </a:p>
        </p:txBody>
      </p:sp>
      <p:sp>
        <p:nvSpPr>
          <p:cNvPr id="15450" name="Line 90"/>
          <p:cNvSpPr>
            <a:spLocks noChangeShapeType="1"/>
          </p:cNvSpPr>
          <p:nvPr/>
        </p:nvSpPr>
        <p:spPr bwMode="auto">
          <a:xfrm>
            <a:off x="1619250" y="6034088"/>
            <a:ext cx="301625"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51" name="Text Box 91"/>
          <p:cNvSpPr txBox="1">
            <a:spLocks noChangeArrowheads="1"/>
          </p:cNvSpPr>
          <p:nvPr/>
        </p:nvSpPr>
        <p:spPr bwMode="auto">
          <a:xfrm>
            <a:off x="0" y="3513138"/>
            <a:ext cx="1220788" cy="366712"/>
          </a:xfrm>
          <a:prstGeom prst="rect">
            <a:avLst/>
          </a:prstGeom>
          <a:solidFill>
            <a:schemeClr val="bg1"/>
          </a:solidFill>
          <a:ln>
            <a:noFill/>
          </a:ln>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800" b="1">
                <a:solidFill>
                  <a:srgbClr val="FF0000"/>
                </a:solidFill>
                <a:latin typeface="Garamond" pitchFamily="18" charset="0"/>
              </a:rPr>
              <a:t>underflow!</a:t>
            </a:r>
          </a:p>
        </p:txBody>
      </p:sp>
      <p:sp>
        <p:nvSpPr>
          <p:cNvPr id="15452" name="Line 92"/>
          <p:cNvSpPr>
            <a:spLocks noChangeShapeType="1"/>
          </p:cNvSpPr>
          <p:nvPr/>
        </p:nvSpPr>
        <p:spPr bwMode="auto">
          <a:xfrm flipV="1">
            <a:off x="1189038" y="3265488"/>
            <a:ext cx="274637" cy="2873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5453" name="Line 93"/>
          <p:cNvSpPr>
            <a:spLocks noChangeShapeType="1"/>
          </p:cNvSpPr>
          <p:nvPr/>
        </p:nvSpPr>
        <p:spPr bwMode="auto">
          <a:xfrm>
            <a:off x="731838" y="3852863"/>
            <a:ext cx="352425" cy="1698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5454" name="Text Box 94"/>
          <p:cNvSpPr txBox="1">
            <a:spLocks noChangeArrowheads="1"/>
          </p:cNvSpPr>
          <p:nvPr/>
        </p:nvSpPr>
        <p:spPr bwMode="auto">
          <a:xfrm>
            <a:off x="7186575" y="3598863"/>
            <a:ext cx="1795684" cy="400110"/>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2000" b="1" dirty="0">
                <a:solidFill>
                  <a:srgbClr val="FF0000"/>
                </a:solidFill>
                <a:latin typeface="Garamond" pitchFamily="18" charset="0"/>
              </a:rPr>
              <a:t>Node </a:t>
            </a:r>
            <a:r>
              <a:rPr lang="en-US" altLang="ko-KR" sz="2000" b="1" dirty="0" smtClean="0">
                <a:solidFill>
                  <a:srgbClr val="FF0000"/>
                </a:solidFill>
                <a:latin typeface="Garamond" pitchFamily="18" charset="0"/>
              </a:rPr>
              <a:t>Merging</a:t>
            </a:r>
            <a:endParaRPr lang="en-US" altLang="ko-KR" sz="2000" b="1" dirty="0">
              <a:solidFill>
                <a:srgbClr val="FF0000"/>
              </a:solidFill>
              <a:latin typeface="Garamond" pitchFamily="18" charset="0"/>
            </a:endParaRPr>
          </a:p>
        </p:txBody>
      </p:sp>
      <p:sp>
        <p:nvSpPr>
          <p:cNvPr id="15455" name="Text Box 95"/>
          <p:cNvSpPr txBox="1">
            <a:spLocks noChangeArrowheads="1"/>
          </p:cNvSpPr>
          <p:nvPr/>
        </p:nvSpPr>
        <p:spPr bwMode="auto">
          <a:xfrm>
            <a:off x="7229228" y="5483959"/>
            <a:ext cx="1607043" cy="400110"/>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2000" b="1" dirty="0">
                <a:solidFill>
                  <a:srgbClr val="FF0000"/>
                </a:solidFill>
                <a:latin typeface="Garamond" pitchFamily="18" charset="0"/>
              </a:rPr>
              <a:t>Key Rotation</a:t>
            </a:r>
          </a:p>
        </p:txBody>
      </p:sp>
      <p:sp>
        <p:nvSpPr>
          <p:cNvPr id="15456" name="Rectangle 96"/>
          <p:cNvSpPr>
            <a:spLocks noChangeArrowheads="1"/>
          </p:cNvSpPr>
          <p:nvPr/>
        </p:nvSpPr>
        <p:spPr bwMode="auto">
          <a:xfrm>
            <a:off x="7268269" y="334168"/>
            <a:ext cx="1408311" cy="428625"/>
          </a:xfrm>
          <a:prstGeom prst="rect">
            <a:avLst/>
          </a:prstGeom>
          <a:ln/>
        </p:spPr>
        <p:style>
          <a:lnRef idx="2">
            <a:schemeClr val="dk1"/>
          </a:lnRef>
          <a:fillRef idx="1">
            <a:schemeClr val="lt1"/>
          </a:fillRef>
          <a:effectRef idx="0">
            <a:schemeClr val="dk1"/>
          </a:effectRef>
          <a:fontRef idx="minor">
            <a:schemeClr val="dk1"/>
          </a:fontRef>
        </p:style>
        <p:txBody>
          <a:bodyPr anchor="ctr"/>
          <a:lstStyle/>
          <a:p>
            <a:r>
              <a:rPr lang="en-US" altLang="ko-KR" sz="2000" b="1" dirty="0">
                <a:solidFill>
                  <a:srgbClr val="FF0000"/>
                </a:solidFill>
                <a:latin typeface="Garamond" pitchFamily="18" charset="0"/>
              </a:rPr>
              <a:t>delete(5)</a:t>
            </a:r>
          </a:p>
        </p:txBody>
      </p:sp>
    </p:spTree>
    <p:extLst>
      <p:ext uri="{BB962C8B-B14F-4D97-AF65-F5344CB8AC3E}">
        <p14:creationId xmlns:p14="http://schemas.microsoft.com/office/powerpoint/2010/main" val="4118993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9FB5FEC3-72EC-4F51-8157-5735618D1047}" type="slidenum">
              <a:rPr kumimoji="0" lang="en-US" altLang="ko-KR" sz="1400" smtClean="0">
                <a:latin typeface="Trebuchet MS" pitchFamily="34" charset="0"/>
              </a:rPr>
              <a:pPr/>
              <a:t>6</a:t>
            </a:fld>
            <a:endParaRPr kumimoji="0" lang="en-US" altLang="ko-KR" sz="1400" smtClean="0">
              <a:latin typeface="Trebuchet MS" pitchFamily="34" charset="0"/>
            </a:endParaRPr>
          </a:p>
        </p:txBody>
      </p:sp>
      <p:sp>
        <p:nvSpPr>
          <p:cNvPr id="6147" name="Text Box 3"/>
          <p:cNvSpPr txBox="1">
            <a:spLocks noChangeArrowheads="1"/>
          </p:cNvSpPr>
          <p:nvPr/>
        </p:nvSpPr>
        <p:spPr bwMode="auto">
          <a:xfrm>
            <a:off x="557213" y="1124744"/>
            <a:ext cx="79756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buFontTx/>
              <a:buChar char="•"/>
            </a:pPr>
            <a:r>
              <a:rPr lang="en-US" altLang="ko-KR" sz="2000" dirty="0" smtClean="0"/>
              <a:t> The </a:t>
            </a:r>
            <a:r>
              <a:rPr lang="en-US" altLang="ko-KR" sz="2000" dirty="0">
                <a:solidFill>
                  <a:srgbClr val="FF0000"/>
                </a:solidFill>
              </a:rPr>
              <a:t>height  of a node </a:t>
            </a:r>
            <a:r>
              <a:rPr lang="en-US" altLang="ko-KR" sz="2000" dirty="0"/>
              <a:t>is the length of the longest path from that node to a leaf. (leaf: height 0</a:t>
            </a:r>
            <a:r>
              <a:rPr lang="en-US" altLang="ko-KR" sz="2000" dirty="0" smtClean="0"/>
              <a:t>)</a:t>
            </a:r>
          </a:p>
          <a:p>
            <a:pPr algn="just" eaLnBrk="1" hangingPunct="1">
              <a:lnSpc>
                <a:spcPct val="90000"/>
              </a:lnSpc>
              <a:spcBef>
                <a:spcPct val="50000"/>
              </a:spcBef>
              <a:buFontTx/>
              <a:buChar char="•"/>
            </a:pPr>
            <a:r>
              <a:rPr lang="en-US" altLang="ko-KR" sz="2000" dirty="0" smtClean="0"/>
              <a:t> The </a:t>
            </a:r>
            <a:r>
              <a:rPr lang="en-US" altLang="ko-KR" sz="2000" dirty="0" smtClean="0">
                <a:solidFill>
                  <a:srgbClr val="FF0000"/>
                </a:solidFill>
              </a:rPr>
              <a:t>height  of a tree </a:t>
            </a:r>
            <a:r>
              <a:rPr lang="en-US" altLang="ko-KR" sz="2000" dirty="0" smtClean="0"/>
              <a:t>is the height of root.</a:t>
            </a:r>
          </a:p>
          <a:p>
            <a:pPr algn="just" eaLnBrk="1" hangingPunct="1">
              <a:lnSpc>
                <a:spcPct val="90000"/>
              </a:lnSpc>
              <a:spcBef>
                <a:spcPct val="50000"/>
              </a:spcBef>
              <a:buFontTx/>
              <a:buChar char="•"/>
            </a:pPr>
            <a:r>
              <a:rPr lang="en-US" altLang="ko-KR" sz="2000" dirty="0" smtClean="0"/>
              <a:t> </a:t>
            </a:r>
            <a:r>
              <a:rPr lang="en-US" altLang="ko-KR" sz="2000" dirty="0"/>
              <a:t>If there is a path from n</a:t>
            </a:r>
            <a:r>
              <a:rPr lang="en-US" altLang="ko-KR" sz="2000" baseline="-25000" dirty="0"/>
              <a:t>1 </a:t>
            </a:r>
            <a:r>
              <a:rPr lang="en-US" altLang="ko-KR" sz="2000" dirty="0"/>
              <a:t>to n</a:t>
            </a:r>
            <a:r>
              <a:rPr lang="en-US" altLang="ko-KR" sz="2000" baseline="-25000" dirty="0"/>
              <a:t>2</a:t>
            </a:r>
            <a:r>
              <a:rPr lang="en-US" altLang="ko-KR" sz="2000" dirty="0"/>
              <a:t>, n</a:t>
            </a:r>
            <a:r>
              <a:rPr lang="en-US" altLang="ko-KR" sz="2000" baseline="-25000" dirty="0"/>
              <a:t>2</a:t>
            </a:r>
            <a:r>
              <a:rPr lang="en-US" altLang="ko-KR" sz="2000" dirty="0"/>
              <a:t> is a </a:t>
            </a:r>
            <a:r>
              <a:rPr lang="en-US" altLang="ko-KR" sz="2000" dirty="0">
                <a:solidFill>
                  <a:srgbClr val="FF0000"/>
                </a:solidFill>
              </a:rPr>
              <a:t>descendant</a:t>
            </a:r>
            <a:r>
              <a:rPr lang="en-US" altLang="ko-KR" sz="2000" dirty="0"/>
              <a:t> of n</a:t>
            </a:r>
            <a:r>
              <a:rPr lang="en-US" altLang="ko-KR" sz="2000" baseline="-25000" dirty="0"/>
              <a:t>1</a:t>
            </a:r>
            <a:r>
              <a:rPr lang="en-US" altLang="ko-KR" sz="2000" dirty="0"/>
              <a:t>. (proper descendant if n</a:t>
            </a:r>
            <a:r>
              <a:rPr lang="en-US" altLang="ko-KR" sz="2000" baseline="-25000" dirty="0"/>
              <a:t>1 </a:t>
            </a:r>
            <a:r>
              <a:rPr lang="en-US" altLang="ko-KR" sz="2000" dirty="0">
                <a:sym typeface="Symbol" pitchFamily="18" charset="2"/>
              </a:rPr>
              <a:t></a:t>
            </a:r>
            <a:r>
              <a:rPr lang="en-US" altLang="ko-KR" sz="2000" dirty="0"/>
              <a:t> n</a:t>
            </a:r>
            <a:r>
              <a:rPr lang="en-US" altLang="ko-KR" sz="2000" baseline="-25000" dirty="0"/>
              <a:t>2</a:t>
            </a:r>
            <a:r>
              <a:rPr lang="en-US" altLang="ko-KR" sz="2000" dirty="0"/>
              <a:t>.)  </a:t>
            </a:r>
            <a:r>
              <a:rPr lang="en-US" altLang="ko-KR" sz="2000" dirty="0">
                <a:solidFill>
                  <a:srgbClr val="FF0000"/>
                </a:solidFill>
              </a:rPr>
              <a:t>Ancestor</a:t>
            </a:r>
            <a:r>
              <a:rPr lang="en-US" altLang="ko-KR" sz="2000" dirty="0"/>
              <a:t> is similarly defined.</a:t>
            </a:r>
          </a:p>
        </p:txBody>
      </p:sp>
      <p:sp>
        <p:nvSpPr>
          <p:cNvPr id="61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Miscellaneous Definitions of Trees</a:t>
            </a:r>
          </a:p>
        </p:txBody>
      </p:sp>
      <p:grpSp>
        <p:nvGrpSpPr>
          <p:cNvPr id="5" name="Group 44"/>
          <p:cNvGrpSpPr>
            <a:grpSpLocks/>
          </p:cNvGrpSpPr>
          <p:nvPr/>
        </p:nvGrpSpPr>
        <p:grpSpPr bwMode="auto">
          <a:xfrm>
            <a:off x="931446" y="3224406"/>
            <a:ext cx="3017838" cy="2770188"/>
            <a:chOff x="3113" y="1570"/>
            <a:chExt cx="1901" cy="1745"/>
          </a:xfrm>
        </p:grpSpPr>
        <p:sp>
          <p:nvSpPr>
            <p:cNvPr id="6" name="Oval 16"/>
            <p:cNvSpPr>
              <a:spLocks noChangeArrowheads="1"/>
            </p:cNvSpPr>
            <p:nvPr/>
          </p:nvSpPr>
          <p:spPr bwMode="auto">
            <a:xfrm>
              <a:off x="3408" y="3047"/>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H</a:t>
              </a:r>
            </a:p>
          </p:txBody>
        </p:sp>
        <p:sp>
          <p:nvSpPr>
            <p:cNvPr id="7" name="Oval 17"/>
            <p:cNvSpPr>
              <a:spLocks noChangeArrowheads="1"/>
            </p:cNvSpPr>
            <p:nvPr/>
          </p:nvSpPr>
          <p:spPr bwMode="auto">
            <a:xfrm>
              <a:off x="3967" y="3046"/>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I</a:t>
              </a:r>
            </a:p>
          </p:txBody>
        </p:sp>
        <p:sp>
          <p:nvSpPr>
            <p:cNvPr id="8" name="Oval 18"/>
            <p:cNvSpPr>
              <a:spLocks noChangeArrowheads="1"/>
            </p:cNvSpPr>
            <p:nvPr/>
          </p:nvSpPr>
          <p:spPr bwMode="auto">
            <a:xfrm>
              <a:off x="3113" y="255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E</a:t>
              </a:r>
            </a:p>
          </p:txBody>
        </p:sp>
        <p:sp>
          <p:nvSpPr>
            <p:cNvPr id="9" name="Oval 19"/>
            <p:cNvSpPr>
              <a:spLocks noChangeArrowheads="1"/>
            </p:cNvSpPr>
            <p:nvPr/>
          </p:nvSpPr>
          <p:spPr bwMode="auto">
            <a:xfrm>
              <a:off x="3680" y="2548"/>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F</a:t>
              </a:r>
            </a:p>
          </p:txBody>
        </p:sp>
        <p:sp>
          <p:nvSpPr>
            <p:cNvPr id="10" name="Oval 20"/>
            <p:cNvSpPr>
              <a:spLocks noChangeArrowheads="1"/>
            </p:cNvSpPr>
            <p:nvPr/>
          </p:nvSpPr>
          <p:spPr bwMode="auto">
            <a:xfrm>
              <a:off x="3378" y="203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B</a:t>
              </a:r>
            </a:p>
          </p:txBody>
        </p:sp>
        <p:sp>
          <p:nvSpPr>
            <p:cNvPr id="11" name="Oval 21"/>
            <p:cNvSpPr>
              <a:spLocks noChangeArrowheads="1"/>
            </p:cNvSpPr>
            <p:nvPr/>
          </p:nvSpPr>
          <p:spPr bwMode="auto">
            <a:xfrm>
              <a:off x="4746" y="202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D</a:t>
              </a:r>
            </a:p>
          </p:txBody>
        </p:sp>
        <p:sp>
          <p:nvSpPr>
            <p:cNvPr id="12" name="Oval 22"/>
            <p:cNvSpPr>
              <a:spLocks noChangeArrowheads="1"/>
            </p:cNvSpPr>
            <p:nvPr/>
          </p:nvSpPr>
          <p:spPr bwMode="auto">
            <a:xfrm>
              <a:off x="4228" y="2519"/>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a:t>G</a:t>
              </a:r>
            </a:p>
          </p:txBody>
        </p:sp>
        <p:sp>
          <p:nvSpPr>
            <p:cNvPr id="13" name="Oval 23"/>
            <p:cNvSpPr>
              <a:spLocks noChangeArrowheads="1"/>
            </p:cNvSpPr>
            <p:nvPr/>
          </p:nvSpPr>
          <p:spPr bwMode="auto">
            <a:xfrm>
              <a:off x="4194" y="157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A</a:t>
              </a:r>
            </a:p>
          </p:txBody>
        </p:sp>
        <p:sp>
          <p:nvSpPr>
            <p:cNvPr id="14" name="Oval 24"/>
            <p:cNvSpPr>
              <a:spLocks noChangeArrowheads="1"/>
            </p:cNvSpPr>
            <p:nvPr/>
          </p:nvSpPr>
          <p:spPr bwMode="auto">
            <a:xfrm>
              <a:off x="4216" y="203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b="1" dirty="0"/>
                <a:t>C</a:t>
              </a:r>
            </a:p>
          </p:txBody>
        </p:sp>
        <p:sp>
          <p:nvSpPr>
            <p:cNvPr id="15" name="Line 25"/>
            <p:cNvSpPr>
              <a:spLocks noChangeShapeType="1"/>
            </p:cNvSpPr>
            <p:nvPr/>
          </p:nvSpPr>
          <p:spPr bwMode="auto">
            <a:xfrm>
              <a:off x="4343" y="1847"/>
              <a:ext cx="0"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26"/>
            <p:cNvSpPr>
              <a:spLocks noChangeShapeType="1"/>
            </p:cNvSpPr>
            <p:nvPr/>
          </p:nvSpPr>
          <p:spPr bwMode="auto">
            <a:xfrm>
              <a:off x="4351" y="2310"/>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Line 27"/>
            <p:cNvSpPr>
              <a:spLocks noChangeShapeType="1"/>
            </p:cNvSpPr>
            <p:nvPr/>
          </p:nvSpPr>
          <p:spPr bwMode="auto">
            <a:xfrm flipH="1">
              <a:off x="3580" y="1791"/>
              <a:ext cx="641"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 name="Line 28"/>
            <p:cNvSpPr>
              <a:spLocks noChangeShapeType="1"/>
            </p:cNvSpPr>
            <p:nvPr/>
          </p:nvSpPr>
          <p:spPr bwMode="auto">
            <a:xfrm>
              <a:off x="4432" y="1799"/>
              <a:ext cx="4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9" name="Line 29"/>
            <p:cNvSpPr>
              <a:spLocks noChangeShapeType="1"/>
            </p:cNvSpPr>
            <p:nvPr/>
          </p:nvSpPr>
          <p:spPr bwMode="auto">
            <a:xfrm flipH="1">
              <a:off x="3264" y="2318"/>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0" name="Line 30"/>
            <p:cNvSpPr>
              <a:spLocks noChangeShapeType="1"/>
            </p:cNvSpPr>
            <p:nvPr/>
          </p:nvSpPr>
          <p:spPr bwMode="auto">
            <a:xfrm>
              <a:off x="3597" y="2302"/>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1" name="Line 31"/>
            <p:cNvSpPr>
              <a:spLocks noChangeShapeType="1"/>
            </p:cNvSpPr>
            <p:nvPr/>
          </p:nvSpPr>
          <p:spPr bwMode="auto">
            <a:xfrm>
              <a:off x="3897" y="2789"/>
              <a:ext cx="194"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2" name="Line 32"/>
            <p:cNvSpPr>
              <a:spLocks noChangeShapeType="1"/>
            </p:cNvSpPr>
            <p:nvPr/>
          </p:nvSpPr>
          <p:spPr bwMode="auto">
            <a:xfrm flipH="1">
              <a:off x="3580" y="2789"/>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26" name="직사각형 25"/>
          <p:cNvSpPr/>
          <p:nvPr/>
        </p:nvSpPr>
        <p:spPr>
          <a:xfrm>
            <a:off x="2176046" y="4579337"/>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H:1</a:t>
            </a:r>
            <a:endParaRPr lang="ko-KR" altLang="en-US" sz="1100" dirty="0">
              <a:solidFill>
                <a:srgbClr val="0000FF"/>
              </a:solidFill>
            </a:endParaRPr>
          </a:p>
        </p:txBody>
      </p:sp>
      <p:sp>
        <p:nvSpPr>
          <p:cNvPr id="27" name="직사각형 26"/>
          <p:cNvSpPr/>
          <p:nvPr/>
        </p:nvSpPr>
        <p:spPr>
          <a:xfrm>
            <a:off x="1805676" y="3973652"/>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H:2</a:t>
            </a:r>
            <a:endParaRPr lang="ko-KR" altLang="en-US" sz="1100" dirty="0">
              <a:solidFill>
                <a:srgbClr val="0000FF"/>
              </a:solidFill>
            </a:endParaRPr>
          </a:p>
        </p:txBody>
      </p:sp>
      <p:sp>
        <p:nvSpPr>
          <p:cNvPr id="28" name="직사각형 27"/>
          <p:cNvSpPr/>
          <p:nvPr/>
        </p:nvSpPr>
        <p:spPr>
          <a:xfrm>
            <a:off x="557213" y="4609234"/>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H:0</a:t>
            </a:r>
            <a:endParaRPr lang="ko-KR" altLang="en-US" sz="1100" dirty="0">
              <a:solidFill>
                <a:srgbClr val="0000FF"/>
              </a:solidFill>
            </a:endParaRPr>
          </a:p>
        </p:txBody>
      </p:sp>
      <p:sp>
        <p:nvSpPr>
          <p:cNvPr id="29" name="직사각형 28"/>
          <p:cNvSpPr/>
          <p:nvPr/>
        </p:nvSpPr>
        <p:spPr>
          <a:xfrm>
            <a:off x="971600" y="5471646"/>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H:0</a:t>
            </a:r>
            <a:endParaRPr lang="ko-KR" altLang="en-US" sz="1100" dirty="0">
              <a:solidFill>
                <a:srgbClr val="0000FF"/>
              </a:solidFill>
            </a:endParaRPr>
          </a:p>
        </p:txBody>
      </p:sp>
      <p:sp>
        <p:nvSpPr>
          <p:cNvPr id="30" name="직사각형 29"/>
          <p:cNvSpPr/>
          <p:nvPr/>
        </p:nvSpPr>
        <p:spPr>
          <a:xfrm>
            <a:off x="2714667" y="5444039"/>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H:0</a:t>
            </a:r>
            <a:endParaRPr lang="ko-KR" altLang="en-US" sz="1100" dirty="0">
              <a:solidFill>
                <a:srgbClr val="0000FF"/>
              </a:solidFill>
            </a:endParaRPr>
          </a:p>
        </p:txBody>
      </p:sp>
      <p:sp>
        <p:nvSpPr>
          <p:cNvPr id="31" name="직사각형 30"/>
          <p:cNvSpPr/>
          <p:nvPr/>
        </p:nvSpPr>
        <p:spPr>
          <a:xfrm>
            <a:off x="3126959" y="4666814"/>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H:0</a:t>
            </a:r>
            <a:endParaRPr lang="ko-KR" altLang="en-US" sz="1100" dirty="0">
              <a:solidFill>
                <a:srgbClr val="0000FF"/>
              </a:solidFill>
            </a:endParaRPr>
          </a:p>
        </p:txBody>
      </p:sp>
      <p:sp>
        <p:nvSpPr>
          <p:cNvPr id="32" name="직사각형 31"/>
          <p:cNvSpPr/>
          <p:nvPr/>
        </p:nvSpPr>
        <p:spPr>
          <a:xfrm>
            <a:off x="3919070" y="3814326"/>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H:0</a:t>
            </a:r>
            <a:endParaRPr lang="ko-KR" altLang="en-US" sz="1100" dirty="0">
              <a:solidFill>
                <a:srgbClr val="0000FF"/>
              </a:solidFill>
            </a:endParaRPr>
          </a:p>
        </p:txBody>
      </p:sp>
      <p:sp>
        <p:nvSpPr>
          <p:cNvPr id="33" name="직사각형 32"/>
          <p:cNvSpPr/>
          <p:nvPr/>
        </p:nvSpPr>
        <p:spPr>
          <a:xfrm>
            <a:off x="3107909" y="3842847"/>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H:1</a:t>
            </a:r>
            <a:endParaRPr lang="ko-KR" altLang="en-US" sz="1100" dirty="0">
              <a:solidFill>
                <a:srgbClr val="0000FF"/>
              </a:solidFill>
            </a:endParaRPr>
          </a:p>
        </p:txBody>
      </p:sp>
      <p:sp>
        <p:nvSpPr>
          <p:cNvPr id="34" name="직사각형 33"/>
          <p:cNvSpPr/>
          <p:nvPr/>
        </p:nvSpPr>
        <p:spPr>
          <a:xfrm>
            <a:off x="3070962" y="3093601"/>
            <a:ext cx="412292"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ko-KR" sz="1100" i="1" dirty="0" smtClean="0">
                <a:solidFill>
                  <a:srgbClr val="0000FF"/>
                </a:solidFill>
              </a:rPr>
              <a:t>H:3</a:t>
            </a:r>
            <a:endParaRPr lang="ko-KR" altLang="en-US" sz="1100" dirty="0">
              <a:solidFill>
                <a:srgbClr val="0000FF"/>
              </a:solidFill>
            </a:endParaRPr>
          </a:p>
        </p:txBody>
      </p:sp>
      <p:sp>
        <p:nvSpPr>
          <p:cNvPr id="35" name="직사각형 34"/>
          <p:cNvSpPr/>
          <p:nvPr/>
        </p:nvSpPr>
        <p:spPr>
          <a:xfrm>
            <a:off x="5004048" y="3492892"/>
            <a:ext cx="2332498"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Height of a given tree:    ?</a:t>
            </a:r>
            <a:endParaRPr lang="ko-KR" altLang="en-US" i="1" dirty="0">
              <a:solidFill>
                <a:srgbClr val="FF0000"/>
              </a:solidFill>
            </a:endParaRPr>
          </a:p>
        </p:txBody>
      </p:sp>
      <p:sp>
        <p:nvSpPr>
          <p:cNvPr id="36" name="직사각형 35"/>
          <p:cNvSpPr/>
          <p:nvPr/>
        </p:nvSpPr>
        <p:spPr>
          <a:xfrm>
            <a:off x="4537431" y="4618330"/>
            <a:ext cx="3967112"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ko-KR" i="1" dirty="0" smtClean="0">
                <a:solidFill>
                  <a:srgbClr val="FF0000"/>
                </a:solidFill>
              </a:rPr>
              <a:t>Find ancestor and descendant node of node B</a:t>
            </a:r>
            <a:endParaRPr lang="ko-KR" altLang="en-US" i="1" dirty="0">
              <a:solidFill>
                <a:srgbClr val="FF0000"/>
              </a:solidFill>
            </a:endParaRPr>
          </a:p>
        </p:txBody>
      </p:sp>
    </p:spTree>
    <p:extLst>
      <p:ext uri="{BB962C8B-B14F-4D97-AF65-F5344CB8AC3E}">
        <p14:creationId xmlns:p14="http://schemas.microsoft.com/office/powerpoint/2010/main" val="103905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5" grpId="1" animBg="1"/>
      <p:bldP spid="36" grpId="0" animBg="1"/>
      <p:bldP spid="36"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ED69539-6C3D-456F-88CC-0A3136D69FA0}" type="slidenum">
              <a:rPr kumimoji="0" lang="en-US" altLang="ko-KR" sz="1400" smtClean="0">
                <a:latin typeface="Trebuchet MS" pitchFamily="34" charset="0"/>
              </a:rPr>
              <a:pPr/>
              <a:t>60</a:t>
            </a:fld>
            <a:endParaRPr kumimoji="0" lang="en-US" altLang="ko-KR" sz="1400" smtClean="0">
              <a:latin typeface="Trebuchet MS" pitchFamily="34" charset="0"/>
            </a:endParaRPr>
          </a:p>
        </p:txBody>
      </p:sp>
      <p:sp>
        <p:nvSpPr>
          <p:cNvPr id="16387" name="Text Box 3"/>
          <p:cNvSpPr txBox="1">
            <a:spLocks noChangeArrowheads="1"/>
          </p:cNvSpPr>
          <p:nvPr/>
        </p:nvSpPr>
        <p:spPr bwMode="auto">
          <a:xfrm>
            <a:off x="557213" y="1438275"/>
            <a:ext cx="79756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buFontTx/>
              <a:buChar char="•"/>
            </a:pPr>
            <a:r>
              <a:rPr lang="en-US" altLang="ko-KR" sz="2000" dirty="0">
                <a:latin typeface="Garamond" pitchFamily="18" charset="0"/>
              </a:rPr>
              <a:t> All records are allowed to be stored only in the leaves.</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dirty="0">
                <a:latin typeface="Garamond" pitchFamily="18" charset="0"/>
              </a:rPr>
              <a:t>All non-leaf nodes include only the key values which can be found in the </a:t>
            </a:r>
            <a:r>
              <a:rPr lang="en-US" altLang="ko-KR" sz="2000" dirty="0" err="1">
                <a:latin typeface="Garamond" pitchFamily="18" charset="0"/>
              </a:rPr>
              <a:t>subtrees</a:t>
            </a:r>
            <a:r>
              <a:rPr lang="en-US" altLang="ko-KR" sz="2000" dirty="0">
                <a:latin typeface="Garamond" pitchFamily="18" charset="0"/>
              </a:rPr>
              <a:t> of the node.</a:t>
            </a:r>
          </a:p>
          <a:p>
            <a:pPr algn="just" eaLnBrk="1" hangingPunct="1">
              <a:lnSpc>
                <a:spcPct val="110000"/>
              </a:lnSpc>
              <a:spcBef>
                <a:spcPct val="50000"/>
              </a:spcBef>
              <a:buFontTx/>
              <a:buChar char="•"/>
            </a:pPr>
            <a:r>
              <a:rPr lang="en-US" altLang="ko-KR" sz="2000" dirty="0">
                <a:latin typeface="Garamond" pitchFamily="18" charset="0"/>
              </a:rPr>
              <a:t> Leaf nodes can have a pointer to its next sibling so that a sequential access is possible.</a:t>
            </a:r>
          </a:p>
        </p:txBody>
      </p:sp>
      <p:sp>
        <p:nvSpPr>
          <p:cNvPr id="16388"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Difference from the book (B+ Tree)</a:t>
            </a:r>
          </a:p>
        </p:txBody>
      </p:sp>
      <p:grpSp>
        <p:nvGrpSpPr>
          <p:cNvPr id="16389" name="Group 14"/>
          <p:cNvGrpSpPr>
            <a:grpSpLocks/>
          </p:cNvGrpSpPr>
          <p:nvPr/>
        </p:nvGrpSpPr>
        <p:grpSpPr bwMode="auto">
          <a:xfrm>
            <a:off x="2751664" y="5229225"/>
            <a:ext cx="1439862" cy="360363"/>
            <a:chOff x="1769" y="3725"/>
            <a:chExt cx="907" cy="227"/>
          </a:xfrm>
        </p:grpSpPr>
        <p:sp>
          <p:nvSpPr>
            <p:cNvPr id="16419" name="Rectangle 10"/>
            <p:cNvSpPr>
              <a:spLocks noChangeArrowheads="1"/>
            </p:cNvSpPr>
            <p:nvPr/>
          </p:nvSpPr>
          <p:spPr bwMode="auto">
            <a:xfrm>
              <a:off x="176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25</a:t>
              </a:r>
            </a:p>
          </p:txBody>
        </p:sp>
        <p:sp>
          <p:nvSpPr>
            <p:cNvPr id="16420" name="Rectangle 11"/>
            <p:cNvSpPr>
              <a:spLocks noChangeArrowheads="1"/>
            </p:cNvSpPr>
            <p:nvPr/>
          </p:nvSpPr>
          <p:spPr bwMode="auto">
            <a:xfrm>
              <a:off x="1996"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30</a:t>
              </a:r>
            </a:p>
          </p:txBody>
        </p:sp>
        <p:sp>
          <p:nvSpPr>
            <p:cNvPr id="16421" name="Rectangle 12"/>
            <p:cNvSpPr>
              <a:spLocks noChangeArrowheads="1"/>
            </p:cNvSpPr>
            <p:nvPr/>
          </p:nvSpPr>
          <p:spPr bwMode="auto">
            <a:xfrm>
              <a:off x="2223"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22" name="Rectangle 13"/>
            <p:cNvSpPr>
              <a:spLocks noChangeArrowheads="1"/>
            </p:cNvSpPr>
            <p:nvPr/>
          </p:nvSpPr>
          <p:spPr bwMode="auto">
            <a:xfrm>
              <a:off x="244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grpSp>
      <p:grpSp>
        <p:nvGrpSpPr>
          <p:cNvPr id="16390" name="Group 15"/>
          <p:cNvGrpSpPr>
            <a:grpSpLocks/>
          </p:cNvGrpSpPr>
          <p:nvPr/>
        </p:nvGrpSpPr>
        <p:grpSpPr bwMode="auto">
          <a:xfrm>
            <a:off x="4414646" y="5229224"/>
            <a:ext cx="1439862" cy="360363"/>
            <a:chOff x="1769" y="3725"/>
            <a:chExt cx="907" cy="227"/>
          </a:xfrm>
        </p:grpSpPr>
        <p:sp>
          <p:nvSpPr>
            <p:cNvPr id="16415" name="Rectangle 16"/>
            <p:cNvSpPr>
              <a:spLocks noChangeArrowheads="1"/>
            </p:cNvSpPr>
            <p:nvPr/>
          </p:nvSpPr>
          <p:spPr bwMode="auto">
            <a:xfrm>
              <a:off x="176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50</a:t>
              </a:r>
            </a:p>
          </p:txBody>
        </p:sp>
        <p:sp>
          <p:nvSpPr>
            <p:cNvPr id="16416" name="Rectangle 17"/>
            <p:cNvSpPr>
              <a:spLocks noChangeArrowheads="1"/>
            </p:cNvSpPr>
            <p:nvPr/>
          </p:nvSpPr>
          <p:spPr bwMode="auto">
            <a:xfrm>
              <a:off x="1996"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55</a:t>
              </a:r>
            </a:p>
          </p:txBody>
        </p:sp>
        <p:sp>
          <p:nvSpPr>
            <p:cNvPr id="16417" name="Rectangle 18"/>
            <p:cNvSpPr>
              <a:spLocks noChangeArrowheads="1"/>
            </p:cNvSpPr>
            <p:nvPr/>
          </p:nvSpPr>
          <p:spPr bwMode="auto">
            <a:xfrm>
              <a:off x="2223"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60</a:t>
              </a:r>
            </a:p>
          </p:txBody>
        </p:sp>
        <p:sp>
          <p:nvSpPr>
            <p:cNvPr id="16418" name="Rectangle 19"/>
            <p:cNvSpPr>
              <a:spLocks noChangeArrowheads="1"/>
            </p:cNvSpPr>
            <p:nvPr/>
          </p:nvSpPr>
          <p:spPr bwMode="auto">
            <a:xfrm>
              <a:off x="244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65</a:t>
              </a:r>
            </a:p>
          </p:txBody>
        </p:sp>
      </p:grpSp>
      <p:grpSp>
        <p:nvGrpSpPr>
          <p:cNvPr id="16391" name="Group 20"/>
          <p:cNvGrpSpPr>
            <a:grpSpLocks/>
          </p:cNvGrpSpPr>
          <p:nvPr/>
        </p:nvGrpSpPr>
        <p:grpSpPr bwMode="auto">
          <a:xfrm>
            <a:off x="6084888" y="5229225"/>
            <a:ext cx="1439862" cy="360363"/>
            <a:chOff x="1769" y="3725"/>
            <a:chExt cx="907" cy="227"/>
          </a:xfrm>
        </p:grpSpPr>
        <p:sp>
          <p:nvSpPr>
            <p:cNvPr id="16411" name="Rectangle 21"/>
            <p:cNvSpPr>
              <a:spLocks noChangeArrowheads="1"/>
            </p:cNvSpPr>
            <p:nvPr/>
          </p:nvSpPr>
          <p:spPr bwMode="auto">
            <a:xfrm>
              <a:off x="176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75</a:t>
              </a:r>
            </a:p>
          </p:txBody>
        </p:sp>
        <p:sp>
          <p:nvSpPr>
            <p:cNvPr id="16412" name="Rectangle 22"/>
            <p:cNvSpPr>
              <a:spLocks noChangeArrowheads="1"/>
            </p:cNvSpPr>
            <p:nvPr/>
          </p:nvSpPr>
          <p:spPr bwMode="auto">
            <a:xfrm>
              <a:off x="1996"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80</a:t>
              </a:r>
            </a:p>
          </p:txBody>
        </p:sp>
        <p:sp>
          <p:nvSpPr>
            <p:cNvPr id="16413" name="Rectangle 23"/>
            <p:cNvSpPr>
              <a:spLocks noChangeArrowheads="1"/>
            </p:cNvSpPr>
            <p:nvPr/>
          </p:nvSpPr>
          <p:spPr bwMode="auto">
            <a:xfrm>
              <a:off x="2223"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85</a:t>
              </a:r>
            </a:p>
          </p:txBody>
        </p:sp>
        <p:sp>
          <p:nvSpPr>
            <p:cNvPr id="16414" name="Rectangle 24"/>
            <p:cNvSpPr>
              <a:spLocks noChangeArrowheads="1"/>
            </p:cNvSpPr>
            <p:nvPr/>
          </p:nvSpPr>
          <p:spPr bwMode="auto">
            <a:xfrm>
              <a:off x="244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90</a:t>
              </a:r>
            </a:p>
          </p:txBody>
        </p:sp>
      </p:grpSp>
      <p:grpSp>
        <p:nvGrpSpPr>
          <p:cNvPr id="16392" name="Group 25"/>
          <p:cNvGrpSpPr>
            <a:grpSpLocks/>
          </p:cNvGrpSpPr>
          <p:nvPr/>
        </p:nvGrpSpPr>
        <p:grpSpPr bwMode="auto">
          <a:xfrm>
            <a:off x="973138" y="5229225"/>
            <a:ext cx="1439862" cy="360363"/>
            <a:chOff x="1769" y="3725"/>
            <a:chExt cx="907" cy="227"/>
          </a:xfrm>
        </p:grpSpPr>
        <p:sp>
          <p:nvSpPr>
            <p:cNvPr id="16407" name="Rectangle 26"/>
            <p:cNvSpPr>
              <a:spLocks noChangeArrowheads="1"/>
            </p:cNvSpPr>
            <p:nvPr/>
          </p:nvSpPr>
          <p:spPr bwMode="auto">
            <a:xfrm>
              <a:off x="176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5</a:t>
              </a:r>
            </a:p>
          </p:txBody>
        </p:sp>
        <p:sp>
          <p:nvSpPr>
            <p:cNvPr id="16408" name="Rectangle 27"/>
            <p:cNvSpPr>
              <a:spLocks noChangeArrowheads="1"/>
            </p:cNvSpPr>
            <p:nvPr/>
          </p:nvSpPr>
          <p:spPr bwMode="auto">
            <a:xfrm>
              <a:off x="1996"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10</a:t>
              </a:r>
            </a:p>
          </p:txBody>
        </p:sp>
        <p:sp>
          <p:nvSpPr>
            <p:cNvPr id="16409" name="Rectangle 28"/>
            <p:cNvSpPr>
              <a:spLocks noChangeArrowheads="1"/>
            </p:cNvSpPr>
            <p:nvPr/>
          </p:nvSpPr>
          <p:spPr bwMode="auto">
            <a:xfrm>
              <a:off x="2223"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15</a:t>
              </a:r>
            </a:p>
          </p:txBody>
        </p:sp>
        <p:sp>
          <p:nvSpPr>
            <p:cNvPr id="16410" name="Rectangle 29"/>
            <p:cNvSpPr>
              <a:spLocks noChangeArrowheads="1"/>
            </p:cNvSpPr>
            <p:nvPr/>
          </p:nvSpPr>
          <p:spPr bwMode="auto">
            <a:xfrm>
              <a:off x="2449" y="3725"/>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20</a:t>
              </a:r>
            </a:p>
          </p:txBody>
        </p:sp>
      </p:grpSp>
      <p:grpSp>
        <p:nvGrpSpPr>
          <p:cNvPr id="16393" name="Group 36"/>
          <p:cNvGrpSpPr>
            <a:grpSpLocks/>
          </p:cNvGrpSpPr>
          <p:nvPr/>
        </p:nvGrpSpPr>
        <p:grpSpPr bwMode="auto">
          <a:xfrm>
            <a:off x="3240088" y="3789363"/>
            <a:ext cx="2160587" cy="360362"/>
            <a:chOff x="363" y="2818"/>
            <a:chExt cx="1361" cy="227"/>
          </a:xfrm>
        </p:grpSpPr>
        <p:sp>
          <p:nvSpPr>
            <p:cNvPr id="16398" name="Rectangle 6"/>
            <p:cNvSpPr>
              <a:spLocks noChangeArrowheads="1"/>
            </p:cNvSpPr>
            <p:nvPr/>
          </p:nvSpPr>
          <p:spPr bwMode="auto">
            <a:xfrm>
              <a:off x="453" y="2818"/>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25</a:t>
              </a:r>
            </a:p>
          </p:txBody>
        </p:sp>
        <p:sp>
          <p:nvSpPr>
            <p:cNvPr id="16399" name="Rectangle 7"/>
            <p:cNvSpPr>
              <a:spLocks noChangeArrowheads="1"/>
            </p:cNvSpPr>
            <p:nvPr/>
          </p:nvSpPr>
          <p:spPr bwMode="auto">
            <a:xfrm>
              <a:off x="771" y="2818"/>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50</a:t>
              </a:r>
            </a:p>
          </p:txBody>
        </p:sp>
        <p:sp>
          <p:nvSpPr>
            <p:cNvPr id="16400" name="Rectangle 8"/>
            <p:cNvSpPr>
              <a:spLocks noChangeArrowheads="1"/>
            </p:cNvSpPr>
            <p:nvPr/>
          </p:nvSpPr>
          <p:spPr bwMode="auto">
            <a:xfrm>
              <a:off x="1088" y="2818"/>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b="1">
                  <a:latin typeface="Garamond" pitchFamily="18" charset="0"/>
                </a:rPr>
                <a:t>75</a:t>
              </a:r>
            </a:p>
          </p:txBody>
        </p:sp>
        <p:sp>
          <p:nvSpPr>
            <p:cNvPr id="16401" name="Rectangle 9"/>
            <p:cNvSpPr>
              <a:spLocks noChangeArrowheads="1"/>
            </p:cNvSpPr>
            <p:nvPr/>
          </p:nvSpPr>
          <p:spPr bwMode="auto">
            <a:xfrm>
              <a:off x="1406" y="2818"/>
              <a:ext cx="22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6402" name="Rectangle 30"/>
            <p:cNvSpPr>
              <a:spLocks noChangeArrowheads="1"/>
            </p:cNvSpPr>
            <p:nvPr/>
          </p:nvSpPr>
          <p:spPr bwMode="auto">
            <a:xfrm>
              <a:off x="363" y="2818"/>
              <a:ext cx="91" cy="227"/>
            </a:xfrm>
            <a:prstGeom prst="rect">
              <a:avLst/>
            </a:prstGeom>
            <a:solidFill>
              <a:srgbClr val="C0C0C0"/>
            </a:solidFill>
            <a:ln w="9525">
              <a:solidFill>
                <a:schemeClr val="tx1"/>
              </a:solidFill>
              <a:miter lim="800000"/>
              <a:headEnd/>
              <a:tailEnd/>
            </a:ln>
          </p:spPr>
          <p:txBody>
            <a:bodyPr wrap="none" anchor="ctr"/>
            <a:lstStyle/>
            <a:p>
              <a:endParaRPr lang="ko-KR" altLang="en-US"/>
            </a:p>
          </p:txBody>
        </p:sp>
        <p:sp>
          <p:nvSpPr>
            <p:cNvPr id="16403" name="Rectangle 31"/>
            <p:cNvSpPr>
              <a:spLocks noChangeArrowheads="1"/>
            </p:cNvSpPr>
            <p:nvPr/>
          </p:nvSpPr>
          <p:spPr bwMode="auto">
            <a:xfrm>
              <a:off x="680" y="2818"/>
              <a:ext cx="91" cy="227"/>
            </a:xfrm>
            <a:prstGeom prst="rect">
              <a:avLst/>
            </a:prstGeom>
            <a:solidFill>
              <a:srgbClr val="C0C0C0"/>
            </a:solidFill>
            <a:ln w="9525">
              <a:solidFill>
                <a:schemeClr val="tx1"/>
              </a:solidFill>
              <a:miter lim="800000"/>
              <a:headEnd/>
              <a:tailEnd/>
            </a:ln>
          </p:spPr>
          <p:txBody>
            <a:bodyPr wrap="none" anchor="ctr"/>
            <a:lstStyle/>
            <a:p>
              <a:endParaRPr lang="ko-KR" altLang="en-US"/>
            </a:p>
          </p:txBody>
        </p:sp>
        <p:sp>
          <p:nvSpPr>
            <p:cNvPr id="16404" name="Rectangle 32"/>
            <p:cNvSpPr>
              <a:spLocks noChangeArrowheads="1"/>
            </p:cNvSpPr>
            <p:nvPr/>
          </p:nvSpPr>
          <p:spPr bwMode="auto">
            <a:xfrm>
              <a:off x="998" y="2818"/>
              <a:ext cx="91" cy="227"/>
            </a:xfrm>
            <a:prstGeom prst="rect">
              <a:avLst/>
            </a:prstGeom>
            <a:solidFill>
              <a:srgbClr val="C0C0C0"/>
            </a:solidFill>
            <a:ln w="9525">
              <a:solidFill>
                <a:schemeClr val="tx1"/>
              </a:solidFill>
              <a:miter lim="800000"/>
              <a:headEnd/>
              <a:tailEnd/>
            </a:ln>
          </p:spPr>
          <p:txBody>
            <a:bodyPr wrap="none" anchor="ctr"/>
            <a:lstStyle/>
            <a:p>
              <a:endParaRPr lang="ko-KR" altLang="en-US"/>
            </a:p>
          </p:txBody>
        </p:sp>
        <p:sp>
          <p:nvSpPr>
            <p:cNvPr id="16405" name="Rectangle 33"/>
            <p:cNvSpPr>
              <a:spLocks noChangeArrowheads="1"/>
            </p:cNvSpPr>
            <p:nvPr/>
          </p:nvSpPr>
          <p:spPr bwMode="auto">
            <a:xfrm>
              <a:off x="1315" y="2818"/>
              <a:ext cx="91" cy="227"/>
            </a:xfrm>
            <a:prstGeom prst="rect">
              <a:avLst/>
            </a:prstGeom>
            <a:solidFill>
              <a:srgbClr val="C0C0C0"/>
            </a:solidFill>
            <a:ln w="9525">
              <a:solidFill>
                <a:schemeClr val="tx1"/>
              </a:solidFill>
              <a:miter lim="800000"/>
              <a:headEnd/>
              <a:tailEnd/>
            </a:ln>
          </p:spPr>
          <p:txBody>
            <a:bodyPr wrap="none" anchor="ctr"/>
            <a:lstStyle/>
            <a:p>
              <a:endParaRPr lang="ko-KR" altLang="en-US"/>
            </a:p>
          </p:txBody>
        </p:sp>
        <p:sp>
          <p:nvSpPr>
            <p:cNvPr id="16406" name="Rectangle 35"/>
            <p:cNvSpPr>
              <a:spLocks noChangeArrowheads="1"/>
            </p:cNvSpPr>
            <p:nvPr/>
          </p:nvSpPr>
          <p:spPr bwMode="auto">
            <a:xfrm>
              <a:off x="1633" y="2818"/>
              <a:ext cx="91" cy="227"/>
            </a:xfrm>
            <a:prstGeom prst="rect">
              <a:avLst/>
            </a:prstGeom>
            <a:solidFill>
              <a:srgbClr val="C0C0C0"/>
            </a:solidFill>
            <a:ln w="9525">
              <a:solidFill>
                <a:schemeClr val="tx1"/>
              </a:solidFill>
              <a:miter lim="800000"/>
              <a:headEnd/>
              <a:tailEnd/>
            </a:ln>
          </p:spPr>
          <p:txBody>
            <a:bodyPr wrap="none" anchor="ctr"/>
            <a:lstStyle/>
            <a:p>
              <a:endParaRPr lang="ko-KR" altLang="en-US"/>
            </a:p>
          </p:txBody>
        </p:sp>
      </p:grpSp>
      <p:sp>
        <p:nvSpPr>
          <p:cNvPr id="16394" name="Line 37"/>
          <p:cNvSpPr>
            <a:spLocks noChangeShapeType="1"/>
          </p:cNvSpPr>
          <p:nvPr/>
        </p:nvSpPr>
        <p:spPr bwMode="auto">
          <a:xfrm flipH="1">
            <a:off x="2087563" y="3968750"/>
            <a:ext cx="1223962"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6395" name="Line 38"/>
          <p:cNvSpPr>
            <a:spLocks noChangeShapeType="1"/>
          </p:cNvSpPr>
          <p:nvPr/>
        </p:nvSpPr>
        <p:spPr bwMode="auto">
          <a:xfrm flipH="1">
            <a:off x="3455988" y="4041775"/>
            <a:ext cx="396875" cy="1150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6396" name="Line 39"/>
          <p:cNvSpPr>
            <a:spLocks noChangeShapeType="1"/>
          </p:cNvSpPr>
          <p:nvPr/>
        </p:nvSpPr>
        <p:spPr bwMode="auto">
          <a:xfrm>
            <a:off x="4319588" y="4076700"/>
            <a:ext cx="360362" cy="11160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6397" name="Line 40"/>
          <p:cNvSpPr>
            <a:spLocks noChangeShapeType="1"/>
          </p:cNvSpPr>
          <p:nvPr/>
        </p:nvSpPr>
        <p:spPr bwMode="auto">
          <a:xfrm>
            <a:off x="4823619" y="4040207"/>
            <a:ext cx="1439862" cy="1150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cxnSp>
        <p:nvCxnSpPr>
          <p:cNvPr id="3" name="직선 화살표 연결선 2"/>
          <p:cNvCxnSpPr>
            <a:stCxn id="16410" idx="3"/>
            <a:endCxn id="16419" idx="1"/>
          </p:cNvCxnSpPr>
          <p:nvPr/>
        </p:nvCxnSpPr>
        <p:spPr bwMode="auto">
          <a:xfrm>
            <a:off x="2413000" y="5409407"/>
            <a:ext cx="338664" cy="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cxnSp>
        <p:nvCxnSpPr>
          <p:cNvPr id="41" name="직선 화살표 연결선 40"/>
          <p:cNvCxnSpPr>
            <a:endCxn id="16415" idx="1"/>
          </p:cNvCxnSpPr>
          <p:nvPr/>
        </p:nvCxnSpPr>
        <p:spPr bwMode="auto">
          <a:xfrm flipV="1">
            <a:off x="4170745" y="5409406"/>
            <a:ext cx="243901" cy="1"/>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cxnSp>
        <p:nvCxnSpPr>
          <p:cNvPr id="43" name="직선 화살표 연결선 42"/>
          <p:cNvCxnSpPr/>
          <p:nvPr/>
        </p:nvCxnSpPr>
        <p:spPr bwMode="auto">
          <a:xfrm flipV="1">
            <a:off x="5854508" y="5418712"/>
            <a:ext cx="243901" cy="1"/>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32779077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D5DE0C3-CFCC-45B9-8B9C-452C83092BCA}" type="slidenum">
              <a:rPr kumimoji="0" lang="en-US" altLang="ko-KR" sz="1400" smtClean="0">
                <a:latin typeface="Trebuchet MS" pitchFamily="34" charset="0"/>
              </a:rPr>
              <a:pPr/>
              <a:t>61</a:t>
            </a:fld>
            <a:endParaRPr kumimoji="0" lang="en-US" altLang="ko-KR" sz="1400" smtClean="0">
              <a:latin typeface="Trebuchet MS" pitchFamily="34" charset="0"/>
            </a:endParaRPr>
          </a:p>
        </p:txBody>
      </p:sp>
      <p:sp>
        <p:nvSpPr>
          <p:cNvPr id="17411" name="Text Box 3"/>
          <p:cNvSpPr txBox="1">
            <a:spLocks noChangeArrowheads="1"/>
          </p:cNvSpPr>
          <p:nvPr/>
        </p:nvSpPr>
        <p:spPr bwMode="auto">
          <a:xfrm>
            <a:off x="557213" y="1438275"/>
            <a:ext cx="79756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Database systems </a:t>
            </a:r>
          </a:p>
          <a:p>
            <a:pPr algn="just" eaLnBrk="1" hangingPunct="1">
              <a:lnSpc>
                <a:spcPct val="110000"/>
              </a:lnSpc>
              <a:spcBef>
                <a:spcPct val="50000"/>
              </a:spcBef>
              <a:buFontTx/>
              <a:buChar char="•"/>
            </a:pPr>
            <a:r>
              <a:rPr lang="en-US" altLang="ko-KR" sz="2000" dirty="0">
                <a:latin typeface="Garamond" pitchFamily="18" charset="0"/>
              </a:rPr>
              <a:t> Number of disk accesses is </a:t>
            </a:r>
            <a:r>
              <a:rPr lang="en-US" altLang="ko-KR" sz="2000" i="1" dirty="0" smtClean="0">
                <a:latin typeface="Garamond" pitchFamily="18" charset="0"/>
              </a:rPr>
              <a:t>O</a:t>
            </a:r>
            <a:r>
              <a:rPr lang="en-US" altLang="ko-KR" sz="2000" dirty="0" smtClean="0">
                <a:latin typeface="Garamond" pitchFamily="18" charset="0"/>
              </a:rPr>
              <a:t>(</a:t>
            </a:r>
            <a:r>
              <a:rPr lang="en-US" altLang="ko-KR" sz="2000" dirty="0" err="1" smtClean="0">
                <a:latin typeface="Garamond" pitchFamily="18" charset="0"/>
              </a:rPr>
              <a:t>log</a:t>
            </a:r>
            <a:r>
              <a:rPr lang="en-US" altLang="ko-KR" sz="2000" i="1" baseline="-25000" dirty="0" err="1" smtClean="0">
                <a:latin typeface="Garamond" pitchFamily="18" charset="0"/>
              </a:rPr>
              <a:t>m</a:t>
            </a:r>
            <a:r>
              <a:rPr lang="en-US" altLang="ko-KR" sz="2000" i="1" dirty="0" err="1" smtClean="0">
                <a:latin typeface="Garamond" pitchFamily="18" charset="0"/>
              </a:rPr>
              <a:t>n</a:t>
            </a:r>
            <a:r>
              <a:rPr lang="en-US" altLang="ko-KR" sz="2000" dirty="0" smtClean="0">
                <a:latin typeface="Garamond" pitchFamily="18" charset="0"/>
              </a:rPr>
              <a:t>)</a:t>
            </a:r>
            <a:endParaRPr lang="en-US" altLang="ko-KR" sz="2000" dirty="0">
              <a:latin typeface="Garamond" pitchFamily="18" charset="0"/>
            </a:endParaRPr>
          </a:p>
          <a:p>
            <a:pPr algn="just" eaLnBrk="1" hangingPunct="1">
              <a:lnSpc>
                <a:spcPct val="110000"/>
              </a:lnSpc>
              <a:spcBef>
                <a:spcPct val="50000"/>
              </a:spcBef>
              <a:buFontTx/>
              <a:buChar char="•"/>
            </a:pPr>
            <a:r>
              <a:rPr lang="en-US" altLang="ko-KR" sz="2000" dirty="0">
                <a:latin typeface="Garamond" pitchFamily="18" charset="0"/>
              </a:rPr>
              <a:t> Each disk access requires </a:t>
            </a:r>
            <a:r>
              <a:rPr lang="en-US" altLang="ko-KR" sz="2000" i="1" dirty="0" smtClean="0">
                <a:latin typeface="Garamond" pitchFamily="18" charset="0"/>
              </a:rPr>
              <a:t>O</a:t>
            </a:r>
            <a:r>
              <a:rPr lang="en-US" altLang="ko-KR" sz="2000" dirty="0" smtClean="0">
                <a:latin typeface="Garamond" pitchFamily="18" charset="0"/>
              </a:rPr>
              <a:t>(</a:t>
            </a:r>
            <a:r>
              <a:rPr lang="en-US" altLang="ko-KR" sz="2000" dirty="0" err="1" smtClean="0">
                <a:latin typeface="Garamond" pitchFamily="18" charset="0"/>
              </a:rPr>
              <a:t>log</a:t>
            </a:r>
            <a:r>
              <a:rPr lang="en-US" altLang="ko-KR" sz="2000" i="1" dirty="0" err="1" smtClean="0">
                <a:latin typeface="Garamond" pitchFamily="18" charset="0"/>
              </a:rPr>
              <a:t>m</a:t>
            </a:r>
            <a:r>
              <a:rPr lang="en-US" altLang="ko-KR" sz="2000" dirty="0" smtClean="0">
                <a:latin typeface="Garamond" pitchFamily="18" charset="0"/>
              </a:rPr>
              <a:t>) </a:t>
            </a:r>
            <a:r>
              <a:rPr lang="en-US" altLang="ko-KR" sz="2000" dirty="0">
                <a:latin typeface="Garamond" pitchFamily="18" charset="0"/>
              </a:rPr>
              <a:t>overhead to determine the direction to branch, but this is done in main memory without a hard disk access, thus negligible.  </a:t>
            </a:r>
          </a:p>
          <a:p>
            <a:pPr algn="just" eaLnBrk="1" hangingPunct="1">
              <a:lnSpc>
                <a:spcPct val="110000"/>
              </a:lnSpc>
              <a:spcBef>
                <a:spcPct val="50000"/>
              </a:spcBef>
              <a:buFontTx/>
              <a:buChar char="•"/>
            </a:pPr>
            <a:r>
              <a:rPr lang="en-US" altLang="ko-KR" sz="2000" dirty="0">
                <a:latin typeface="Garamond" pitchFamily="18" charset="0"/>
              </a:rPr>
              <a:t> </a:t>
            </a:r>
            <a:r>
              <a:rPr lang="en-US" altLang="ko-KR" sz="2000" i="1" dirty="0">
                <a:latin typeface="Garamond" pitchFamily="18" charset="0"/>
              </a:rPr>
              <a:t>m </a:t>
            </a:r>
            <a:r>
              <a:rPr lang="en-US" altLang="ko-KR" sz="2000" dirty="0">
                <a:latin typeface="Garamond" pitchFamily="18" charset="0"/>
              </a:rPr>
              <a:t>has better be determined as large as possible, but it must still be small enough so that an internal node can fit into one disk block.  </a:t>
            </a:r>
          </a:p>
          <a:p>
            <a:pPr algn="just" eaLnBrk="1" hangingPunct="1">
              <a:lnSpc>
                <a:spcPct val="110000"/>
              </a:lnSpc>
              <a:spcBef>
                <a:spcPct val="50000"/>
              </a:spcBef>
              <a:buFontTx/>
              <a:buChar char="•"/>
            </a:pPr>
            <a:r>
              <a:rPr lang="en-US" altLang="ko-KR" sz="2000" dirty="0">
                <a:latin typeface="Garamond" pitchFamily="18" charset="0"/>
              </a:rPr>
              <a:t> </a:t>
            </a:r>
            <a:r>
              <a:rPr lang="en-US" altLang="ko-KR" sz="2000" i="1" dirty="0">
                <a:latin typeface="Garamond" pitchFamily="18" charset="0"/>
              </a:rPr>
              <a:t>m </a:t>
            </a:r>
            <a:r>
              <a:rPr lang="en-US" altLang="ko-KR" sz="2000" dirty="0">
                <a:latin typeface="Garamond" pitchFamily="18" charset="0"/>
              </a:rPr>
              <a:t>is typically between 32 and 256.</a:t>
            </a:r>
          </a:p>
          <a:p>
            <a:pPr algn="just" eaLnBrk="1" hangingPunct="1">
              <a:lnSpc>
                <a:spcPct val="110000"/>
              </a:lnSpc>
              <a:spcBef>
                <a:spcPct val="50000"/>
              </a:spcBef>
              <a:buFontTx/>
              <a:buChar char="•"/>
            </a:pPr>
            <a:r>
              <a:rPr lang="en-US" altLang="ko-KR" sz="2000" dirty="0">
                <a:latin typeface="Garamond" pitchFamily="18" charset="0"/>
              </a:rPr>
              <a:t> </a:t>
            </a:r>
            <a:r>
              <a:rPr lang="en-US" altLang="ko-KR" sz="2000" dirty="0" smtClean="0">
                <a:latin typeface="Garamond" pitchFamily="18" charset="0"/>
              </a:rPr>
              <a:t>Often </a:t>
            </a:r>
            <a:r>
              <a:rPr lang="en-US" altLang="ko-KR" sz="2000" dirty="0">
                <a:latin typeface="Garamond" pitchFamily="18" charset="0"/>
              </a:rPr>
              <a:t>one or two levels of internal nodes reside in main memory.</a:t>
            </a:r>
          </a:p>
        </p:txBody>
      </p:sp>
      <p:sp>
        <p:nvSpPr>
          <p:cNvPr id="1741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Practical Use of B-Tree</a:t>
            </a:r>
          </a:p>
        </p:txBody>
      </p:sp>
    </p:spTree>
    <p:extLst>
      <p:ext uri="{BB962C8B-B14F-4D97-AF65-F5344CB8AC3E}">
        <p14:creationId xmlns:p14="http://schemas.microsoft.com/office/powerpoint/2010/main" val="103345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061B005C-61D6-440D-BF51-A9C9EE5857B3}" type="slidenum">
              <a:rPr kumimoji="0" lang="en-US" altLang="ko-KR" sz="1400" smtClean="0">
                <a:latin typeface="Trebuchet MS" pitchFamily="34" charset="0"/>
              </a:rPr>
              <a:pPr/>
              <a:t>7</a:t>
            </a:fld>
            <a:endParaRPr kumimoji="0" lang="en-US" altLang="ko-KR" sz="1400" smtClean="0">
              <a:latin typeface="Trebuchet MS" pitchFamily="34" charset="0"/>
            </a:endParaRPr>
          </a:p>
        </p:txBody>
      </p:sp>
      <p:sp>
        <p:nvSpPr>
          <p:cNvPr id="7171" name="Text Box 3"/>
          <p:cNvSpPr txBox="1">
            <a:spLocks noChangeArrowheads="1"/>
          </p:cNvSpPr>
          <p:nvPr/>
        </p:nvSpPr>
        <p:spPr bwMode="auto">
          <a:xfrm>
            <a:off x="467544" y="1124744"/>
            <a:ext cx="79756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pPr>
            <a:r>
              <a:rPr lang="en-US" altLang="ko-KR" sz="2000" dirty="0"/>
              <a:t>One difficulty of representing general trees: </a:t>
            </a:r>
          </a:p>
          <a:p>
            <a:pPr algn="just" eaLnBrk="1" hangingPunct="1">
              <a:lnSpc>
                <a:spcPct val="90000"/>
              </a:lnSpc>
              <a:spcBef>
                <a:spcPct val="50000"/>
              </a:spcBef>
            </a:pPr>
            <a:r>
              <a:rPr lang="en-US" altLang="ko-KR" sz="2000" dirty="0"/>
              <a:t>                    there is no bound on the size of a </a:t>
            </a:r>
            <a:r>
              <a:rPr lang="en-US" altLang="ko-KR" sz="2000" dirty="0" smtClean="0"/>
              <a:t>node because the number              </a:t>
            </a:r>
          </a:p>
          <a:p>
            <a:pPr algn="just" eaLnBrk="1" hangingPunct="1">
              <a:lnSpc>
                <a:spcPct val="90000"/>
              </a:lnSpc>
              <a:spcBef>
                <a:spcPct val="50000"/>
              </a:spcBef>
            </a:pPr>
            <a:r>
              <a:rPr lang="en-US" altLang="ko-KR" sz="2000" dirty="0" smtClean="0"/>
              <a:t>                                                      of children of it may be variable</a:t>
            </a:r>
          </a:p>
          <a:p>
            <a:pPr algn="just" eaLnBrk="1" hangingPunct="1">
              <a:lnSpc>
                <a:spcPct val="90000"/>
              </a:lnSpc>
              <a:spcBef>
                <a:spcPct val="50000"/>
              </a:spcBef>
            </a:pPr>
            <a:endParaRPr lang="en-US" altLang="ko-KR" sz="2000" dirty="0" smtClean="0"/>
          </a:p>
          <a:p>
            <a:pPr algn="just" eaLnBrk="1" hangingPunct="1">
              <a:lnSpc>
                <a:spcPct val="90000"/>
              </a:lnSpc>
              <a:spcBef>
                <a:spcPct val="50000"/>
              </a:spcBef>
            </a:pPr>
            <a:r>
              <a:rPr lang="en-US" altLang="ko-KR" sz="2000" dirty="0" smtClean="0"/>
              <a:t>Solution for the problem: The </a:t>
            </a:r>
            <a:r>
              <a:rPr lang="en-US" altLang="ko-KR" sz="2000" dirty="0"/>
              <a:t>Binary </a:t>
            </a:r>
            <a:r>
              <a:rPr lang="en-US" altLang="ko-KR" sz="2000" dirty="0" smtClean="0"/>
              <a:t>Representation with two pointers 	</a:t>
            </a:r>
            <a:r>
              <a:rPr lang="en-US" altLang="ko-KR" sz="2000" dirty="0" err="1" smtClean="0">
                <a:solidFill>
                  <a:srgbClr val="0000FF"/>
                </a:solidFill>
                <a:effectLst>
                  <a:outerShdw blurRad="38100" dist="38100" dir="2700000" algn="tl">
                    <a:srgbClr val="000000">
                      <a:alpha val="43137"/>
                    </a:srgbClr>
                  </a:outerShdw>
                </a:effectLst>
              </a:rPr>
              <a:t>first_child</a:t>
            </a:r>
            <a:r>
              <a:rPr lang="en-US" altLang="ko-KR" sz="2000" dirty="0" smtClean="0"/>
              <a:t> and  </a:t>
            </a:r>
            <a:r>
              <a:rPr lang="en-US" altLang="ko-KR" sz="2000" dirty="0" err="1">
                <a:solidFill>
                  <a:srgbClr val="0000FF"/>
                </a:solidFill>
                <a:effectLst>
                  <a:outerShdw blurRad="38100" dist="38100" dir="2700000" algn="tl">
                    <a:srgbClr val="000000">
                      <a:alpha val="43137"/>
                    </a:srgbClr>
                  </a:outerShdw>
                </a:effectLst>
              </a:rPr>
              <a:t>next_sibling</a:t>
            </a:r>
            <a:endParaRPr lang="en-US" altLang="ko-KR" sz="1800" i="1" dirty="0">
              <a:solidFill>
                <a:srgbClr val="0000FF"/>
              </a:solidFill>
              <a:effectLst>
                <a:outerShdw blurRad="38100" dist="38100" dir="2700000" algn="tl">
                  <a:srgbClr val="000000">
                    <a:alpha val="43137"/>
                  </a:srgbClr>
                </a:outerShdw>
              </a:effectLst>
            </a:endParaRPr>
          </a:p>
        </p:txBody>
      </p:sp>
      <p:sp>
        <p:nvSpPr>
          <p:cNvPr id="717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Implementation of Trees</a:t>
            </a:r>
          </a:p>
        </p:txBody>
      </p:sp>
      <p:sp>
        <p:nvSpPr>
          <p:cNvPr id="97" name="직사각형 96"/>
          <p:cNvSpPr/>
          <p:nvPr/>
        </p:nvSpPr>
        <p:spPr>
          <a:xfrm>
            <a:off x="2195736" y="3717032"/>
            <a:ext cx="3779912" cy="26921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90000"/>
              </a:lnSpc>
              <a:spcBef>
                <a:spcPct val="50000"/>
              </a:spcBef>
            </a:pPr>
            <a:r>
              <a:rPr lang="en-US" altLang="ko-KR" sz="1600" dirty="0" err="1">
                <a:solidFill>
                  <a:schemeClr val="tx1"/>
                </a:solidFill>
                <a:latin typeface="Garamond" pitchFamily="18" charset="0"/>
              </a:rPr>
              <a:t>typedef</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struct</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Tree_Node</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PtrToNode</a:t>
            </a:r>
            <a:r>
              <a:rPr lang="en-US" altLang="ko-KR" sz="1600" dirty="0">
                <a:solidFill>
                  <a:schemeClr val="tx1"/>
                </a:solidFill>
                <a:latin typeface="Garamond" pitchFamily="18" charset="0"/>
              </a:rPr>
              <a:t>;</a:t>
            </a:r>
          </a:p>
          <a:p>
            <a:pPr algn="just" eaLnBrk="1" hangingPunct="1">
              <a:lnSpc>
                <a:spcPct val="70000"/>
              </a:lnSpc>
              <a:spcBef>
                <a:spcPct val="50000"/>
              </a:spcBef>
            </a:pPr>
            <a:r>
              <a:rPr lang="en-US" altLang="ko-KR" sz="1600" dirty="0" err="1">
                <a:solidFill>
                  <a:schemeClr val="tx1"/>
                </a:solidFill>
                <a:latin typeface="Garamond" pitchFamily="18" charset="0"/>
              </a:rPr>
              <a:t>typedef</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struct</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PtrToNode</a:t>
            </a:r>
            <a:r>
              <a:rPr lang="en-US" altLang="ko-KR" sz="1600" dirty="0">
                <a:solidFill>
                  <a:schemeClr val="tx1"/>
                </a:solidFill>
                <a:latin typeface="Garamond" pitchFamily="18" charset="0"/>
              </a:rPr>
              <a:t> Tree;</a:t>
            </a:r>
          </a:p>
          <a:p>
            <a:pPr algn="just" eaLnBrk="1" hangingPunct="1">
              <a:lnSpc>
                <a:spcPct val="70000"/>
              </a:lnSpc>
              <a:spcBef>
                <a:spcPct val="50000"/>
              </a:spcBef>
            </a:pPr>
            <a:endParaRPr lang="en-US" altLang="ko-KR" sz="1600" dirty="0">
              <a:solidFill>
                <a:schemeClr val="tx1"/>
              </a:solidFill>
              <a:latin typeface="Garamond" pitchFamily="18" charset="0"/>
            </a:endParaRPr>
          </a:p>
          <a:p>
            <a:pPr algn="just" eaLnBrk="1" hangingPunct="1">
              <a:lnSpc>
                <a:spcPct val="70000"/>
              </a:lnSpc>
              <a:spcBef>
                <a:spcPct val="50000"/>
              </a:spcBef>
            </a:pPr>
            <a:r>
              <a:rPr lang="en-US" altLang="ko-KR" sz="1600" dirty="0" err="1">
                <a:solidFill>
                  <a:schemeClr val="tx1"/>
                </a:solidFill>
                <a:latin typeface="Garamond" pitchFamily="18" charset="0"/>
              </a:rPr>
              <a:t>struct</a:t>
            </a: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Tree_Node</a:t>
            </a:r>
            <a:endParaRPr lang="en-US" altLang="ko-KR" sz="1600" dirty="0">
              <a:solidFill>
                <a:schemeClr val="tx1"/>
              </a:solidFill>
              <a:latin typeface="Garamond" pitchFamily="18" charset="0"/>
            </a:endParaRPr>
          </a:p>
          <a:p>
            <a:pPr algn="just" eaLnBrk="1" hangingPunct="1">
              <a:lnSpc>
                <a:spcPct val="70000"/>
              </a:lnSpc>
              <a:spcBef>
                <a:spcPct val="50000"/>
              </a:spcBef>
            </a:pPr>
            <a:r>
              <a:rPr lang="en-US" altLang="ko-KR" sz="1600" dirty="0">
                <a:solidFill>
                  <a:schemeClr val="tx1"/>
                </a:solidFill>
                <a:latin typeface="Garamond" pitchFamily="18" charset="0"/>
              </a:rPr>
              <a:t>{</a:t>
            </a:r>
          </a:p>
          <a:p>
            <a:pPr algn="just" eaLnBrk="1" hangingPunct="1">
              <a:lnSpc>
                <a:spcPct val="70000"/>
              </a:lnSpc>
              <a:spcBef>
                <a:spcPct val="50000"/>
              </a:spcBef>
            </a:pPr>
            <a:r>
              <a:rPr lang="en-US" altLang="ko-KR" sz="1600" dirty="0">
                <a:solidFill>
                  <a:schemeClr val="tx1"/>
                </a:solidFill>
                <a:latin typeface="Garamond" pitchFamily="18" charset="0"/>
              </a:rPr>
              <a:t>   </a:t>
            </a:r>
            <a:r>
              <a:rPr lang="en-US" altLang="ko-KR" sz="1600" dirty="0" err="1">
                <a:solidFill>
                  <a:schemeClr val="tx1"/>
                </a:solidFill>
                <a:latin typeface="Garamond" pitchFamily="18" charset="0"/>
              </a:rPr>
              <a:t>ElementType</a:t>
            </a:r>
            <a:r>
              <a:rPr lang="en-US" altLang="ko-KR" sz="1600" dirty="0">
                <a:solidFill>
                  <a:schemeClr val="tx1"/>
                </a:solidFill>
                <a:latin typeface="Garamond" pitchFamily="18" charset="0"/>
              </a:rPr>
              <a:t>  Element;</a:t>
            </a:r>
          </a:p>
          <a:p>
            <a:pPr algn="just" eaLnBrk="1" hangingPunct="1">
              <a:lnSpc>
                <a:spcPct val="70000"/>
              </a:lnSpc>
              <a:spcBef>
                <a:spcPct val="50000"/>
              </a:spcBef>
            </a:pPr>
            <a:r>
              <a:rPr lang="en-US" altLang="ko-KR" sz="1600" dirty="0">
                <a:solidFill>
                  <a:schemeClr val="tx1"/>
                </a:solidFill>
                <a:latin typeface="Garamond" pitchFamily="18" charset="0"/>
              </a:rPr>
              <a:t>   </a:t>
            </a:r>
            <a:r>
              <a:rPr lang="en-US" altLang="ko-KR" sz="1600" dirty="0">
                <a:solidFill>
                  <a:srgbClr val="0000FF"/>
                </a:solidFill>
                <a:latin typeface="Garamond" pitchFamily="18" charset="0"/>
              </a:rPr>
              <a:t>Tree         </a:t>
            </a:r>
            <a:r>
              <a:rPr lang="en-US" altLang="ko-KR" sz="1600" dirty="0" err="1" smtClean="0">
                <a:solidFill>
                  <a:srgbClr val="0000FF"/>
                </a:solidFill>
                <a:latin typeface="Garamond" pitchFamily="18" charset="0"/>
              </a:rPr>
              <a:t>first_child</a:t>
            </a:r>
            <a:r>
              <a:rPr lang="en-US" altLang="ko-KR" sz="1600" dirty="0" smtClean="0">
                <a:solidFill>
                  <a:srgbClr val="0000FF"/>
                </a:solidFill>
                <a:latin typeface="Garamond" pitchFamily="18" charset="0"/>
              </a:rPr>
              <a:t>;</a:t>
            </a:r>
            <a:endParaRPr lang="en-US" altLang="ko-KR" sz="1600" dirty="0">
              <a:solidFill>
                <a:srgbClr val="0000FF"/>
              </a:solidFill>
              <a:latin typeface="Garamond" pitchFamily="18" charset="0"/>
            </a:endParaRPr>
          </a:p>
          <a:p>
            <a:pPr algn="just" eaLnBrk="1" hangingPunct="1">
              <a:lnSpc>
                <a:spcPct val="70000"/>
              </a:lnSpc>
              <a:spcBef>
                <a:spcPct val="50000"/>
              </a:spcBef>
            </a:pPr>
            <a:r>
              <a:rPr lang="en-US" altLang="ko-KR" sz="1600" dirty="0">
                <a:solidFill>
                  <a:srgbClr val="0000FF"/>
                </a:solidFill>
                <a:latin typeface="Garamond" pitchFamily="18" charset="0"/>
              </a:rPr>
              <a:t>   Tree         </a:t>
            </a:r>
            <a:r>
              <a:rPr lang="en-US" altLang="ko-KR" sz="1600" dirty="0" err="1" smtClean="0">
                <a:solidFill>
                  <a:srgbClr val="0000FF"/>
                </a:solidFill>
                <a:latin typeface="Garamond" pitchFamily="18" charset="0"/>
              </a:rPr>
              <a:t>next_sibling</a:t>
            </a:r>
            <a:r>
              <a:rPr lang="en-US" altLang="ko-KR" sz="1600" dirty="0" smtClean="0">
                <a:solidFill>
                  <a:schemeClr val="tx1"/>
                </a:solidFill>
                <a:latin typeface="Garamond" pitchFamily="18" charset="0"/>
              </a:rPr>
              <a:t>;</a:t>
            </a:r>
            <a:endParaRPr lang="en-US" altLang="ko-KR" sz="1600" dirty="0">
              <a:solidFill>
                <a:schemeClr val="tx1"/>
              </a:solidFill>
              <a:latin typeface="Garamond" pitchFamily="18" charset="0"/>
            </a:endParaRPr>
          </a:p>
          <a:p>
            <a:pPr algn="just" eaLnBrk="1" hangingPunct="1">
              <a:lnSpc>
                <a:spcPct val="70000"/>
              </a:lnSpc>
              <a:spcBef>
                <a:spcPct val="50000"/>
              </a:spcBef>
            </a:pPr>
            <a:r>
              <a:rPr lang="en-US" altLang="ko-KR" sz="1600" dirty="0">
                <a:solidFill>
                  <a:schemeClr val="tx1"/>
                </a:solidFill>
                <a:latin typeface="Garamond" pitchFamily="18" charset="0"/>
              </a:rPr>
              <a:t>};</a:t>
            </a:r>
          </a:p>
        </p:txBody>
      </p:sp>
    </p:spTree>
    <p:extLst>
      <p:ext uri="{BB962C8B-B14F-4D97-AF65-F5344CB8AC3E}">
        <p14:creationId xmlns:p14="http://schemas.microsoft.com/office/powerpoint/2010/main" val="338459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92FB6FDE-E871-49FE-8507-E78584AED965}" type="slidenum">
              <a:rPr kumimoji="0" lang="en-US" altLang="ko-KR" sz="1400" smtClean="0">
                <a:latin typeface="Trebuchet MS" pitchFamily="34" charset="0"/>
              </a:rPr>
              <a:pPr/>
              <a:t>8</a:t>
            </a:fld>
            <a:endParaRPr kumimoji="0" lang="en-US" altLang="ko-KR" sz="1400" smtClean="0">
              <a:latin typeface="Trebuchet MS" pitchFamily="34" charset="0"/>
            </a:endParaRPr>
          </a:p>
        </p:txBody>
      </p:sp>
      <p:sp>
        <p:nvSpPr>
          <p:cNvPr id="8241" name="Rectangle 9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rPr>
              <a:t>Implementation View of a Tree</a:t>
            </a:r>
          </a:p>
        </p:txBody>
      </p:sp>
      <p:sp>
        <p:nvSpPr>
          <p:cNvPr id="96" name="Text Box 3"/>
          <p:cNvSpPr txBox="1">
            <a:spLocks noChangeArrowheads="1"/>
          </p:cNvSpPr>
          <p:nvPr/>
        </p:nvSpPr>
        <p:spPr bwMode="auto">
          <a:xfrm>
            <a:off x="251520" y="1484784"/>
            <a:ext cx="8577262" cy="34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eaLnBrk="1" hangingPunct="1">
              <a:lnSpc>
                <a:spcPct val="80000"/>
              </a:lnSpc>
              <a:spcBef>
                <a:spcPct val="50000"/>
              </a:spcBef>
            </a:pPr>
            <a:r>
              <a:rPr lang="en-US" altLang="ko-KR" sz="2000" dirty="0"/>
              <a:t>                             Tree			    Binary Representation</a:t>
            </a:r>
          </a:p>
        </p:txBody>
      </p:sp>
      <p:grpSp>
        <p:nvGrpSpPr>
          <p:cNvPr id="97" name="Group 4"/>
          <p:cNvGrpSpPr>
            <a:grpSpLocks/>
          </p:cNvGrpSpPr>
          <p:nvPr/>
        </p:nvGrpSpPr>
        <p:grpSpPr bwMode="auto">
          <a:xfrm>
            <a:off x="925513" y="1979613"/>
            <a:ext cx="3086100" cy="2770187"/>
            <a:chOff x="2729" y="1564"/>
            <a:chExt cx="1944" cy="1745"/>
          </a:xfrm>
        </p:grpSpPr>
        <p:sp>
          <p:nvSpPr>
            <p:cNvPr id="98" name="Oval 5"/>
            <p:cNvSpPr>
              <a:spLocks noChangeArrowheads="1"/>
            </p:cNvSpPr>
            <p:nvPr/>
          </p:nvSpPr>
          <p:spPr bwMode="auto">
            <a:xfrm>
              <a:off x="3024" y="3041"/>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9" name="Oval 6"/>
            <p:cNvSpPr>
              <a:spLocks noChangeArrowheads="1"/>
            </p:cNvSpPr>
            <p:nvPr/>
          </p:nvSpPr>
          <p:spPr bwMode="auto">
            <a:xfrm>
              <a:off x="3583" y="3040"/>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0" name="Oval 7"/>
            <p:cNvSpPr>
              <a:spLocks noChangeArrowheads="1"/>
            </p:cNvSpPr>
            <p:nvPr/>
          </p:nvSpPr>
          <p:spPr bwMode="auto">
            <a:xfrm>
              <a:off x="2729" y="255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1" name="Oval 8"/>
            <p:cNvSpPr>
              <a:spLocks noChangeArrowheads="1"/>
            </p:cNvSpPr>
            <p:nvPr/>
          </p:nvSpPr>
          <p:spPr bwMode="auto">
            <a:xfrm>
              <a:off x="3296" y="2542"/>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2" name="Oval 9"/>
            <p:cNvSpPr>
              <a:spLocks noChangeArrowheads="1"/>
            </p:cNvSpPr>
            <p:nvPr/>
          </p:nvSpPr>
          <p:spPr bwMode="auto">
            <a:xfrm>
              <a:off x="2994" y="205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3" name="Oval 10"/>
            <p:cNvSpPr>
              <a:spLocks noChangeArrowheads="1"/>
            </p:cNvSpPr>
            <p:nvPr/>
          </p:nvSpPr>
          <p:spPr bwMode="auto">
            <a:xfrm>
              <a:off x="4405" y="200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4" name="Oval 11"/>
            <p:cNvSpPr>
              <a:spLocks noChangeArrowheads="1"/>
            </p:cNvSpPr>
            <p:nvPr/>
          </p:nvSpPr>
          <p:spPr bwMode="auto">
            <a:xfrm>
              <a:off x="3844" y="2513"/>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5" name="Oval 12"/>
            <p:cNvSpPr>
              <a:spLocks noChangeArrowheads="1"/>
            </p:cNvSpPr>
            <p:nvPr/>
          </p:nvSpPr>
          <p:spPr bwMode="auto">
            <a:xfrm>
              <a:off x="3810" y="156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6" name="Oval 13"/>
            <p:cNvSpPr>
              <a:spLocks noChangeArrowheads="1"/>
            </p:cNvSpPr>
            <p:nvPr/>
          </p:nvSpPr>
          <p:spPr bwMode="auto">
            <a:xfrm>
              <a:off x="3832" y="2024"/>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07" name="Line 14"/>
            <p:cNvSpPr>
              <a:spLocks noChangeShapeType="1"/>
            </p:cNvSpPr>
            <p:nvPr/>
          </p:nvSpPr>
          <p:spPr bwMode="auto">
            <a:xfrm>
              <a:off x="3959" y="1841"/>
              <a:ext cx="0"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8" name="Line 15"/>
            <p:cNvSpPr>
              <a:spLocks noChangeShapeType="1"/>
            </p:cNvSpPr>
            <p:nvPr/>
          </p:nvSpPr>
          <p:spPr bwMode="auto">
            <a:xfrm>
              <a:off x="3967" y="2304"/>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9" name="Line 16"/>
            <p:cNvSpPr>
              <a:spLocks noChangeShapeType="1"/>
            </p:cNvSpPr>
            <p:nvPr/>
          </p:nvSpPr>
          <p:spPr bwMode="auto">
            <a:xfrm flipH="1">
              <a:off x="3196" y="1785"/>
              <a:ext cx="641" cy="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0" name="Line 17"/>
            <p:cNvSpPr>
              <a:spLocks noChangeShapeType="1"/>
            </p:cNvSpPr>
            <p:nvPr/>
          </p:nvSpPr>
          <p:spPr bwMode="auto">
            <a:xfrm>
              <a:off x="4048" y="1793"/>
              <a:ext cx="4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1" name="Line 18"/>
            <p:cNvSpPr>
              <a:spLocks noChangeShapeType="1"/>
            </p:cNvSpPr>
            <p:nvPr/>
          </p:nvSpPr>
          <p:spPr bwMode="auto">
            <a:xfrm flipH="1">
              <a:off x="2880" y="2312"/>
              <a:ext cx="195"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2" name="Line 19"/>
            <p:cNvSpPr>
              <a:spLocks noChangeShapeType="1"/>
            </p:cNvSpPr>
            <p:nvPr/>
          </p:nvSpPr>
          <p:spPr bwMode="auto">
            <a:xfrm>
              <a:off x="3213" y="2296"/>
              <a:ext cx="178"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3" name="Line 20"/>
            <p:cNvSpPr>
              <a:spLocks noChangeShapeType="1"/>
            </p:cNvSpPr>
            <p:nvPr/>
          </p:nvSpPr>
          <p:spPr bwMode="auto">
            <a:xfrm>
              <a:off x="3513" y="2783"/>
              <a:ext cx="194"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4" name="Line 21"/>
            <p:cNvSpPr>
              <a:spLocks noChangeShapeType="1"/>
            </p:cNvSpPr>
            <p:nvPr/>
          </p:nvSpPr>
          <p:spPr bwMode="auto">
            <a:xfrm flipH="1">
              <a:off x="3196" y="2783"/>
              <a:ext cx="163"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5" name="Text Box 22"/>
            <p:cNvSpPr txBox="1">
              <a:spLocks noChangeArrowheads="1"/>
            </p:cNvSpPr>
            <p:nvPr/>
          </p:nvSpPr>
          <p:spPr bwMode="auto">
            <a:xfrm>
              <a:off x="3868" y="1574"/>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a</a:t>
              </a:r>
            </a:p>
          </p:txBody>
        </p:sp>
        <p:sp>
          <p:nvSpPr>
            <p:cNvPr id="116" name="Text Box 23"/>
            <p:cNvSpPr txBox="1">
              <a:spLocks noChangeArrowheads="1"/>
            </p:cNvSpPr>
            <p:nvPr/>
          </p:nvSpPr>
          <p:spPr bwMode="auto">
            <a:xfrm>
              <a:off x="3039" y="207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b</a:t>
              </a:r>
            </a:p>
          </p:txBody>
        </p:sp>
        <p:sp>
          <p:nvSpPr>
            <p:cNvPr id="117" name="Text Box 24"/>
            <p:cNvSpPr txBox="1">
              <a:spLocks noChangeArrowheads="1"/>
            </p:cNvSpPr>
            <p:nvPr/>
          </p:nvSpPr>
          <p:spPr bwMode="auto">
            <a:xfrm>
              <a:off x="3874" y="2035"/>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c</a:t>
              </a:r>
            </a:p>
          </p:txBody>
        </p:sp>
        <p:sp>
          <p:nvSpPr>
            <p:cNvPr id="118" name="Text Box 25"/>
            <p:cNvSpPr txBox="1">
              <a:spLocks noChangeArrowheads="1"/>
            </p:cNvSpPr>
            <p:nvPr/>
          </p:nvSpPr>
          <p:spPr bwMode="auto">
            <a:xfrm>
              <a:off x="4443" y="202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d</a:t>
              </a:r>
            </a:p>
          </p:txBody>
        </p:sp>
        <p:sp>
          <p:nvSpPr>
            <p:cNvPr id="119" name="Text Box 26"/>
            <p:cNvSpPr txBox="1">
              <a:spLocks noChangeArrowheads="1"/>
            </p:cNvSpPr>
            <p:nvPr/>
          </p:nvSpPr>
          <p:spPr bwMode="auto">
            <a:xfrm>
              <a:off x="2771" y="2570"/>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e</a:t>
              </a:r>
            </a:p>
          </p:txBody>
        </p:sp>
        <p:sp>
          <p:nvSpPr>
            <p:cNvPr id="120" name="Text Box 27"/>
            <p:cNvSpPr txBox="1">
              <a:spLocks noChangeArrowheads="1"/>
            </p:cNvSpPr>
            <p:nvPr/>
          </p:nvSpPr>
          <p:spPr bwMode="auto">
            <a:xfrm>
              <a:off x="3339" y="2555"/>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f</a:t>
              </a:r>
            </a:p>
          </p:txBody>
        </p:sp>
        <p:sp>
          <p:nvSpPr>
            <p:cNvPr id="121" name="Text Box 28"/>
            <p:cNvSpPr txBox="1">
              <a:spLocks noChangeArrowheads="1"/>
            </p:cNvSpPr>
            <p:nvPr/>
          </p:nvSpPr>
          <p:spPr bwMode="auto">
            <a:xfrm>
              <a:off x="3891" y="2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g</a:t>
              </a:r>
            </a:p>
          </p:txBody>
        </p:sp>
        <p:sp>
          <p:nvSpPr>
            <p:cNvPr id="122" name="Text Box 29"/>
            <p:cNvSpPr txBox="1">
              <a:spLocks noChangeArrowheads="1"/>
            </p:cNvSpPr>
            <p:nvPr/>
          </p:nvSpPr>
          <p:spPr bwMode="auto">
            <a:xfrm>
              <a:off x="3080" y="305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h</a:t>
              </a:r>
            </a:p>
          </p:txBody>
        </p:sp>
        <p:sp>
          <p:nvSpPr>
            <p:cNvPr id="123" name="Text Box 30"/>
            <p:cNvSpPr txBox="1">
              <a:spLocks noChangeArrowheads="1"/>
            </p:cNvSpPr>
            <p:nvPr/>
          </p:nvSpPr>
          <p:spPr bwMode="auto">
            <a:xfrm>
              <a:off x="3647" y="3058"/>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i</a:t>
              </a:r>
            </a:p>
          </p:txBody>
        </p:sp>
      </p:grpSp>
      <p:sp>
        <p:nvSpPr>
          <p:cNvPr id="124" name="Oval 31"/>
          <p:cNvSpPr>
            <a:spLocks noChangeArrowheads="1"/>
          </p:cNvSpPr>
          <p:nvPr/>
        </p:nvSpPr>
        <p:spPr bwMode="auto">
          <a:xfrm>
            <a:off x="5294313" y="4335463"/>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25" name="Oval 32"/>
          <p:cNvSpPr>
            <a:spLocks noChangeArrowheads="1"/>
          </p:cNvSpPr>
          <p:nvPr/>
        </p:nvSpPr>
        <p:spPr bwMode="auto">
          <a:xfrm>
            <a:off x="6181725" y="433387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26" name="Oval 33"/>
          <p:cNvSpPr>
            <a:spLocks noChangeArrowheads="1"/>
          </p:cNvSpPr>
          <p:nvPr/>
        </p:nvSpPr>
        <p:spPr bwMode="auto">
          <a:xfrm>
            <a:off x="4826000" y="355917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27" name="Oval 34"/>
          <p:cNvSpPr>
            <a:spLocks noChangeArrowheads="1"/>
          </p:cNvSpPr>
          <p:nvPr/>
        </p:nvSpPr>
        <p:spPr bwMode="auto">
          <a:xfrm>
            <a:off x="5726113" y="3543300"/>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28" name="Oval 35"/>
          <p:cNvSpPr>
            <a:spLocks noChangeArrowheads="1"/>
          </p:cNvSpPr>
          <p:nvPr/>
        </p:nvSpPr>
        <p:spPr bwMode="auto">
          <a:xfrm>
            <a:off x="5246688" y="2768600"/>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29" name="Oval 36"/>
          <p:cNvSpPr>
            <a:spLocks noChangeArrowheads="1"/>
          </p:cNvSpPr>
          <p:nvPr/>
        </p:nvSpPr>
        <p:spPr bwMode="auto">
          <a:xfrm>
            <a:off x="7486650" y="271462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30" name="Oval 37"/>
          <p:cNvSpPr>
            <a:spLocks noChangeArrowheads="1"/>
          </p:cNvSpPr>
          <p:nvPr/>
        </p:nvSpPr>
        <p:spPr bwMode="auto">
          <a:xfrm>
            <a:off x="6596063" y="3497263"/>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31" name="Oval 38"/>
          <p:cNvSpPr>
            <a:spLocks noChangeArrowheads="1"/>
          </p:cNvSpPr>
          <p:nvPr/>
        </p:nvSpPr>
        <p:spPr bwMode="auto">
          <a:xfrm>
            <a:off x="6542088" y="199072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32" name="Oval 39"/>
          <p:cNvSpPr>
            <a:spLocks noChangeArrowheads="1"/>
          </p:cNvSpPr>
          <p:nvPr/>
        </p:nvSpPr>
        <p:spPr bwMode="auto">
          <a:xfrm>
            <a:off x="6577013" y="2746375"/>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33" name="Line 40"/>
          <p:cNvSpPr>
            <a:spLocks noChangeShapeType="1"/>
          </p:cNvSpPr>
          <p:nvPr/>
        </p:nvSpPr>
        <p:spPr bwMode="auto">
          <a:xfrm flipH="1">
            <a:off x="5567363" y="2341563"/>
            <a:ext cx="1017587"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34" name="Line 41"/>
          <p:cNvSpPr>
            <a:spLocks noChangeShapeType="1"/>
          </p:cNvSpPr>
          <p:nvPr/>
        </p:nvSpPr>
        <p:spPr bwMode="auto">
          <a:xfrm flipH="1">
            <a:off x="5065713" y="3178175"/>
            <a:ext cx="309562" cy="385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35" name="Line 42"/>
          <p:cNvSpPr>
            <a:spLocks noChangeShapeType="1"/>
          </p:cNvSpPr>
          <p:nvPr/>
        </p:nvSpPr>
        <p:spPr bwMode="auto">
          <a:xfrm flipH="1">
            <a:off x="5567363" y="3925888"/>
            <a:ext cx="258762" cy="42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36" name="Text Box 43"/>
          <p:cNvSpPr txBox="1">
            <a:spLocks noChangeArrowheads="1"/>
          </p:cNvSpPr>
          <p:nvPr/>
        </p:nvSpPr>
        <p:spPr bwMode="auto">
          <a:xfrm>
            <a:off x="6634163" y="20066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a</a:t>
            </a:r>
          </a:p>
        </p:txBody>
      </p:sp>
      <p:sp>
        <p:nvSpPr>
          <p:cNvPr id="137" name="Text Box 44"/>
          <p:cNvSpPr txBox="1">
            <a:spLocks noChangeArrowheads="1"/>
          </p:cNvSpPr>
          <p:nvPr/>
        </p:nvSpPr>
        <p:spPr bwMode="auto">
          <a:xfrm>
            <a:off x="5318125" y="28019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b</a:t>
            </a:r>
          </a:p>
        </p:txBody>
      </p:sp>
      <p:sp>
        <p:nvSpPr>
          <p:cNvPr id="138" name="Text Box 45"/>
          <p:cNvSpPr txBox="1">
            <a:spLocks noChangeArrowheads="1"/>
          </p:cNvSpPr>
          <p:nvPr/>
        </p:nvSpPr>
        <p:spPr bwMode="auto">
          <a:xfrm>
            <a:off x="6643688" y="276383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c</a:t>
            </a:r>
          </a:p>
        </p:txBody>
      </p:sp>
      <p:sp>
        <p:nvSpPr>
          <p:cNvPr id="139" name="Text Box 46"/>
          <p:cNvSpPr txBox="1">
            <a:spLocks noChangeArrowheads="1"/>
          </p:cNvSpPr>
          <p:nvPr/>
        </p:nvSpPr>
        <p:spPr bwMode="auto">
          <a:xfrm>
            <a:off x="7546975" y="27511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d</a:t>
            </a:r>
          </a:p>
        </p:txBody>
      </p:sp>
      <p:sp>
        <p:nvSpPr>
          <p:cNvPr id="140" name="Text Box 47"/>
          <p:cNvSpPr txBox="1">
            <a:spLocks noChangeArrowheads="1"/>
          </p:cNvSpPr>
          <p:nvPr/>
        </p:nvSpPr>
        <p:spPr bwMode="auto">
          <a:xfrm>
            <a:off x="4892675" y="358775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e</a:t>
            </a:r>
          </a:p>
        </p:txBody>
      </p:sp>
      <p:sp>
        <p:nvSpPr>
          <p:cNvPr id="141" name="Text Box 48"/>
          <p:cNvSpPr txBox="1">
            <a:spLocks noChangeArrowheads="1"/>
          </p:cNvSpPr>
          <p:nvPr/>
        </p:nvSpPr>
        <p:spPr bwMode="auto">
          <a:xfrm>
            <a:off x="5794375" y="35639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f</a:t>
            </a:r>
          </a:p>
        </p:txBody>
      </p:sp>
      <p:sp>
        <p:nvSpPr>
          <p:cNvPr id="142" name="Text Box 49"/>
          <p:cNvSpPr txBox="1">
            <a:spLocks noChangeArrowheads="1"/>
          </p:cNvSpPr>
          <p:nvPr/>
        </p:nvSpPr>
        <p:spPr bwMode="auto">
          <a:xfrm>
            <a:off x="6670675" y="34988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g</a:t>
            </a:r>
          </a:p>
        </p:txBody>
      </p:sp>
      <p:sp>
        <p:nvSpPr>
          <p:cNvPr id="143" name="Text Box 50"/>
          <p:cNvSpPr txBox="1">
            <a:spLocks noChangeArrowheads="1"/>
          </p:cNvSpPr>
          <p:nvPr/>
        </p:nvSpPr>
        <p:spPr bwMode="auto">
          <a:xfrm>
            <a:off x="5383213" y="43624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h</a:t>
            </a:r>
          </a:p>
        </p:txBody>
      </p:sp>
      <p:sp>
        <p:nvSpPr>
          <p:cNvPr id="144" name="Text Box 51"/>
          <p:cNvSpPr txBox="1">
            <a:spLocks noChangeArrowheads="1"/>
          </p:cNvSpPr>
          <p:nvPr/>
        </p:nvSpPr>
        <p:spPr bwMode="auto">
          <a:xfrm>
            <a:off x="6283325" y="436245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i</a:t>
            </a:r>
          </a:p>
        </p:txBody>
      </p:sp>
      <p:sp>
        <p:nvSpPr>
          <p:cNvPr id="145" name="Line 52"/>
          <p:cNvSpPr>
            <a:spLocks noChangeShapeType="1"/>
          </p:cNvSpPr>
          <p:nvPr/>
        </p:nvSpPr>
        <p:spPr bwMode="auto">
          <a:xfrm>
            <a:off x="5672138" y="2949575"/>
            <a:ext cx="9017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46" name="Line 53"/>
          <p:cNvSpPr>
            <a:spLocks noChangeShapeType="1"/>
          </p:cNvSpPr>
          <p:nvPr/>
        </p:nvSpPr>
        <p:spPr bwMode="auto">
          <a:xfrm>
            <a:off x="7000875" y="2949575"/>
            <a:ext cx="4889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47" name="Line 54"/>
          <p:cNvSpPr>
            <a:spLocks noChangeShapeType="1"/>
          </p:cNvSpPr>
          <p:nvPr/>
        </p:nvSpPr>
        <p:spPr bwMode="auto">
          <a:xfrm>
            <a:off x="5260975" y="3771900"/>
            <a:ext cx="4889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48" name="Line 55"/>
          <p:cNvSpPr>
            <a:spLocks noChangeShapeType="1"/>
          </p:cNvSpPr>
          <p:nvPr/>
        </p:nvSpPr>
        <p:spPr bwMode="auto">
          <a:xfrm>
            <a:off x="5722938" y="4556125"/>
            <a:ext cx="4889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grpSp>
        <p:nvGrpSpPr>
          <p:cNvPr id="149" name="Group 56"/>
          <p:cNvGrpSpPr>
            <a:grpSpLocks/>
          </p:cNvGrpSpPr>
          <p:nvPr/>
        </p:nvGrpSpPr>
        <p:grpSpPr bwMode="auto">
          <a:xfrm>
            <a:off x="4900613" y="3979863"/>
            <a:ext cx="295275" cy="166687"/>
            <a:chOff x="3148" y="2856"/>
            <a:chExt cx="186" cy="105"/>
          </a:xfrm>
        </p:grpSpPr>
        <p:sp>
          <p:nvSpPr>
            <p:cNvPr id="150" name="Line 57"/>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1" name="Line 58"/>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52" name="Group 59"/>
          <p:cNvGrpSpPr>
            <a:grpSpLocks/>
          </p:cNvGrpSpPr>
          <p:nvPr/>
        </p:nvGrpSpPr>
        <p:grpSpPr bwMode="auto">
          <a:xfrm>
            <a:off x="5375275" y="4762500"/>
            <a:ext cx="295275" cy="166688"/>
            <a:chOff x="3148" y="2856"/>
            <a:chExt cx="186" cy="105"/>
          </a:xfrm>
        </p:grpSpPr>
        <p:sp>
          <p:nvSpPr>
            <p:cNvPr id="153" name="Line 60"/>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4" name="Line 61"/>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55" name="Group 62"/>
          <p:cNvGrpSpPr>
            <a:grpSpLocks/>
          </p:cNvGrpSpPr>
          <p:nvPr/>
        </p:nvGrpSpPr>
        <p:grpSpPr bwMode="auto">
          <a:xfrm>
            <a:off x="6251575" y="4775200"/>
            <a:ext cx="295275" cy="166688"/>
            <a:chOff x="3148" y="2856"/>
            <a:chExt cx="186" cy="105"/>
          </a:xfrm>
        </p:grpSpPr>
        <p:sp>
          <p:nvSpPr>
            <p:cNvPr id="156" name="Line 63"/>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7" name="Line 64"/>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58" name="Group 65"/>
          <p:cNvGrpSpPr>
            <a:grpSpLocks/>
          </p:cNvGrpSpPr>
          <p:nvPr/>
        </p:nvGrpSpPr>
        <p:grpSpPr bwMode="auto">
          <a:xfrm>
            <a:off x="6675438" y="3925888"/>
            <a:ext cx="295275" cy="166687"/>
            <a:chOff x="3148" y="2856"/>
            <a:chExt cx="186" cy="105"/>
          </a:xfrm>
        </p:grpSpPr>
        <p:sp>
          <p:nvSpPr>
            <p:cNvPr id="159" name="Line 66"/>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0" name="Line 67"/>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61" name="Group 68"/>
          <p:cNvGrpSpPr>
            <a:grpSpLocks/>
          </p:cNvGrpSpPr>
          <p:nvPr/>
        </p:nvGrpSpPr>
        <p:grpSpPr bwMode="auto">
          <a:xfrm>
            <a:off x="7577138" y="3154363"/>
            <a:ext cx="295275" cy="166687"/>
            <a:chOff x="3148" y="2856"/>
            <a:chExt cx="186" cy="105"/>
          </a:xfrm>
        </p:grpSpPr>
        <p:sp>
          <p:nvSpPr>
            <p:cNvPr id="162" name="Line 69"/>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3" name="Line 70"/>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64" name="Group 71"/>
          <p:cNvGrpSpPr>
            <a:grpSpLocks/>
          </p:cNvGrpSpPr>
          <p:nvPr/>
        </p:nvGrpSpPr>
        <p:grpSpPr bwMode="auto">
          <a:xfrm rot="-5400000">
            <a:off x="7862094" y="2858294"/>
            <a:ext cx="295275" cy="166687"/>
            <a:chOff x="3148" y="2856"/>
            <a:chExt cx="186" cy="105"/>
          </a:xfrm>
        </p:grpSpPr>
        <p:sp>
          <p:nvSpPr>
            <p:cNvPr id="165" name="Line 72"/>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6" name="Line 73"/>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67" name="Group 74"/>
          <p:cNvGrpSpPr>
            <a:grpSpLocks/>
          </p:cNvGrpSpPr>
          <p:nvPr/>
        </p:nvGrpSpPr>
        <p:grpSpPr bwMode="auto">
          <a:xfrm rot="-5400000">
            <a:off x="6095206" y="3667919"/>
            <a:ext cx="295275" cy="166688"/>
            <a:chOff x="3148" y="2856"/>
            <a:chExt cx="186" cy="105"/>
          </a:xfrm>
        </p:grpSpPr>
        <p:sp>
          <p:nvSpPr>
            <p:cNvPr id="168" name="Line 75"/>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9" name="Line 76"/>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70" name="Group 77"/>
          <p:cNvGrpSpPr>
            <a:grpSpLocks/>
          </p:cNvGrpSpPr>
          <p:nvPr/>
        </p:nvGrpSpPr>
        <p:grpSpPr bwMode="auto">
          <a:xfrm rot="-5400000">
            <a:off x="6971506" y="3615532"/>
            <a:ext cx="295275" cy="166688"/>
            <a:chOff x="3148" y="2856"/>
            <a:chExt cx="186" cy="105"/>
          </a:xfrm>
        </p:grpSpPr>
        <p:sp>
          <p:nvSpPr>
            <p:cNvPr id="171" name="Line 78"/>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2" name="Line 79"/>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73" name="Group 80"/>
          <p:cNvGrpSpPr>
            <a:grpSpLocks/>
          </p:cNvGrpSpPr>
          <p:nvPr/>
        </p:nvGrpSpPr>
        <p:grpSpPr bwMode="auto">
          <a:xfrm rot="-5400000">
            <a:off x="6546056" y="4453732"/>
            <a:ext cx="295275" cy="166688"/>
            <a:chOff x="3148" y="2856"/>
            <a:chExt cx="186" cy="105"/>
          </a:xfrm>
        </p:grpSpPr>
        <p:sp>
          <p:nvSpPr>
            <p:cNvPr id="174" name="Line 81"/>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5" name="Line 82"/>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176" name="Group 83"/>
          <p:cNvGrpSpPr>
            <a:grpSpLocks/>
          </p:cNvGrpSpPr>
          <p:nvPr/>
        </p:nvGrpSpPr>
        <p:grpSpPr bwMode="auto">
          <a:xfrm rot="-5400000">
            <a:off x="6904831" y="2120107"/>
            <a:ext cx="295275" cy="166688"/>
            <a:chOff x="3148" y="2856"/>
            <a:chExt cx="186" cy="105"/>
          </a:xfrm>
        </p:grpSpPr>
        <p:sp>
          <p:nvSpPr>
            <p:cNvPr id="177" name="Line 84"/>
            <p:cNvSpPr>
              <a:spLocks noChangeShapeType="1"/>
            </p:cNvSpPr>
            <p:nvPr/>
          </p:nvSpPr>
          <p:spPr bwMode="auto">
            <a:xfrm>
              <a:off x="3237" y="2856"/>
              <a:ext cx="0"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 name="Line 85"/>
            <p:cNvSpPr>
              <a:spLocks noChangeShapeType="1"/>
            </p:cNvSpPr>
            <p:nvPr/>
          </p:nvSpPr>
          <p:spPr bwMode="auto">
            <a:xfrm>
              <a:off x="3148" y="2953"/>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179" name="Line 86"/>
          <p:cNvSpPr>
            <a:spLocks noChangeShapeType="1"/>
          </p:cNvSpPr>
          <p:nvPr/>
        </p:nvSpPr>
        <p:spPr bwMode="auto">
          <a:xfrm>
            <a:off x="6792913" y="3167063"/>
            <a:ext cx="0" cy="334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80" name="Oval 87"/>
          <p:cNvSpPr>
            <a:spLocks noChangeArrowheads="1"/>
          </p:cNvSpPr>
          <p:nvPr/>
        </p:nvSpPr>
        <p:spPr bwMode="auto">
          <a:xfrm>
            <a:off x="4097338" y="5370513"/>
            <a:ext cx="425450" cy="4254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181" name="Text Box 88"/>
          <p:cNvSpPr txBox="1">
            <a:spLocks noChangeArrowheads="1"/>
          </p:cNvSpPr>
          <p:nvPr/>
        </p:nvSpPr>
        <p:spPr bwMode="auto">
          <a:xfrm>
            <a:off x="4164013" y="538797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c</a:t>
            </a:r>
          </a:p>
        </p:txBody>
      </p:sp>
      <p:sp>
        <p:nvSpPr>
          <p:cNvPr id="182" name="Line 89"/>
          <p:cNvSpPr>
            <a:spLocks noChangeShapeType="1"/>
          </p:cNvSpPr>
          <p:nvPr/>
        </p:nvSpPr>
        <p:spPr bwMode="auto">
          <a:xfrm>
            <a:off x="4521200" y="5573713"/>
            <a:ext cx="4889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ko-KR" altLang="en-US"/>
          </a:p>
        </p:txBody>
      </p:sp>
      <p:sp>
        <p:nvSpPr>
          <p:cNvPr id="183" name="Line 90"/>
          <p:cNvSpPr>
            <a:spLocks noChangeShapeType="1"/>
          </p:cNvSpPr>
          <p:nvPr/>
        </p:nvSpPr>
        <p:spPr bwMode="auto">
          <a:xfrm>
            <a:off x="4313238" y="5791200"/>
            <a:ext cx="0" cy="334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84" name="Text Box 91"/>
          <p:cNvSpPr txBox="1">
            <a:spLocks noChangeArrowheads="1"/>
          </p:cNvSpPr>
          <p:nvPr/>
        </p:nvSpPr>
        <p:spPr bwMode="auto">
          <a:xfrm>
            <a:off x="3875088" y="6146800"/>
            <a:ext cx="111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First child</a:t>
            </a:r>
          </a:p>
        </p:txBody>
      </p:sp>
      <p:sp>
        <p:nvSpPr>
          <p:cNvPr id="185" name="Text Box 92"/>
          <p:cNvSpPr txBox="1">
            <a:spLocks noChangeArrowheads="1"/>
          </p:cNvSpPr>
          <p:nvPr/>
        </p:nvSpPr>
        <p:spPr bwMode="auto">
          <a:xfrm>
            <a:off x="5030788" y="5416550"/>
            <a:ext cx="134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Next Sibling</a:t>
            </a:r>
          </a:p>
        </p:txBody>
      </p:sp>
      <p:sp>
        <p:nvSpPr>
          <p:cNvPr id="186" name="Text Box 93"/>
          <p:cNvSpPr txBox="1">
            <a:spLocks noChangeArrowheads="1"/>
          </p:cNvSpPr>
          <p:nvPr/>
        </p:nvSpPr>
        <p:spPr bwMode="auto">
          <a:xfrm>
            <a:off x="2339975" y="545465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pPr eaLnBrk="1" hangingPunct="1"/>
            <a:r>
              <a:rPr lang="en-US" altLang="ko-KR" sz="1800">
                <a:latin typeface="Times New Roman" pitchFamily="18" charset="0"/>
              </a:rPr>
              <a:t>Definition:</a:t>
            </a:r>
          </a:p>
        </p:txBody>
      </p:sp>
      <p:sp>
        <p:nvSpPr>
          <p:cNvPr id="187" name="Rectangle 94"/>
          <p:cNvSpPr>
            <a:spLocks noChangeArrowheads="1"/>
          </p:cNvSpPr>
          <p:nvPr/>
        </p:nvSpPr>
        <p:spPr bwMode="auto">
          <a:xfrm>
            <a:off x="1855788" y="5229225"/>
            <a:ext cx="5164137" cy="127476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Tree>
    <p:extLst>
      <p:ext uri="{BB962C8B-B14F-4D97-AF65-F5344CB8AC3E}">
        <p14:creationId xmlns:p14="http://schemas.microsoft.com/office/powerpoint/2010/main" val="2646221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Garamond" pitchFamily="18" charset="0"/>
                <a:ea typeface="굴림" charset="-127"/>
              </a:defRPr>
            </a:lvl1pPr>
            <a:lvl2pPr marL="742950" indent="-285750" eaLnBrk="0" hangingPunct="0">
              <a:defRPr kumimoji="1" sz="2400">
                <a:solidFill>
                  <a:schemeClr val="tx1"/>
                </a:solidFill>
                <a:latin typeface="Garamond" pitchFamily="18" charset="0"/>
                <a:ea typeface="굴림" charset="-127"/>
              </a:defRPr>
            </a:lvl2pPr>
            <a:lvl3pPr marL="1143000" indent="-228600" eaLnBrk="0" hangingPunct="0">
              <a:defRPr kumimoji="1" sz="2400">
                <a:solidFill>
                  <a:schemeClr val="tx1"/>
                </a:solidFill>
                <a:latin typeface="Garamond" pitchFamily="18" charset="0"/>
                <a:ea typeface="굴림" charset="-127"/>
              </a:defRPr>
            </a:lvl3pPr>
            <a:lvl4pPr marL="1600200" indent="-228600" eaLnBrk="0" hangingPunct="0">
              <a:defRPr kumimoji="1" sz="2400">
                <a:solidFill>
                  <a:schemeClr val="tx1"/>
                </a:solidFill>
                <a:latin typeface="Garamond" pitchFamily="18" charset="0"/>
                <a:ea typeface="굴림" charset="-127"/>
              </a:defRPr>
            </a:lvl4pPr>
            <a:lvl5pPr marL="2057400" indent="-228600" eaLnBrk="0" hangingPunct="0">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defRPr kumimoji="1" sz="2400">
                <a:solidFill>
                  <a:schemeClr val="tx1"/>
                </a:solidFill>
                <a:latin typeface="Garamond" pitchFamily="18" charset="0"/>
                <a:ea typeface="굴림" charset="-127"/>
              </a:defRPr>
            </a:lvl9pPr>
          </a:lstStyle>
          <a:p>
            <a:fld id="{C9B51B6A-3F77-41A9-941D-42110FEE04B2}" type="slidenum">
              <a:rPr kumimoji="0" lang="en-US" altLang="ko-KR" sz="1400" smtClean="0">
                <a:latin typeface="Trebuchet MS" pitchFamily="34" charset="0"/>
              </a:rPr>
              <a:pPr/>
              <a:t>9</a:t>
            </a:fld>
            <a:endParaRPr kumimoji="0" lang="en-US" altLang="ko-KR" sz="1400" smtClean="0">
              <a:latin typeface="Trebuchet MS" pitchFamily="34" charset="0"/>
            </a:endParaRPr>
          </a:p>
        </p:txBody>
      </p:sp>
      <p:sp>
        <p:nvSpPr>
          <p:cNvPr id="9219" name="Text Box 3"/>
          <p:cNvSpPr txBox="1">
            <a:spLocks noChangeArrowheads="1"/>
          </p:cNvSpPr>
          <p:nvPr/>
        </p:nvSpPr>
        <p:spPr bwMode="auto">
          <a:xfrm>
            <a:off x="557213" y="1438275"/>
            <a:ext cx="7975600" cy="151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Garamond" pitchFamily="18" charset="0"/>
                <a:ea typeface="굴림" charset="-127"/>
              </a:defRPr>
            </a:lvl1pPr>
            <a:lvl2pPr marL="742950" indent="-285750" eaLnBrk="0" hangingPunct="0">
              <a:tabLst>
                <a:tab pos="2767013" algn="l"/>
              </a:tabLst>
              <a:defRPr kumimoji="1" sz="2400">
                <a:solidFill>
                  <a:schemeClr val="tx1"/>
                </a:solidFill>
                <a:latin typeface="Garamond" pitchFamily="18" charset="0"/>
                <a:ea typeface="굴림" charset="-127"/>
              </a:defRPr>
            </a:lvl2pPr>
            <a:lvl3pPr marL="1143000" indent="-228600" eaLnBrk="0" hangingPunct="0">
              <a:tabLst>
                <a:tab pos="2767013" algn="l"/>
              </a:tabLst>
              <a:defRPr kumimoji="1" sz="2400">
                <a:solidFill>
                  <a:schemeClr val="tx1"/>
                </a:solidFill>
                <a:latin typeface="Garamond" pitchFamily="18" charset="0"/>
                <a:ea typeface="굴림" charset="-127"/>
              </a:defRPr>
            </a:lvl3pPr>
            <a:lvl4pPr marL="1600200" indent="-228600" eaLnBrk="0" hangingPunct="0">
              <a:tabLst>
                <a:tab pos="2767013" algn="l"/>
              </a:tabLst>
              <a:defRPr kumimoji="1" sz="2400">
                <a:solidFill>
                  <a:schemeClr val="tx1"/>
                </a:solidFill>
                <a:latin typeface="Garamond" pitchFamily="18" charset="0"/>
                <a:ea typeface="굴림" charset="-127"/>
              </a:defRPr>
            </a:lvl4pPr>
            <a:lvl5pPr marL="2057400" indent="-228600" eaLnBrk="0" hangingPunct="0">
              <a:tabLst>
                <a:tab pos="2767013" algn="l"/>
              </a:tabLst>
              <a:defRPr kumimoji="1" sz="2400">
                <a:solidFill>
                  <a:schemeClr val="tx1"/>
                </a:solidFill>
                <a:latin typeface="Garamond" pitchFamily="18" charset="0"/>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Garamond" pitchFamily="18" charset="0"/>
                <a:ea typeface="굴림" charset="-127"/>
              </a:defRPr>
            </a:lvl9pPr>
          </a:lstStyle>
          <a:p>
            <a:pPr algn="just" eaLnBrk="1" hangingPunct="1">
              <a:lnSpc>
                <a:spcPct val="90000"/>
              </a:lnSpc>
              <a:spcBef>
                <a:spcPct val="50000"/>
              </a:spcBef>
            </a:pPr>
            <a:r>
              <a:rPr lang="en-US" altLang="ko-KR" sz="2000" dirty="0"/>
              <a:t>Definition: A Tree in which each node has no more </a:t>
            </a:r>
            <a:r>
              <a:rPr lang="en-US" altLang="ko-KR" sz="2000" dirty="0" smtClean="0"/>
              <a:t>than (at most)            </a:t>
            </a:r>
            <a:r>
              <a:rPr lang="en-US" altLang="ko-KR" sz="2000" dirty="0"/>
              <a:t>2 children (left </a:t>
            </a:r>
            <a:r>
              <a:rPr lang="en-US" altLang="ko-KR" sz="2000" dirty="0" err="1"/>
              <a:t>subtree</a:t>
            </a:r>
            <a:r>
              <a:rPr lang="en-US" altLang="ko-KR" sz="2000" dirty="0"/>
              <a:t> and right </a:t>
            </a:r>
            <a:r>
              <a:rPr lang="en-US" altLang="ko-KR" sz="2000" dirty="0" err="1"/>
              <a:t>subtree</a:t>
            </a:r>
            <a:r>
              <a:rPr lang="en-US" altLang="ko-KR" sz="2000" dirty="0"/>
              <a:t>)</a:t>
            </a:r>
          </a:p>
          <a:p>
            <a:pPr algn="just" eaLnBrk="1" hangingPunct="1">
              <a:lnSpc>
                <a:spcPct val="90000"/>
              </a:lnSpc>
              <a:spcBef>
                <a:spcPct val="50000"/>
              </a:spcBef>
            </a:pPr>
            <a:endParaRPr lang="en-US" altLang="ko-KR" sz="2000" dirty="0"/>
          </a:p>
          <a:p>
            <a:pPr algn="just" eaLnBrk="1" hangingPunct="1">
              <a:lnSpc>
                <a:spcPct val="90000"/>
              </a:lnSpc>
              <a:spcBef>
                <a:spcPct val="50000"/>
              </a:spcBef>
            </a:pPr>
            <a:r>
              <a:rPr lang="en-US" altLang="ko-KR" sz="2000" dirty="0"/>
              <a:t>Typical Representation in </a:t>
            </a:r>
            <a:r>
              <a:rPr lang="en-US" altLang="ko-KR" sz="2000" dirty="0" smtClean="0"/>
              <a:t>C</a:t>
            </a:r>
            <a:endParaRPr lang="en-US" altLang="ko-KR" sz="2000" dirty="0"/>
          </a:p>
        </p:txBody>
      </p:sp>
      <p:sp>
        <p:nvSpPr>
          <p:cNvPr id="9220"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Binary Trees</a:t>
            </a:r>
          </a:p>
        </p:txBody>
      </p:sp>
      <p:grpSp>
        <p:nvGrpSpPr>
          <p:cNvPr id="9221" name="Group 16"/>
          <p:cNvGrpSpPr>
            <a:grpSpLocks/>
          </p:cNvGrpSpPr>
          <p:nvPr/>
        </p:nvGrpSpPr>
        <p:grpSpPr bwMode="auto">
          <a:xfrm>
            <a:off x="4787900" y="2708275"/>
            <a:ext cx="2803525" cy="1855788"/>
            <a:chOff x="2903" y="2341"/>
            <a:chExt cx="1766" cy="1169"/>
          </a:xfrm>
        </p:grpSpPr>
        <p:sp>
          <p:nvSpPr>
            <p:cNvPr id="9222" name="Oval 5"/>
            <p:cNvSpPr>
              <a:spLocks noChangeArrowheads="1"/>
            </p:cNvSpPr>
            <p:nvPr/>
          </p:nvSpPr>
          <p:spPr bwMode="auto">
            <a:xfrm>
              <a:off x="3651" y="2341"/>
              <a:ext cx="268" cy="2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600" b="1"/>
                <a:t>r</a:t>
              </a:r>
            </a:p>
          </p:txBody>
        </p:sp>
        <p:sp>
          <p:nvSpPr>
            <p:cNvPr id="9223" name="AutoShape 6"/>
            <p:cNvSpPr>
              <a:spLocks noChangeArrowheads="1"/>
            </p:cNvSpPr>
            <p:nvPr/>
          </p:nvSpPr>
          <p:spPr bwMode="auto">
            <a:xfrm>
              <a:off x="2903" y="3113"/>
              <a:ext cx="406" cy="39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600" b="1"/>
                <a:t>T</a:t>
              </a:r>
              <a:r>
                <a:rPr lang="en-US" altLang="ko-KR" sz="1600" b="1" baseline="-25000"/>
                <a:t>L</a:t>
              </a:r>
            </a:p>
          </p:txBody>
        </p:sp>
        <p:sp>
          <p:nvSpPr>
            <p:cNvPr id="9224" name="AutoShape 7"/>
            <p:cNvSpPr>
              <a:spLocks noChangeArrowheads="1"/>
            </p:cNvSpPr>
            <p:nvPr/>
          </p:nvSpPr>
          <p:spPr bwMode="auto">
            <a:xfrm>
              <a:off x="4263" y="3113"/>
              <a:ext cx="406" cy="39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600" b="1"/>
                <a:t>T</a:t>
              </a:r>
              <a:r>
                <a:rPr lang="en-US" altLang="ko-KR" sz="1600" b="1" baseline="-25000"/>
                <a:t>R</a:t>
              </a:r>
            </a:p>
          </p:txBody>
        </p:sp>
        <p:sp>
          <p:nvSpPr>
            <p:cNvPr id="9225" name="Line 12"/>
            <p:cNvSpPr>
              <a:spLocks noChangeShapeType="1"/>
            </p:cNvSpPr>
            <p:nvPr/>
          </p:nvSpPr>
          <p:spPr bwMode="auto">
            <a:xfrm>
              <a:off x="3923" y="2546"/>
              <a:ext cx="545" cy="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26" name="Line 13"/>
            <p:cNvSpPr>
              <a:spLocks noChangeShapeType="1"/>
            </p:cNvSpPr>
            <p:nvPr/>
          </p:nvSpPr>
          <p:spPr bwMode="auto">
            <a:xfrm flipH="1">
              <a:off x="3107" y="2568"/>
              <a:ext cx="567"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
        <p:nvSpPr>
          <p:cNvPr id="2" name="직사각형 1"/>
          <p:cNvSpPr/>
          <p:nvPr/>
        </p:nvSpPr>
        <p:spPr>
          <a:xfrm>
            <a:off x="591720" y="3212976"/>
            <a:ext cx="3779912" cy="235449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90000"/>
              </a:lnSpc>
              <a:spcBef>
                <a:spcPct val="50000"/>
              </a:spcBef>
            </a:pPr>
            <a:r>
              <a:rPr lang="en-US" altLang="ko-KR" dirty="0" err="1">
                <a:solidFill>
                  <a:schemeClr val="tx1"/>
                </a:solidFill>
                <a:latin typeface="Garamond" pitchFamily="18" charset="0"/>
              </a:rPr>
              <a:t>typedef</a:t>
            </a:r>
            <a:r>
              <a:rPr lang="en-US" altLang="ko-KR" dirty="0">
                <a:solidFill>
                  <a:schemeClr val="tx1"/>
                </a:solidFill>
                <a:latin typeface="Garamond" pitchFamily="18" charset="0"/>
              </a:rPr>
              <a:t> </a:t>
            </a:r>
            <a:r>
              <a:rPr lang="en-US" altLang="ko-KR" dirty="0" err="1">
                <a:solidFill>
                  <a:schemeClr val="tx1"/>
                </a:solidFill>
                <a:latin typeface="Garamond" pitchFamily="18" charset="0"/>
              </a:rPr>
              <a:t>struct</a:t>
            </a:r>
            <a:r>
              <a:rPr lang="en-US" altLang="ko-KR" dirty="0">
                <a:solidFill>
                  <a:schemeClr val="tx1"/>
                </a:solidFill>
                <a:latin typeface="Garamond" pitchFamily="18" charset="0"/>
              </a:rPr>
              <a:t> </a:t>
            </a:r>
            <a:r>
              <a:rPr lang="en-US" altLang="ko-KR" dirty="0" err="1">
                <a:solidFill>
                  <a:schemeClr val="tx1"/>
                </a:solidFill>
                <a:latin typeface="Garamond" pitchFamily="18" charset="0"/>
              </a:rPr>
              <a:t>Tree_Node</a:t>
            </a:r>
            <a:r>
              <a:rPr lang="en-US" altLang="ko-KR" dirty="0">
                <a:solidFill>
                  <a:schemeClr val="tx1"/>
                </a:solidFill>
                <a:latin typeface="Garamond" pitchFamily="18" charset="0"/>
              </a:rPr>
              <a:t> *</a:t>
            </a:r>
            <a:r>
              <a:rPr lang="en-US" altLang="ko-KR" dirty="0" err="1">
                <a:solidFill>
                  <a:schemeClr val="tx1"/>
                </a:solidFill>
                <a:latin typeface="Garamond" pitchFamily="18" charset="0"/>
              </a:rPr>
              <a:t>PtrToNode</a:t>
            </a:r>
            <a:r>
              <a:rPr lang="en-US" altLang="ko-KR" dirty="0">
                <a:solidFill>
                  <a:schemeClr val="tx1"/>
                </a:solidFill>
                <a:latin typeface="Garamond" pitchFamily="18" charset="0"/>
              </a:rPr>
              <a:t>;</a:t>
            </a:r>
          </a:p>
          <a:p>
            <a:pPr algn="just" eaLnBrk="1" hangingPunct="1">
              <a:lnSpc>
                <a:spcPct val="70000"/>
              </a:lnSpc>
              <a:spcBef>
                <a:spcPct val="50000"/>
              </a:spcBef>
            </a:pPr>
            <a:r>
              <a:rPr lang="en-US" altLang="ko-KR" dirty="0" err="1">
                <a:solidFill>
                  <a:schemeClr val="tx1"/>
                </a:solidFill>
                <a:latin typeface="Garamond" pitchFamily="18" charset="0"/>
              </a:rPr>
              <a:t>typedef</a:t>
            </a:r>
            <a:r>
              <a:rPr lang="en-US" altLang="ko-KR" dirty="0">
                <a:solidFill>
                  <a:schemeClr val="tx1"/>
                </a:solidFill>
                <a:latin typeface="Garamond" pitchFamily="18" charset="0"/>
              </a:rPr>
              <a:t> </a:t>
            </a:r>
            <a:r>
              <a:rPr lang="en-US" altLang="ko-KR" dirty="0" err="1">
                <a:solidFill>
                  <a:schemeClr val="tx1"/>
                </a:solidFill>
                <a:latin typeface="Garamond" pitchFamily="18" charset="0"/>
              </a:rPr>
              <a:t>struct</a:t>
            </a:r>
            <a:r>
              <a:rPr lang="en-US" altLang="ko-KR" dirty="0">
                <a:solidFill>
                  <a:schemeClr val="tx1"/>
                </a:solidFill>
                <a:latin typeface="Garamond" pitchFamily="18" charset="0"/>
              </a:rPr>
              <a:t> </a:t>
            </a:r>
            <a:r>
              <a:rPr lang="en-US" altLang="ko-KR" dirty="0" err="1">
                <a:solidFill>
                  <a:schemeClr val="tx1"/>
                </a:solidFill>
                <a:latin typeface="Garamond" pitchFamily="18" charset="0"/>
              </a:rPr>
              <a:t>PtrToNode</a:t>
            </a:r>
            <a:r>
              <a:rPr lang="en-US" altLang="ko-KR" dirty="0">
                <a:solidFill>
                  <a:schemeClr val="tx1"/>
                </a:solidFill>
                <a:latin typeface="Garamond" pitchFamily="18" charset="0"/>
              </a:rPr>
              <a:t> Tree;</a:t>
            </a:r>
          </a:p>
          <a:p>
            <a:pPr algn="just" eaLnBrk="1" hangingPunct="1">
              <a:lnSpc>
                <a:spcPct val="70000"/>
              </a:lnSpc>
              <a:spcBef>
                <a:spcPct val="50000"/>
              </a:spcBef>
            </a:pPr>
            <a:endParaRPr lang="en-US" altLang="ko-KR" dirty="0">
              <a:solidFill>
                <a:schemeClr val="tx1"/>
              </a:solidFill>
              <a:latin typeface="Garamond" pitchFamily="18" charset="0"/>
            </a:endParaRPr>
          </a:p>
          <a:p>
            <a:pPr algn="just" eaLnBrk="1" hangingPunct="1">
              <a:lnSpc>
                <a:spcPct val="70000"/>
              </a:lnSpc>
              <a:spcBef>
                <a:spcPct val="50000"/>
              </a:spcBef>
            </a:pPr>
            <a:r>
              <a:rPr lang="en-US" altLang="ko-KR" dirty="0" err="1">
                <a:solidFill>
                  <a:schemeClr val="tx1"/>
                </a:solidFill>
                <a:latin typeface="Garamond" pitchFamily="18" charset="0"/>
              </a:rPr>
              <a:t>struct</a:t>
            </a:r>
            <a:r>
              <a:rPr lang="en-US" altLang="ko-KR" dirty="0">
                <a:solidFill>
                  <a:schemeClr val="tx1"/>
                </a:solidFill>
                <a:latin typeface="Garamond" pitchFamily="18" charset="0"/>
              </a:rPr>
              <a:t> </a:t>
            </a:r>
            <a:r>
              <a:rPr lang="en-US" altLang="ko-KR" dirty="0" err="1">
                <a:solidFill>
                  <a:schemeClr val="tx1"/>
                </a:solidFill>
                <a:latin typeface="Garamond" pitchFamily="18" charset="0"/>
              </a:rPr>
              <a:t>Tree_Node</a:t>
            </a:r>
            <a:endParaRPr lang="en-US" altLang="ko-KR" dirty="0">
              <a:solidFill>
                <a:schemeClr val="tx1"/>
              </a:solidFill>
              <a:latin typeface="Garamond" pitchFamily="18" charset="0"/>
            </a:endParaRPr>
          </a:p>
          <a:p>
            <a:pPr algn="just" eaLnBrk="1" hangingPunct="1">
              <a:lnSpc>
                <a:spcPct val="70000"/>
              </a:lnSpc>
              <a:spcBef>
                <a:spcPct val="50000"/>
              </a:spcBef>
            </a:pPr>
            <a:r>
              <a:rPr lang="en-US" altLang="ko-KR" dirty="0">
                <a:solidFill>
                  <a:schemeClr val="tx1"/>
                </a:solidFill>
                <a:latin typeface="Garamond" pitchFamily="18" charset="0"/>
              </a:rPr>
              <a:t>{</a:t>
            </a:r>
          </a:p>
          <a:p>
            <a:pPr algn="just" eaLnBrk="1" hangingPunct="1">
              <a:lnSpc>
                <a:spcPct val="70000"/>
              </a:lnSpc>
              <a:spcBef>
                <a:spcPct val="50000"/>
              </a:spcBef>
            </a:pPr>
            <a:r>
              <a:rPr lang="en-US" altLang="ko-KR" dirty="0">
                <a:solidFill>
                  <a:schemeClr val="tx1"/>
                </a:solidFill>
                <a:latin typeface="Garamond" pitchFamily="18" charset="0"/>
              </a:rPr>
              <a:t>   </a:t>
            </a:r>
            <a:r>
              <a:rPr lang="en-US" altLang="ko-KR" dirty="0" err="1">
                <a:solidFill>
                  <a:schemeClr val="tx1"/>
                </a:solidFill>
                <a:latin typeface="Garamond" pitchFamily="18" charset="0"/>
              </a:rPr>
              <a:t>ElementType</a:t>
            </a:r>
            <a:r>
              <a:rPr lang="en-US" altLang="ko-KR" dirty="0">
                <a:solidFill>
                  <a:schemeClr val="tx1"/>
                </a:solidFill>
                <a:latin typeface="Garamond" pitchFamily="18" charset="0"/>
              </a:rPr>
              <a:t>  Element;</a:t>
            </a:r>
          </a:p>
          <a:p>
            <a:pPr algn="just" eaLnBrk="1" hangingPunct="1">
              <a:lnSpc>
                <a:spcPct val="70000"/>
              </a:lnSpc>
              <a:spcBef>
                <a:spcPct val="50000"/>
              </a:spcBef>
            </a:pPr>
            <a:r>
              <a:rPr lang="en-US" altLang="ko-KR" dirty="0">
                <a:solidFill>
                  <a:schemeClr val="tx1"/>
                </a:solidFill>
                <a:latin typeface="Garamond" pitchFamily="18" charset="0"/>
              </a:rPr>
              <a:t>   Tree         Left;</a:t>
            </a:r>
          </a:p>
          <a:p>
            <a:pPr algn="just" eaLnBrk="1" hangingPunct="1">
              <a:lnSpc>
                <a:spcPct val="70000"/>
              </a:lnSpc>
              <a:spcBef>
                <a:spcPct val="50000"/>
              </a:spcBef>
            </a:pPr>
            <a:r>
              <a:rPr lang="en-US" altLang="ko-KR" dirty="0">
                <a:solidFill>
                  <a:schemeClr val="tx1"/>
                </a:solidFill>
                <a:latin typeface="Garamond" pitchFamily="18" charset="0"/>
              </a:rPr>
              <a:t>   Tree         Right;</a:t>
            </a:r>
          </a:p>
          <a:p>
            <a:pPr algn="just" eaLnBrk="1" hangingPunct="1">
              <a:lnSpc>
                <a:spcPct val="70000"/>
              </a:lnSpc>
              <a:spcBef>
                <a:spcPct val="50000"/>
              </a:spcBef>
            </a:pPr>
            <a:r>
              <a:rPr lang="en-US" altLang="ko-KR" dirty="0">
                <a:solidFill>
                  <a:schemeClr val="tx1"/>
                </a:solidFill>
                <a:latin typeface="Garamond" pitchFamily="18" charset="0"/>
              </a:rPr>
              <a:t>};</a:t>
            </a:r>
          </a:p>
        </p:txBody>
      </p:sp>
    </p:spTree>
    <p:extLst>
      <p:ext uri="{BB962C8B-B14F-4D97-AF65-F5344CB8AC3E}">
        <p14:creationId xmlns:p14="http://schemas.microsoft.com/office/powerpoint/2010/main" val="757399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Segoe UI"/>
        <a:ea typeface="맑은 고딕"/>
        <a:cs typeface=""/>
      </a:majorFont>
      <a:minorFont>
        <a:latin typeface="Segoe U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seoul</Template>
  <TotalTime>3264</TotalTime>
  <Words>5983</Words>
  <Application>Microsoft Office PowerPoint</Application>
  <PresentationFormat>화면 슬라이드 쇼(4:3)</PresentationFormat>
  <Paragraphs>1555</Paragraphs>
  <Slides>61</Slides>
  <Notes>34</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2</vt:i4>
      </vt:variant>
      <vt:variant>
        <vt:lpstr>슬라이드 제목</vt:lpstr>
      </vt:variant>
      <vt:variant>
        <vt:i4>61</vt:i4>
      </vt:variant>
    </vt:vector>
  </HeadingPairs>
  <TitlesOfParts>
    <vt:vector size="75" baseType="lpstr">
      <vt:lpstr>굴림</vt:lpstr>
      <vt:lpstr>맑은 고딕</vt:lpstr>
      <vt:lpstr>Arial</vt:lpstr>
      <vt:lpstr>Cambria Math</vt:lpstr>
      <vt:lpstr>Courier New</vt:lpstr>
      <vt:lpstr>Garamond</vt:lpstr>
      <vt:lpstr>Segoe UI</vt:lpstr>
      <vt:lpstr>Symbol</vt:lpstr>
      <vt:lpstr>Times New Roman</vt:lpstr>
      <vt:lpstr>Trebuchet MS</vt:lpstr>
      <vt:lpstr>Wingdings</vt:lpstr>
      <vt:lpstr>1_기본 디자인</vt:lpstr>
      <vt:lpstr>Equation</vt:lpstr>
      <vt:lpstr>수식</vt:lpstr>
      <vt:lpstr>자료구조 및 알고리즘  - Trees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Administrator</dc:creator>
  <cp:lastModifiedBy>mysung</cp:lastModifiedBy>
  <cp:revision>237</cp:revision>
  <dcterms:created xsi:type="dcterms:W3CDTF">2000-03-05T06:23:56Z</dcterms:created>
  <dcterms:modified xsi:type="dcterms:W3CDTF">2016-02-26T03:13:30Z</dcterms:modified>
</cp:coreProperties>
</file>