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5"/>
  </p:notesMasterIdLst>
  <p:handoutMasterIdLst>
    <p:handoutMasterId r:id="rId36"/>
  </p:handoutMasterIdLst>
  <p:sldIdLst>
    <p:sldId id="337" r:id="rId2"/>
    <p:sldId id="366" r:id="rId3"/>
    <p:sldId id="338" r:id="rId4"/>
    <p:sldId id="339" r:id="rId5"/>
    <p:sldId id="340" r:id="rId6"/>
    <p:sldId id="341" r:id="rId7"/>
    <p:sldId id="369" r:id="rId8"/>
    <p:sldId id="368" r:id="rId9"/>
    <p:sldId id="374" r:id="rId10"/>
    <p:sldId id="344" r:id="rId11"/>
    <p:sldId id="345" r:id="rId12"/>
    <p:sldId id="346" r:id="rId13"/>
    <p:sldId id="370" r:id="rId14"/>
    <p:sldId id="347" r:id="rId15"/>
    <p:sldId id="348" r:id="rId16"/>
    <p:sldId id="372" r:id="rId17"/>
    <p:sldId id="349" r:id="rId18"/>
    <p:sldId id="350" r:id="rId19"/>
    <p:sldId id="351" r:id="rId20"/>
    <p:sldId id="352" r:id="rId21"/>
    <p:sldId id="353" r:id="rId22"/>
    <p:sldId id="373" r:id="rId23"/>
    <p:sldId id="354" r:id="rId24"/>
    <p:sldId id="371" r:id="rId25"/>
    <p:sldId id="355" r:id="rId26"/>
    <p:sldId id="356" r:id="rId27"/>
    <p:sldId id="357" r:id="rId28"/>
    <p:sldId id="358" r:id="rId29"/>
    <p:sldId id="359" r:id="rId30"/>
    <p:sldId id="360" r:id="rId31"/>
    <p:sldId id="361" r:id="rId32"/>
    <p:sldId id="362" r:id="rId33"/>
    <p:sldId id="363" r:id="rId34"/>
  </p:sldIdLst>
  <p:sldSz cx="9144000" cy="6858000" type="screen4x3"/>
  <p:notesSz cx="6807200" cy="9939338"/>
  <p:defaultTextStyle>
    <a:defPPr>
      <a:defRPr lang="ko-KR"/>
    </a:defPPr>
    <a:lvl1pPr algn="ctr" rtl="0" fontAlgn="base" latinLnBrk="1">
      <a:spcBef>
        <a:spcPct val="0"/>
      </a:spcBef>
      <a:spcAft>
        <a:spcPct val="0"/>
      </a:spcAft>
      <a:defRPr kumimoji="1" sz="1400" b="1" kern="1200">
        <a:solidFill>
          <a:schemeClr val="tx1"/>
        </a:solidFill>
        <a:latin typeface="맑은 고딕" pitchFamily="50" charset="-127"/>
        <a:ea typeface="맑은 고딕" pitchFamily="50" charset="-127"/>
        <a:cs typeface="+mn-cs"/>
      </a:defRPr>
    </a:lvl1pPr>
    <a:lvl2pPr marL="457200" algn="ctr" rtl="0" fontAlgn="base" latinLnBrk="1">
      <a:spcBef>
        <a:spcPct val="0"/>
      </a:spcBef>
      <a:spcAft>
        <a:spcPct val="0"/>
      </a:spcAft>
      <a:defRPr kumimoji="1" sz="1400" b="1" kern="1200">
        <a:solidFill>
          <a:schemeClr val="tx1"/>
        </a:solidFill>
        <a:latin typeface="맑은 고딕" pitchFamily="50" charset="-127"/>
        <a:ea typeface="맑은 고딕" pitchFamily="50" charset="-127"/>
        <a:cs typeface="+mn-cs"/>
      </a:defRPr>
    </a:lvl2pPr>
    <a:lvl3pPr marL="914400" algn="ctr" rtl="0" fontAlgn="base" latinLnBrk="1">
      <a:spcBef>
        <a:spcPct val="0"/>
      </a:spcBef>
      <a:spcAft>
        <a:spcPct val="0"/>
      </a:spcAft>
      <a:defRPr kumimoji="1" sz="1400" b="1" kern="1200">
        <a:solidFill>
          <a:schemeClr val="tx1"/>
        </a:solidFill>
        <a:latin typeface="맑은 고딕" pitchFamily="50" charset="-127"/>
        <a:ea typeface="맑은 고딕" pitchFamily="50" charset="-127"/>
        <a:cs typeface="+mn-cs"/>
      </a:defRPr>
    </a:lvl3pPr>
    <a:lvl4pPr marL="1371600" algn="ctr" rtl="0" fontAlgn="base" latinLnBrk="1">
      <a:spcBef>
        <a:spcPct val="0"/>
      </a:spcBef>
      <a:spcAft>
        <a:spcPct val="0"/>
      </a:spcAft>
      <a:defRPr kumimoji="1" sz="1400" b="1" kern="1200">
        <a:solidFill>
          <a:schemeClr val="tx1"/>
        </a:solidFill>
        <a:latin typeface="맑은 고딕" pitchFamily="50" charset="-127"/>
        <a:ea typeface="맑은 고딕" pitchFamily="50" charset="-127"/>
        <a:cs typeface="+mn-cs"/>
      </a:defRPr>
    </a:lvl4pPr>
    <a:lvl5pPr marL="1828800" algn="ctr" rtl="0" fontAlgn="base" latinLnBrk="1">
      <a:spcBef>
        <a:spcPct val="0"/>
      </a:spcBef>
      <a:spcAft>
        <a:spcPct val="0"/>
      </a:spcAft>
      <a:defRPr kumimoji="1" sz="1400" b="1" kern="1200">
        <a:solidFill>
          <a:schemeClr val="tx1"/>
        </a:solidFill>
        <a:latin typeface="맑은 고딕" pitchFamily="50" charset="-127"/>
        <a:ea typeface="맑은 고딕" pitchFamily="50" charset="-127"/>
        <a:cs typeface="+mn-cs"/>
      </a:defRPr>
    </a:lvl5pPr>
    <a:lvl6pPr marL="2286000" algn="l" defTabSz="914400" rtl="0" eaLnBrk="1" latinLnBrk="1" hangingPunct="1">
      <a:defRPr kumimoji="1" sz="1400" b="1" kern="1200">
        <a:solidFill>
          <a:schemeClr val="tx1"/>
        </a:solidFill>
        <a:latin typeface="맑은 고딕" pitchFamily="50" charset="-127"/>
        <a:ea typeface="맑은 고딕" pitchFamily="50" charset="-127"/>
        <a:cs typeface="+mn-cs"/>
      </a:defRPr>
    </a:lvl6pPr>
    <a:lvl7pPr marL="2743200" algn="l" defTabSz="914400" rtl="0" eaLnBrk="1" latinLnBrk="1" hangingPunct="1">
      <a:defRPr kumimoji="1" sz="1400" b="1" kern="1200">
        <a:solidFill>
          <a:schemeClr val="tx1"/>
        </a:solidFill>
        <a:latin typeface="맑은 고딕" pitchFamily="50" charset="-127"/>
        <a:ea typeface="맑은 고딕" pitchFamily="50" charset="-127"/>
        <a:cs typeface="+mn-cs"/>
      </a:defRPr>
    </a:lvl7pPr>
    <a:lvl8pPr marL="3200400" algn="l" defTabSz="914400" rtl="0" eaLnBrk="1" latinLnBrk="1" hangingPunct="1">
      <a:defRPr kumimoji="1" sz="1400" b="1" kern="1200">
        <a:solidFill>
          <a:schemeClr val="tx1"/>
        </a:solidFill>
        <a:latin typeface="맑은 고딕" pitchFamily="50" charset="-127"/>
        <a:ea typeface="맑은 고딕" pitchFamily="50" charset="-127"/>
        <a:cs typeface="+mn-cs"/>
      </a:defRPr>
    </a:lvl8pPr>
    <a:lvl9pPr marL="3657600" algn="l" defTabSz="914400" rtl="0" eaLnBrk="1" latinLnBrk="1" hangingPunct="1">
      <a:defRPr kumimoji="1" sz="1400" b="1" kern="1200">
        <a:solidFill>
          <a:schemeClr val="tx1"/>
        </a:solidFill>
        <a:latin typeface="맑은 고딕" pitchFamily="50" charset="-127"/>
        <a:ea typeface="맑은 고딕"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FFCC"/>
    <a:srgbClr val="0033CC"/>
    <a:srgbClr val="FFFF99"/>
    <a:srgbClr val="0099CC"/>
    <a:srgbClr val="339966"/>
    <a:srgbClr val="0066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21" autoAdjust="0"/>
    <p:restoredTop sz="96197" autoAdjust="0"/>
  </p:normalViewPr>
  <p:slideViewPr>
    <p:cSldViewPr>
      <p:cViewPr>
        <p:scale>
          <a:sx n="129" d="100"/>
          <a:sy n="129" d="100"/>
        </p:scale>
        <p:origin x="744" y="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752" y="20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pPr>
              <a:defRPr/>
            </a:pPr>
            <a:endParaRPr lang="ko-KR" altLang="en-US"/>
          </a:p>
        </p:txBody>
      </p:sp>
      <p:sp>
        <p:nvSpPr>
          <p:cNvPr id="3" name="날짜 개체 틀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pPr>
              <a:defRPr/>
            </a:pPr>
            <a:fld id="{D461B09D-FE32-4E30-B5DC-8124FD2492B7}" type="datetimeFigureOut">
              <a:rPr lang="ko-KR" altLang="en-US"/>
              <a:pPr>
                <a:defRPr/>
              </a:pPr>
              <a:t>2022. 4. 12.</a:t>
            </a:fld>
            <a:endParaRPr lang="ko-KR" altLang="en-US"/>
          </a:p>
        </p:txBody>
      </p:sp>
      <p:sp>
        <p:nvSpPr>
          <p:cNvPr id="4" name="바닥글 개체 틀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pPr>
              <a:defRPr/>
            </a:pPr>
            <a:endParaRPr lang="ko-KR" altLang="en-US"/>
          </a:p>
        </p:txBody>
      </p:sp>
      <p:sp>
        <p:nvSpPr>
          <p:cNvPr id="5" name="슬라이드 번호 개체 틀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pPr>
              <a:defRPr/>
            </a:pPr>
            <a:fld id="{00B6CAFC-2A08-495F-9278-B57EB230FDDA}" type="slidenum">
              <a:rPr lang="ko-KR" altLang="en-US"/>
              <a:pPr>
                <a:defRPr/>
              </a:pPr>
              <a:t>‹#›</a:t>
            </a:fld>
            <a:endParaRPr lang="ko-KR" altLang="en-US"/>
          </a:p>
        </p:txBody>
      </p:sp>
    </p:spTree>
    <p:extLst>
      <p:ext uri="{BB962C8B-B14F-4D97-AF65-F5344CB8AC3E}">
        <p14:creationId xmlns:p14="http://schemas.microsoft.com/office/powerpoint/2010/main" val="32153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9787"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Times New Roman" pitchFamily="18" charset="0"/>
                <a:ea typeface="굴림" pitchFamily="50" charset="-127"/>
              </a:defRPr>
            </a:lvl1pPr>
          </a:lstStyle>
          <a:p>
            <a:pPr>
              <a:defRPr/>
            </a:pPr>
            <a:endParaRPr lang="en-US" altLang="ko-KR"/>
          </a:p>
        </p:txBody>
      </p:sp>
      <p:sp>
        <p:nvSpPr>
          <p:cNvPr id="79875" name="Rectangle 3"/>
          <p:cNvSpPr>
            <a:spLocks noGrp="1" noChangeArrowheads="1"/>
          </p:cNvSpPr>
          <p:nvPr>
            <p:ph type="dt" idx="1"/>
          </p:nvPr>
        </p:nvSpPr>
        <p:spPr bwMode="auto">
          <a:xfrm>
            <a:off x="3855838" y="0"/>
            <a:ext cx="2949787"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굴림" pitchFamily="50" charset="-127"/>
              </a:defRPr>
            </a:lvl1pPr>
          </a:lstStyle>
          <a:p>
            <a:pPr>
              <a:defRPr/>
            </a:pPr>
            <a:endParaRPr lang="en-US" altLang="ko-KR"/>
          </a:p>
        </p:txBody>
      </p:sp>
      <p:sp>
        <p:nvSpPr>
          <p:cNvPr id="23556"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7" name="Rectangle 5"/>
          <p:cNvSpPr>
            <a:spLocks noGrp="1" noChangeArrowheads="1"/>
          </p:cNvSpPr>
          <p:nvPr>
            <p:ph type="body" sz="quarter" idx="3"/>
          </p:nvPr>
        </p:nvSpPr>
        <p:spPr bwMode="auto">
          <a:xfrm>
            <a:off x="680720" y="4721186"/>
            <a:ext cx="5445760" cy="4472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79878" name="Rectangle 6"/>
          <p:cNvSpPr>
            <a:spLocks noGrp="1" noChangeArrowheads="1"/>
          </p:cNvSpPr>
          <p:nvPr>
            <p:ph type="ftr" sz="quarter" idx="4"/>
          </p:nvPr>
        </p:nvSpPr>
        <p:spPr bwMode="auto">
          <a:xfrm>
            <a:off x="0" y="9440646"/>
            <a:ext cx="2949787" cy="49696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Times New Roman" pitchFamily="18" charset="0"/>
                <a:ea typeface="굴림" pitchFamily="50" charset="-127"/>
              </a:defRPr>
            </a:lvl1pPr>
          </a:lstStyle>
          <a:p>
            <a:pPr>
              <a:defRPr/>
            </a:pPr>
            <a:endParaRPr lang="en-US" altLang="ko-KR"/>
          </a:p>
        </p:txBody>
      </p:sp>
      <p:sp>
        <p:nvSpPr>
          <p:cNvPr id="79879" name="Rectangle 7"/>
          <p:cNvSpPr>
            <a:spLocks noGrp="1" noChangeArrowheads="1"/>
          </p:cNvSpPr>
          <p:nvPr>
            <p:ph type="sldNum" sz="quarter" idx="5"/>
          </p:nvPr>
        </p:nvSpPr>
        <p:spPr bwMode="auto">
          <a:xfrm>
            <a:off x="3855838" y="9440646"/>
            <a:ext cx="2949787" cy="49696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굴림" pitchFamily="50" charset="-127"/>
              </a:defRPr>
            </a:lvl1pPr>
          </a:lstStyle>
          <a:p>
            <a:pPr>
              <a:defRPr/>
            </a:pPr>
            <a:fld id="{6F3182DE-BE29-48FE-8101-8F57BFCEC811}" type="slidenum">
              <a:rPr lang="en-US" altLang="ko-KR"/>
              <a:pPr>
                <a:defRPr/>
              </a:pPr>
              <a:t>‹#›</a:t>
            </a:fld>
            <a:endParaRPr lang="en-US" altLang="ko-KR"/>
          </a:p>
        </p:txBody>
      </p:sp>
    </p:spTree>
    <p:extLst>
      <p:ext uri="{BB962C8B-B14F-4D97-AF65-F5344CB8AC3E}">
        <p14:creationId xmlns:p14="http://schemas.microsoft.com/office/powerpoint/2010/main" val="2100671594"/>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1</a:t>
            </a:fld>
            <a:endParaRPr lang="en-US" altLang="ko-KR"/>
          </a:p>
        </p:txBody>
      </p:sp>
    </p:spTree>
    <p:extLst>
      <p:ext uri="{BB962C8B-B14F-4D97-AF65-F5344CB8AC3E}">
        <p14:creationId xmlns:p14="http://schemas.microsoft.com/office/powerpoint/2010/main" val="1120974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이미지 개체 틀 1"/>
          <p:cNvSpPr>
            <a:spLocks noGrp="1" noRot="1" noChangeAspect="1" noTextEdit="1"/>
          </p:cNvSpPr>
          <p:nvPr>
            <p:ph type="sldImg"/>
          </p:nvPr>
        </p:nvSpPr>
        <p:spPr>
          <a:ln/>
        </p:spPr>
      </p:sp>
      <p:sp>
        <p:nvSpPr>
          <p:cNvPr id="3277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dirty="0">
                <a:latin typeface="굴림" charset="-127"/>
                <a:ea typeface="굴림" charset="-127"/>
              </a:rPr>
              <a:t>table size m</a:t>
            </a:r>
            <a:r>
              <a:rPr lang="ko-KR" altLang="en-US" dirty="0">
                <a:latin typeface="굴림" charset="-127"/>
                <a:ea typeface="굴림" charset="-127"/>
              </a:rPr>
              <a:t>이 </a:t>
            </a:r>
            <a:r>
              <a:rPr lang="en-US" altLang="ko-KR" dirty="0">
                <a:latin typeface="굴림" charset="-127"/>
                <a:ea typeface="굴림" charset="-127"/>
              </a:rPr>
              <a:t>prime</a:t>
            </a:r>
            <a:r>
              <a:rPr lang="ko-KR" altLang="en-US" dirty="0">
                <a:latin typeface="굴림" charset="-127"/>
                <a:ea typeface="굴림" charset="-127"/>
              </a:rPr>
              <a:t>이 아니면 문제가 되는 이유</a:t>
            </a:r>
            <a:r>
              <a:rPr lang="en-US" altLang="ko-KR" dirty="0">
                <a:latin typeface="굴림" charset="-127"/>
                <a:ea typeface="굴림" charset="-127"/>
              </a:rPr>
              <a:t>? h2 </a:t>
            </a:r>
            <a:r>
              <a:rPr lang="ko-KR" altLang="en-US" dirty="0">
                <a:latin typeface="굴림" charset="-127"/>
                <a:ea typeface="굴림" charset="-127"/>
              </a:rPr>
              <a:t>값과 </a:t>
            </a:r>
            <a:r>
              <a:rPr lang="en-US" altLang="ko-KR" dirty="0">
                <a:latin typeface="굴림" charset="-127"/>
                <a:ea typeface="굴림" charset="-127"/>
              </a:rPr>
              <a:t>m</a:t>
            </a:r>
            <a:r>
              <a:rPr lang="ko-KR" altLang="en-US" dirty="0">
                <a:latin typeface="굴림" charset="-127"/>
                <a:ea typeface="굴림" charset="-127"/>
              </a:rPr>
              <a:t>이 서로 소가 아닌 경우</a:t>
            </a:r>
            <a:r>
              <a:rPr lang="en-US" altLang="ko-KR" dirty="0">
                <a:latin typeface="굴림" charset="-127"/>
                <a:ea typeface="굴림" charset="-127"/>
              </a:rPr>
              <a:t>, probe sequence</a:t>
            </a:r>
            <a:r>
              <a:rPr lang="ko-KR" altLang="en-US" dirty="0">
                <a:latin typeface="굴림" charset="-127"/>
                <a:ea typeface="굴림" charset="-127"/>
              </a:rPr>
              <a:t>가 몇 개로 한정</a:t>
            </a:r>
            <a:r>
              <a:rPr lang="en-US" altLang="ko-KR" dirty="0">
                <a:latin typeface="굴림" charset="-127"/>
                <a:ea typeface="굴림" charset="-127"/>
              </a:rPr>
              <a:t>.</a:t>
            </a:r>
            <a:endParaRPr lang="ko-KR" altLang="en-US" dirty="0">
              <a:latin typeface="굴림" charset="-127"/>
              <a:ea typeface="굴림" charset="-127"/>
            </a:endParaRPr>
          </a:p>
        </p:txBody>
      </p:sp>
      <p:sp>
        <p:nvSpPr>
          <p:cNvPr id="3277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fld id="{42314FE5-BAC5-48C7-A9CF-182EE6C4AE12}" type="slidenum">
              <a:rPr lang="en-US" altLang="ko-KR" sz="1200" smtClean="0"/>
              <a:pPr eaLnBrk="1" hangingPunct="1"/>
              <a:t>23</a:t>
            </a:fld>
            <a:endParaRPr lang="en-US" altLang="ko-K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이미지 개체 틀 1"/>
          <p:cNvSpPr>
            <a:spLocks noGrp="1" noRot="1" noChangeAspect="1" noTextEdit="1"/>
          </p:cNvSpPr>
          <p:nvPr>
            <p:ph type="sldImg"/>
          </p:nvPr>
        </p:nvSpPr>
        <p:spPr>
          <a:ln/>
        </p:spPr>
      </p:sp>
      <p:sp>
        <p:nvSpPr>
          <p:cNvPr id="3277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dirty="0">
              <a:latin typeface="굴림" charset="-127"/>
              <a:ea typeface="굴림" charset="-127"/>
            </a:endParaRPr>
          </a:p>
        </p:txBody>
      </p:sp>
      <p:sp>
        <p:nvSpPr>
          <p:cNvPr id="3277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fld id="{42314FE5-BAC5-48C7-A9CF-182EE6C4AE12}" type="slidenum">
              <a:rPr lang="en-US" altLang="ko-KR" sz="1200" smtClean="0"/>
              <a:pPr eaLnBrk="1" hangingPunct="1"/>
              <a:t>24</a:t>
            </a:fld>
            <a:endParaRPr lang="en-US" altLang="ko-K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ore-KR"/>
          </a:p>
          <a:p>
            <a:endParaRPr kumimoji="1" lang="en-US" altLang="ko-Kore-KR"/>
          </a:p>
          <a:p>
            <a:endParaRPr kumimoji="1" lang="en-US" altLang="ko-Kore-KR"/>
          </a:p>
          <a:p>
            <a:endParaRPr kumimoji="1" lang="ko-Kore-KR" altLang="en-US"/>
          </a:p>
        </p:txBody>
      </p:sp>
      <p:sp>
        <p:nvSpPr>
          <p:cNvPr id="4" name="슬라이드 번호 개체 틀 3"/>
          <p:cNvSpPr>
            <a:spLocks noGrp="1"/>
          </p:cNvSpPr>
          <p:nvPr>
            <p:ph type="sldNum" sz="quarter" idx="5"/>
          </p:nvPr>
        </p:nvSpPr>
        <p:spPr/>
        <p:txBody>
          <a:bodyPr/>
          <a:lstStyle/>
          <a:p>
            <a:pPr>
              <a:defRPr/>
            </a:pPr>
            <a:fld id="{6F3182DE-BE29-48FE-8101-8F57BFCEC811}" type="slidenum">
              <a:rPr lang="en-US" altLang="ko-KR" smtClean="0"/>
              <a:pPr>
                <a:defRPr/>
              </a:pPr>
              <a:t>3</a:t>
            </a:fld>
            <a:endParaRPr lang="en-US" altLang="ko-KR"/>
          </a:p>
        </p:txBody>
      </p:sp>
    </p:spTree>
    <p:extLst>
      <p:ext uri="{BB962C8B-B14F-4D97-AF65-F5344CB8AC3E}">
        <p14:creationId xmlns:p14="http://schemas.microsoft.com/office/powerpoint/2010/main" val="1031431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예시</a:t>
            </a:r>
            <a:r>
              <a:rPr lang="en-US" altLang="ko-KR" dirty="0"/>
              <a:t>) </a:t>
            </a:r>
            <a:r>
              <a:rPr lang="ko-KR" altLang="en-US" dirty="0"/>
              <a:t>우편번호 </a:t>
            </a:r>
            <a:r>
              <a:rPr lang="en-US" altLang="ko-KR" dirty="0"/>
              <a:t>– </a:t>
            </a:r>
            <a:r>
              <a:rPr lang="ko-KR" altLang="en-US" dirty="0" err="1"/>
              <a:t>시군구</a:t>
            </a:r>
            <a:r>
              <a:rPr lang="ko-KR" altLang="en-US" dirty="0"/>
              <a:t> 동 주소 </a:t>
            </a:r>
            <a:r>
              <a:rPr lang="ko-KR" altLang="en-US" dirty="0" err="1"/>
              <a:t>매핑</a:t>
            </a:r>
            <a:r>
              <a:rPr lang="ko-KR" altLang="en-US" dirty="0"/>
              <a:t> 레코드</a:t>
            </a:r>
            <a:endParaRPr lang="en-US" altLang="ko-KR" dirty="0"/>
          </a:p>
          <a:p>
            <a:r>
              <a:rPr lang="en-US" altLang="ko-KR" dirty="0"/>
              <a:t>    key</a:t>
            </a:r>
            <a:r>
              <a:rPr lang="ko-KR" altLang="en-US" dirty="0"/>
              <a:t>로 우편번호 앞자리를 잡을 때 동대문구 </a:t>
            </a:r>
            <a:r>
              <a:rPr lang="en-US" altLang="ko-KR" dirty="0"/>
              <a:t>130 </a:t>
            </a:r>
            <a:r>
              <a:rPr lang="ko-KR" altLang="en-US" dirty="0"/>
              <a:t>임</a:t>
            </a:r>
            <a:r>
              <a:rPr lang="en-US" altLang="ko-KR" dirty="0"/>
              <a:t>.</a:t>
            </a:r>
            <a:r>
              <a:rPr lang="en-US" altLang="ko-KR" baseline="0" dirty="0"/>
              <a:t> 743</a:t>
            </a:r>
            <a:r>
              <a:rPr lang="ko-KR" altLang="en-US" baseline="0" dirty="0"/>
              <a:t>으로 하면 </a:t>
            </a:r>
            <a:r>
              <a:rPr lang="en-US" altLang="ko-KR" baseline="0" dirty="0"/>
              <a:t>100 </a:t>
            </a:r>
            <a:r>
              <a:rPr lang="ko-KR" altLang="en-US" baseline="0" dirty="0"/>
              <a:t>개 정도</a:t>
            </a:r>
            <a:r>
              <a:rPr lang="en-US" altLang="ko-KR" baseline="0" dirty="0"/>
              <a:t>. 130</a:t>
            </a:r>
            <a:r>
              <a:rPr lang="ko-KR" altLang="en-US" baseline="0" dirty="0"/>
              <a:t>으로 하면 </a:t>
            </a:r>
            <a:r>
              <a:rPr lang="en-US" altLang="ko-KR" baseline="0" dirty="0"/>
              <a:t>271</a:t>
            </a:r>
            <a:r>
              <a:rPr lang="ko-KR" altLang="en-US" baseline="0" dirty="0"/>
              <a:t>개</a:t>
            </a:r>
            <a:r>
              <a:rPr lang="en-US" altLang="ko-KR" baseline="0" dirty="0"/>
              <a:t>. </a:t>
            </a:r>
            <a:r>
              <a:rPr lang="ko-KR" altLang="en-US" baseline="0" dirty="0"/>
              <a:t>어떤 게 더 나은가 </a:t>
            </a:r>
            <a:r>
              <a:rPr lang="en-US" altLang="ko-KR" baseline="0" dirty="0"/>
              <a:t>?</a:t>
            </a:r>
          </a:p>
          <a:p>
            <a:endParaRPr lang="en-US" altLang="ko-KR" baseline="0" dirty="0"/>
          </a:p>
          <a:p>
            <a:r>
              <a:rPr lang="en-US" altLang="ko-KR" baseline="0" dirty="0"/>
              <a:t>    </a:t>
            </a:r>
            <a:r>
              <a:rPr lang="ko-KR" altLang="en-US" baseline="0" dirty="0"/>
              <a:t>개인정보를 저장할 때 생년월일에서 생년으로 잡는 게 나을까 </a:t>
            </a:r>
            <a:r>
              <a:rPr lang="en-US" altLang="ko-KR" baseline="0" dirty="0"/>
              <a:t>?  </a:t>
            </a:r>
            <a:r>
              <a:rPr lang="ko-KR" altLang="en-US" baseline="0" dirty="0"/>
              <a:t>생년으로 잡으면 </a:t>
            </a:r>
            <a:r>
              <a:rPr lang="en-US" altLang="ko-KR" baseline="0" dirty="0"/>
              <a:t>60~80</a:t>
            </a:r>
            <a:r>
              <a:rPr lang="ko-KR" altLang="en-US" baseline="0" dirty="0" err="1"/>
              <a:t>만명</a:t>
            </a:r>
            <a:r>
              <a:rPr lang="en-US" altLang="ko-KR" baseline="0" dirty="0"/>
              <a:t>. </a:t>
            </a:r>
            <a:r>
              <a:rPr lang="ko-KR" altLang="en-US" baseline="0" dirty="0"/>
              <a:t>월일로 잡으면 평균적으로 </a:t>
            </a:r>
            <a:r>
              <a:rPr lang="en-US" altLang="ko-KR" baseline="0" dirty="0"/>
              <a:t>10</a:t>
            </a:r>
            <a:r>
              <a:rPr lang="ko-KR" altLang="en-US" baseline="0" dirty="0" err="1"/>
              <a:t>만명대</a:t>
            </a:r>
            <a:r>
              <a:rPr lang="en-US" altLang="ko-KR" baseline="0" dirty="0"/>
              <a:t>.</a:t>
            </a:r>
          </a:p>
          <a:p>
            <a:endParaRPr lang="en-US" altLang="ko-KR" baseline="0" dirty="0"/>
          </a:p>
          <a:p>
            <a:r>
              <a:rPr lang="en-US" altLang="ko-KR" baseline="0" dirty="0"/>
              <a:t>    </a:t>
            </a:r>
            <a:r>
              <a:rPr lang="ko-KR" altLang="en-US" baseline="0" dirty="0"/>
              <a:t>전화번호부 </a:t>
            </a:r>
            <a:r>
              <a:rPr lang="en-US" altLang="ko-KR" baseline="0" dirty="0"/>
              <a:t>(</a:t>
            </a:r>
            <a:r>
              <a:rPr lang="ko-KR" altLang="en-US" baseline="0" dirty="0"/>
              <a:t>전화번호 </a:t>
            </a:r>
            <a:r>
              <a:rPr lang="en-US" altLang="ko-KR" baseline="0" dirty="0"/>
              <a:t>– </a:t>
            </a:r>
            <a:r>
              <a:rPr lang="ko-KR" altLang="en-US" baseline="0" dirty="0"/>
              <a:t>이름 </a:t>
            </a:r>
            <a:r>
              <a:rPr lang="en-US" altLang="ko-KR" baseline="0" dirty="0"/>
              <a:t>– </a:t>
            </a:r>
            <a:r>
              <a:rPr lang="ko-KR" altLang="en-US" baseline="0" dirty="0"/>
              <a:t>주소</a:t>
            </a:r>
            <a:r>
              <a:rPr lang="en-US" altLang="ko-KR" baseline="0" dirty="0"/>
              <a:t>)</a:t>
            </a:r>
          </a:p>
          <a:p>
            <a:r>
              <a:rPr lang="en-US" altLang="ko-KR" baseline="0" dirty="0"/>
              <a:t>          </a:t>
            </a:r>
            <a:r>
              <a:rPr lang="ko-KR" altLang="en-US" baseline="0" dirty="0"/>
              <a:t>지역번호로 하는 게 나을까 </a:t>
            </a:r>
            <a:r>
              <a:rPr lang="en-US" altLang="ko-KR" baseline="0" dirty="0"/>
              <a:t>?  </a:t>
            </a:r>
            <a:r>
              <a:rPr lang="ko-KR" altLang="en-US" baseline="0" dirty="0"/>
              <a:t>마지막 뒷자리로 하는 게 나을까 </a:t>
            </a:r>
            <a:r>
              <a:rPr lang="en-US" altLang="ko-KR" baseline="0" dirty="0"/>
              <a:t>?</a:t>
            </a:r>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6</a:t>
            </a:fld>
            <a:endParaRPr lang="en-US" altLang="ko-KR"/>
          </a:p>
        </p:txBody>
      </p:sp>
    </p:spTree>
    <p:extLst>
      <p:ext uri="{BB962C8B-B14F-4D97-AF65-F5344CB8AC3E}">
        <p14:creationId xmlns:p14="http://schemas.microsoft.com/office/powerpoint/2010/main" val="1729136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8</a:t>
            </a:fld>
            <a:endParaRPr lang="en-US" altLang="ko-KR"/>
          </a:p>
        </p:txBody>
      </p:sp>
    </p:spTree>
    <p:extLst>
      <p:ext uri="{BB962C8B-B14F-4D97-AF65-F5344CB8AC3E}">
        <p14:creationId xmlns:p14="http://schemas.microsoft.com/office/powerpoint/2010/main" val="1729136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9</a:t>
            </a:fld>
            <a:endParaRPr lang="en-US" altLang="ko-KR"/>
          </a:p>
        </p:txBody>
      </p:sp>
    </p:spTree>
    <p:extLst>
      <p:ext uri="{BB962C8B-B14F-4D97-AF65-F5344CB8AC3E}">
        <p14:creationId xmlns:p14="http://schemas.microsoft.com/office/powerpoint/2010/main" val="1729136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Hash</a:t>
            </a:r>
            <a:r>
              <a:rPr lang="en-US" altLang="ko-KR" baseline="0" dirty="0"/>
              <a:t> function</a:t>
            </a:r>
            <a:r>
              <a:rPr lang="ko-KR" altLang="en-US" baseline="0" dirty="0"/>
              <a:t>으로는 </a:t>
            </a:r>
            <a:r>
              <a:rPr lang="en-US" altLang="ko-KR" baseline="0" dirty="0"/>
              <a:t>modulo </a:t>
            </a:r>
            <a:r>
              <a:rPr lang="ko-KR" altLang="en-US" baseline="0" dirty="0"/>
              <a:t>연산이 쓰임</a:t>
            </a:r>
            <a:endParaRPr lang="en-US" altLang="ko-KR" baseline="0" dirty="0"/>
          </a:p>
          <a:p>
            <a:endParaRPr lang="en-US" altLang="ko-KR" baseline="0" dirty="0"/>
          </a:p>
          <a:p>
            <a:r>
              <a:rPr lang="en-US" altLang="ko-KR" baseline="0" dirty="0"/>
              <a:t>M</a:t>
            </a:r>
            <a:r>
              <a:rPr lang="ko-KR" altLang="en-US" baseline="0" dirty="0"/>
              <a:t>이 너무 크면 </a:t>
            </a:r>
            <a:r>
              <a:rPr lang="en-US" altLang="ko-KR" baseline="0" dirty="0"/>
              <a:t>empty slot</a:t>
            </a:r>
            <a:r>
              <a:rPr lang="ko-KR" altLang="en-US" baseline="0" dirty="0"/>
              <a:t>이 많아짐</a:t>
            </a:r>
            <a:r>
              <a:rPr lang="en-US" altLang="ko-KR" baseline="0" dirty="0"/>
              <a:t>. M</a:t>
            </a:r>
            <a:r>
              <a:rPr lang="ko-KR" altLang="en-US" baseline="0" dirty="0"/>
              <a:t>이 너무 작으면 </a:t>
            </a:r>
            <a:r>
              <a:rPr lang="en-US" altLang="ko-KR" baseline="0" dirty="0"/>
              <a:t>chain</a:t>
            </a:r>
            <a:r>
              <a:rPr lang="ko-KR" altLang="en-US" baseline="0" dirty="0"/>
              <a:t>이 길어짐</a:t>
            </a:r>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10</a:t>
            </a:fld>
            <a:endParaRPr lang="en-US" altLang="ko-KR"/>
          </a:p>
        </p:txBody>
      </p:sp>
    </p:spTree>
    <p:extLst>
      <p:ext uri="{BB962C8B-B14F-4D97-AF65-F5344CB8AC3E}">
        <p14:creationId xmlns:p14="http://schemas.microsoft.com/office/powerpoint/2010/main" val="403253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Successful search: </a:t>
            </a:r>
            <a:r>
              <a:rPr lang="ko-KR" altLang="en-US" dirty="0"/>
              <a:t>찾을 수 있을 때 </a:t>
            </a:r>
            <a:r>
              <a:rPr lang="en-US" altLang="ko-KR" dirty="0"/>
              <a:t>(1</a:t>
            </a:r>
            <a:r>
              <a:rPr lang="en-US" altLang="ko-KR" baseline="0" dirty="0"/>
              <a:t> </a:t>
            </a:r>
            <a:r>
              <a:rPr lang="ko-KR" altLang="en-US" baseline="0" dirty="0"/>
              <a:t>은</a:t>
            </a:r>
            <a:r>
              <a:rPr lang="en-US" altLang="ko-KR" baseline="0" dirty="0"/>
              <a:t> hash function </a:t>
            </a:r>
            <a:r>
              <a:rPr lang="ko-KR" altLang="en-US" baseline="0" dirty="0"/>
              <a:t>동작 시간</a:t>
            </a:r>
            <a:r>
              <a:rPr lang="en-US" altLang="ko-KR" baseline="0" dirty="0"/>
              <a:t>)</a:t>
            </a:r>
          </a:p>
          <a:p>
            <a:r>
              <a:rPr lang="en-US" altLang="ko-KR" baseline="0" dirty="0"/>
              <a:t>Unsuccessful search: </a:t>
            </a:r>
            <a:r>
              <a:rPr lang="ko-KR" altLang="en-US" baseline="0" dirty="0"/>
              <a:t>못 찾을 때</a:t>
            </a:r>
            <a:endParaRPr lang="en-US" altLang="ko-KR" baseline="0" dirty="0"/>
          </a:p>
          <a:p>
            <a:endParaRPr lang="en-US" altLang="ko-KR" baseline="0" dirty="0"/>
          </a:p>
          <a:p>
            <a:r>
              <a:rPr lang="en-US" altLang="ko-KR" baseline="0" dirty="0"/>
              <a:t>Load factor</a:t>
            </a:r>
            <a:r>
              <a:rPr lang="ko-KR" altLang="en-US" baseline="0" dirty="0"/>
              <a:t>를 줄이는 것이 관건임</a:t>
            </a:r>
            <a:r>
              <a:rPr lang="en-US" altLang="ko-KR" baseline="0" dirty="0"/>
              <a:t>.</a:t>
            </a:r>
          </a:p>
          <a:p>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11</a:t>
            </a:fld>
            <a:endParaRPr lang="en-US" altLang="ko-KR"/>
          </a:p>
        </p:txBody>
      </p:sp>
    </p:spTree>
    <p:extLst>
      <p:ext uri="{BB962C8B-B14F-4D97-AF65-F5344CB8AC3E}">
        <p14:creationId xmlns:p14="http://schemas.microsoft.com/office/powerpoint/2010/main" val="1256401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15</a:t>
            </a:fld>
            <a:endParaRPr lang="en-US" altLang="ko-KR"/>
          </a:p>
        </p:txBody>
      </p:sp>
    </p:spTree>
    <p:extLst>
      <p:ext uri="{BB962C8B-B14F-4D97-AF65-F5344CB8AC3E}">
        <p14:creationId xmlns:p14="http://schemas.microsoft.com/office/powerpoint/2010/main" val="1223597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fld id="{DD5F7EC1-A0F0-4447-A81F-137145F338ED}" type="slidenum">
              <a:rPr lang="en-US" altLang="ko-KR" sz="1200" smtClean="0"/>
              <a:pPr eaLnBrk="1" hangingPunct="1"/>
              <a:t>17</a:t>
            </a:fld>
            <a:endParaRPr lang="en-US" altLang="ko-KR"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dirty="0">
                <a:latin typeface="굴림" charset="-127"/>
                <a:ea typeface="굴림" charset="-127"/>
              </a:rPr>
              <a:t>Random strategy</a:t>
            </a:r>
            <a:r>
              <a:rPr lang="ko-KR" altLang="en-US" dirty="0">
                <a:latin typeface="굴림" charset="-127"/>
                <a:ea typeface="굴림" charset="-127"/>
              </a:rPr>
              <a:t>가 </a:t>
            </a:r>
            <a:r>
              <a:rPr lang="en-US" altLang="ko-KR" dirty="0">
                <a:latin typeface="굴림" charset="-127"/>
                <a:ea typeface="굴림" charset="-127"/>
              </a:rPr>
              <a:t>best collision resolution </a:t>
            </a:r>
            <a:r>
              <a:rPr lang="ko-KR" altLang="en-US" dirty="0">
                <a:latin typeface="굴림" charset="-127"/>
                <a:ea typeface="굴림" charset="-127"/>
              </a:rPr>
              <a:t>방법이라고 가정</a:t>
            </a:r>
            <a:r>
              <a:rPr lang="en-US" altLang="ko-KR" dirty="0">
                <a:latin typeface="굴림" charset="-127"/>
                <a:ea typeface="굴림" charset="-127"/>
              </a:rPr>
              <a:t>. </a:t>
            </a:r>
          </a:p>
          <a:p>
            <a:pPr eaLnBrk="1" hangingPunct="1"/>
            <a:r>
              <a:rPr lang="ko-KR" altLang="en-US" dirty="0">
                <a:latin typeface="굴림" charset="-127"/>
                <a:ea typeface="굴림" charset="-127"/>
              </a:rPr>
              <a:t>즉</a:t>
            </a:r>
            <a:r>
              <a:rPr lang="en-US" altLang="ko-KR" dirty="0">
                <a:latin typeface="굴림" charset="-127"/>
                <a:ea typeface="굴림" charset="-127"/>
              </a:rPr>
              <a:t>, probing</a:t>
            </a:r>
            <a:r>
              <a:rPr lang="ko-KR" altLang="en-US" dirty="0">
                <a:latin typeface="굴림" charset="-127"/>
                <a:ea typeface="굴림" charset="-127"/>
              </a:rPr>
              <a:t>을 하기 위해 사용하는 </a:t>
            </a:r>
            <a:r>
              <a:rPr lang="en-US" altLang="ko-KR" dirty="0">
                <a:latin typeface="굴림" charset="-127"/>
                <a:ea typeface="굴림" charset="-127"/>
              </a:rPr>
              <a:t>index</a:t>
            </a:r>
            <a:r>
              <a:rPr lang="ko-KR" altLang="en-US" dirty="0">
                <a:latin typeface="굴림" charset="-127"/>
                <a:ea typeface="굴림" charset="-127"/>
              </a:rPr>
              <a:t>가 </a:t>
            </a:r>
            <a:r>
              <a:rPr lang="en-US" altLang="ko-KR" dirty="0">
                <a:latin typeface="굴림" charset="-127"/>
                <a:ea typeface="굴림" charset="-127"/>
              </a:rPr>
              <a:t>empty location </a:t>
            </a:r>
            <a:r>
              <a:rPr lang="ko-KR" altLang="en-US" dirty="0">
                <a:latin typeface="굴림" charset="-127"/>
                <a:ea typeface="굴림" charset="-127"/>
              </a:rPr>
              <a:t>전체에 대해 </a:t>
            </a:r>
            <a:r>
              <a:rPr lang="en-US" altLang="ko-KR" dirty="0">
                <a:latin typeface="굴림" charset="-127"/>
                <a:ea typeface="굴림" charset="-127"/>
              </a:rPr>
              <a:t>uniformly distributed random function </a:t>
            </a:r>
            <a:r>
              <a:rPr lang="ko-KR" altLang="en-US" dirty="0">
                <a:latin typeface="굴림" charset="-127"/>
                <a:ea typeface="굴림" charset="-127"/>
              </a:rPr>
              <a:t>이라고 가정</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a:t>마스터 부제목 스타일 편집</a:t>
            </a:r>
          </a:p>
        </p:txBody>
      </p:sp>
      <p:sp>
        <p:nvSpPr>
          <p:cNvPr id="4"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5" name="Rectangle 5"/>
          <p:cNvSpPr>
            <a:spLocks noGrp="1" noChangeArrowheads="1"/>
          </p:cNvSpPr>
          <p:nvPr>
            <p:ph type="sldNum" sz="quarter" idx="11"/>
          </p:nvPr>
        </p:nvSpPr>
        <p:spPr>
          <a:ln/>
        </p:spPr>
        <p:txBody>
          <a:bodyPr/>
          <a:lstStyle>
            <a:lvl1pPr>
              <a:defRPr/>
            </a:lvl1pPr>
          </a:lstStyle>
          <a:p>
            <a:pPr>
              <a:defRPr/>
            </a:pPr>
            <a:fld id="{965B8637-B4C2-45FA-AD57-3E0AA6F2730B}" type="slidenum">
              <a:rPr lang="en-US" altLang="ko-KR"/>
              <a:pPr>
                <a:defRPr/>
              </a:pPr>
              <a:t>‹#›</a:t>
            </a:fld>
            <a:endParaRPr lang="en-US" altLang="ko-KR"/>
          </a:p>
        </p:txBody>
      </p:sp>
    </p:spTree>
    <p:extLst>
      <p:ext uri="{BB962C8B-B14F-4D97-AF65-F5344CB8AC3E}">
        <p14:creationId xmlns:p14="http://schemas.microsoft.com/office/powerpoint/2010/main" val="294553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5" name="Rectangle 5"/>
          <p:cNvSpPr>
            <a:spLocks noGrp="1" noChangeArrowheads="1"/>
          </p:cNvSpPr>
          <p:nvPr>
            <p:ph type="sldNum" sz="quarter" idx="11"/>
          </p:nvPr>
        </p:nvSpPr>
        <p:spPr>
          <a:ln/>
        </p:spPr>
        <p:txBody>
          <a:bodyPr/>
          <a:lstStyle>
            <a:lvl1pPr>
              <a:defRPr/>
            </a:lvl1pPr>
          </a:lstStyle>
          <a:p>
            <a:pPr>
              <a:defRPr/>
            </a:pPr>
            <a:fld id="{EC715959-D091-4DC8-B350-343CF7AD9861}" type="slidenum">
              <a:rPr lang="en-US" altLang="ko-KR"/>
              <a:pPr>
                <a:defRPr/>
              </a:pPr>
              <a:t>‹#›</a:t>
            </a:fld>
            <a:endParaRPr lang="en-US" altLang="ko-KR"/>
          </a:p>
        </p:txBody>
      </p:sp>
    </p:spTree>
    <p:extLst>
      <p:ext uri="{BB962C8B-B14F-4D97-AF65-F5344CB8AC3E}">
        <p14:creationId xmlns:p14="http://schemas.microsoft.com/office/powerpoint/2010/main" val="113399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404813"/>
            <a:ext cx="2057400" cy="5976937"/>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404813"/>
            <a:ext cx="6019800" cy="5976937"/>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5" name="Rectangle 5"/>
          <p:cNvSpPr>
            <a:spLocks noGrp="1" noChangeArrowheads="1"/>
          </p:cNvSpPr>
          <p:nvPr>
            <p:ph type="sldNum" sz="quarter" idx="11"/>
          </p:nvPr>
        </p:nvSpPr>
        <p:spPr>
          <a:ln/>
        </p:spPr>
        <p:txBody>
          <a:bodyPr/>
          <a:lstStyle>
            <a:lvl1pPr>
              <a:defRPr/>
            </a:lvl1pPr>
          </a:lstStyle>
          <a:p>
            <a:pPr>
              <a:defRPr/>
            </a:pPr>
            <a:fld id="{7DC44D87-3114-4C06-A194-6180940957F1}" type="slidenum">
              <a:rPr lang="en-US" altLang="ko-KR"/>
              <a:pPr>
                <a:defRPr/>
              </a:pPr>
              <a:t>‹#›</a:t>
            </a:fld>
            <a:endParaRPr lang="en-US" altLang="ko-KR"/>
          </a:p>
        </p:txBody>
      </p:sp>
    </p:spTree>
    <p:extLst>
      <p:ext uri="{BB962C8B-B14F-4D97-AF65-F5344CB8AC3E}">
        <p14:creationId xmlns:p14="http://schemas.microsoft.com/office/powerpoint/2010/main" val="3071184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404813"/>
            <a:ext cx="8229600" cy="863600"/>
          </a:xfrm>
        </p:spPr>
        <p:txBody>
          <a:bodyPr/>
          <a:lstStyle/>
          <a:p>
            <a:r>
              <a:rPr lang="ko-KR" altLang="en-US"/>
              <a:t>마스터 제목 스타일 편집</a:t>
            </a:r>
          </a:p>
        </p:txBody>
      </p:sp>
      <p:sp>
        <p:nvSpPr>
          <p:cNvPr id="3" name="텍스트 개체 틀 2"/>
          <p:cNvSpPr>
            <a:spLocks noGrp="1"/>
          </p:cNvSpPr>
          <p:nvPr>
            <p:ph type="body" sz="half" idx="1"/>
          </p:nvPr>
        </p:nvSpPr>
        <p:spPr>
          <a:xfrm>
            <a:off x="457200" y="1600200"/>
            <a:ext cx="4038600" cy="478155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78155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6" name="Rectangle 5"/>
          <p:cNvSpPr>
            <a:spLocks noGrp="1" noChangeArrowheads="1"/>
          </p:cNvSpPr>
          <p:nvPr>
            <p:ph type="sldNum" sz="quarter" idx="11"/>
          </p:nvPr>
        </p:nvSpPr>
        <p:spPr>
          <a:ln/>
        </p:spPr>
        <p:txBody>
          <a:bodyPr/>
          <a:lstStyle>
            <a:lvl1pPr>
              <a:defRPr/>
            </a:lvl1pPr>
          </a:lstStyle>
          <a:p>
            <a:pPr>
              <a:defRPr/>
            </a:pPr>
            <a:fld id="{0E53E8BE-CCA0-41B3-B314-8C3E413ACF40}" type="slidenum">
              <a:rPr lang="en-US" altLang="ko-KR"/>
              <a:pPr>
                <a:defRPr/>
              </a:pPr>
              <a:t>‹#›</a:t>
            </a:fld>
            <a:endParaRPr lang="en-US" altLang="ko-KR"/>
          </a:p>
        </p:txBody>
      </p:sp>
    </p:spTree>
    <p:extLst>
      <p:ext uri="{BB962C8B-B14F-4D97-AF65-F5344CB8AC3E}">
        <p14:creationId xmlns:p14="http://schemas.microsoft.com/office/powerpoint/2010/main" val="2603362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404813"/>
            <a:ext cx="8229600" cy="863600"/>
          </a:xfrm>
        </p:spPr>
        <p:txBody>
          <a:bodyPr/>
          <a:lstStyle/>
          <a:p>
            <a:r>
              <a:rPr lang="ko-KR" altLang="en-US"/>
              <a:t>마스터 제목 스타일 편집</a:t>
            </a:r>
          </a:p>
        </p:txBody>
      </p:sp>
      <p:sp>
        <p:nvSpPr>
          <p:cNvPr id="3" name="텍스트 개체 틀 2"/>
          <p:cNvSpPr>
            <a:spLocks noGrp="1"/>
          </p:cNvSpPr>
          <p:nvPr>
            <p:ph type="body" sz="half" idx="1"/>
          </p:nvPr>
        </p:nvSpPr>
        <p:spPr>
          <a:xfrm>
            <a:off x="457200" y="1600200"/>
            <a:ext cx="4038600" cy="478155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4648200" y="1600200"/>
            <a:ext cx="4038600" cy="23145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4648200" y="4067175"/>
            <a:ext cx="4038600" cy="23145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7" name="Rectangle 5"/>
          <p:cNvSpPr>
            <a:spLocks noGrp="1" noChangeArrowheads="1"/>
          </p:cNvSpPr>
          <p:nvPr>
            <p:ph type="sldNum" sz="quarter" idx="11"/>
          </p:nvPr>
        </p:nvSpPr>
        <p:spPr>
          <a:ln/>
        </p:spPr>
        <p:txBody>
          <a:bodyPr/>
          <a:lstStyle>
            <a:lvl1pPr>
              <a:defRPr/>
            </a:lvl1pPr>
          </a:lstStyle>
          <a:p>
            <a:pPr>
              <a:defRPr/>
            </a:pPr>
            <a:fld id="{23461D6B-85C5-4B43-9335-C3ED2C5CD3B0}" type="slidenum">
              <a:rPr lang="en-US" altLang="ko-KR"/>
              <a:pPr>
                <a:defRPr/>
              </a:pPr>
              <a:t>‹#›</a:t>
            </a:fld>
            <a:endParaRPr lang="en-US" altLang="ko-KR"/>
          </a:p>
        </p:txBody>
      </p:sp>
    </p:spTree>
    <p:extLst>
      <p:ext uri="{BB962C8B-B14F-4D97-AF65-F5344CB8AC3E}">
        <p14:creationId xmlns:p14="http://schemas.microsoft.com/office/powerpoint/2010/main" val="1842531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내용">
    <p:spTree>
      <p:nvGrpSpPr>
        <p:cNvPr id="1" name=""/>
        <p:cNvGrpSpPr/>
        <p:nvPr/>
      </p:nvGrpSpPr>
      <p:grpSpPr>
        <a:xfrm>
          <a:off x="0" y="0"/>
          <a:ext cx="0" cy="0"/>
          <a:chOff x="0" y="0"/>
          <a:chExt cx="0" cy="0"/>
        </a:xfrm>
      </p:grpSpPr>
      <p:sp>
        <p:nvSpPr>
          <p:cNvPr id="2" name="내용 개체 틀 1"/>
          <p:cNvSpPr>
            <a:spLocks noGrp="1"/>
          </p:cNvSpPr>
          <p:nvPr>
            <p:ph/>
          </p:nvPr>
        </p:nvSpPr>
        <p:spPr>
          <a:xfrm>
            <a:off x="457200" y="404813"/>
            <a:ext cx="8229600" cy="59769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3"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4" name="Rectangle 5"/>
          <p:cNvSpPr>
            <a:spLocks noGrp="1" noChangeArrowheads="1"/>
          </p:cNvSpPr>
          <p:nvPr>
            <p:ph type="sldNum" sz="quarter" idx="11"/>
          </p:nvPr>
        </p:nvSpPr>
        <p:spPr>
          <a:ln/>
        </p:spPr>
        <p:txBody>
          <a:bodyPr/>
          <a:lstStyle>
            <a:lvl1pPr>
              <a:defRPr/>
            </a:lvl1pPr>
          </a:lstStyle>
          <a:p>
            <a:pPr>
              <a:defRPr/>
            </a:pPr>
            <a:fld id="{BFC0F7AC-8578-4BDC-ADBC-EEC49446FF37}" type="slidenum">
              <a:rPr lang="en-US" altLang="ko-KR"/>
              <a:pPr>
                <a:defRPr/>
              </a:pPr>
              <a:t>‹#›</a:t>
            </a:fld>
            <a:endParaRPr lang="en-US" altLang="ko-KR"/>
          </a:p>
        </p:txBody>
      </p:sp>
    </p:spTree>
    <p:extLst>
      <p:ext uri="{BB962C8B-B14F-4D97-AF65-F5344CB8AC3E}">
        <p14:creationId xmlns:p14="http://schemas.microsoft.com/office/powerpoint/2010/main" val="270507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28596" y="285728"/>
            <a:ext cx="8229600" cy="714380"/>
          </a:xfrm>
        </p:spPr>
        <p:txBody>
          <a:bodyPr/>
          <a:lstStyle>
            <a:lvl1pPr algn="l">
              <a:defRPr sz="3600"/>
            </a:lvl1p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5" name="Rectangle 5"/>
          <p:cNvSpPr>
            <a:spLocks noGrp="1" noChangeArrowheads="1"/>
          </p:cNvSpPr>
          <p:nvPr>
            <p:ph type="sldNum" sz="quarter" idx="11"/>
          </p:nvPr>
        </p:nvSpPr>
        <p:spPr>
          <a:ln/>
        </p:spPr>
        <p:txBody>
          <a:bodyPr/>
          <a:lstStyle>
            <a:lvl1pPr>
              <a:defRPr/>
            </a:lvl1pPr>
          </a:lstStyle>
          <a:p>
            <a:pPr>
              <a:defRPr/>
            </a:pPr>
            <a:fld id="{60DAAF86-D035-4F02-8527-EF0B54C2FD17}" type="slidenum">
              <a:rPr lang="en-US" altLang="ko-KR"/>
              <a:pPr>
                <a:defRPr/>
              </a:pPr>
              <a:t>‹#›</a:t>
            </a:fld>
            <a:endParaRPr lang="en-US" altLang="ko-KR"/>
          </a:p>
        </p:txBody>
      </p:sp>
    </p:spTree>
    <p:extLst>
      <p:ext uri="{BB962C8B-B14F-4D97-AF65-F5344CB8AC3E}">
        <p14:creationId xmlns:p14="http://schemas.microsoft.com/office/powerpoint/2010/main" val="427885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5" name="Rectangle 5"/>
          <p:cNvSpPr>
            <a:spLocks noGrp="1" noChangeArrowheads="1"/>
          </p:cNvSpPr>
          <p:nvPr>
            <p:ph type="sldNum" sz="quarter" idx="11"/>
          </p:nvPr>
        </p:nvSpPr>
        <p:spPr>
          <a:ln/>
        </p:spPr>
        <p:txBody>
          <a:bodyPr/>
          <a:lstStyle>
            <a:lvl1pPr>
              <a:defRPr/>
            </a:lvl1pPr>
          </a:lstStyle>
          <a:p>
            <a:pPr>
              <a:defRPr/>
            </a:pPr>
            <a:fld id="{26D25533-763B-4113-B13D-80718CA67BF2}" type="slidenum">
              <a:rPr lang="en-US" altLang="ko-KR"/>
              <a:pPr>
                <a:defRPr/>
              </a:pPr>
              <a:t>‹#›</a:t>
            </a:fld>
            <a:endParaRPr lang="en-US" altLang="ko-KR"/>
          </a:p>
        </p:txBody>
      </p:sp>
    </p:spTree>
    <p:extLst>
      <p:ext uri="{BB962C8B-B14F-4D97-AF65-F5344CB8AC3E}">
        <p14:creationId xmlns:p14="http://schemas.microsoft.com/office/powerpoint/2010/main" val="2499047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6" name="Rectangle 5"/>
          <p:cNvSpPr>
            <a:spLocks noGrp="1" noChangeArrowheads="1"/>
          </p:cNvSpPr>
          <p:nvPr>
            <p:ph type="sldNum" sz="quarter" idx="11"/>
          </p:nvPr>
        </p:nvSpPr>
        <p:spPr>
          <a:ln/>
        </p:spPr>
        <p:txBody>
          <a:bodyPr/>
          <a:lstStyle>
            <a:lvl1pPr>
              <a:defRPr/>
            </a:lvl1pPr>
          </a:lstStyle>
          <a:p>
            <a:pPr>
              <a:defRPr/>
            </a:pPr>
            <a:fld id="{2F539C6A-970C-4A93-A29E-F2440D02CA4E}" type="slidenum">
              <a:rPr lang="en-US" altLang="ko-KR"/>
              <a:pPr>
                <a:defRPr/>
              </a:pPr>
              <a:t>‹#›</a:t>
            </a:fld>
            <a:endParaRPr lang="en-US" altLang="ko-KR"/>
          </a:p>
        </p:txBody>
      </p:sp>
    </p:spTree>
    <p:extLst>
      <p:ext uri="{BB962C8B-B14F-4D97-AF65-F5344CB8AC3E}">
        <p14:creationId xmlns:p14="http://schemas.microsoft.com/office/powerpoint/2010/main" val="153252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8" name="Rectangle 5"/>
          <p:cNvSpPr>
            <a:spLocks noGrp="1" noChangeArrowheads="1"/>
          </p:cNvSpPr>
          <p:nvPr>
            <p:ph type="sldNum" sz="quarter" idx="11"/>
          </p:nvPr>
        </p:nvSpPr>
        <p:spPr>
          <a:ln/>
        </p:spPr>
        <p:txBody>
          <a:bodyPr/>
          <a:lstStyle>
            <a:lvl1pPr>
              <a:defRPr/>
            </a:lvl1pPr>
          </a:lstStyle>
          <a:p>
            <a:pPr>
              <a:defRPr/>
            </a:pPr>
            <a:fld id="{10101865-7BF3-4F92-B4E0-EB2397518E6B}" type="slidenum">
              <a:rPr lang="en-US" altLang="ko-KR"/>
              <a:pPr>
                <a:defRPr/>
              </a:pPr>
              <a:t>‹#›</a:t>
            </a:fld>
            <a:endParaRPr lang="en-US" altLang="ko-KR"/>
          </a:p>
        </p:txBody>
      </p:sp>
    </p:spTree>
    <p:extLst>
      <p:ext uri="{BB962C8B-B14F-4D97-AF65-F5344CB8AC3E}">
        <p14:creationId xmlns:p14="http://schemas.microsoft.com/office/powerpoint/2010/main" val="336377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4" name="Rectangle 5"/>
          <p:cNvSpPr>
            <a:spLocks noGrp="1" noChangeArrowheads="1"/>
          </p:cNvSpPr>
          <p:nvPr>
            <p:ph type="sldNum" sz="quarter" idx="11"/>
          </p:nvPr>
        </p:nvSpPr>
        <p:spPr>
          <a:ln/>
        </p:spPr>
        <p:txBody>
          <a:bodyPr/>
          <a:lstStyle>
            <a:lvl1pPr>
              <a:defRPr/>
            </a:lvl1pPr>
          </a:lstStyle>
          <a:p>
            <a:pPr>
              <a:defRPr/>
            </a:pPr>
            <a:fld id="{5DC4CF3B-F8F3-4A4E-BB43-71DC77DE2970}" type="slidenum">
              <a:rPr lang="en-US" altLang="ko-KR"/>
              <a:pPr>
                <a:defRPr/>
              </a:pPr>
              <a:t>‹#›</a:t>
            </a:fld>
            <a:endParaRPr lang="en-US" altLang="ko-KR"/>
          </a:p>
        </p:txBody>
      </p:sp>
    </p:spTree>
    <p:extLst>
      <p:ext uri="{BB962C8B-B14F-4D97-AF65-F5344CB8AC3E}">
        <p14:creationId xmlns:p14="http://schemas.microsoft.com/office/powerpoint/2010/main" val="206429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바닥글 개체 틀 1"/>
          <p:cNvSpPr>
            <a:spLocks noGrp="1"/>
          </p:cNvSpPr>
          <p:nvPr>
            <p:ph type="ftr" sz="quarter" idx="10"/>
          </p:nvPr>
        </p:nvSpPr>
        <p:spPr>
          <a:xfrm>
            <a:off x="0" y="6524625"/>
            <a:ext cx="2857500" cy="333375"/>
          </a:xfrm>
        </p:spPr>
        <p:txBody>
          <a:bodyPr/>
          <a:lstStyle>
            <a:lvl1pPr>
              <a:defRPr/>
            </a:lvl1pPr>
          </a:lstStyle>
          <a:p>
            <a:pPr>
              <a:defRPr/>
            </a:pPr>
            <a:r>
              <a:rPr lang="ko-KR" altLang="en-US"/>
              <a:t>디지털논리설계및실습</a:t>
            </a:r>
            <a:r>
              <a:rPr lang="en-US" altLang="ko-KR"/>
              <a:t>, 2009/2</a:t>
            </a:r>
          </a:p>
        </p:txBody>
      </p:sp>
      <p:sp>
        <p:nvSpPr>
          <p:cNvPr id="3" name="슬라이드 번호 개체 틀 2"/>
          <p:cNvSpPr>
            <a:spLocks noGrp="1"/>
          </p:cNvSpPr>
          <p:nvPr>
            <p:ph type="sldNum" sz="quarter" idx="11"/>
          </p:nvPr>
        </p:nvSpPr>
        <p:spPr/>
        <p:txBody>
          <a:bodyPr/>
          <a:lstStyle>
            <a:lvl1pPr>
              <a:defRPr sz="1400" baseline="0"/>
            </a:lvl1pPr>
          </a:lstStyle>
          <a:p>
            <a:pPr>
              <a:defRPr/>
            </a:pPr>
            <a:fld id="{9CA21EB0-CF16-4589-A10D-A5D81D52349F}" type="slidenum">
              <a:rPr lang="en-US" altLang="ko-KR"/>
              <a:pPr>
                <a:defRPr/>
              </a:pPr>
              <a:t>‹#›</a:t>
            </a:fld>
            <a:endParaRPr lang="en-US" altLang="ko-KR" dirty="0"/>
          </a:p>
        </p:txBody>
      </p:sp>
    </p:spTree>
    <p:extLst>
      <p:ext uri="{BB962C8B-B14F-4D97-AF65-F5344CB8AC3E}">
        <p14:creationId xmlns:p14="http://schemas.microsoft.com/office/powerpoint/2010/main" val="429004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6" name="Rectangle 5"/>
          <p:cNvSpPr>
            <a:spLocks noGrp="1" noChangeArrowheads="1"/>
          </p:cNvSpPr>
          <p:nvPr>
            <p:ph type="sldNum" sz="quarter" idx="11"/>
          </p:nvPr>
        </p:nvSpPr>
        <p:spPr>
          <a:ln/>
        </p:spPr>
        <p:txBody>
          <a:bodyPr/>
          <a:lstStyle>
            <a:lvl1pPr>
              <a:defRPr/>
            </a:lvl1pPr>
          </a:lstStyle>
          <a:p>
            <a:pPr>
              <a:defRPr/>
            </a:pPr>
            <a:fld id="{E57FC97C-83B0-4793-9514-AC2407726749}" type="slidenum">
              <a:rPr lang="en-US" altLang="ko-KR"/>
              <a:pPr>
                <a:defRPr/>
              </a:pPr>
              <a:t>‹#›</a:t>
            </a:fld>
            <a:endParaRPr lang="en-US" altLang="ko-KR"/>
          </a:p>
        </p:txBody>
      </p:sp>
    </p:spTree>
    <p:extLst>
      <p:ext uri="{BB962C8B-B14F-4D97-AF65-F5344CB8AC3E}">
        <p14:creationId xmlns:p14="http://schemas.microsoft.com/office/powerpoint/2010/main" val="382802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6" name="Rectangle 5"/>
          <p:cNvSpPr>
            <a:spLocks noGrp="1" noChangeArrowheads="1"/>
          </p:cNvSpPr>
          <p:nvPr>
            <p:ph type="sldNum" sz="quarter" idx="11"/>
          </p:nvPr>
        </p:nvSpPr>
        <p:spPr>
          <a:ln/>
        </p:spPr>
        <p:txBody>
          <a:bodyPr/>
          <a:lstStyle>
            <a:lvl1pPr>
              <a:defRPr/>
            </a:lvl1pPr>
          </a:lstStyle>
          <a:p>
            <a:pPr>
              <a:defRPr/>
            </a:pPr>
            <a:fld id="{4C802DBF-55C5-44AA-AE30-C3047F389214}" type="slidenum">
              <a:rPr lang="en-US" altLang="ko-KR"/>
              <a:pPr>
                <a:defRPr/>
              </a:pPr>
              <a:t>‹#›</a:t>
            </a:fld>
            <a:endParaRPr lang="en-US" altLang="ko-KR"/>
          </a:p>
        </p:txBody>
      </p:sp>
    </p:spTree>
    <p:extLst>
      <p:ext uri="{BB962C8B-B14F-4D97-AF65-F5344CB8AC3E}">
        <p14:creationId xmlns:p14="http://schemas.microsoft.com/office/powerpoint/2010/main" val="2651056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xfrm>
            <a:off x="457200" y="404813"/>
            <a:ext cx="8229600" cy="863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Rectangle 3"/>
          <p:cNvSpPr>
            <a:spLocks noGrp="1" noChangeArrowheads="1"/>
          </p:cNvSpPr>
          <p:nvPr>
            <p:ph type="body" idx="1"/>
          </p:nvPr>
        </p:nvSpPr>
        <p:spPr bwMode="auto">
          <a:xfrm>
            <a:off x="457200" y="1600200"/>
            <a:ext cx="8229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19812" name="Rectangle 4"/>
          <p:cNvSpPr>
            <a:spLocks noGrp="1" noChangeArrowheads="1"/>
          </p:cNvSpPr>
          <p:nvPr>
            <p:ph type="ftr" sz="quarter" idx="3"/>
          </p:nvPr>
        </p:nvSpPr>
        <p:spPr bwMode="auto">
          <a:xfrm>
            <a:off x="0" y="6524625"/>
            <a:ext cx="262731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solidFill>
                  <a:srgbClr val="321100"/>
                </a:solidFill>
                <a:effectLst>
                  <a:outerShdw blurRad="38100" dist="38100" dir="2700000" algn="tl">
                    <a:srgbClr val="C0C0C0"/>
                  </a:outerShdw>
                </a:effectLst>
                <a:latin typeface="+mn-lt"/>
              </a:defRPr>
            </a:lvl1pPr>
          </a:lstStyle>
          <a:p>
            <a:pPr>
              <a:defRPr/>
            </a:pPr>
            <a:r>
              <a:rPr lang="ko-KR" altLang="en-US"/>
              <a:t>디지털논리설계및실습</a:t>
            </a:r>
            <a:r>
              <a:rPr lang="en-US" altLang="ko-KR"/>
              <a:t>, 2009/2</a:t>
            </a:r>
          </a:p>
        </p:txBody>
      </p:sp>
      <p:sp>
        <p:nvSpPr>
          <p:cNvPr id="119813" name="Rectangle 5"/>
          <p:cNvSpPr>
            <a:spLocks noGrp="1" noChangeArrowheads="1"/>
          </p:cNvSpPr>
          <p:nvPr>
            <p:ph type="sldNum" sz="quarter" idx="4"/>
          </p:nvPr>
        </p:nvSpPr>
        <p:spPr bwMode="auto">
          <a:xfrm>
            <a:off x="7019925" y="659765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solidFill>
                  <a:srgbClr val="808080"/>
                </a:solidFill>
                <a:latin typeface="+mn-lt"/>
              </a:defRPr>
            </a:lvl1pPr>
          </a:lstStyle>
          <a:p>
            <a:pPr>
              <a:defRPr/>
            </a:pPr>
            <a:fld id="{AC606AC8-5602-4267-A098-B0C9D070014F}" type="slidenum">
              <a:rPr lang="en-US" altLang="ko-KR"/>
              <a:pPr>
                <a:defRPr/>
              </a:pPr>
              <a:t>‹#›</a:t>
            </a:fld>
            <a:endParaRPr lang="en-US" altLang="ko-KR"/>
          </a:p>
        </p:txBody>
      </p:sp>
      <p:sp>
        <p:nvSpPr>
          <p:cNvPr id="1030" name="Freeform 6"/>
          <p:cNvSpPr>
            <a:spLocks noChangeArrowheads="1"/>
          </p:cNvSpPr>
          <p:nvPr userDrawn="1"/>
        </p:nvSpPr>
        <p:spPr bwMode="auto">
          <a:xfrm>
            <a:off x="381000" y="228600"/>
            <a:ext cx="7315200" cy="609600"/>
          </a:xfrm>
          <a:custGeom>
            <a:avLst/>
            <a:gdLst>
              <a:gd name="T0" fmla="*/ 0 w 1000"/>
              <a:gd name="T1" fmla="*/ 609600 h 1000"/>
              <a:gd name="T2" fmla="*/ 0 w 1000"/>
              <a:gd name="T3" fmla="*/ 0 h 1000"/>
              <a:gd name="T4" fmla="*/ 73152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rgbClr val="0099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66" r:id="rId7"/>
    <p:sldLayoutId id="2147483759" r:id="rId8"/>
    <p:sldLayoutId id="2147483760" r:id="rId9"/>
    <p:sldLayoutId id="2147483761" r:id="rId10"/>
    <p:sldLayoutId id="2147483762" r:id="rId11"/>
    <p:sldLayoutId id="2147483763" r:id="rId12"/>
    <p:sldLayoutId id="2147483764" r:id="rId13"/>
    <p:sldLayoutId id="2147483765" r:id="rId14"/>
  </p:sldLayoutIdLst>
  <p:hf hdr="0" dt="0"/>
  <p:txStyles>
    <p:titleStyle>
      <a:lvl1pPr algn="ctr" rtl="0" eaLnBrk="0" fontAlgn="base" latinLnBrk="1" hangingPunct="0">
        <a:spcBef>
          <a:spcPct val="0"/>
        </a:spcBef>
        <a:spcAft>
          <a:spcPct val="0"/>
        </a:spcAft>
        <a:defRPr kumimoji="1" sz="4000">
          <a:solidFill>
            <a:schemeClr val="accent2"/>
          </a:solidFill>
          <a:effectLst>
            <a:outerShdw blurRad="38100" dist="38100" dir="2700000" algn="tl">
              <a:srgbClr val="C0C0C0"/>
            </a:outerShdw>
          </a:effectLst>
          <a:latin typeface="+mj-lt"/>
          <a:ea typeface="+mj-ea"/>
          <a:cs typeface="+mj-cs"/>
        </a:defRPr>
      </a:lvl1pPr>
      <a:lvl2pPr algn="ctr" rtl="0" eaLnBrk="0" fontAlgn="base" latinLnBrk="1" hangingPunct="0">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2pPr>
      <a:lvl3pPr algn="ctr" rtl="0" eaLnBrk="0" fontAlgn="base" latinLnBrk="1" hangingPunct="0">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3pPr>
      <a:lvl4pPr algn="ctr" rtl="0" eaLnBrk="0" fontAlgn="base" latinLnBrk="1" hangingPunct="0">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4pPr>
      <a:lvl5pPr algn="ctr" rtl="0" eaLnBrk="0" fontAlgn="base" latinLnBrk="1" hangingPunct="0">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5pPr>
      <a:lvl6pPr marL="457200" algn="ctr" rtl="0" fontAlgn="base" latinLnBrk="1">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6pPr>
      <a:lvl7pPr marL="914400" algn="ctr" rtl="0" fontAlgn="base" latinLnBrk="1">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7pPr>
      <a:lvl8pPr marL="1371600" algn="ctr" rtl="0" fontAlgn="base" latinLnBrk="1">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8pPr>
      <a:lvl9pPr marL="1828800" algn="ctr" rtl="0" fontAlgn="base" latinLnBrk="1">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9pPr>
    </p:titleStyle>
    <p:bodyStyle>
      <a:lvl1pPr marL="342900" indent="-342900" algn="l" rtl="0" eaLnBrk="0" fontAlgn="base" latinLnBrk="1"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4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0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23528" y="2060848"/>
            <a:ext cx="8062913" cy="722313"/>
          </a:xfrm>
        </p:spPr>
        <p:txBody>
          <a:bodyPr/>
          <a:lstStyle/>
          <a:p>
            <a:pPr eaLnBrk="1" hangingPunct="1"/>
            <a:r>
              <a:rPr lang="ko-KR" altLang="en-US" b="1" dirty="0"/>
              <a:t>자료구조 및 알고리즘 </a:t>
            </a:r>
            <a:br>
              <a:rPr lang="en-US" altLang="ko-KR" b="1" dirty="0"/>
            </a:br>
            <a:r>
              <a:rPr lang="en-US" altLang="ko-KR" b="1" dirty="0"/>
              <a:t>- Hashing</a:t>
            </a:r>
            <a:endParaRPr lang="ko-KR" altLang="en-US" b="1" dirty="0"/>
          </a:p>
        </p:txBody>
      </p:sp>
      <p:sp>
        <p:nvSpPr>
          <p:cNvPr id="3075" name="Rectangle 3"/>
          <p:cNvSpPr>
            <a:spLocks noGrp="1" noChangeArrowheads="1"/>
          </p:cNvSpPr>
          <p:nvPr>
            <p:ph type="subTitle" idx="1"/>
          </p:nvPr>
        </p:nvSpPr>
        <p:spPr>
          <a:xfrm>
            <a:off x="755650" y="3886200"/>
            <a:ext cx="7632700" cy="1752600"/>
          </a:xfrm>
        </p:spPr>
        <p:txBody>
          <a:bodyPr/>
          <a:lstStyle/>
          <a:p>
            <a:pPr eaLnBrk="1" hangingPunct="1">
              <a:lnSpc>
                <a:spcPct val="90000"/>
              </a:lnSpc>
            </a:pPr>
            <a:r>
              <a:rPr lang="en-US" altLang="ko-KR" sz="2800" b="1" dirty="0" err="1"/>
              <a:t>Taehyoun</a:t>
            </a:r>
            <a:r>
              <a:rPr lang="en-US" altLang="ko-KR" sz="2800" b="1"/>
              <a:t> Kim</a:t>
            </a:r>
          </a:p>
          <a:p>
            <a:pPr eaLnBrk="1" hangingPunct="1">
              <a:lnSpc>
                <a:spcPct val="90000"/>
              </a:lnSpc>
            </a:pPr>
            <a:endParaRPr lang="en-US" altLang="ko-KR" sz="2800" b="1"/>
          </a:p>
          <a:p>
            <a:pPr eaLnBrk="1" hangingPunct="1">
              <a:lnSpc>
                <a:spcPct val="90000"/>
              </a:lnSpc>
            </a:pPr>
            <a:r>
              <a:rPr lang="en-US" altLang="ko-KR" b="1"/>
              <a:t>Dept. of Mechanical &amp; Information Engineering, </a:t>
            </a:r>
          </a:p>
          <a:p>
            <a:pPr eaLnBrk="1" hangingPunct="1">
              <a:lnSpc>
                <a:spcPct val="90000"/>
              </a:lnSpc>
            </a:pPr>
            <a:r>
              <a:rPr lang="en-US" altLang="ko-KR" b="1"/>
              <a:t>University of Seoul</a:t>
            </a:r>
          </a:p>
        </p:txBody>
      </p:sp>
    </p:spTree>
    <p:extLst>
      <p:ext uri="{BB962C8B-B14F-4D97-AF65-F5344CB8AC3E}">
        <p14:creationId xmlns:p14="http://schemas.microsoft.com/office/powerpoint/2010/main" val="1530542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98FCF76F-1422-419B-8DBF-12955DF22A02}" type="slidenum">
              <a:rPr kumimoji="0" lang="en-US" altLang="ko-KR" sz="1400" smtClean="0">
                <a:latin typeface="Trebuchet MS" pitchFamily="34" charset="0"/>
              </a:rPr>
              <a:pPr/>
              <a:t>10</a:t>
            </a:fld>
            <a:endParaRPr kumimoji="0" lang="en-US" altLang="ko-KR" sz="1400">
              <a:latin typeface="Trebuchet MS" pitchFamily="34" charset="0"/>
            </a:endParaRPr>
          </a:p>
        </p:txBody>
      </p:sp>
      <p:sp>
        <p:nvSpPr>
          <p:cNvPr id="9219" name="Text Box 3"/>
          <p:cNvSpPr txBox="1">
            <a:spLocks noChangeArrowheads="1"/>
          </p:cNvSpPr>
          <p:nvPr/>
        </p:nvSpPr>
        <p:spPr bwMode="auto">
          <a:xfrm>
            <a:off x="557213" y="1052736"/>
            <a:ext cx="79756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marL="342900" indent="-342900" algn="just" eaLnBrk="1" hangingPunct="1">
              <a:spcBef>
                <a:spcPct val="50000"/>
              </a:spcBef>
              <a:buFont typeface="Arial" pitchFamily="34" charset="0"/>
              <a:buChar char="•"/>
            </a:pPr>
            <a:r>
              <a:rPr lang="en-US" altLang="ko-KR" sz="2000" dirty="0">
                <a:latin typeface="Garamond" pitchFamily="18" charset="0"/>
              </a:rPr>
              <a:t>Each of </a:t>
            </a:r>
            <a:r>
              <a:rPr lang="en-US" altLang="ko-KR" sz="2000" i="1" dirty="0">
                <a:latin typeface="Garamond" pitchFamily="18" charset="0"/>
              </a:rPr>
              <a:t>m </a:t>
            </a:r>
            <a:r>
              <a:rPr lang="en-US" altLang="ko-KR" sz="2000" dirty="0">
                <a:latin typeface="Garamond" pitchFamily="18" charset="0"/>
              </a:rPr>
              <a:t>locations of the hash table is a simple head pointer to a linked list;  </a:t>
            </a:r>
            <a:r>
              <a:rPr lang="en-US" altLang="ko-KR" sz="2000" dirty="0">
                <a:latin typeface="Trebuchet MS" pitchFamily="34" charset="0"/>
              </a:rPr>
              <a:t>Table[</a:t>
            </a:r>
            <a:r>
              <a:rPr lang="en-US" altLang="ko-KR" sz="2000" dirty="0" err="1">
                <a:latin typeface="Trebuchet MS" pitchFamily="34" charset="0"/>
              </a:rPr>
              <a:t>i</a:t>
            </a:r>
            <a:r>
              <a:rPr lang="en-US" altLang="ko-KR" sz="2000" dirty="0">
                <a:latin typeface="Trebuchet MS" pitchFamily="34" charset="0"/>
              </a:rPr>
              <a:t>]</a:t>
            </a:r>
            <a:r>
              <a:rPr lang="en-US" altLang="ko-KR" sz="2000" dirty="0">
                <a:latin typeface="Garamond" pitchFamily="18" charset="0"/>
              </a:rPr>
              <a:t> holds all keys hashed to the location </a:t>
            </a:r>
            <a:r>
              <a:rPr lang="en-US" altLang="ko-KR" sz="2000" i="1" dirty="0" err="1">
                <a:latin typeface="Garamond" pitchFamily="18" charset="0"/>
              </a:rPr>
              <a:t>i</a:t>
            </a:r>
            <a:r>
              <a:rPr lang="en-US" altLang="ko-KR" sz="2000" i="1" dirty="0">
                <a:latin typeface="Garamond" pitchFamily="18" charset="0"/>
              </a:rPr>
              <a:t>.</a:t>
            </a:r>
          </a:p>
          <a:p>
            <a:pPr marL="342900" indent="-342900" algn="just" eaLnBrk="1" hangingPunct="1">
              <a:spcBef>
                <a:spcPct val="50000"/>
              </a:spcBef>
              <a:buFont typeface="Arial" pitchFamily="34" charset="0"/>
              <a:buChar char="•"/>
            </a:pPr>
            <a:r>
              <a:rPr lang="en-US" altLang="ko-KR" sz="2000" dirty="0">
                <a:latin typeface="Garamond" pitchFamily="18" charset="0"/>
              </a:rPr>
              <a:t>All  records are stored outside the hash table.</a:t>
            </a:r>
          </a:p>
          <a:p>
            <a:pPr marL="342900" lvl="1" indent="-342900" algn="just" eaLnBrk="1" hangingPunct="1">
              <a:spcBef>
                <a:spcPct val="50000"/>
              </a:spcBef>
              <a:buFont typeface="Arial" pitchFamily="34" charset="0"/>
              <a:buChar char="•"/>
            </a:pPr>
            <a:r>
              <a:rPr lang="en-US" altLang="ko-KR" sz="2000" dirty="0">
                <a:latin typeface="Garamond" pitchFamily="18" charset="0"/>
              </a:rPr>
              <a:t>Use an array of m &lt; n (m </a:t>
            </a:r>
            <a:r>
              <a:rPr lang="en-US" altLang="ko-KR" sz="2000" dirty="0">
                <a:latin typeface="Garamond" pitchFamily="18" charset="0"/>
                <a:sym typeface="Symbol"/>
              </a:rPr>
              <a:t> n/10)</a:t>
            </a:r>
            <a:endParaRPr lang="en-US" altLang="ko-KR" sz="2000" dirty="0">
              <a:latin typeface="Garamond" pitchFamily="18" charset="0"/>
            </a:endParaRPr>
          </a:p>
        </p:txBody>
      </p:sp>
      <p:sp>
        <p:nvSpPr>
          <p:cNvPr id="9220" name="Text Box 4"/>
          <p:cNvSpPr txBox="1">
            <a:spLocks noChangeArrowheads="1"/>
          </p:cNvSpPr>
          <p:nvPr/>
        </p:nvSpPr>
        <p:spPr bwMode="auto">
          <a:xfrm>
            <a:off x="2681618" y="4151763"/>
            <a:ext cx="1863395" cy="2062103"/>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600" b="1" dirty="0">
                <a:latin typeface="Garamond" pitchFamily="18" charset="0"/>
              </a:rPr>
              <a:t>Insertion Sequence</a:t>
            </a:r>
          </a:p>
          <a:p>
            <a:pPr eaLnBrk="1" hangingPunct="1"/>
            <a:endParaRPr lang="en-US" altLang="ko-KR" sz="1600" b="1" dirty="0">
              <a:latin typeface="Garamond" pitchFamily="18" charset="0"/>
            </a:endParaRPr>
          </a:p>
          <a:p>
            <a:pPr algn="just" eaLnBrk="1" hangingPunct="1"/>
            <a:r>
              <a:rPr lang="en-US" altLang="ko-KR" sz="1600" b="1" dirty="0">
                <a:latin typeface="Garamond" pitchFamily="18" charset="0"/>
              </a:rPr>
              <a:t>Insert(10)</a:t>
            </a:r>
          </a:p>
          <a:p>
            <a:pPr algn="just" eaLnBrk="1" hangingPunct="1"/>
            <a:r>
              <a:rPr lang="en-US" altLang="ko-KR" sz="1600" b="1" dirty="0">
                <a:latin typeface="Garamond" pitchFamily="18" charset="0"/>
              </a:rPr>
              <a:t>Insert(56)</a:t>
            </a:r>
          </a:p>
          <a:p>
            <a:pPr algn="just" eaLnBrk="1" hangingPunct="1"/>
            <a:r>
              <a:rPr lang="en-US" altLang="ko-KR" sz="1600" b="1" dirty="0">
                <a:latin typeface="Garamond" pitchFamily="18" charset="0"/>
              </a:rPr>
              <a:t>Insert(44)</a:t>
            </a:r>
          </a:p>
          <a:p>
            <a:pPr algn="just" eaLnBrk="1" hangingPunct="1"/>
            <a:r>
              <a:rPr lang="en-US" altLang="ko-KR" sz="1600" b="1" dirty="0">
                <a:latin typeface="Garamond" pitchFamily="18" charset="0"/>
              </a:rPr>
              <a:t>Insert(1)</a:t>
            </a:r>
          </a:p>
          <a:p>
            <a:pPr algn="just" eaLnBrk="1" hangingPunct="1"/>
            <a:r>
              <a:rPr lang="en-US" altLang="ko-KR" sz="1600" b="1" dirty="0">
                <a:latin typeface="Garamond" pitchFamily="18" charset="0"/>
              </a:rPr>
              <a:t>Insert(20)</a:t>
            </a:r>
          </a:p>
          <a:p>
            <a:pPr algn="just" eaLnBrk="1" hangingPunct="1"/>
            <a:r>
              <a:rPr lang="en-US" altLang="ko-KR" sz="1600" b="1" dirty="0">
                <a:latin typeface="Garamond" pitchFamily="18" charset="0"/>
              </a:rPr>
              <a:t>Insert(36)</a:t>
            </a:r>
          </a:p>
        </p:txBody>
      </p:sp>
      <p:sp>
        <p:nvSpPr>
          <p:cNvPr id="9221" name="Text Box 5"/>
          <p:cNvSpPr txBox="1">
            <a:spLocks noChangeArrowheads="1"/>
          </p:cNvSpPr>
          <p:nvPr/>
        </p:nvSpPr>
        <p:spPr bwMode="auto">
          <a:xfrm>
            <a:off x="5005756" y="2780928"/>
            <a:ext cx="280846"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lnSpc>
                <a:spcPct val="160000"/>
              </a:lnSpc>
            </a:pPr>
            <a:r>
              <a:rPr lang="en-US" altLang="ko-KR" sz="1600" b="1" dirty="0">
                <a:latin typeface="Garamond" pitchFamily="18" charset="0"/>
              </a:rPr>
              <a:t>0</a:t>
            </a:r>
          </a:p>
          <a:p>
            <a:pPr eaLnBrk="1" hangingPunct="1">
              <a:lnSpc>
                <a:spcPct val="160000"/>
              </a:lnSpc>
            </a:pPr>
            <a:r>
              <a:rPr lang="en-US" altLang="ko-KR" sz="1600" b="1" dirty="0">
                <a:latin typeface="Garamond" pitchFamily="18" charset="0"/>
              </a:rPr>
              <a:t>1</a:t>
            </a:r>
          </a:p>
          <a:p>
            <a:pPr eaLnBrk="1" hangingPunct="1">
              <a:lnSpc>
                <a:spcPct val="160000"/>
              </a:lnSpc>
            </a:pPr>
            <a:r>
              <a:rPr lang="en-US" altLang="ko-KR" sz="1600" b="1" dirty="0">
                <a:latin typeface="Garamond" pitchFamily="18" charset="0"/>
              </a:rPr>
              <a:t>2</a:t>
            </a:r>
          </a:p>
          <a:p>
            <a:pPr eaLnBrk="1" hangingPunct="1">
              <a:lnSpc>
                <a:spcPct val="160000"/>
              </a:lnSpc>
            </a:pPr>
            <a:r>
              <a:rPr lang="en-US" altLang="ko-KR" sz="1600" b="1" dirty="0">
                <a:latin typeface="Garamond" pitchFamily="18" charset="0"/>
              </a:rPr>
              <a:t>3</a:t>
            </a:r>
          </a:p>
          <a:p>
            <a:pPr eaLnBrk="1" hangingPunct="1">
              <a:lnSpc>
                <a:spcPct val="160000"/>
              </a:lnSpc>
            </a:pPr>
            <a:r>
              <a:rPr lang="en-US" altLang="ko-KR" sz="1600" b="1" dirty="0">
                <a:latin typeface="Garamond" pitchFamily="18" charset="0"/>
              </a:rPr>
              <a:t>4</a:t>
            </a:r>
          </a:p>
          <a:p>
            <a:pPr eaLnBrk="1" hangingPunct="1">
              <a:lnSpc>
                <a:spcPct val="160000"/>
              </a:lnSpc>
            </a:pPr>
            <a:r>
              <a:rPr lang="en-US" altLang="ko-KR" sz="1600" b="1" dirty="0">
                <a:latin typeface="Garamond" pitchFamily="18" charset="0"/>
              </a:rPr>
              <a:t>5</a:t>
            </a:r>
          </a:p>
          <a:p>
            <a:pPr eaLnBrk="1" hangingPunct="1">
              <a:lnSpc>
                <a:spcPct val="160000"/>
              </a:lnSpc>
            </a:pPr>
            <a:r>
              <a:rPr lang="en-US" altLang="ko-KR" sz="1600" b="1" dirty="0">
                <a:latin typeface="Garamond" pitchFamily="18" charset="0"/>
              </a:rPr>
              <a:t>6</a:t>
            </a:r>
          </a:p>
          <a:p>
            <a:pPr eaLnBrk="1" hangingPunct="1">
              <a:lnSpc>
                <a:spcPct val="160000"/>
              </a:lnSpc>
            </a:pPr>
            <a:r>
              <a:rPr lang="en-US" altLang="ko-KR" sz="1600" b="1" dirty="0">
                <a:latin typeface="Garamond" pitchFamily="18" charset="0"/>
              </a:rPr>
              <a:t>7</a:t>
            </a:r>
          </a:p>
          <a:p>
            <a:pPr eaLnBrk="1" hangingPunct="1">
              <a:lnSpc>
                <a:spcPct val="160000"/>
              </a:lnSpc>
            </a:pPr>
            <a:r>
              <a:rPr lang="en-US" altLang="ko-KR" sz="1600" dirty="0">
                <a:latin typeface="Garamond" pitchFamily="18" charset="0"/>
              </a:rPr>
              <a:t>8</a:t>
            </a:r>
          </a:p>
          <a:p>
            <a:pPr eaLnBrk="1" hangingPunct="1">
              <a:lnSpc>
                <a:spcPct val="160000"/>
              </a:lnSpc>
            </a:pPr>
            <a:r>
              <a:rPr lang="en-US" altLang="ko-KR" sz="1600" b="1" dirty="0">
                <a:latin typeface="Garamond" pitchFamily="18" charset="0"/>
              </a:rPr>
              <a:t>9</a:t>
            </a:r>
          </a:p>
        </p:txBody>
      </p:sp>
      <p:sp>
        <p:nvSpPr>
          <p:cNvPr id="9226" name="Rectangle 10"/>
          <p:cNvSpPr>
            <a:spLocks noChangeArrowheads="1"/>
          </p:cNvSpPr>
          <p:nvPr/>
        </p:nvSpPr>
        <p:spPr bwMode="auto">
          <a:xfrm>
            <a:off x="6414591" y="2871415"/>
            <a:ext cx="706438" cy="366713"/>
          </a:xfrm>
          <a:prstGeom prst="rect">
            <a:avLst/>
          </a:prstGeom>
          <a:solidFill>
            <a:schemeClr val="bg1"/>
          </a:solidFill>
          <a:ln w="9525">
            <a:solidFill>
              <a:schemeClr val="tx1"/>
            </a:solidFill>
            <a:miter lim="800000"/>
            <a:headEnd/>
            <a:tailEnd/>
          </a:ln>
        </p:spPr>
        <p:txBody>
          <a:bodyPr wrap="none" anchor="ctr"/>
          <a:lstStyle/>
          <a:p>
            <a:pPr algn="ctr"/>
            <a:r>
              <a:rPr lang="en-US" altLang="ko-KR" sz="1600" b="1" dirty="0">
                <a:latin typeface="Garamond" pitchFamily="18" charset="0"/>
              </a:rPr>
              <a:t>20     </a:t>
            </a:r>
          </a:p>
        </p:txBody>
      </p:sp>
      <p:sp>
        <p:nvSpPr>
          <p:cNvPr id="9227" name="Rectangle 11"/>
          <p:cNvSpPr>
            <a:spLocks noChangeArrowheads="1"/>
          </p:cNvSpPr>
          <p:nvPr/>
        </p:nvSpPr>
        <p:spPr bwMode="auto">
          <a:xfrm>
            <a:off x="6860679" y="2871415"/>
            <a:ext cx="261937" cy="366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9228" name="Rectangle 12"/>
          <p:cNvSpPr>
            <a:spLocks noChangeArrowheads="1"/>
          </p:cNvSpPr>
          <p:nvPr/>
        </p:nvSpPr>
        <p:spPr bwMode="auto">
          <a:xfrm>
            <a:off x="6414591" y="4425578"/>
            <a:ext cx="706438" cy="366712"/>
          </a:xfrm>
          <a:prstGeom prst="rect">
            <a:avLst/>
          </a:prstGeom>
          <a:solidFill>
            <a:schemeClr val="bg1"/>
          </a:solidFill>
          <a:ln w="9525">
            <a:solidFill>
              <a:schemeClr val="tx1"/>
            </a:solidFill>
            <a:miter lim="800000"/>
            <a:headEnd/>
            <a:tailEnd/>
          </a:ln>
        </p:spPr>
        <p:txBody>
          <a:bodyPr wrap="none" anchor="ctr"/>
          <a:lstStyle/>
          <a:p>
            <a:pPr algn="ctr"/>
            <a:r>
              <a:rPr lang="en-US" altLang="ko-KR" sz="1600" b="1" dirty="0">
                <a:latin typeface="Garamond" pitchFamily="18" charset="0"/>
              </a:rPr>
              <a:t>44     </a:t>
            </a:r>
          </a:p>
        </p:txBody>
      </p:sp>
      <p:sp>
        <p:nvSpPr>
          <p:cNvPr id="9229" name="Rectangle 13"/>
          <p:cNvSpPr>
            <a:spLocks noChangeArrowheads="1"/>
          </p:cNvSpPr>
          <p:nvPr/>
        </p:nvSpPr>
        <p:spPr bwMode="auto">
          <a:xfrm>
            <a:off x="6860679" y="4425578"/>
            <a:ext cx="261937" cy="366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9230" name="Rectangle 14"/>
          <p:cNvSpPr>
            <a:spLocks noChangeArrowheads="1"/>
          </p:cNvSpPr>
          <p:nvPr/>
        </p:nvSpPr>
        <p:spPr bwMode="auto">
          <a:xfrm>
            <a:off x="6409829" y="5205040"/>
            <a:ext cx="706437" cy="366713"/>
          </a:xfrm>
          <a:prstGeom prst="rect">
            <a:avLst/>
          </a:prstGeom>
          <a:solidFill>
            <a:schemeClr val="bg1"/>
          </a:solidFill>
          <a:ln w="9525">
            <a:solidFill>
              <a:schemeClr val="tx1"/>
            </a:solidFill>
            <a:miter lim="800000"/>
            <a:headEnd/>
            <a:tailEnd/>
          </a:ln>
        </p:spPr>
        <p:txBody>
          <a:bodyPr wrap="none" anchor="ctr"/>
          <a:lstStyle/>
          <a:p>
            <a:pPr algn="ctr"/>
            <a:r>
              <a:rPr lang="en-US" altLang="ko-KR" sz="1600" b="1" dirty="0">
                <a:latin typeface="Garamond" pitchFamily="18" charset="0"/>
              </a:rPr>
              <a:t>36     </a:t>
            </a:r>
          </a:p>
        </p:txBody>
      </p:sp>
      <p:sp>
        <p:nvSpPr>
          <p:cNvPr id="9231" name="Rectangle 15"/>
          <p:cNvSpPr>
            <a:spLocks noChangeArrowheads="1"/>
          </p:cNvSpPr>
          <p:nvPr/>
        </p:nvSpPr>
        <p:spPr bwMode="auto">
          <a:xfrm>
            <a:off x="6855916" y="5205040"/>
            <a:ext cx="261938" cy="366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9232" name="Line 16"/>
          <p:cNvSpPr>
            <a:spLocks noChangeShapeType="1"/>
          </p:cNvSpPr>
          <p:nvPr/>
        </p:nvSpPr>
        <p:spPr bwMode="auto">
          <a:xfrm>
            <a:off x="6955929" y="3055565"/>
            <a:ext cx="588962"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ko-KR" altLang="en-US"/>
          </a:p>
        </p:txBody>
      </p:sp>
      <p:sp>
        <p:nvSpPr>
          <p:cNvPr id="9233" name="Line 17"/>
          <p:cNvSpPr>
            <a:spLocks noChangeShapeType="1"/>
          </p:cNvSpPr>
          <p:nvPr/>
        </p:nvSpPr>
        <p:spPr bwMode="auto">
          <a:xfrm>
            <a:off x="6963866" y="5376490"/>
            <a:ext cx="588963"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ko-KR" altLang="en-US"/>
          </a:p>
        </p:txBody>
      </p:sp>
      <p:sp>
        <p:nvSpPr>
          <p:cNvPr id="9234" name="Rectangle 18"/>
          <p:cNvSpPr>
            <a:spLocks noChangeArrowheads="1"/>
          </p:cNvSpPr>
          <p:nvPr/>
        </p:nvSpPr>
        <p:spPr bwMode="auto">
          <a:xfrm>
            <a:off x="6411416" y="3309565"/>
            <a:ext cx="706438" cy="366713"/>
          </a:xfrm>
          <a:prstGeom prst="rect">
            <a:avLst/>
          </a:prstGeom>
          <a:solidFill>
            <a:schemeClr val="bg1"/>
          </a:solidFill>
          <a:ln w="9525">
            <a:solidFill>
              <a:schemeClr val="tx1"/>
            </a:solidFill>
            <a:miter lim="800000"/>
            <a:headEnd/>
            <a:tailEnd/>
          </a:ln>
        </p:spPr>
        <p:txBody>
          <a:bodyPr wrap="none" anchor="ctr"/>
          <a:lstStyle/>
          <a:p>
            <a:pPr algn="ctr"/>
            <a:r>
              <a:rPr lang="en-US" altLang="ko-KR" sz="1600" b="1" dirty="0">
                <a:latin typeface="Garamond" pitchFamily="18" charset="0"/>
              </a:rPr>
              <a:t>1     </a:t>
            </a:r>
          </a:p>
        </p:txBody>
      </p:sp>
      <p:sp>
        <p:nvSpPr>
          <p:cNvPr id="9235" name="Rectangle 19"/>
          <p:cNvSpPr>
            <a:spLocks noChangeArrowheads="1"/>
          </p:cNvSpPr>
          <p:nvPr/>
        </p:nvSpPr>
        <p:spPr bwMode="auto">
          <a:xfrm>
            <a:off x="6857504" y="3309565"/>
            <a:ext cx="261937" cy="366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9236" name="Line 20"/>
          <p:cNvSpPr>
            <a:spLocks noChangeShapeType="1"/>
          </p:cNvSpPr>
          <p:nvPr/>
        </p:nvSpPr>
        <p:spPr bwMode="auto">
          <a:xfrm>
            <a:off x="6852741" y="3306390"/>
            <a:ext cx="261938" cy="366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237" name="Line 21"/>
          <p:cNvSpPr>
            <a:spLocks noChangeShapeType="1"/>
          </p:cNvSpPr>
          <p:nvPr/>
        </p:nvSpPr>
        <p:spPr bwMode="auto">
          <a:xfrm>
            <a:off x="6860679" y="4438278"/>
            <a:ext cx="261937" cy="366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238" name="Rectangle 22"/>
          <p:cNvSpPr>
            <a:spLocks noChangeArrowheads="1"/>
          </p:cNvSpPr>
          <p:nvPr/>
        </p:nvSpPr>
        <p:spPr bwMode="auto">
          <a:xfrm>
            <a:off x="7557591" y="2887290"/>
            <a:ext cx="706438" cy="366713"/>
          </a:xfrm>
          <a:prstGeom prst="rect">
            <a:avLst/>
          </a:prstGeom>
          <a:solidFill>
            <a:schemeClr val="bg1"/>
          </a:solidFill>
          <a:ln w="9525">
            <a:solidFill>
              <a:schemeClr val="tx1"/>
            </a:solidFill>
            <a:miter lim="800000"/>
            <a:headEnd/>
            <a:tailEnd/>
          </a:ln>
        </p:spPr>
        <p:txBody>
          <a:bodyPr wrap="none" anchor="ctr"/>
          <a:lstStyle/>
          <a:p>
            <a:pPr algn="ctr"/>
            <a:r>
              <a:rPr lang="en-US" altLang="ko-KR" sz="1600" b="1" dirty="0">
                <a:latin typeface="Garamond" pitchFamily="18" charset="0"/>
              </a:rPr>
              <a:t>10     </a:t>
            </a:r>
          </a:p>
        </p:txBody>
      </p:sp>
      <p:sp>
        <p:nvSpPr>
          <p:cNvPr id="9239" name="Rectangle 23"/>
          <p:cNvSpPr>
            <a:spLocks noChangeArrowheads="1"/>
          </p:cNvSpPr>
          <p:nvPr/>
        </p:nvSpPr>
        <p:spPr bwMode="auto">
          <a:xfrm>
            <a:off x="8003679" y="2887290"/>
            <a:ext cx="261937" cy="366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9240" name="Line 24"/>
          <p:cNvSpPr>
            <a:spLocks noChangeShapeType="1"/>
          </p:cNvSpPr>
          <p:nvPr/>
        </p:nvSpPr>
        <p:spPr bwMode="auto">
          <a:xfrm>
            <a:off x="7998916" y="2884115"/>
            <a:ext cx="261938" cy="366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241" name="Rectangle 25"/>
          <p:cNvSpPr>
            <a:spLocks noChangeArrowheads="1"/>
          </p:cNvSpPr>
          <p:nvPr/>
        </p:nvSpPr>
        <p:spPr bwMode="auto">
          <a:xfrm>
            <a:off x="7608391" y="5185990"/>
            <a:ext cx="706438" cy="366713"/>
          </a:xfrm>
          <a:prstGeom prst="rect">
            <a:avLst/>
          </a:prstGeom>
          <a:solidFill>
            <a:schemeClr val="bg1"/>
          </a:solidFill>
          <a:ln w="9525">
            <a:solidFill>
              <a:schemeClr val="tx1"/>
            </a:solidFill>
            <a:miter lim="800000"/>
            <a:headEnd/>
            <a:tailEnd/>
          </a:ln>
        </p:spPr>
        <p:txBody>
          <a:bodyPr wrap="none" anchor="ctr"/>
          <a:lstStyle/>
          <a:p>
            <a:pPr algn="ctr"/>
            <a:r>
              <a:rPr lang="en-US" altLang="ko-KR" sz="1600" b="1" dirty="0">
                <a:latin typeface="Garamond" pitchFamily="18" charset="0"/>
              </a:rPr>
              <a:t>56     </a:t>
            </a:r>
          </a:p>
        </p:txBody>
      </p:sp>
      <p:sp>
        <p:nvSpPr>
          <p:cNvPr id="9242" name="Rectangle 26"/>
          <p:cNvSpPr>
            <a:spLocks noChangeArrowheads="1"/>
          </p:cNvSpPr>
          <p:nvPr/>
        </p:nvSpPr>
        <p:spPr bwMode="auto">
          <a:xfrm>
            <a:off x="8054479" y="5185990"/>
            <a:ext cx="261937" cy="366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9243" name="Line 27"/>
          <p:cNvSpPr>
            <a:spLocks noChangeShapeType="1"/>
          </p:cNvSpPr>
          <p:nvPr/>
        </p:nvSpPr>
        <p:spPr bwMode="auto">
          <a:xfrm>
            <a:off x="8049716" y="5182815"/>
            <a:ext cx="261938" cy="366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aphicFrame>
        <p:nvGraphicFramePr>
          <p:cNvPr id="14364" name="Group 28"/>
          <p:cNvGraphicFramePr>
            <a:graphicFrameLocks noGrp="1"/>
          </p:cNvGraphicFramePr>
          <p:nvPr>
            <p:extLst>
              <p:ext uri="{D42A27DB-BD31-4B8C-83A1-F6EECF244321}">
                <p14:modId xmlns:p14="http://schemas.microsoft.com/office/powerpoint/2010/main" val="2041579619"/>
              </p:ext>
            </p:extLst>
          </p:nvPr>
        </p:nvGraphicFramePr>
        <p:xfrm>
          <a:off x="5430341" y="2844428"/>
          <a:ext cx="608013" cy="3896041"/>
        </p:xfrm>
        <a:graphic>
          <a:graphicData uri="http://schemas.openxmlformats.org/drawingml/2006/table">
            <a:tbl>
              <a:tblPr/>
              <a:tblGrid>
                <a:gridCol w="608013">
                  <a:extLst>
                    <a:ext uri="{9D8B030D-6E8A-4147-A177-3AD203B41FA5}">
                      <a16:colId xmlns:a16="http://schemas.microsoft.com/office/drawing/2014/main" val="20000"/>
                    </a:ext>
                  </a:extLst>
                </a:gridCol>
              </a:tblGrid>
              <a:tr h="392113">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400" b="1" i="0" u="none" strike="noStrike" cap="none" normalizeH="0" baseline="0" dirty="0">
                        <a:ln>
                          <a:noFill/>
                        </a:ln>
                        <a:solidFill>
                          <a:schemeClr val="tx1"/>
                        </a:solidFill>
                        <a:effectLst/>
                        <a:latin typeface="Garamond" pitchFamily="18"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92113">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400" b="1" i="0" u="none" strike="noStrike" cap="none" normalizeH="0" baseline="0" dirty="0">
                        <a:ln>
                          <a:noFill/>
                        </a:ln>
                        <a:solidFill>
                          <a:schemeClr val="tx1"/>
                        </a:solidFill>
                        <a:effectLst/>
                        <a:latin typeface="Garamond" pitchFamily="18"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2113">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400" b="1" i="0" u="none" strike="noStrike" cap="none" normalizeH="0" baseline="0" dirty="0">
                        <a:ln>
                          <a:noFill/>
                        </a:ln>
                        <a:solidFill>
                          <a:schemeClr val="tx1"/>
                        </a:solidFill>
                        <a:effectLst/>
                        <a:latin typeface="Garamond" pitchFamily="18"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2113">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400" b="1" i="0" u="none" strike="noStrike" cap="none" normalizeH="0" baseline="0" dirty="0">
                        <a:ln>
                          <a:noFill/>
                        </a:ln>
                        <a:solidFill>
                          <a:schemeClr val="tx1"/>
                        </a:solidFill>
                        <a:effectLst/>
                        <a:latin typeface="Garamond" pitchFamily="18"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2113">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400" b="1" i="0" u="none" strike="noStrike" cap="none" normalizeH="0" baseline="0" dirty="0">
                        <a:ln>
                          <a:noFill/>
                        </a:ln>
                        <a:solidFill>
                          <a:schemeClr val="tx1"/>
                        </a:solidFill>
                        <a:effectLst/>
                        <a:latin typeface="Garamond" pitchFamily="18"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92113">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400" b="1" i="0" u="none" strike="noStrike" cap="none" normalizeH="0" baseline="0" dirty="0">
                        <a:ln>
                          <a:noFill/>
                        </a:ln>
                        <a:solidFill>
                          <a:schemeClr val="tx1"/>
                        </a:solidFill>
                        <a:effectLst/>
                        <a:latin typeface="Garamond" pitchFamily="18"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92134">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400" b="1" i="0" u="none" strike="noStrike" cap="none" normalizeH="0" baseline="0" dirty="0">
                        <a:ln>
                          <a:noFill/>
                        </a:ln>
                        <a:solidFill>
                          <a:schemeClr val="tx1"/>
                        </a:solidFill>
                        <a:effectLst/>
                        <a:latin typeface="Garamond" pitchFamily="18"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83750">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400" b="1" i="0" u="none" strike="noStrike" cap="none" normalizeH="0" baseline="0" dirty="0">
                        <a:ln>
                          <a:noFill/>
                        </a:ln>
                        <a:solidFill>
                          <a:schemeClr val="tx1"/>
                        </a:solidFill>
                        <a:effectLst/>
                        <a:latin typeface="Garamond" pitchFamily="18"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75366">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400" b="1" i="0" u="none" strike="noStrike" cap="none" normalizeH="0" baseline="0" dirty="0">
                        <a:ln>
                          <a:noFill/>
                        </a:ln>
                        <a:solidFill>
                          <a:schemeClr val="tx1"/>
                        </a:solidFill>
                        <a:effectLst/>
                        <a:latin typeface="Garamond" pitchFamily="18"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92113">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400" b="1" i="0" u="none" strike="noStrike" cap="none" normalizeH="0" baseline="0" dirty="0">
                        <a:ln>
                          <a:noFill/>
                        </a:ln>
                        <a:solidFill>
                          <a:schemeClr val="tx1"/>
                        </a:solidFill>
                        <a:effectLst/>
                        <a:latin typeface="Garamond" pitchFamily="18"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9264" name="Rectangle 48"/>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Open Hashing (Separate Chaining)</a:t>
            </a:r>
          </a:p>
        </p:txBody>
      </p:sp>
      <p:sp>
        <p:nvSpPr>
          <p:cNvPr id="9222" name="Line 6"/>
          <p:cNvSpPr>
            <a:spLocks noChangeShapeType="1"/>
          </p:cNvSpPr>
          <p:nvPr/>
        </p:nvSpPr>
        <p:spPr bwMode="auto">
          <a:xfrm>
            <a:off x="5770066" y="3098428"/>
            <a:ext cx="588963"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ko-KR" altLang="en-US"/>
          </a:p>
        </p:txBody>
      </p:sp>
      <p:sp>
        <p:nvSpPr>
          <p:cNvPr id="9223" name="Line 7"/>
          <p:cNvSpPr>
            <a:spLocks noChangeShapeType="1"/>
          </p:cNvSpPr>
          <p:nvPr/>
        </p:nvSpPr>
        <p:spPr bwMode="auto">
          <a:xfrm>
            <a:off x="5752604" y="3458790"/>
            <a:ext cx="588962"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ko-KR" altLang="en-US"/>
          </a:p>
        </p:txBody>
      </p:sp>
      <p:sp>
        <p:nvSpPr>
          <p:cNvPr id="9224" name="Line 8"/>
          <p:cNvSpPr>
            <a:spLocks noChangeShapeType="1"/>
          </p:cNvSpPr>
          <p:nvPr/>
        </p:nvSpPr>
        <p:spPr bwMode="auto">
          <a:xfrm>
            <a:off x="5762129" y="4616078"/>
            <a:ext cx="588962"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ko-KR" altLang="en-US"/>
          </a:p>
        </p:txBody>
      </p:sp>
      <p:sp>
        <p:nvSpPr>
          <p:cNvPr id="9225" name="Line 9"/>
          <p:cNvSpPr>
            <a:spLocks noChangeShapeType="1"/>
          </p:cNvSpPr>
          <p:nvPr/>
        </p:nvSpPr>
        <p:spPr bwMode="auto">
          <a:xfrm>
            <a:off x="5773241" y="5374903"/>
            <a:ext cx="588963"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ko-KR" altLang="en-US"/>
          </a:p>
        </p:txBody>
      </p:sp>
      <mc:AlternateContent xmlns:mc="http://schemas.openxmlformats.org/markup-compatibility/2006" xmlns:a14="http://schemas.microsoft.com/office/drawing/2010/main">
        <mc:Choice Requires="a14">
          <p:sp>
            <p:nvSpPr>
              <p:cNvPr id="2" name="TextBox 1"/>
              <p:cNvSpPr txBox="1"/>
              <p:nvPr/>
            </p:nvSpPr>
            <p:spPr>
              <a:xfrm>
                <a:off x="2339752" y="3321212"/>
                <a:ext cx="23169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800" b="1" i="1" smtClean="0">
                          <a:latin typeface="Cambria Math"/>
                        </a:rPr>
                        <m:t>𝒉</m:t>
                      </m:r>
                      <m:d>
                        <m:dPr>
                          <m:ctrlPr>
                            <a:rPr lang="en-US" altLang="ko-KR" sz="1800" b="1" i="1" smtClean="0">
                              <a:latin typeface="Cambria Math" panose="02040503050406030204" pitchFamily="18" charset="0"/>
                            </a:rPr>
                          </m:ctrlPr>
                        </m:dPr>
                        <m:e>
                          <m:r>
                            <a:rPr lang="en-US" altLang="ko-KR" sz="1800" b="1" i="1" smtClean="0">
                              <a:latin typeface="Cambria Math"/>
                            </a:rPr>
                            <m:t>𝒌</m:t>
                          </m:r>
                        </m:e>
                      </m:d>
                      <m:r>
                        <a:rPr lang="en-US" altLang="ko-KR" sz="1800" b="1" i="1" smtClean="0">
                          <a:latin typeface="Cambria Math"/>
                        </a:rPr>
                        <m:t>=(</m:t>
                      </m:r>
                      <m:r>
                        <a:rPr lang="en-US" altLang="ko-KR" sz="1800" b="1" i="1" smtClean="0">
                          <a:latin typeface="Cambria Math"/>
                        </a:rPr>
                        <m:t>𝒌</m:t>
                      </m:r>
                      <m:r>
                        <a:rPr lang="en-US" altLang="ko-KR" sz="1800" b="1" i="1" smtClean="0">
                          <a:latin typeface="Cambria Math"/>
                        </a:rPr>
                        <m:t> </m:t>
                      </m:r>
                      <m:r>
                        <a:rPr lang="en-US" altLang="ko-KR" sz="1800" b="1" i="0" smtClean="0">
                          <a:latin typeface="Cambria Math"/>
                        </a:rPr>
                        <m:t>𝐦𝐨𝐝</m:t>
                      </m:r>
                      <m:r>
                        <a:rPr lang="en-US" altLang="ko-KR" sz="1800" b="1" i="1" smtClean="0">
                          <a:latin typeface="Cambria Math"/>
                        </a:rPr>
                        <m:t> </m:t>
                      </m:r>
                      <m:r>
                        <a:rPr lang="en-US" altLang="ko-KR" sz="1800" b="1" i="1" smtClean="0">
                          <a:latin typeface="Cambria Math"/>
                        </a:rPr>
                        <m:t>𝟏𝟎</m:t>
                      </m:r>
                      <m:r>
                        <a:rPr lang="en-US" altLang="ko-KR" sz="1800" b="1" i="1" smtClean="0">
                          <a:latin typeface="Cambria Math"/>
                        </a:rPr>
                        <m:t>)</m:t>
                      </m:r>
                    </m:oMath>
                  </m:oMathPara>
                </a14:m>
                <a:endParaRPr lang="ko-KR" altLang="en-US" sz="1800" dirty="0"/>
              </a:p>
            </p:txBody>
          </p:sp>
        </mc:Choice>
        <mc:Fallback xmlns="">
          <p:sp>
            <p:nvSpPr>
              <p:cNvPr id="2" name="TextBox 1"/>
              <p:cNvSpPr txBox="1">
                <a:spLocks noRot="1" noChangeAspect="1" noMove="1" noResize="1" noEditPoints="1" noAdjustHandles="1" noChangeArrowheads="1" noChangeShapeType="1" noTextEdit="1"/>
              </p:cNvSpPr>
              <p:nvPr/>
            </p:nvSpPr>
            <p:spPr>
              <a:xfrm>
                <a:off x="2339752" y="3321212"/>
                <a:ext cx="2316999" cy="369332"/>
              </a:xfrm>
              <a:prstGeom prst="rect">
                <a:avLst/>
              </a:prstGeom>
              <a:blipFill rotWithShape="1">
                <a:blip r:embed="rId3"/>
                <a:stretch>
                  <a:fillRect b="-1250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66303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B23A8CD4-E18F-446B-9E6C-F41010A6D7BB}" type="slidenum">
              <a:rPr kumimoji="0" lang="en-US" altLang="ko-KR" sz="1400" smtClean="0">
                <a:latin typeface="Trebuchet MS" pitchFamily="34" charset="0"/>
              </a:rPr>
              <a:pPr/>
              <a:t>11</a:t>
            </a:fld>
            <a:endParaRPr kumimoji="0" lang="en-US" altLang="ko-KR" sz="1400">
              <a:latin typeface="Trebuchet MS" pitchFamily="34" charset="0"/>
            </a:endParaRPr>
          </a:p>
        </p:txBody>
      </p:sp>
      <mc:AlternateContent xmlns:mc="http://schemas.openxmlformats.org/markup-compatibility/2006" xmlns:a14="http://schemas.microsoft.com/office/drawing/2010/main">
        <mc:Choice Requires="a14">
          <p:sp>
            <p:nvSpPr>
              <p:cNvPr id="10243" name="Text Box 3"/>
              <p:cNvSpPr txBox="1">
                <a:spLocks noChangeArrowheads="1"/>
              </p:cNvSpPr>
              <p:nvPr/>
            </p:nvSpPr>
            <p:spPr bwMode="auto">
              <a:xfrm>
                <a:off x="557213" y="1124744"/>
                <a:ext cx="7975600" cy="49234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spcBef>
                    <a:spcPct val="50000"/>
                  </a:spcBef>
                  <a:buFontTx/>
                  <a:buChar char="•"/>
                </a:pPr>
                <a:r>
                  <a:rPr lang="en-US" altLang="ko-KR" sz="2000" dirty="0">
                    <a:latin typeface="Garamond" pitchFamily="18" charset="0"/>
                  </a:rPr>
                  <a:t> If </a:t>
                </a:r>
                <a14:m>
                  <m:oMath xmlns:m="http://schemas.openxmlformats.org/officeDocument/2006/math">
                    <m:r>
                      <a:rPr lang="en-US" altLang="ko-KR" sz="2000" i="1" dirty="0" smtClean="0">
                        <a:latin typeface="Cambria Math"/>
                      </a:rPr>
                      <m:t>𝑛</m:t>
                    </m:r>
                  </m:oMath>
                </a14:m>
                <a:r>
                  <a:rPr lang="en-US" altLang="ko-KR" sz="2000" i="1" dirty="0">
                    <a:latin typeface="Garamond" pitchFamily="18" charset="0"/>
                  </a:rPr>
                  <a:t> </a:t>
                </a:r>
                <a:r>
                  <a:rPr lang="en-US" altLang="ko-KR" sz="2000" dirty="0">
                    <a:latin typeface="Garamond" pitchFamily="18" charset="0"/>
                  </a:rPr>
                  <a:t>is the number of keys stored in the table currently,</a:t>
                </a:r>
              </a:p>
              <a:p>
                <a:pPr algn="just" eaLnBrk="1" hangingPunct="1">
                  <a:spcBef>
                    <a:spcPct val="50000"/>
                  </a:spcBef>
                </a:pPr>
                <a:r>
                  <a:rPr lang="en-US" altLang="ko-KR" sz="2000" dirty="0">
                    <a:latin typeface="Garamond" pitchFamily="18" charset="0"/>
                  </a:rPr>
                  <a:t>      </a:t>
                </a:r>
                <a14:m>
                  <m:oMath xmlns:m="http://schemas.openxmlformats.org/officeDocument/2006/math">
                    <m:r>
                      <a:rPr lang="ko-KR" altLang="en-US" sz="2000" i="1" smtClean="0">
                        <a:solidFill>
                          <a:srgbClr val="FF0000"/>
                        </a:solidFill>
                        <a:latin typeface="Cambria Math"/>
                      </a:rPr>
                      <m:t>𝝀</m:t>
                    </m:r>
                    <m:r>
                      <a:rPr lang="en-US" altLang="ko-KR" sz="2000" b="1" i="1" smtClean="0">
                        <a:solidFill>
                          <a:srgbClr val="FF0000"/>
                        </a:solidFill>
                        <a:latin typeface="Cambria Math"/>
                      </a:rPr>
                      <m:t>=</m:t>
                    </m:r>
                    <m:f>
                      <m:fPr>
                        <m:ctrlPr>
                          <a:rPr lang="en-US" altLang="ko-KR" sz="2000" b="1" i="1" smtClean="0">
                            <a:solidFill>
                              <a:srgbClr val="FF0000"/>
                            </a:solidFill>
                            <a:latin typeface="Cambria Math" panose="02040503050406030204" pitchFamily="18" charset="0"/>
                          </a:rPr>
                        </m:ctrlPr>
                      </m:fPr>
                      <m:num>
                        <m:r>
                          <a:rPr lang="en-US" altLang="ko-KR" sz="2000" b="1" i="1" smtClean="0">
                            <a:solidFill>
                              <a:srgbClr val="FF0000"/>
                            </a:solidFill>
                            <a:latin typeface="Cambria Math"/>
                          </a:rPr>
                          <m:t>𝒏</m:t>
                        </m:r>
                      </m:num>
                      <m:den>
                        <m:r>
                          <a:rPr lang="en-US" altLang="ko-KR" sz="2000" b="1" i="1" smtClean="0">
                            <a:solidFill>
                              <a:srgbClr val="FF0000"/>
                            </a:solidFill>
                            <a:latin typeface="Cambria Math"/>
                          </a:rPr>
                          <m:t>𝒎</m:t>
                        </m:r>
                      </m:den>
                    </m:f>
                  </m:oMath>
                </a14:m>
                <a:r>
                  <a:rPr lang="en-US" altLang="ko-KR" sz="2000" dirty="0">
                    <a:solidFill>
                      <a:srgbClr val="FF0000"/>
                    </a:solidFill>
                    <a:latin typeface="Garamond" pitchFamily="18" charset="0"/>
                  </a:rPr>
                  <a:t>  </a:t>
                </a:r>
                <a:r>
                  <a:rPr lang="en-US" altLang="ko-KR" sz="2000" dirty="0">
                    <a:latin typeface="Garamond" pitchFamily="18" charset="0"/>
                  </a:rPr>
                  <a:t>indicates the </a:t>
                </a:r>
                <a:r>
                  <a:rPr lang="en-US" altLang="ko-KR" sz="2000" dirty="0">
                    <a:solidFill>
                      <a:srgbClr val="FF0000"/>
                    </a:solidFill>
                    <a:latin typeface="Garamond" pitchFamily="18" charset="0"/>
                  </a:rPr>
                  <a:t>load factor</a:t>
                </a:r>
                <a:r>
                  <a:rPr lang="en-US" altLang="ko-KR" sz="2000" i="1" dirty="0">
                    <a:latin typeface="Garamond" pitchFamily="18" charset="0"/>
                  </a:rPr>
                  <a:t> </a:t>
                </a:r>
                <a:r>
                  <a:rPr lang="en-US" altLang="ko-KR" sz="2000" dirty="0">
                    <a:latin typeface="Garamond" pitchFamily="18" charset="0"/>
                  </a:rPr>
                  <a:t>of the table </a:t>
                </a:r>
              </a:p>
              <a:p>
                <a:pPr algn="just" eaLnBrk="1" hangingPunct="1">
                  <a:spcBef>
                    <a:spcPct val="50000"/>
                  </a:spcBef>
                </a:pPr>
                <a:r>
                  <a:rPr lang="en-US" altLang="ko-KR" sz="2000" dirty="0">
                    <a:latin typeface="Garamond" pitchFamily="18" charset="0"/>
                  </a:rPr>
                  <a:t>                         (the average length of a linked list in the hash table)</a:t>
                </a:r>
              </a:p>
              <a:p>
                <a:pPr algn="just" eaLnBrk="1" hangingPunct="1">
                  <a:spcBef>
                    <a:spcPct val="50000"/>
                  </a:spcBef>
                </a:pPr>
                <a:endParaRPr lang="en-US" altLang="ko-KR" sz="2000" dirty="0">
                  <a:latin typeface="Garamond" pitchFamily="18" charset="0"/>
                </a:endParaRPr>
              </a:p>
              <a:p>
                <a:pPr algn="just" eaLnBrk="1" hangingPunct="1">
                  <a:spcBef>
                    <a:spcPct val="50000"/>
                  </a:spcBef>
                  <a:buFontTx/>
                  <a:buChar char="•"/>
                </a:pPr>
                <a:r>
                  <a:rPr lang="en-US" altLang="ko-KR" sz="2000" dirty="0">
                    <a:latin typeface="Garamond" pitchFamily="18" charset="0"/>
                  </a:rPr>
                  <a:t> If keys are hashed randomly (i.e., no clustering), then</a:t>
                </a:r>
              </a:p>
              <a:p>
                <a:pPr algn="just" eaLnBrk="1" hangingPunct="1">
                  <a:spcBef>
                    <a:spcPct val="50000"/>
                  </a:spcBef>
                </a:pPr>
                <a:r>
                  <a:rPr lang="en-US" altLang="ko-KR" sz="2000" dirty="0">
                    <a:latin typeface="Garamond" pitchFamily="18" charset="0"/>
                  </a:rPr>
                  <a:t>   Successful search: </a:t>
                </a:r>
                <a14:m>
                  <m:oMath xmlns:m="http://schemas.openxmlformats.org/officeDocument/2006/math">
                    <m:sSub>
                      <m:sSubPr>
                        <m:ctrlPr>
                          <a:rPr lang="en-US" altLang="ko-KR" sz="2000" i="1" smtClean="0">
                            <a:latin typeface="Cambria Math" panose="02040503050406030204" pitchFamily="18" charset="0"/>
                          </a:rPr>
                        </m:ctrlPr>
                      </m:sSubPr>
                      <m:e>
                        <m:r>
                          <a:rPr lang="en-US" altLang="ko-KR" sz="2000" b="1" i="1" smtClean="0">
                            <a:latin typeface="Cambria Math"/>
                          </a:rPr>
                          <m:t>𝑺</m:t>
                        </m:r>
                      </m:e>
                      <m:sub>
                        <m:r>
                          <a:rPr lang="en-US" altLang="ko-KR" sz="2000" b="1" i="1" smtClean="0">
                            <a:latin typeface="Cambria Math"/>
                          </a:rPr>
                          <m:t>𝒄</m:t>
                        </m:r>
                      </m:sub>
                    </m:sSub>
                    <m:r>
                      <a:rPr lang="en-US" altLang="ko-KR" sz="2000" b="1" i="1" smtClean="0">
                        <a:latin typeface="Cambria Math"/>
                      </a:rPr>
                      <m:t>=</m:t>
                    </m:r>
                    <m:r>
                      <a:rPr lang="en-US" altLang="ko-KR" sz="2000" b="1" i="1" smtClean="0">
                        <a:latin typeface="Cambria Math"/>
                      </a:rPr>
                      <m:t>𝟏</m:t>
                    </m:r>
                    <m:r>
                      <a:rPr lang="en-US" altLang="ko-KR" sz="2000" b="1" i="1" smtClean="0">
                        <a:latin typeface="Cambria Math"/>
                      </a:rPr>
                      <m:t>+</m:t>
                    </m:r>
                    <m:f>
                      <m:fPr>
                        <m:ctrlPr>
                          <a:rPr lang="en-US" altLang="ko-KR" sz="2000" b="1" i="1" smtClean="0">
                            <a:latin typeface="Cambria Math" panose="02040503050406030204" pitchFamily="18" charset="0"/>
                          </a:rPr>
                        </m:ctrlPr>
                      </m:fPr>
                      <m:num>
                        <m:r>
                          <a:rPr lang="ko-KR" altLang="en-US" sz="2000" b="1" i="1" smtClean="0">
                            <a:latin typeface="Cambria Math"/>
                          </a:rPr>
                          <m:t>𝜆</m:t>
                        </m:r>
                      </m:num>
                      <m:den>
                        <m:r>
                          <a:rPr lang="en-US" altLang="ko-KR" sz="2000" b="1" i="1" smtClean="0">
                            <a:latin typeface="Cambria Math"/>
                          </a:rPr>
                          <m:t>𝟐</m:t>
                        </m:r>
                      </m:den>
                    </m:f>
                  </m:oMath>
                </a14:m>
                <a:endParaRPr lang="en-US" altLang="ko-KR" sz="2000" dirty="0">
                  <a:latin typeface="Garamond" pitchFamily="18" charset="0"/>
                </a:endParaRPr>
              </a:p>
              <a:p>
                <a:pPr algn="just" eaLnBrk="1" hangingPunct="1">
                  <a:spcBef>
                    <a:spcPct val="50000"/>
                  </a:spcBef>
                </a:pPr>
                <a:r>
                  <a:rPr lang="en-US" altLang="ko-KR" sz="2000" dirty="0">
                    <a:latin typeface="Garamond" pitchFamily="18" charset="0"/>
                  </a:rPr>
                  <a:t>   Unsuccessful search: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a:rPr>
                          <m:t>𝑺</m:t>
                        </m:r>
                      </m:e>
                      <m:sub>
                        <m:r>
                          <a:rPr lang="en-US" altLang="ko-KR" sz="2000" i="1">
                            <a:latin typeface="Cambria Math"/>
                          </a:rPr>
                          <m:t>𝒄</m:t>
                        </m:r>
                      </m:sub>
                    </m:sSub>
                    <m:r>
                      <a:rPr lang="en-US" altLang="ko-KR" sz="2000" i="1">
                        <a:latin typeface="Cambria Math"/>
                      </a:rPr>
                      <m:t>=</m:t>
                    </m:r>
                    <m:r>
                      <a:rPr lang="en-US" altLang="ko-KR" sz="2000" i="1">
                        <a:latin typeface="Cambria Math"/>
                      </a:rPr>
                      <m:t>𝟏</m:t>
                    </m:r>
                    <m:r>
                      <a:rPr lang="en-US" altLang="ko-KR" sz="2000" b="1" i="1" smtClean="0">
                        <a:latin typeface="Cambria Math"/>
                      </a:rPr>
                      <m:t>+</m:t>
                    </m:r>
                    <m:r>
                      <a:rPr lang="en-US" altLang="ko-KR" sz="2000" b="1" i="1" smtClean="0">
                        <a:latin typeface="Cambria Math"/>
                        <a:sym typeface="Symbol"/>
                      </a:rPr>
                      <m:t></m:t>
                    </m:r>
                  </m:oMath>
                </a14:m>
                <a:endParaRPr lang="en-US" altLang="ko-KR" sz="2000" dirty="0">
                  <a:latin typeface="Garamond" pitchFamily="18" charset="0"/>
                </a:endParaRPr>
              </a:p>
              <a:p>
                <a:pPr algn="just" eaLnBrk="1" hangingPunct="1">
                  <a:spcBef>
                    <a:spcPct val="50000"/>
                  </a:spcBef>
                </a:pPr>
                <a:endParaRPr lang="en-US" altLang="ko-KR" sz="2000" dirty="0">
                  <a:latin typeface="Garamond" pitchFamily="18" charset="0"/>
                </a:endParaRPr>
              </a:p>
              <a:p>
                <a:pPr marL="342900" indent="-342900" algn="just" eaLnBrk="1" hangingPunct="1">
                  <a:spcBef>
                    <a:spcPct val="50000"/>
                  </a:spcBef>
                  <a:buFont typeface="Arial" pitchFamily="34" charset="0"/>
                  <a:buChar char="•"/>
                </a:pPr>
                <a:r>
                  <a:rPr lang="en-US" altLang="ko-KR" sz="2000" dirty="0">
                    <a:latin typeface="Garamond" pitchFamily="18" charset="0"/>
                  </a:rPr>
                  <a:t>Problem with Open Hashing</a:t>
                </a:r>
              </a:p>
              <a:p>
                <a:pPr marL="1085850" lvl="1" indent="-342900" algn="just" eaLnBrk="1" hangingPunct="1">
                  <a:spcBef>
                    <a:spcPct val="50000"/>
                  </a:spcBef>
                  <a:buFont typeface="Wingdings" pitchFamily="2" charset="2"/>
                  <a:buChar char="ü"/>
                </a:pPr>
                <a:r>
                  <a:rPr lang="en-US" altLang="ko-KR" sz="2000" dirty="0">
                    <a:latin typeface="Garamond" pitchFamily="18" charset="0"/>
                  </a:rPr>
                  <a:t>Memory Overhead (pointers, new nodes, etc.)</a:t>
                </a:r>
              </a:p>
            </p:txBody>
          </p:sp>
        </mc:Choice>
        <mc:Fallback xmlns="">
          <p:sp>
            <p:nvSpPr>
              <p:cNvPr id="10243" name="Text Box 3"/>
              <p:cNvSpPr txBox="1">
                <a:spLocks noRot="1" noChangeAspect="1" noMove="1" noResize="1" noEditPoints="1" noAdjustHandles="1" noChangeArrowheads="1" noChangeShapeType="1" noTextEdit="1"/>
              </p:cNvSpPr>
              <p:nvPr/>
            </p:nvSpPr>
            <p:spPr bwMode="auto">
              <a:xfrm>
                <a:off x="557213" y="1124744"/>
                <a:ext cx="7975600" cy="4923464"/>
              </a:xfrm>
              <a:prstGeom prst="rect">
                <a:avLst/>
              </a:prstGeom>
              <a:blipFill rotWithShape="1">
                <a:blip r:embed="rId3"/>
                <a:stretch>
                  <a:fillRect l="-611" t="-496" b="-13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sp>
        <p:nvSpPr>
          <p:cNvPr id="10247" name="Rectangle 7"/>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Running Time of Open Hashing</a:t>
            </a:r>
          </a:p>
        </p:txBody>
      </p:sp>
      <p:sp>
        <p:nvSpPr>
          <p:cNvPr id="2" name="TextBox 1"/>
          <p:cNvSpPr txBox="1"/>
          <p:nvPr/>
        </p:nvSpPr>
        <p:spPr>
          <a:xfrm>
            <a:off x="542925" y="5229200"/>
            <a:ext cx="8497904" cy="646331"/>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ko-KR" sz="1800" i="1" dirty="0">
                <a:solidFill>
                  <a:srgbClr val="0000FF"/>
                </a:solidFill>
              </a:rPr>
              <a:t>Unsuccessful search: no element  found in the table with the given key</a:t>
            </a:r>
          </a:p>
          <a:p>
            <a:r>
              <a:rPr lang="en-US" altLang="ko-KR" sz="1800" i="1" dirty="0">
                <a:solidFill>
                  <a:srgbClr val="0000FF"/>
                </a:solidFill>
              </a:rPr>
              <a:t>Successful search: the search successfully finds an element with the given key</a:t>
            </a:r>
            <a:endParaRPr lang="ko-KR" altLang="en-US" sz="1800" i="1" dirty="0">
              <a:solidFill>
                <a:srgbClr val="0000FF"/>
              </a:solidFill>
            </a:endParaRPr>
          </a:p>
        </p:txBody>
      </p:sp>
      <p:sp>
        <p:nvSpPr>
          <p:cNvPr id="6" name="TextBox 5"/>
          <p:cNvSpPr txBox="1"/>
          <p:nvPr/>
        </p:nvSpPr>
        <p:spPr>
          <a:xfrm>
            <a:off x="1658563" y="5090700"/>
            <a:ext cx="5533501" cy="92333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ko-KR" sz="1800" i="1" dirty="0">
                <a:solidFill>
                  <a:srgbClr val="0000FF"/>
                </a:solidFill>
              </a:rPr>
              <a:t>If  n=O(m), then </a:t>
            </a:r>
            <a:r>
              <a:rPr lang="ko-KR" altLang="en-US" sz="1800" i="1" dirty="0">
                <a:solidFill>
                  <a:srgbClr val="0000FF"/>
                </a:solidFill>
                <a:latin typeface="Cambria Math"/>
              </a:rPr>
              <a:t>𝜆 </a:t>
            </a:r>
            <a:r>
              <a:rPr lang="en-US" altLang="ko-KR" sz="1800" i="1" dirty="0">
                <a:solidFill>
                  <a:srgbClr val="0000FF"/>
                </a:solidFill>
                <a:latin typeface="Cambria Math"/>
              </a:rPr>
              <a:t>= n/m  = O(m)/m = O(1), </a:t>
            </a:r>
          </a:p>
          <a:p>
            <a:r>
              <a:rPr lang="en-US" altLang="ko-KR" sz="1800" i="1" dirty="0">
                <a:solidFill>
                  <a:srgbClr val="0000FF"/>
                </a:solidFill>
              </a:rPr>
              <a:t>hence  searching takes constant time on average. </a:t>
            </a:r>
          </a:p>
          <a:p>
            <a:r>
              <a:rPr lang="en-US" altLang="ko-KR" sz="1800" i="1" dirty="0">
                <a:solidFill>
                  <a:srgbClr val="0000FF"/>
                </a:solidFill>
              </a:rPr>
              <a:t>Deletion has the same property.</a:t>
            </a:r>
            <a:endParaRPr lang="ko-KR" altLang="en-US" sz="1800" i="1" dirty="0">
              <a:solidFill>
                <a:srgbClr val="0000FF"/>
              </a:solidFill>
            </a:endParaRPr>
          </a:p>
        </p:txBody>
      </p:sp>
    </p:spTree>
    <p:extLst>
      <p:ext uri="{BB962C8B-B14F-4D97-AF65-F5344CB8AC3E}">
        <p14:creationId xmlns:p14="http://schemas.microsoft.com/office/powerpoint/2010/main" val="280288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2D1A2FE3-0C38-4138-9166-BAFD1450A912}" type="slidenum">
              <a:rPr kumimoji="0" lang="en-US" altLang="ko-KR" sz="1400" smtClean="0">
                <a:latin typeface="Trebuchet MS" pitchFamily="34" charset="0"/>
              </a:rPr>
              <a:pPr/>
              <a:t>12</a:t>
            </a:fld>
            <a:endParaRPr kumimoji="0" lang="en-US" altLang="ko-KR" sz="1400">
              <a:latin typeface="Trebuchet MS" pitchFamily="34" charset="0"/>
            </a:endParaRPr>
          </a:p>
        </p:txBody>
      </p:sp>
      <mc:AlternateContent xmlns:mc="http://schemas.openxmlformats.org/markup-compatibility/2006" xmlns:a14="http://schemas.microsoft.com/office/drawing/2010/main">
        <mc:Choice Requires="a14">
          <p:sp>
            <p:nvSpPr>
              <p:cNvPr id="11267" name="Text Box 3"/>
              <p:cNvSpPr txBox="1">
                <a:spLocks noChangeArrowheads="1"/>
              </p:cNvSpPr>
              <p:nvPr/>
            </p:nvSpPr>
            <p:spPr bwMode="auto">
              <a:xfrm>
                <a:off x="542925" y="1052736"/>
                <a:ext cx="7975600" cy="48936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marL="342900" indent="-342900" algn="just" eaLnBrk="1" hangingPunct="1">
                  <a:lnSpc>
                    <a:spcPct val="110000"/>
                  </a:lnSpc>
                  <a:spcBef>
                    <a:spcPct val="50000"/>
                  </a:spcBef>
                  <a:buFont typeface="Arial" pitchFamily="34" charset="0"/>
                  <a:buChar char="•"/>
                </a:pPr>
                <a:r>
                  <a:rPr lang="en-US" altLang="ko-KR" sz="2000" dirty="0">
                    <a:latin typeface="Garamond" pitchFamily="18" charset="0"/>
                  </a:rPr>
                  <a:t>To avoid pointers, we simply store all the keys in the table</a:t>
                </a:r>
              </a:p>
              <a:p>
                <a:pPr marL="1085850" lvl="1" indent="-342900" algn="just" eaLnBrk="1" hangingPunct="1">
                  <a:lnSpc>
                    <a:spcPct val="110000"/>
                  </a:lnSpc>
                  <a:spcBef>
                    <a:spcPct val="50000"/>
                  </a:spcBef>
                  <a:buFont typeface="Wingdings" pitchFamily="2" charset="2"/>
                  <a:buChar char="ü"/>
                </a:pPr>
                <a:r>
                  <a:rPr lang="en-US" altLang="ko-KR" sz="2000" dirty="0">
                    <a:latin typeface="Garamond" pitchFamily="18" charset="0"/>
                  </a:rPr>
                  <a:t>use special key value (e.g. Empty) to indicate  which entries don’t have keys</a:t>
                </a:r>
              </a:p>
              <a:p>
                <a:pPr marL="1085850" lvl="1" indent="-342900" algn="just" eaLnBrk="1" hangingPunct="1">
                  <a:lnSpc>
                    <a:spcPct val="110000"/>
                  </a:lnSpc>
                  <a:spcBef>
                    <a:spcPct val="50000"/>
                  </a:spcBef>
                  <a:buFont typeface="Wingdings" pitchFamily="2" charset="2"/>
                  <a:buChar char="ü"/>
                </a:pPr>
                <a:r>
                  <a:rPr lang="en-US" altLang="ko-KR" sz="2000" dirty="0">
                    <a:latin typeface="Garamond" pitchFamily="18" charset="0"/>
                  </a:rPr>
                  <a:t>Typically,  </a:t>
                </a:r>
                <a14:m>
                  <m:oMath xmlns:m="http://schemas.openxmlformats.org/officeDocument/2006/math">
                    <m:r>
                      <a:rPr lang="en-US" altLang="ko-KR" sz="2000" b="1" i="1" smtClean="0">
                        <a:latin typeface="Cambria Math"/>
                      </a:rPr>
                      <m:t>𝒏</m:t>
                    </m:r>
                    <m:r>
                      <a:rPr lang="en-US" altLang="ko-KR" sz="2000" b="1" i="1" smtClean="0">
                        <a:latin typeface="Cambria Math"/>
                        <a:ea typeface="Cambria Math"/>
                      </a:rPr>
                      <m:t>≪</m:t>
                    </m:r>
                    <m:r>
                      <a:rPr lang="en-US" altLang="ko-KR" sz="2000" b="1" i="1" smtClean="0">
                        <a:latin typeface="Cambria Math"/>
                      </a:rPr>
                      <m:t> </m:t>
                    </m:r>
                    <m:r>
                      <a:rPr lang="en-US" altLang="ko-KR" sz="2000" b="1" i="1" smtClean="0">
                        <a:latin typeface="Cambria Math"/>
                        <a:ea typeface="Cambria Math"/>
                      </a:rPr>
                      <m:t>𝒎</m:t>
                    </m:r>
                    <m:r>
                      <a:rPr lang="en-US" altLang="ko-KR" sz="2000" i="1">
                        <a:latin typeface="Cambria Math"/>
                        <a:ea typeface="Cambria Math"/>
                      </a:rPr>
                      <m:t> </m:t>
                    </m:r>
                    <m:r>
                      <a:rPr lang="en-US" altLang="ko-KR" sz="2000" b="1" i="1" smtClean="0">
                        <a:latin typeface="Cambria Math"/>
                        <a:ea typeface="Cambria Math"/>
                      </a:rPr>
                      <m:t> </m:t>
                    </m:r>
                  </m:oMath>
                </a14:m>
                <a:r>
                  <a:rPr lang="en-US" altLang="ko-KR" sz="2000" dirty="0">
                    <a:latin typeface="Garamond" pitchFamily="18" charset="0"/>
                  </a:rPr>
                  <a:t> (</a:t>
                </a:r>
                <a:r>
                  <a:rPr lang="en-US" altLang="ko-KR" sz="2000" i="1" dirty="0">
                    <a:latin typeface="Garamond" pitchFamily="18" charset="0"/>
                  </a:rPr>
                  <a:t>n</a:t>
                </a:r>
                <a:r>
                  <a:rPr lang="en-US" altLang="ko-KR" sz="2000" dirty="0">
                    <a:latin typeface="Garamond" pitchFamily="18" charset="0"/>
                  </a:rPr>
                  <a:t>: # of records, </a:t>
                </a:r>
                <a:r>
                  <a:rPr lang="en-US" altLang="ko-KR" sz="2000" i="1" dirty="0">
                    <a:latin typeface="Garamond" pitchFamily="18" charset="0"/>
                  </a:rPr>
                  <a:t>m</a:t>
                </a:r>
                <a:r>
                  <a:rPr lang="en-US" altLang="ko-KR" sz="2000" dirty="0">
                    <a:latin typeface="Garamond" pitchFamily="18" charset="0"/>
                  </a:rPr>
                  <a:t>: # of table entries)</a:t>
                </a:r>
              </a:p>
              <a:p>
                <a:pPr marL="1085850" lvl="1" indent="-342900" algn="just" eaLnBrk="1" hangingPunct="1">
                  <a:lnSpc>
                    <a:spcPct val="110000"/>
                  </a:lnSpc>
                  <a:spcBef>
                    <a:spcPct val="50000"/>
                  </a:spcBef>
                  <a:buFont typeface="Wingdings" pitchFamily="2" charset="2"/>
                  <a:buChar char="ü"/>
                </a:pPr>
                <a:r>
                  <a:rPr lang="en-US" altLang="ko-KR" sz="2000" dirty="0">
                    <a:latin typeface="Garamond" pitchFamily="18" charset="0"/>
                  </a:rPr>
                  <a:t>It is called open addressing because the table index is not bound to </a:t>
                </a:r>
                <a:r>
                  <a:rPr lang="en-US" altLang="ko-KR" sz="2000" i="1" dirty="0">
                    <a:latin typeface="Garamond" pitchFamily="18" charset="0"/>
                  </a:rPr>
                  <a:t>h(k)</a:t>
                </a:r>
                <a:r>
                  <a:rPr lang="en-US" altLang="ko-KR" sz="2000" dirty="0">
                    <a:latin typeface="Garamond" pitchFamily="18" charset="0"/>
                  </a:rPr>
                  <a:t>.</a:t>
                </a:r>
              </a:p>
              <a:p>
                <a:pPr marL="1085850" lvl="1" indent="-342900" algn="just" eaLnBrk="1" hangingPunct="1">
                  <a:lnSpc>
                    <a:spcPct val="110000"/>
                  </a:lnSpc>
                  <a:spcBef>
                    <a:spcPct val="50000"/>
                  </a:spcBef>
                  <a:buFont typeface="Wingdings" pitchFamily="2" charset="2"/>
                  <a:buChar char="ü"/>
                </a:pPr>
                <a:endParaRPr lang="en-US" altLang="ko-KR" sz="2000" dirty="0">
                  <a:latin typeface="Garamond" pitchFamily="18" charset="0"/>
                </a:endParaRPr>
              </a:p>
              <a:p>
                <a:pPr marL="342900" indent="-342900" algn="just" eaLnBrk="1" hangingPunct="1">
                  <a:lnSpc>
                    <a:spcPct val="110000"/>
                  </a:lnSpc>
                  <a:spcBef>
                    <a:spcPct val="50000"/>
                  </a:spcBef>
                  <a:buFont typeface="Arial" pitchFamily="34" charset="0"/>
                  <a:buChar char="•"/>
                </a:pPr>
                <a:r>
                  <a:rPr lang="en-US" altLang="ko-KR" sz="2000" dirty="0">
                    <a:latin typeface="Garamond" pitchFamily="18" charset="0"/>
                  </a:rPr>
                  <a:t>Compared with Closed Addressing (Separate Chaining), Open Addressing</a:t>
                </a:r>
              </a:p>
              <a:p>
                <a:pPr marL="1085850" lvl="1" indent="-342900" algn="just" eaLnBrk="1" hangingPunct="1">
                  <a:lnSpc>
                    <a:spcPct val="110000"/>
                  </a:lnSpc>
                  <a:spcBef>
                    <a:spcPct val="50000"/>
                  </a:spcBef>
                  <a:buFont typeface="Arial" pitchFamily="34" charset="0"/>
                  <a:buChar char="•"/>
                </a:pPr>
                <a:r>
                  <a:rPr lang="en-US" altLang="ko-KR" sz="2000" dirty="0">
                    <a:latin typeface="Garamond" pitchFamily="18" charset="0"/>
                  </a:rPr>
                  <a:t>consumes less memory</a:t>
                </a:r>
              </a:p>
              <a:p>
                <a:pPr marL="1085850" lvl="1" indent="-342900" algn="just" eaLnBrk="1" hangingPunct="1">
                  <a:lnSpc>
                    <a:spcPct val="110000"/>
                  </a:lnSpc>
                  <a:spcBef>
                    <a:spcPct val="50000"/>
                  </a:spcBef>
                  <a:buFont typeface="Arial" pitchFamily="34" charset="0"/>
                  <a:buChar char="•"/>
                </a:pPr>
                <a:r>
                  <a:rPr lang="en-US" altLang="ko-KR" sz="2000" dirty="0">
                    <a:latin typeface="Garamond" pitchFamily="18" charset="0"/>
                  </a:rPr>
                  <a:t>may be slower </a:t>
                </a:r>
              </a:p>
            </p:txBody>
          </p:sp>
        </mc:Choice>
        <mc:Fallback xmlns="">
          <p:sp>
            <p:nvSpPr>
              <p:cNvPr id="11267" name="Text Box 3"/>
              <p:cNvSpPr txBox="1">
                <a:spLocks noRot="1" noChangeAspect="1" noMove="1" noResize="1" noEditPoints="1" noAdjustHandles="1" noChangeArrowheads="1" noChangeShapeType="1" noTextEdit="1"/>
              </p:cNvSpPr>
              <p:nvPr/>
            </p:nvSpPr>
            <p:spPr bwMode="auto">
              <a:xfrm>
                <a:off x="542925" y="1052736"/>
                <a:ext cx="7975600" cy="4893647"/>
              </a:xfrm>
              <a:prstGeom prst="rect">
                <a:avLst/>
              </a:prstGeom>
              <a:blipFill rotWithShape="1">
                <a:blip r:embed="rId2"/>
                <a:stretch>
                  <a:fillRect l="-612" t="-249" r="-841" b="-11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sp>
        <p:nvSpPr>
          <p:cNvPr id="11268"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Closed Hashing (Open Addressing)</a:t>
            </a:r>
          </a:p>
        </p:txBody>
      </p:sp>
    </p:spTree>
    <p:extLst>
      <p:ext uri="{BB962C8B-B14F-4D97-AF65-F5344CB8AC3E}">
        <p14:creationId xmlns:p14="http://schemas.microsoft.com/office/powerpoint/2010/main" val="4236193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2D1A2FE3-0C38-4138-9166-BAFD1450A912}" type="slidenum">
              <a:rPr kumimoji="0" lang="en-US" altLang="ko-KR" sz="1400" smtClean="0">
                <a:latin typeface="Trebuchet MS" pitchFamily="34" charset="0"/>
              </a:rPr>
              <a:pPr/>
              <a:t>13</a:t>
            </a:fld>
            <a:endParaRPr kumimoji="0" lang="en-US" altLang="ko-KR" sz="1400">
              <a:latin typeface="Trebuchet MS" pitchFamily="34" charset="0"/>
            </a:endParaRPr>
          </a:p>
        </p:txBody>
      </p:sp>
      <p:sp>
        <p:nvSpPr>
          <p:cNvPr id="11267" name="Text Box 3"/>
          <p:cNvSpPr txBox="1">
            <a:spLocks noChangeArrowheads="1"/>
          </p:cNvSpPr>
          <p:nvPr/>
        </p:nvSpPr>
        <p:spPr bwMode="auto">
          <a:xfrm>
            <a:off x="542925" y="1052736"/>
            <a:ext cx="7975600" cy="523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marL="342900" indent="-342900" algn="just" eaLnBrk="1" hangingPunct="1">
              <a:lnSpc>
                <a:spcPct val="110000"/>
              </a:lnSpc>
              <a:spcBef>
                <a:spcPct val="50000"/>
              </a:spcBef>
              <a:buFont typeface="Arial" pitchFamily="34" charset="0"/>
              <a:buChar char="•"/>
            </a:pPr>
            <a:r>
              <a:rPr lang="en-US" altLang="ko-KR" sz="2000" dirty="0">
                <a:latin typeface="Garamond" pitchFamily="18" charset="0"/>
              </a:rPr>
              <a:t>We need some way of finding out which entry to go next when a collision occurs;</a:t>
            </a:r>
          </a:p>
          <a:p>
            <a:pPr marL="792000" lvl="1" indent="-342900" algn="just" eaLnBrk="1" hangingPunct="1">
              <a:lnSpc>
                <a:spcPct val="110000"/>
              </a:lnSpc>
              <a:spcBef>
                <a:spcPct val="50000"/>
              </a:spcBef>
              <a:buFont typeface="Wingdings" pitchFamily="2" charset="2"/>
              <a:buChar char="ü"/>
            </a:pPr>
            <a:r>
              <a:rPr lang="en-US" altLang="ko-KR" sz="2000" dirty="0">
                <a:latin typeface="Garamond" pitchFamily="18" charset="0"/>
              </a:rPr>
              <a:t>Try the location (</a:t>
            </a:r>
            <a:r>
              <a:rPr lang="en-US" altLang="ko-KR" sz="2000" i="1" dirty="0">
                <a:latin typeface="Garamond" pitchFamily="18" charset="0"/>
              </a:rPr>
              <a:t>h</a:t>
            </a:r>
            <a:r>
              <a:rPr lang="en-US" altLang="ko-KR" sz="2000" dirty="0">
                <a:latin typeface="Garamond" pitchFamily="18" charset="0"/>
              </a:rPr>
              <a:t>(</a:t>
            </a:r>
            <a:r>
              <a:rPr lang="en-US" altLang="ko-KR" sz="2000" i="1" dirty="0">
                <a:latin typeface="Garamond" pitchFamily="18" charset="0"/>
              </a:rPr>
              <a:t>k</a:t>
            </a:r>
            <a:r>
              <a:rPr lang="en-US" altLang="ko-KR" sz="2000" dirty="0">
                <a:latin typeface="Garamond" pitchFamily="18" charset="0"/>
              </a:rPr>
              <a:t>) + </a:t>
            </a:r>
            <a:r>
              <a:rPr lang="en-US" altLang="ko-KR" sz="2000" i="1" dirty="0">
                <a:latin typeface="Garamond" pitchFamily="18" charset="0"/>
              </a:rPr>
              <a:t>f</a:t>
            </a:r>
            <a:r>
              <a:rPr lang="en-US" altLang="ko-KR" sz="2000" dirty="0">
                <a:latin typeface="Garamond" pitchFamily="18" charset="0"/>
              </a:rPr>
              <a:t>(1)) mod </a:t>
            </a:r>
            <a:r>
              <a:rPr lang="en-US" altLang="ko-KR" sz="2000" i="1" dirty="0">
                <a:latin typeface="Garamond" pitchFamily="18" charset="0"/>
              </a:rPr>
              <a:t>m</a:t>
            </a:r>
            <a:r>
              <a:rPr lang="en-US" altLang="ko-KR" sz="2000" dirty="0">
                <a:latin typeface="Garamond" pitchFamily="18" charset="0"/>
              </a:rPr>
              <a:t>, (</a:t>
            </a:r>
            <a:r>
              <a:rPr lang="en-US" altLang="ko-KR" sz="2000" i="1" dirty="0">
                <a:latin typeface="Garamond" pitchFamily="18" charset="0"/>
              </a:rPr>
              <a:t>h</a:t>
            </a:r>
            <a:r>
              <a:rPr lang="en-US" altLang="ko-KR" sz="2000" dirty="0">
                <a:latin typeface="Garamond" pitchFamily="18" charset="0"/>
              </a:rPr>
              <a:t>(</a:t>
            </a:r>
            <a:r>
              <a:rPr lang="en-US" altLang="ko-KR" sz="2000" i="1" dirty="0">
                <a:latin typeface="Garamond" pitchFamily="18" charset="0"/>
              </a:rPr>
              <a:t>k</a:t>
            </a:r>
            <a:r>
              <a:rPr lang="en-US" altLang="ko-KR" sz="2000" dirty="0">
                <a:latin typeface="Garamond" pitchFamily="18" charset="0"/>
              </a:rPr>
              <a:t>) + </a:t>
            </a:r>
            <a:r>
              <a:rPr lang="en-US" altLang="ko-KR" sz="2000" i="1" dirty="0">
                <a:latin typeface="Garamond" pitchFamily="18" charset="0"/>
              </a:rPr>
              <a:t>f</a:t>
            </a:r>
            <a:r>
              <a:rPr lang="en-US" altLang="ko-KR" sz="2000" dirty="0">
                <a:latin typeface="Garamond" pitchFamily="18" charset="0"/>
              </a:rPr>
              <a:t>(2)) mod </a:t>
            </a:r>
            <a:r>
              <a:rPr lang="en-US" altLang="ko-KR" sz="2000" i="1" dirty="0">
                <a:latin typeface="Garamond" pitchFamily="18" charset="0"/>
              </a:rPr>
              <a:t>m</a:t>
            </a:r>
            <a:r>
              <a:rPr lang="en-US" altLang="ko-KR" sz="2000" dirty="0">
                <a:latin typeface="Garamond" pitchFamily="18" charset="0"/>
              </a:rPr>
              <a:t> ... until  finding an open location.</a:t>
            </a:r>
          </a:p>
          <a:p>
            <a:pPr marL="792000" lvl="1" indent="-342900" algn="just" eaLnBrk="1" hangingPunct="1">
              <a:lnSpc>
                <a:spcPct val="110000"/>
              </a:lnSpc>
              <a:spcBef>
                <a:spcPct val="50000"/>
              </a:spcBef>
              <a:buFont typeface="Wingdings" pitchFamily="2" charset="2"/>
              <a:buChar char="ü"/>
            </a:pPr>
            <a:r>
              <a:rPr lang="en-US" altLang="ko-KR" sz="2000" dirty="0">
                <a:latin typeface="Garamond" pitchFamily="18" charset="0"/>
              </a:rPr>
              <a:t>This sequence is called a </a:t>
            </a:r>
            <a:r>
              <a:rPr lang="en-US" altLang="ko-KR" sz="2000" dirty="0">
                <a:solidFill>
                  <a:srgbClr val="FF0000"/>
                </a:solidFill>
                <a:latin typeface="Garamond" pitchFamily="18" charset="0"/>
              </a:rPr>
              <a:t>probe sequence</a:t>
            </a:r>
            <a:r>
              <a:rPr lang="en-US" altLang="ko-KR" sz="2000" dirty="0">
                <a:latin typeface="Garamond" pitchFamily="18" charset="0"/>
              </a:rPr>
              <a:t>, and ideally it should be capable of searching the entire list.</a:t>
            </a:r>
          </a:p>
          <a:p>
            <a:pPr marL="792000" lvl="1" indent="-342900" algn="just" eaLnBrk="1" hangingPunct="1">
              <a:lnSpc>
                <a:spcPct val="110000"/>
              </a:lnSpc>
              <a:spcBef>
                <a:spcPct val="50000"/>
              </a:spcBef>
              <a:buFont typeface="Wingdings" pitchFamily="2" charset="2"/>
              <a:buChar char="ü"/>
            </a:pPr>
            <a:r>
              <a:rPr lang="en-US" altLang="ko-KR" sz="2000" dirty="0">
                <a:latin typeface="Garamond" pitchFamily="18" charset="0"/>
              </a:rPr>
              <a:t>With Open Addressing, the number of distinct probe sequences is important.</a:t>
            </a:r>
          </a:p>
          <a:p>
            <a:pPr marL="792000" lvl="1" indent="-342900" algn="just" eaLnBrk="1" hangingPunct="1">
              <a:lnSpc>
                <a:spcPct val="110000"/>
              </a:lnSpc>
              <a:spcBef>
                <a:spcPct val="50000"/>
              </a:spcBef>
              <a:buFont typeface="Wingdings" pitchFamily="2" charset="2"/>
              <a:buChar char="ü"/>
            </a:pPr>
            <a:r>
              <a:rPr lang="en-US" altLang="ko-KR" sz="2000" dirty="0">
                <a:latin typeface="Garamond" pitchFamily="18" charset="0"/>
              </a:rPr>
              <a:t>How to choose </a:t>
            </a:r>
            <a:r>
              <a:rPr lang="en-US" altLang="ko-KR" sz="2000" i="1" dirty="0">
                <a:latin typeface="Garamond" pitchFamily="18" charset="0"/>
              </a:rPr>
              <a:t>f  </a:t>
            </a:r>
            <a:r>
              <a:rPr lang="en-US" altLang="ko-KR" sz="2000" dirty="0">
                <a:latin typeface="Garamond" pitchFamily="18" charset="0"/>
              </a:rPr>
              <a:t>?</a:t>
            </a:r>
          </a:p>
          <a:p>
            <a:pPr marL="1260000" lvl="2" indent="-342900" algn="just" eaLnBrk="1" hangingPunct="1">
              <a:lnSpc>
                <a:spcPct val="110000"/>
              </a:lnSpc>
              <a:spcBef>
                <a:spcPct val="50000"/>
              </a:spcBef>
              <a:buFont typeface="Wingdings" pitchFamily="2" charset="2"/>
              <a:buChar char="v"/>
            </a:pPr>
            <a:r>
              <a:rPr lang="en-US" altLang="ko-KR" sz="2000" dirty="0">
                <a:latin typeface="Garamond" pitchFamily="18" charset="0"/>
              </a:rPr>
              <a:t>Linear Probing</a:t>
            </a:r>
          </a:p>
          <a:p>
            <a:pPr marL="1260000" lvl="2" indent="-342900" algn="just" eaLnBrk="1" hangingPunct="1">
              <a:lnSpc>
                <a:spcPct val="110000"/>
              </a:lnSpc>
              <a:spcBef>
                <a:spcPct val="50000"/>
              </a:spcBef>
              <a:buFont typeface="Wingdings" pitchFamily="2" charset="2"/>
              <a:buChar char="v"/>
            </a:pPr>
            <a:r>
              <a:rPr lang="en-US" altLang="ko-KR" sz="2000" dirty="0">
                <a:latin typeface="Garamond" pitchFamily="18" charset="0"/>
              </a:rPr>
              <a:t>Quadratic Probing</a:t>
            </a:r>
          </a:p>
          <a:p>
            <a:pPr marL="1260000" lvl="2" indent="-342900" algn="just" eaLnBrk="1" hangingPunct="1">
              <a:lnSpc>
                <a:spcPct val="110000"/>
              </a:lnSpc>
              <a:spcBef>
                <a:spcPct val="50000"/>
              </a:spcBef>
              <a:buFont typeface="Wingdings" pitchFamily="2" charset="2"/>
              <a:buChar char="v"/>
            </a:pPr>
            <a:r>
              <a:rPr lang="en-US" altLang="ko-KR" sz="2000" dirty="0">
                <a:latin typeface="Garamond" pitchFamily="18" charset="0"/>
              </a:rPr>
              <a:t>Double Hashing</a:t>
            </a:r>
          </a:p>
        </p:txBody>
      </p:sp>
      <p:sp>
        <p:nvSpPr>
          <p:cNvPr id="11268"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Closed Hashing (Open Addressing)</a:t>
            </a:r>
          </a:p>
        </p:txBody>
      </p:sp>
    </p:spTree>
    <p:extLst>
      <p:ext uri="{BB962C8B-B14F-4D97-AF65-F5344CB8AC3E}">
        <p14:creationId xmlns:p14="http://schemas.microsoft.com/office/powerpoint/2010/main" val="1801748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A7B740E7-7993-41A9-883B-780AB027F293}" type="slidenum">
              <a:rPr kumimoji="0" lang="en-US" altLang="ko-KR" sz="1400" smtClean="0">
                <a:latin typeface="Trebuchet MS" pitchFamily="34" charset="0"/>
              </a:rPr>
              <a:pPr/>
              <a:t>14</a:t>
            </a:fld>
            <a:endParaRPr kumimoji="0" lang="en-US" altLang="ko-KR" sz="1400">
              <a:latin typeface="Trebuchet MS" pitchFamily="34" charset="0"/>
            </a:endParaRPr>
          </a:p>
        </p:txBody>
      </p:sp>
      <p:sp>
        <p:nvSpPr>
          <p:cNvPr id="12291" name="Text Box 3"/>
          <p:cNvSpPr txBox="1">
            <a:spLocks noChangeArrowheads="1"/>
          </p:cNvSpPr>
          <p:nvPr/>
        </p:nvSpPr>
        <p:spPr bwMode="auto">
          <a:xfrm>
            <a:off x="557213" y="982436"/>
            <a:ext cx="797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a:latin typeface="Garamond" pitchFamily="18" charset="0"/>
              </a:rPr>
              <a:t>Try sequential locations: f(</a:t>
            </a:r>
            <a:r>
              <a:rPr lang="en-US" altLang="ko-KR" sz="2000" dirty="0" err="1">
                <a:latin typeface="Garamond" pitchFamily="18" charset="0"/>
              </a:rPr>
              <a:t>i</a:t>
            </a:r>
            <a:r>
              <a:rPr lang="en-US" altLang="ko-KR" sz="2000" dirty="0">
                <a:latin typeface="Garamond" pitchFamily="18" charset="0"/>
              </a:rPr>
              <a:t>) = </a:t>
            </a:r>
            <a:r>
              <a:rPr lang="en-US" altLang="ko-KR" sz="2000" dirty="0" err="1">
                <a:latin typeface="Garamond" pitchFamily="18" charset="0"/>
              </a:rPr>
              <a:t>i</a:t>
            </a:r>
            <a:endParaRPr lang="en-US" altLang="ko-KR" sz="2000" dirty="0">
              <a:latin typeface="Garamond" pitchFamily="18" charset="0"/>
            </a:endParaRPr>
          </a:p>
          <a:p>
            <a:pPr algn="just" eaLnBrk="1" hangingPunct="1">
              <a:lnSpc>
                <a:spcPct val="110000"/>
              </a:lnSpc>
              <a:spcBef>
                <a:spcPct val="50000"/>
              </a:spcBef>
            </a:pPr>
            <a:r>
              <a:rPr lang="en-US" altLang="ko-KR" sz="2000" dirty="0">
                <a:latin typeface="Garamond" pitchFamily="18" charset="0"/>
              </a:rPr>
              <a:t>As the table becomes full, the performance gets very bad.</a:t>
            </a:r>
          </a:p>
        </p:txBody>
      </p:sp>
      <p:sp>
        <p:nvSpPr>
          <p:cNvPr id="12389" name="Rectangle 101"/>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Linear Probing</a:t>
            </a:r>
          </a:p>
        </p:txBody>
      </p:sp>
      <p:sp>
        <p:nvSpPr>
          <p:cNvPr id="2" name="TextBox 1"/>
          <p:cNvSpPr txBox="1"/>
          <p:nvPr/>
        </p:nvSpPr>
        <p:spPr>
          <a:xfrm>
            <a:off x="290825" y="2659727"/>
            <a:ext cx="3301934"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altLang="ko-KR" sz="1600" dirty="0">
                <a:latin typeface="Garamond" pitchFamily="18" charset="0"/>
              </a:rPr>
              <a:t>// Insert with Linear Probing</a:t>
            </a:r>
          </a:p>
          <a:p>
            <a:pPr algn="just"/>
            <a:endParaRPr lang="en-US" altLang="ko-KR" sz="1600" dirty="0">
              <a:latin typeface="Garamond" pitchFamily="18" charset="0"/>
            </a:endParaRPr>
          </a:p>
          <a:p>
            <a:pPr algn="just"/>
            <a:r>
              <a:rPr lang="en-US" altLang="ko-KR" sz="1600" dirty="0" err="1">
                <a:latin typeface="Garamond" pitchFamily="18" charset="0"/>
              </a:rPr>
              <a:t>LinearProbingInsert</a:t>
            </a:r>
            <a:r>
              <a:rPr lang="en-US" altLang="ko-KR" sz="1600" dirty="0">
                <a:latin typeface="Garamond" pitchFamily="18" charset="0"/>
              </a:rPr>
              <a:t>(k)</a:t>
            </a:r>
          </a:p>
          <a:p>
            <a:pPr algn="just"/>
            <a:endParaRPr lang="en-US" altLang="ko-KR" sz="1600" dirty="0">
              <a:latin typeface="Garamond" pitchFamily="18" charset="0"/>
            </a:endParaRPr>
          </a:p>
          <a:p>
            <a:pPr algn="just"/>
            <a:r>
              <a:rPr lang="en-US" altLang="ko-KR" sz="1600" dirty="0">
                <a:latin typeface="Garamond" pitchFamily="18" charset="0"/>
              </a:rPr>
              <a:t>if (Table is full)</a:t>
            </a:r>
          </a:p>
          <a:p>
            <a:pPr algn="just"/>
            <a:r>
              <a:rPr lang="en-US" altLang="ko-KR" sz="1600" dirty="0">
                <a:latin typeface="Garamond" pitchFamily="18" charset="0"/>
              </a:rPr>
              <a:t>       error</a:t>
            </a:r>
          </a:p>
          <a:p>
            <a:pPr algn="just"/>
            <a:r>
              <a:rPr lang="en-US" altLang="ko-KR" sz="1600" dirty="0">
                <a:latin typeface="Garamond" pitchFamily="18" charset="0"/>
              </a:rPr>
              <a:t>probe = h(k)</a:t>
            </a:r>
          </a:p>
          <a:p>
            <a:pPr algn="just"/>
            <a:r>
              <a:rPr lang="en-US" altLang="ko-KR" sz="1600" dirty="0">
                <a:latin typeface="Garamond" pitchFamily="18" charset="0"/>
              </a:rPr>
              <a:t>while (table[probe] occupied)</a:t>
            </a:r>
          </a:p>
          <a:p>
            <a:pPr algn="just"/>
            <a:r>
              <a:rPr lang="en-US" altLang="ko-KR" sz="1600" dirty="0">
                <a:latin typeface="Garamond" pitchFamily="18" charset="0"/>
              </a:rPr>
              <a:t>       probe = (probe+1) mod m   </a:t>
            </a:r>
          </a:p>
          <a:p>
            <a:pPr algn="just"/>
            <a:r>
              <a:rPr lang="en-US" altLang="ko-KR" sz="1600" dirty="0">
                <a:latin typeface="Garamond" pitchFamily="18" charset="0"/>
              </a:rPr>
              <a:t>table[probe] = k</a:t>
            </a:r>
            <a:endParaRPr lang="ko-KR" altLang="en-US" sz="1600" dirty="0">
              <a:latin typeface="Garamond" pitchFamily="18" charset="0"/>
            </a:endParaRPr>
          </a:p>
        </p:txBody>
      </p:sp>
      <p:sp>
        <p:nvSpPr>
          <p:cNvPr id="27" name="Text Box 4"/>
          <p:cNvSpPr txBox="1">
            <a:spLocks noChangeArrowheads="1"/>
          </p:cNvSpPr>
          <p:nvPr/>
        </p:nvSpPr>
        <p:spPr bwMode="auto">
          <a:xfrm>
            <a:off x="3635173" y="2538413"/>
            <a:ext cx="280846"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lnSpc>
                <a:spcPct val="160000"/>
              </a:lnSpc>
            </a:pPr>
            <a:r>
              <a:rPr lang="en-US" altLang="ko-KR" sz="1600" b="1" dirty="0">
                <a:latin typeface="Garamond" pitchFamily="18" charset="0"/>
              </a:rPr>
              <a:t>0</a:t>
            </a:r>
          </a:p>
          <a:p>
            <a:pPr eaLnBrk="1" hangingPunct="1">
              <a:lnSpc>
                <a:spcPct val="160000"/>
              </a:lnSpc>
            </a:pPr>
            <a:r>
              <a:rPr lang="en-US" altLang="ko-KR" sz="1600" b="1" dirty="0">
                <a:latin typeface="Garamond" pitchFamily="18" charset="0"/>
              </a:rPr>
              <a:t>1</a:t>
            </a:r>
          </a:p>
          <a:p>
            <a:pPr eaLnBrk="1" hangingPunct="1">
              <a:lnSpc>
                <a:spcPct val="160000"/>
              </a:lnSpc>
            </a:pPr>
            <a:r>
              <a:rPr lang="en-US" altLang="ko-KR" sz="1600" b="1" dirty="0">
                <a:latin typeface="Garamond" pitchFamily="18" charset="0"/>
              </a:rPr>
              <a:t>2</a:t>
            </a:r>
          </a:p>
          <a:p>
            <a:pPr eaLnBrk="1" hangingPunct="1">
              <a:lnSpc>
                <a:spcPct val="160000"/>
              </a:lnSpc>
            </a:pPr>
            <a:r>
              <a:rPr lang="en-US" altLang="ko-KR" sz="1600" b="1" dirty="0">
                <a:latin typeface="Garamond" pitchFamily="18" charset="0"/>
              </a:rPr>
              <a:t>3</a:t>
            </a:r>
          </a:p>
          <a:p>
            <a:pPr eaLnBrk="1" hangingPunct="1">
              <a:lnSpc>
                <a:spcPct val="160000"/>
              </a:lnSpc>
            </a:pPr>
            <a:r>
              <a:rPr lang="en-US" altLang="ko-KR" sz="1600" b="1" dirty="0">
                <a:latin typeface="Garamond" pitchFamily="18" charset="0"/>
              </a:rPr>
              <a:t>4</a:t>
            </a:r>
          </a:p>
          <a:p>
            <a:pPr eaLnBrk="1" hangingPunct="1">
              <a:lnSpc>
                <a:spcPct val="160000"/>
              </a:lnSpc>
            </a:pPr>
            <a:r>
              <a:rPr lang="en-US" altLang="ko-KR" sz="1600" b="1" dirty="0">
                <a:latin typeface="Garamond" pitchFamily="18" charset="0"/>
              </a:rPr>
              <a:t>5</a:t>
            </a:r>
          </a:p>
          <a:p>
            <a:pPr eaLnBrk="1" hangingPunct="1">
              <a:lnSpc>
                <a:spcPct val="160000"/>
              </a:lnSpc>
            </a:pPr>
            <a:r>
              <a:rPr lang="en-US" altLang="ko-KR" sz="1600" b="1" dirty="0">
                <a:latin typeface="Garamond" pitchFamily="18" charset="0"/>
              </a:rPr>
              <a:t>6</a:t>
            </a:r>
          </a:p>
          <a:p>
            <a:pPr eaLnBrk="1" hangingPunct="1">
              <a:lnSpc>
                <a:spcPct val="160000"/>
              </a:lnSpc>
            </a:pPr>
            <a:r>
              <a:rPr lang="en-US" altLang="ko-KR" sz="1600" b="1" dirty="0">
                <a:latin typeface="Garamond" pitchFamily="18" charset="0"/>
              </a:rPr>
              <a:t>7</a:t>
            </a:r>
          </a:p>
          <a:p>
            <a:pPr eaLnBrk="1" hangingPunct="1">
              <a:lnSpc>
                <a:spcPct val="160000"/>
              </a:lnSpc>
            </a:pPr>
            <a:r>
              <a:rPr lang="en-US" altLang="ko-KR" sz="1600" dirty="0">
                <a:latin typeface="Garamond" pitchFamily="18" charset="0"/>
              </a:rPr>
              <a:t>8</a:t>
            </a:r>
          </a:p>
          <a:p>
            <a:pPr eaLnBrk="1" hangingPunct="1">
              <a:lnSpc>
                <a:spcPct val="160000"/>
              </a:lnSpc>
            </a:pPr>
            <a:r>
              <a:rPr lang="en-US" altLang="ko-KR" sz="1600" b="1" dirty="0">
                <a:latin typeface="Garamond" pitchFamily="18" charset="0"/>
              </a:rPr>
              <a:t>9</a:t>
            </a:r>
          </a:p>
        </p:txBody>
      </p:sp>
      <p:sp>
        <p:nvSpPr>
          <p:cNvPr id="28" name="Text Box 5"/>
          <p:cNvSpPr txBox="1">
            <a:spLocks noChangeArrowheads="1"/>
          </p:cNvSpPr>
          <p:nvPr/>
        </p:nvSpPr>
        <p:spPr bwMode="auto">
          <a:xfrm>
            <a:off x="5003325" y="2522538"/>
            <a:ext cx="280846"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lnSpc>
                <a:spcPct val="160000"/>
              </a:lnSpc>
            </a:pPr>
            <a:r>
              <a:rPr lang="en-US" altLang="ko-KR" sz="1600" b="1" dirty="0">
                <a:latin typeface="Garamond" pitchFamily="18" charset="0"/>
              </a:rPr>
              <a:t>0</a:t>
            </a:r>
          </a:p>
          <a:p>
            <a:pPr eaLnBrk="1" hangingPunct="1">
              <a:lnSpc>
                <a:spcPct val="160000"/>
              </a:lnSpc>
            </a:pPr>
            <a:r>
              <a:rPr lang="en-US" altLang="ko-KR" sz="1600" b="1" dirty="0">
                <a:latin typeface="Garamond" pitchFamily="18" charset="0"/>
              </a:rPr>
              <a:t>1</a:t>
            </a:r>
          </a:p>
          <a:p>
            <a:pPr eaLnBrk="1" hangingPunct="1">
              <a:lnSpc>
                <a:spcPct val="160000"/>
              </a:lnSpc>
            </a:pPr>
            <a:r>
              <a:rPr lang="en-US" altLang="ko-KR" sz="1600" b="1" dirty="0">
                <a:latin typeface="Garamond" pitchFamily="18" charset="0"/>
              </a:rPr>
              <a:t>2</a:t>
            </a:r>
          </a:p>
          <a:p>
            <a:pPr eaLnBrk="1" hangingPunct="1">
              <a:lnSpc>
                <a:spcPct val="160000"/>
              </a:lnSpc>
            </a:pPr>
            <a:r>
              <a:rPr lang="en-US" altLang="ko-KR" sz="1600" b="1" dirty="0">
                <a:latin typeface="Garamond" pitchFamily="18" charset="0"/>
              </a:rPr>
              <a:t>3</a:t>
            </a:r>
          </a:p>
          <a:p>
            <a:pPr eaLnBrk="1" hangingPunct="1">
              <a:lnSpc>
                <a:spcPct val="160000"/>
              </a:lnSpc>
            </a:pPr>
            <a:r>
              <a:rPr lang="en-US" altLang="ko-KR" sz="1600" b="1" dirty="0">
                <a:latin typeface="Garamond" pitchFamily="18" charset="0"/>
              </a:rPr>
              <a:t>4</a:t>
            </a:r>
          </a:p>
          <a:p>
            <a:pPr eaLnBrk="1" hangingPunct="1">
              <a:lnSpc>
                <a:spcPct val="160000"/>
              </a:lnSpc>
            </a:pPr>
            <a:r>
              <a:rPr lang="en-US" altLang="ko-KR" sz="1600" b="1" dirty="0">
                <a:latin typeface="Garamond" pitchFamily="18" charset="0"/>
              </a:rPr>
              <a:t>5</a:t>
            </a:r>
          </a:p>
          <a:p>
            <a:pPr eaLnBrk="1" hangingPunct="1">
              <a:lnSpc>
                <a:spcPct val="160000"/>
              </a:lnSpc>
            </a:pPr>
            <a:r>
              <a:rPr lang="en-US" altLang="ko-KR" sz="1600" b="1" dirty="0">
                <a:latin typeface="Garamond" pitchFamily="18" charset="0"/>
              </a:rPr>
              <a:t>6</a:t>
            </a:r>
          </a:p>
          <a:p>
            <a:pPr eaLnBrk="1" hangingPunct="1">
              <a:lnSpc>
                <a:spcPct val="160000"/>
              </a:lnSpc>
            </a:pPr>
            <a:r>
              <a:rPr lang="en-US" altLang="ko-KR" sz="1600" b="1" dirty="0">
                <a:latin typeface="Garamond" pitchFamily="18" charset="0"/>
              </a:rPr>
              <a:t>7</a:t>
            </a:r>
          </a:p>
          <a:p>
            <a:pPr eaLnBrk="1" hangingPunct="1">
              <a:lnSpc>
                <a:spcPct val="160000"/>
              </a:lnSpc>
            </a:pPr>
            <a:r>
              <a:rPr lang="en-US" altLang="ko-KR" sz="1600" dirty="0">
                <a:latin typeface="Garamond" pitchFamily="18" charset="0"/>
              </a:rPr>
              <a:t>8</a:t>
            </a:r>
          </a:p>
          <a:p>
            <a:pPr eaLnBrk="1" hangingPunct="1">
              <a:lnSpc>
                <a:spcPct val="160000"/>
              </a:lnSpc>
            </a:pPr>
            <a:r>
              <a:rPr lang="en-US" altLang="ko-KR" sz="1600" b="1" dirty="0">
                <a:latin typeface="Garamond" pitchFamily="18" charset="0"/>
              </a:rPr>
              <a:t>9</a:t>
            </a:r>
          </a:p>
        </p:txBody>
      </p:sp>
      <p:sp>
        <p:nvSpPr>
          <p:cNvPr id="29" name="Text Box 6"/>
          <p:cNvSpPr txBox="1">
            <a:spLocks noChangeArrowheads="1"/>
          </p:cNvSpPr>
          <p:nvPr/>
        </p:nvSpPr>
        <p:spPr bwMode="auto">
          <a:xfrm>
            <a:off x="6227461" y="2511425"/>
            <a:ext cx="280846"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lnSpc>
                <a:spcPct val="160000"/>
              </a:lnSpc>
            </a:pPr>
            <a:r>
              <a:rPr lang="en-US" altLang="ko-KR" sz="1600" b="1" dirty="0">
                <a:latin typeface="Garamond" pitchFamily="18" charset="0"/>
              </a:rPr>
              <a:t>0</a:t>
            </a:r>
          </a:p>
          <a:p>
            <a:pPr eaLnBrk="1" hangingPunct="1">
              <a:lnSpc>
                <a:spcPct val="160000"/>
              </a:lnSpc>
            </a:pPr>
            <a:r>
              <a:rPr lang="en-US" altLang="ko-KR" sz="1600" b="1" dirty="0">
                <a:latin typeface="Garamond" pitchFamily="18" charset="0"/>
              </a:rPr>
              <a:t>1</a:t>
            </a:r>
          </a:p>
          <a:p>
            <a:pPr eaLnBrk="1" hangingPunct="1">
              <a:lnSpc>
                <a:spcPct val="160000"/>
              </a:lnSpc>
            </a:pPr>
            <a:r>
              <a:rPr lang="en-US" altLang="ko-KR" sz="1600" b="1" dirty="0">
                <a:latin typeface="Garamond" pitchFamily="18" charset="0"/>
              </a:rPr>
              <a:t>2</a:t>
            </a:r>
          </a:p>
          <a:p>
            <a:pPr eaLnBrk="1" hangingPunct="1">
              <a:lnSpc>
                <a:spcPct val="160000"/>
              </a:lnSpc>
            </a:pPr>
            <a:r>
              <a:rPr lang="en-US" altLang="ko-KR" sz="1600" b="1" dirty="0">
                <a:latin typeface="Garamond" pitchFamily="18" charset="0"/>
              </a:rPr>
              <a:t>3</a:t>
            </a:r>
          </a:p>
          <a:p>
            <a:pPr eaLnBrk="1" hangingPunct="1">
              <a:lnSpc>
                <a:spcPct val="160000"/>
              </a:lnSpc>
            </a:pPr>
            <a:r>
              <a:rPr lang="en-US" altLang="ko-KR" sz="1600" b="1" dirty="0">
                <a:latin typeface="Garamond" pitchFamily="18" charset="0"/>
              </a:rPr>
              <a:t>4</a:t>
            </a:r>
          </a:p>
          <a:p>
            <a:pPr eaLnBrk="1" hangingPunct="1">
              <a:lnSpc>
                <a:spcPct val="160000"/>
              </a:lnSpc>
            </a:pPr>
            <a:r>
              <a:rPr lang="en-US" altLang="ko-KR" sz="1600" b="1" dirty="0">
                <a:latin typeface="Garamond" pitchFamily="18" charset="0"/>
              </a:rPr>
              <a:t>5</a:t>
            </a:r>
          </a:p>
          <a:p>
            <a:pPr eaLnBrk="1" hangingPunct="1">
              <a:lnSpc>
                <a:spcPct val="160000"/>
              </a:lnSpc>
            </a:pPr>
            <a:r>
              <a:rPr lang="en-US" altLang="ko-KR" sz="1600" b="1" dirty="0">
                <a:latin typeface="Garamond" pitchFamily="18" charset="0"/>
              </a:rPr>
              <a:t>6</a:t>
            </a:r>
          </a:p>
          <a:p>
            <a:pPr eaLnBrk="1" hangingPunct="1">
              <a:lnSpc>
                <a:spcPct val="160000"/>
              </a:lnSpc>
            </a:pPr>
            <a:r>
              <a:rPr lang="en-US" altLang="ko-KR" sz="1600" b="1" dirty="0">
                <a:latin typeface="Garamond" pitchFamily="18" charset="0"/>
              </a:rPr>
              <a:t>7</a:t>
            </a:r>
          </a:p>
          <a:p>
            <a:pPr eaLnBrk="1" hangingPunct="1">
              <a:lnSpc>
                <a:spcPct val="160000"/>
              </a:lnSpc>
            </a:pPr>
            <a:r>
              <a:rPr lang="en-US" altLang="ko-KR" sz="1600" dirty="0">
                <a:latin typeface="Garamond" pitchFamily="18" charset="0"/>
              </a:rPr>
              <a:t>8</a:t>
            </a:r>
          </a:p>
          <a:p>
            <a:pPr eaLnBrk="1" hangingPunct="1">
              <a:lnSpc>
                <a:spcPct val="160000"/>
              </a:lnSpc>
            </a:pPr>
            <a:r>
              <a:rPr lang="en-US" altLang="ko-KR" sz="1600" b="1" dirty="0">
                <a:latin typeface="Garamond" pitchFamily="18" charset="0"/>
              </a:rPr>
              <a:t>9</a:t>
            </a:r>
          </a:p>
        </p:txBody>
      </p:sp>
      <p:sp>
        <p:nvSpPr>
          <p:cNvPr id="30" name="Text Box 7"/>
          <p:cNvSpPr txBox="1">
            <a:spLocks noChangeArrowheads="1"/>
          </p:cNvSpPr>
          <p:nvPr/>
        </p:nvSpPr>
        <p:spPr bwMode="auto">
          <a:xfrm>
            <a:off x="7604245" y="2484438"/>
            <a:ext cx="280846"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lnSpc>
                <a:spcPct val="160000"/>
              </a:lnSpc>
            </a:pPr>
            <a:r>
              <a:rPr lang="en-US" altLang="ko-KR" sz="1600" b="1" dirty="0">
                <a:latin typeface="Garamond" pitchFamily="18" charset="0"/>
              </a:rPr>
              <a:t>0</a:t>
            </a:r>
          </a:p>
          <a:p>
            <a:pPr eaLnBrk="1" hangingPunct="1">
              <a:lnSpc>
                <a:spcPct val="160000"/>
              </a:lnSpc>
            </a:pPr>
            <a:r>
              <a:rPr lang="en-US" altLang="ko-KR" sz="1600" b="1" dirty="0">
                <a:latin typeface="Garamond" pitchFamily="18" charset="0"/>
              </a:rPr>
              <a:t>1</a:t>
            </a:r>
          </a:p>
          <a:p>
            <a:pPr eaLnBrk="1" hangingPunct="1">
              <a:lnSpc>
                <a:spcPct val="160000"/>
              </a:lnSpc>
            </a:pPr>
            <a:r>
              <a:rPr lang="en-US" altLang="ko-KR" sz="1600" b="1" dirty="0">
                <a:latin typeface="Garamond" pitchFamily="18" charset="0"/>
              </a:rPr>
              <a:t>2</a:t>
            </a:r>
          </a:p>
          <a:p>
            <a:pPr eaLnBrk="1" hangingPunct="1">
              <a:lnSpc>
                <a:spcPct val="160000"/>
              </a:lnSpc>
            </a:pPr>
            <a:r>
              <a:rPr lang="en-US" altLang="ko-KR" sz="1600" b="1" dirty="0">
                <a:latin typeface="Garamond" pitchFamily="18" charset="0"/>
              </a:rPr>
              <a:t>3</a:t>
            </a:r>
          </a:p>
          <a:p>
            <a:pPr eaLnBrk="1" hangingPunct="1">
              <a:lnSpc>
                <a:spcPct val="160000"/>
              </a:lnSpc>
            </a:pPr>
            <a:r>
              <a:rPr lang="en-US" altLang="ko-KR" sz="1600" b="1" dirty="0">
                <a:latin typeface="Garamond" pitchFamily="18" charset="0"/>
              </a:rPr>
              <a:t>4</a:t>
            </a:r>
          </a:p>
          <a:p>
            <a:pPr eaLnBrk="1" hangingPunct="1">
              <a:lnSpc>
                <a:spcPct val="160000"/>
              </a:lnSpc>
            </a:pPr>
            <a:r>
              <a:rPr lang="en-US" altLang="ko-KR" sz="1600" b="1" dirty="0">
                <a:latin typeface="Garamond" pitchFamily="18" charset="0"/>
              </a:rPr>
              <a:t>5</a:t>
            </a:r>
          </a:p>
          <a:p>
            <a:pPr eaLnBrk="1" hangingPunct="1">
              <a:lnSpc>
                <a:spcPct val="160000"/>
              </a:lnSpc>
            </a:pPr>
            <a:r>
              <a:rPr lang="en-US" altLang="ko-KR" sz="1600" b="1" dirty="0">
                <a:latin typeface="Garamond" pitchFamily="18" charset="0"/>
              </a:rPr>
              <a:t>6</a:t>
            </a:r>
          </a:p>
          <a:p>
            <a:pPr eaLnBrk="1" hangingPunct="1">
              <a:lnSpc>
                <a:spcPct val="160000"/>
              </a:lnSpc>
            </a:pPr>
            <a:r>
              <a:rPr lang="en-US" altLang="ko-KR" sz="1600" b="1" dirty="0">
                <a:latin typeface="Garamond" pitchFamily="18" charset="0"/>
              </a:rPr>
              <a:t>7</a:t>
            </a:r>
          </a:p>
          <a:p>
            <a:pPr eaLnBrk="1" hangingPunct="1">
              <a:lnSpc>
                <a:spcPct val="160000"/>
              </a:lnSpc>
            </a:pPr>
            <a:r>
              <a:rPr lang="en-US" altLang="ko-KR" sz="1600" dirty="0">
                <a:latin typeface="Garamond" pitchFamily="18" charset="0"/>
              </a:rPr>
              <a:t>8</a:t>
            </a:r>
          </a:p>
          <a:p>
            <a:pPr eaLnBrk="1" hangingPunct="1">
              <a:lnSpc>
                <a:spcPct val="160000"/>
              </a:lnSpc>
            </a:pPr>
            <a:r>
              <a:rPr lang="en-US" altLang="ko-KR" sz="1600" b="1" dirty="0">
                <a:latin typeface="Garamond" pitchFamily="18" charset="0"/>
              </a:rPr>
              <a:t>9</a:t>
            </a:r>
          </a:p>
        </p:txBody>
      </p:sp>
      <p:sp>
        <p:nvSpPr>
          <p:cNvPr id="31" name="Text Box 8"/>
          <p:cNvSpPr txBox="1">
            <a:spLocks noChangeArrowheads="1"/>
          </p:cNvSpPr>
          <p:nvPr/>
        </p:nvSpPr>
        <p:spPr bwMode="auto">
          <a:xfrm>
            <a:off x="3937521" y="2308225"/>
            <a:ext cx="1000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600" b="1">
                <a:latin typeface="Garamond" pitchFamily="18" charset="0"/>
              </a:rPr>
              <a:t>insert(50)</a:t>
            </a:r>
          </a:p>
        </p:txBody>
      </p:sp>
      <p:sp>
        <p:nvSpPr>
          <p:cNvPr id="32" name="Text Box 9"/>
          <p:cNvSpPr txBox="1">
            <a:spLocks noChangeArrowheads="1"/>
          </p:cNvSpPr>
          <p:nvPr/>
        </p:nvSpPr>
        <p:spPr bwMode="auto">
          <a:xfrm>
            <a:off x="5305673" y="2317750"/>
            <a:ext cx="1000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600" b="1">
                <a:latin typeface="Garamond" pitchFamily="18" charset="0"/>
              </a:rPr>
              <a:t>insert(42)</a:t>
            </a:r>
          </a:p>
        </p:txBody>
      </p:sp>
      <p:sp>
        <p:nvSpPr>
          <p:cNvPr id="33" name="Text Box 10"/>
          <p:cNvSpPr txBox="1">
            <a:spLocks noChangeArrowheads="1"/>
          </p:cNvSpPr>
          <p:nvPr/>
        </p:nvSpPr>
        <p:spPr bwMode="auto">
          <a:xfrm>
            <a:off x="6450558" y="2287588"/>
            <a:ext cx="1000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600" b="1">
                <a:latin typeface="Garamond" pitchFamily="18" charset="0"/>
              </a:rPr>
              <a:t>insert(92)</a:t>
            </a:r>
          </a:p>
        </p:txBody>
      </p:sp>
      <p:sp>
        <p:nvSpPr>
          <p:cNvPr id="34" name="Text Box 11"/>
          <p:cNvSpPr txBox="1">
            <a:spLocks noChangeArrowheads="1"/>
          </p:cNvSpPr>
          <p:nvPr/>
        </p:nvSpPr>
        <p:spPr bwMode="auto">
          <a:xfrm>
            <a:off x="7812360" y="2273300"/>
            <a:ext cx="985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600" b="1">
                <a:latin typeface="Garamond" pitchFamily="18" charset="0"/>
              </a:rPr>
              <a:t>insert(31)</a:t>
            </a:r>
          </a:p>
        </p:txBody>
      </p:sp>
      <p:sp>
        <p:nvSpPr>
          <p:cNvPr id="35" name="Line 12"/>
          <p:cNvSpPr>
            <a:spLocks noChangeShapeType="1"/>
          </p:cNvSpPr>
          <p:nvPr/>
        </p:nvSpPr>
        <p:spPr bwMode="auto">
          <a:xfrm>
            <a:off x="4734446" y="2830513"/>
            <a:ext cx="249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6" name="Line 13"/>
          <p:cNvSpPr>
            <a:spLocks noChangeShapeType="1"/>
          </p:cNvSpPr>
          <p:nvPr/>
        </p:nvSpPr>
        <p:spPr bwMode="auto">
          <a:xfrm>
            <a:off x="4983683" y="2830513"/>
            <a:ext cx="0" cy="352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7" name="Line 14"/>
          <p:cNvSpPr>
            <a:spLocks noChangeShapeType="1"/>
          </p:cNvSpPr>
          <p:nvPr/>
        </p:nvSpPr>
        <p:spPr bwMode="auto">
          <a:xfrm flipH="1">
            <a:off x="4734446" y="3170238"/>
            <a:ext cx="249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8" name="Line 15"/>
          <p:cNvSpPr>
            <a:spLocks noChangeShapeType="1"/>
          </p:cNvSpPr>
          <p:nvPr/>
        </p:nvSpPr>
        <p:spPr bwMode="auto">
          <a:xfrm>
            <a:off x="7264945" y="3584575"/>
            <a:ext cx="249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9" name="Line 16"/>
          <p:cNvSpPr>
            <a:spLocks noChangeShapeType="1"/>
          </p:cNvSpPr>
          <p:nvPr/>
        </p:nvSpPr>
        <p:spPr bwMode="auto">
          <a:xfrm>
            <a:off x="7514183" y="3584575"/>
            <a:ext cx="0" cy="352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0" name="Line 17"/>
          <p:cNvSpPr>
            <a:spLocks noChangeShapeType="1"/>
          </p:cNvSpPr>
          <p:nvPr/>
        </p:nvSpPr>
        <p:spPr bwMode="auto">
          <a:xfrm flipH="1">
            <a:off x="7264945" y="3924300"/>
            <a:ext cx="249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41" name="Line 18"/>
          <p:cNvSpPr>
            <a:spLocks noChangeShapeType="1"/>
          </p:cNvSpPr>
          <p:nvPr/>
        </p:nvSpPr>
        <p:spPr bwMode="auto">
          <a:xfrm>
            <a:off x="8617222" y="3140075"/>
            <a:ext cx="249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2" name="Line 19"/>
          <p:cNvSpPr>
            <a:spLocks noChangeShapeType="1"/>
          </p:cNvSpPr>
          <p:nvPr/>
        </p:nvSpPr>
        <p:spPr bwMode="auto">
          <a:xfrm>
            <a:off x="8866460" y="3138488"/>
            <a:ext cx="0"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3" name="Line 20"/>
          <p:cNvSpPr>
            <a:spLocks noChangeShapeType="1"/>
          </p:cNvSpPr>
          <p:nvPr/>
        </p:nvSpPr>
        <p:spPr bwMode="auto">
          <a:xfrm flipH="1">
            <a:off x="8617222" y="4276725"/>
            <a:ext cx="249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graphicFrame>
        <p:nvGraphicFramePr>
          <p:cNvPr id="44" name="Group 21"/>
          <p:cNvGraphicFramePr>
            <a:graphicFrameLocks noGrp="1"/>
          </p:cNvGraphicFramePr>
          <p:nvPr>
            <p:extLst>
              <p:ext uri="{D42A27DB-BD31-4B8C-83A1-F6EECF244321}">
                <p14:modId xmlns:p14="http://schemas.microsoft.com/office/powerpoint/2010/main" val="417107453"/>
              </p:ext>
            </p:extLst>
          </p:nvPr>
        </p:nvGraphicFramePr>
        <p:xfrm>
          <a:off x="4020071" y="2651125"/>
          <a:ext cx="739775" cy="3819721"/>
        </p:xfrm>
        <a:graphic>
          <a:graphicData uri="http://schemas.openxmlformats.org/drawingml/2006/table">
            <a:tbl>
              <a:tblPr/>
              <a:tblGrid>
                <a:gridCol w="739775">
                  <a:extLst>
                    <a:ext uri="{9D8B030D-6E8A-4147-A177-3AD203B41FA5}">
                      <a16:colId xmlns:a16="http://schemas.microsoft.com/office/drawing/2014/main" val="20000"/>
                    </a:ext>
                  </a:extLst>
                </a:gridCol>
              </a:tblGrid>
              <a:tr h="391891">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88639">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50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1891">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0264">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0264">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90264">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90264">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8654">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68795">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68795">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graphicFrame>
        <p:nvGraphicFramePr>
          <p:cNvPr id="45" name="Group 41"/>
          <p:cNvGraphicFramePr>
            <a:graphicFrameLocks noGrp="1"/>
          </p:cNvGraphicFramePr>
          <p:nvPr>
            <p:extLst>
              <p:ext uri="{D42A27DB-BD31-4B8C-83A1-F6EECF244321}">
                <p14:modId xmlns:p14="http://schemas.microsoft.com/office/powerpoint/2010/main" val="4294406279"/>
              </p:ext>
            </p:extLst>
          </p:nvPr>
        </p:nvGraphicFramePr>
        <p:xfrm>
          <a:off x="5378698" y="2647950"/>
          <a:ext cx="739775" cy="3750747"/>
        </p:xfrm>
        <a:graphic>
          <a:graphicData uri="http://schemas.openxmlformats.org/drawingml/2006/table">
            <a:tbl>
              <a:tblPr/>
              <a:tblGrid>
                <a:gridCol w="739775">
                  <a:extLst>
                    <a:ext uri="{9D8B030D-6E8A-4147-A177-3AD203B41FA5}">
                      <a16:colId xmlns:a16="http://schemas.microsoft.com/office/drawing/2014/main" val="20000"/>
                    </a:ext>
                  </a:extLst>
                </a:gridCol>
              </a:tblGrid>
              <a:tr h="388224">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85002">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50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8224">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42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6612">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6612">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6612">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31972">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9787">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38412">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0929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graphicFrame>
        <p:nvGraphicFramePr>
          <p:cNvPr id="46" name="Group 61"/>
          <p:cNvGraphicFramePr>
            <a:graphicFrameLocks noGrp="1"/>
          </p:cNvGraphicFramePr>
          <p:nvPr>
            <p:extLst>
              <p:ext uri="{D42A27DB-BD31-4B8C-83A1-F6EECF244321}">
                <p14:modId xmlns:p14="http://schemas.microsoft.com/office/powerpoint/2010/main" val="3623567951"/>
              </p:ext>
            </p:extLst>
          </p:nvPr>
        </p:nvGraphicFramePr>
        <p:xfrm>
          <a:off x="6545808" y="2632075"/>
          <a:ext cx="739775" cy="3793616"/>
        </p:xfrm>
        <a:graphic>
          <a:graphicData uri="http://schemas.openxmlformats.org/drawingml/2006/table">
            <a:tbl>
              <a:tblPr/>
              <a:tblGrid>
                <a:gridCol w="739775">
                  <a:extLst>
                    <a:ext uri="{9D8B030D-6E8A-4147-A177-3AD203B41FA5}">
                      <a16:colId xmlns:a16="http://schemas.microsoft.com/office/drawing/2014/main" val="20000"/>
                    </a:ext>
                  </a:extLst>
                </a:gridCol>
              </a:tblGrid>
              <a:tr h="398468">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95161">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50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8468">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42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6814">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92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6814">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96814">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96814">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21828">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74984">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17451">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graphicFrame>
        <p:nvGraphicFramePr>
          <p:cNvPr id="47" name="Group 81"/>
          <p:cNvGraphicFramePr>
            <a:graphicFrameLocks noGrp="1"/>
          </p:cNvGraphicFramePr>
          <p:nvPr>
            <p:extLst>
              <p:ext uri="{D42A27DB-BD31-4B8C-83A1-F6EECF244321}">
                <p14:modId xmlns:p14="http://schemas.microsoft.com/office/powerpoint/2010/main" val="2823532456"/>
              </p:ext>
            </p:extLst>
          </p:nvPr>
        </p:nvGraphicFramePr>
        <p:xfrm>
          <a:off x="7883797" y="2600325"/>
          <a:ext cx="739775" cy="3797771"/>
        </p:xfrm>
        <a:graphic>
          <a:graphicData uri="http://schemas.openxmlformats.org/drawingml/2006/table">
            <a:tbl>
              <a:tblPr/>
              <a:tblGrid>
                <a:gridCol w="739775">
                  <a:extLst>
                    <a:ext uri="{9D8B030D-6E8A-4147-A177-3AD203B41FA5}">
                      <a16:colId xmlns:a16="http://schemas.microsoft.com/office/drawing/2014/main" val="20000"/>
                    </a:ext>
                  </a:extLst>
                </a:gridCol>
              </a:tblGrid>
              <a:tr h="382588">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9413">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50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2588">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42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92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31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34254">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3908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32048">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27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5924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E05F3B6A-9E78-419F-902E-C61993298AAE}" type="slidenum">
              <a:rPr kumimoji="0" lang="en-US" altLang="ko-KR" sz="1400" smtClean="0">
                <a:latin typeface="Trebuchet MS" pitchFamily="34" charset="0"/>
              </a:rPr>
              <a:pPr/>
              <a:t>15</a:t>
            </a:fld>
            <a:endParaRPr kumimoji="0" lang="en-US" altLang="ko-KR" sz="1400">
              <a:latin typeface="Trebuchet MS" pitchFamily="34" charset="0"/>
            </a:endParaRPr>
          </a:p>
        </p:txBody>
      </p:sp>
      <p:sp>
        <p:nvSpPr>
          <p:cNvPr id="13315" name="Text Box 3"/>
          <p:cNvSpPr txBox="1">
            <a:spLocks noChangeArrowheads="1"/>
          </p:cNvSpPr>
          <p:nvPr/>
        </p:nvSpPr>
        <p:spPr bwMode="auto">
          <a:xfrm>
            <a:off x="557213" y="1196752"/>
            <a:ext cx="7975600" cy="413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spcBef>
                <a:spcPct val="50000"/>
              </a:spcBef>
              <a:buFontTx/>
              <a:buChar char="•"/>
            </a:pPr>
            <a:r>
              <a:rPr lang="en-US" altLang="ko-KR" sz="2200" dirty="0">
                <a:latin typeface="Garamond" pitchFamily="18" charset="0"/>
              </a:rPr>
              <a:t> </a:t>
            </a:r>
            <a:r>
              <a:rPr lang="en-US" altLang="ko-KR" sz="2200" dirty="0">
                <a:solidFill>
                  <a:srgbClr val="FF0000"/>
                </a:solidFill>
                <a:latin typeface="Garamond" pitchFamily="18" charset="0"/>
              </a:rPr>
              <a:t>Primary Clustering</a:t>
            </a:r>
          </a:p>
          <a:p>
            <a:pPr marL="800100" lvl="1" indent="-342900" algn="just" eaLnBrk="1" hangingPunct="1">
              <a:spcBef>
                <a:spcPct val="50000"/>
              </a:spcBef>
              <a:buFont typeface="Wingdings" pitchFamily="2" charset="2"/>
              <a:buChar char="ü"/>
            </a:pPr>
            <a:r>
              <a:rPr lang="en-US" altLang="ko-KR" sz="2000" dirty="0">
                <a:latin typeface="Garamond" pitchFamily="18" charset="0"/>
              </a:rPr>
              <a:t>Many keys with the same hash value (due to poor choice for hash function) can build up long runs of occupied slots.</a:t>
            </a:r>
          </a:p>
          <a:p>
            <a:pPr marL="800100" lvl="1" indent="-342900" algn="just" eaLnBrk="1" hangingPunct="1">
              <a:spcBef>
                <a:spcPct val="50000"/>
              </a:spcBef>
              <a:buFont typeface="Wingdings" pitchFamily="2" charset="2"/>
              <a:buChar char="ü"/>
            </a:pPr>
            <a:r>
              <a:rPr lang="en-US" altLang="ko-KR" sz="2000" dirty="0">
                <a:latin typeface="Garamond" pitchFamily="18" charset="0"/>
              </a:rPr>
              <a:t>Other keys with the adjacent hash values to the cluster may be greatly affected.</a:t>
            </a:r>
          </a:p>
          <a:p>
            <a:pPr algn="just" eaLnBrk="1" hangingPunct="1">
              <a:spcBef>
                <a:spcPct val="50000"/>
              </a:spcBef>
            </a:pPr>
            <a:r>
              <a:rPr lang="en-US" altLang="ko-KR" sz="2200" dirty="0">
                <a:latin typeface="Garamond" pitchFamily="18" charset="0"/>
              </a:rPr>
              <a:t> </a:t>
            </a:r>
          </a:p>
          <a:p>
            <a:pPr algn="just" eaLnBrk="1" hangingPunct="1">
              <a:spcBef>
                <a:spcPct val="50000"/>
              </a:spcBef>
              <a:buFontTx/>
              <a:buChar char="•"/>
            </a:pPr>
            <a:r>
              <a:rPr lang="en-US" altLang="ko-KR" sz="2000" dirty="0">
                <a:latin typeface="Garamond" pitchFamily="18" charset="0"/>
              </a:rPr>
              <a:t> </a:t>
            </a:r>
            <a:r>
              <a:rPr lang="en-US" altLang="ko-KR" dirty="0">
                <a:latin typeface="Garamond" pitchFamily="18" charset="0"/>
              </a:rPr>
              <a:t>The problem with clustering is that even  if the table is relatively empty, any key that hashed into the cluster will require several attempts to resolve the collision, and then it will add to the cluster.</a:t>
            </a:r>
          </a:p>
        </p:txBody>
      </p:sp>
      <p:sp>
        <p:nvSpPr>
          <p:cNvPr id="13318" name="Rectangle 6"/>
          <p:cNvSpPr>
            <a:spLocks noChangeArrowheads="1"/>
          </p:cNvSpPr>
          <p:nvPr/>
        </p:nvSpPr>
        <p:spPr bwMode="auto">
          <a:xfrm>
            <a:off x="557213"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Problem with LP: Clustering</a:t>
            </a:r>
          </a:p>
        </p:txBody>
      </p:sp>
    </p:spTree>
    <p:extLst>
      <p:ext uri="{BB962C8B-B14F-4D97-AF65-F5344CB8AC3E}">
        <p14:creationId xmlns:p14="http://schemas.microsoft.com/office/powerpoint/2010/main" val="499577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E05F3B6A-9E78-419F-902E-C61993298AAE}" type="slidenum">
              <a:rPr kumimoji="0" lang="en-US" altLang="ko-KR" sz="1400" smtClean="0">
                <a:latin typeface="Trebuchet MS" pitchFamily="34" charset="0"/>
              </a:rPr>
              <a:pPr/>
              <a:t>16</a:t>
            </a:fld>
            <a:endParaRPr kumimoji="0" lang="en-US" altLang="ko-KR" sz="1400">
              <a:latin typeface="Trebuchet MS" pitchFamily="34" charset="0"/>
            </a:endParaRPr>
          </a:p>
        </p:txBody>
      </p:sp>
      <mc:AlternateContent xmlns:mc="http://schemas.openxmlformats.org/markup-compatibility/2006" xmlns:a14="http://schemas.microsoft.com/office/drawing/2010/main">
        <mc:Choice Requires="a14">
          <p:sp>
            <p:nvSpPr>
              <p:cNvPr id="13315" name="Text Box 3"/>
              <p:cNvSpPr txBox="1">
                <a:spLocks noChangeArrowheads="1"/>
              </p:cNvSpPr>
              <p:nvPr/>
            </p:nvSpPr>
            <p:spPr bwMode="auto">
              <a:xfrm>
                <a:off x="557213" y="1196752"/>
                <a:ext cx="7975600" cy="41474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spcBef>
                    <a:spcPct val="50000"/>
                  </a:spcBef>
                </a:pPr>
                <a:r>
                  <a:rPr lang="en-US" altLang="ko-KR" sz="2200" dirty="0">
                    <a:latin typeface="Garamond" pitchFamily="18" charset="0"/>
                  </a:rPr>
                  <a:t>As the table becomes denser, the side effect of clustering becomes serious and it is harder to find empty locations in the table</a:t>
                </a:r>
              </a:p>
              <a:p>
                <a:pPr algn="just" eaLnBrk="1" hangingPunct="1">
                  <a:spcBef>
                    <a:spcPct val="50000"/>
                  </a:spcBef>
                </a:pPr>
                <a:r>
                  <a:rPr lang="en-US" altLang="ko-KR" sz="2200" dirty="0">
                    <a:latin typeface="Garamond" pitchFamily="18" charset="0"/>
                  </a:rPr>
                  <a:t>     Successful Search:</a:t>
                </a:r>
                <a14:m>
                  <m:oMath xmlns:m="http://schemas.openxmlformats.org/officeDocument/2006/math">
                    <m:sSub>
                      <m:sSubPr>
                        <m:ctrlPr>
                          <a:rPr lang="en-US" altLang="ko-KR" sz="2200" i="1" smtClean="0">
                            <a:latin typeface="Cambria Math" panose="02040503050406030204" pitchFamily="18" charset="0"/>
                          </a:rPr>
                        </m:ctrlPr>
                      </m:sSubPr>
                      <m:e>
                        <m:r>
                          <a:rPr lang="en-US" altLang="ko-KR" sz="2200" b="1" i="1" smtClean="0">
                            <a:latin typeface="Cambria Math"/>
                          </a:rPr>
                          <m:t> </m:t>
                        </m:r>
                        <m:r>
                          <a:rPr lang="en-US" altLang="ko-KR" sz="2200" b="1" i="1" smtClean="0">
                            <a:latin typeface="Cambria Math"/>
                          </a:rPr>
                          <m:t>𝑺</m:t>
                        </m:r>
                      </m:e>
                      <m:sub>
                        <m:r>
                          <a:rPr lang="en-US" altLang="ko-KR" sz="2200" b="1" i="1" smtClean="0">
                            <a:latin typeface="Cambria Math"/>
                          </a:rPr>
                          <m:t>𝒍𝒑</m:t>
                        </m:r>
                      </m:sub>
                    </m:sSub>
                    <m:r>
                      <a:rPr lang="en-US" altLang="ko-KR" sz="2200" b="1" i="1" smtClean="0">
                        <a:latin typeface="Cambria Math"/>
                      </a:rPr>
                      <m:t>=</m:t>
                    </m:r>
                    <m:f>
                      <m:fPr>
                        <m:ctrlPr>
                          <a:rPr lang="en-US" altLang="ko-KR" sz="2200" b="1" i="1" smtClean="0">
                            <a:latin typeface="Cambria Math" panose="02040503050406030204" pitchFamily="18" charset="0"/>
                          </a:rPr>
                        </m:ctrlPr>
                      </m:fPr>
                      <m:num>
                        <m:r>
                          <a:rPr lang="en-US" altLang="ko-KR" sz="2200" b="1" i="1" smtClean="0">
                            <a:latin typeface="Cambria Math"/>
                          </a:rPr>
                          <m:t>𝟏</m:t>
                        </m:r>
                      </m:num>
                      <m:den>
                        <m:r>
                          <a:rPr lang="en-US" altLang="ko-KR" sz="2200" b="1" i="1" smtClean="0">
                            <a:latin typeface="Cambria Math"/>
                          </a:rPr>
                          <m:t>𝟐</m:t>
                        </m:r>
                      </m:den>
                    </m:f>
                    <m:r>
                      <a:rPr lang="en-US" altLang="ko-KR" sz="2200" b="1" i="1" smtClean="0">
                        <a:latin typeface="Cambria Math"/>
                      </a:rPr>
                      <m:t>(</m:t>
                    </m:r>
                    <m:r>
                      <a:rPr lang="en-US" altLang="ko-KR" sz="2200" b="1" i="1" smtClean="0">
                        <a:latin typeface="Cambria Math"/>
                      </a:rPr>
                      <m:t>𝟏</m:t>
                    </m:r>
                    <m:r>
                      <a:rPr lang="en-US" altLang="ko-KR" sz="2200" b="1" i="1" smtClean="0">
                        <a:latin typeface="Cambria Math"/>
                      </a:rPr>
                      <m:t>+</m:t>
                    </m:r>
                    <m:f>
                      <m:fPr>
                        <m:ctrlPr>
                          <a:rPr lang="en-US" altLang="ko-KR" sz="2200" b="1" i="1" smtClean="0">
                            <a:latin typeface="Cambria Math" panose="02040503050406030204" pitchFamily="18" charset="0"/>
                          </a:rPr>
                        </m:ctrlPr>
                      </m:fPr>
                      <m:num>
                        <m:r>
                          <a:rPr lang="en-US" altLang="ko-KR" sz="2200" b="1" i="1" smtClean="0">
                            <a:latin typeface="Cambria Math"/>
                          </a:rPr>
                          <m:t>𝟏</m:t>
                        </m:r>
                      </m:num>
                      <m:den>
                        <m:r>
                          <a:rPr lang="en-US" altLang="ko-KR" sz="2200" b="1" i="1" smtClean="0">
                            <a:latin typeface="Cambria Math"/>
                          </a:rPr>
                          <m:t>𝟏</m:t>
                        </m:r>
                        <m:r>
                          <a:rPr lang="en-US" altLang="ko-KR" sz="2200" b="0" i="1" smtClean="0">
                            <a:latin typeface="Cambria Math"/>
                          </a:rPr>
                          <m:t>−</m:t>
                        </m:r>
                        <m:r>
                          <m:rPr>
                            <m:nor/>
                          </m:rPr>
                          <a:rPr lang="ko-KR" altLang="en-US" sz="2200" b="0" smtClean="0">
                            <a:latin typeface="Cambria Math"/>
                          </a:rPr>
                          <m:t>𝛌</m:t>
                        </m:r>
                      </m:den>
                    </m:f>
                  </m:oMath>
                </a14:m>
                <a:r>
                  <a:rPr lang="en-US" altLang="ko-KR" sz="2200" dirty="0">
                    <a:latin typeface="Garamond" pitchFamily="18" charset="0"/>
                  </a:rPr>
                  <a:t>)</a:t>
                </a:r>
              </a:p>
              <a:p>
                <a:pPr algn="just" eaLnBrk="1" hangingPunct="1">
                  <a:spcBef>
                    <a:spcPct val="50000"/>
                  </a:spcBef>
                </a:pPr>
                <a:r>
                  <a:rPr lang="en-US" altLang="ko-KR" sz="2200" dirty="0">
                    <a:latin typeface="Garamond" pitchFamily="18" charset="0"/>
                  </a:rPr>
                  <a:t>     Unsuccessful Search: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a:rPr>
                          <m:t> </m:t>
                        </m:r>
                        <m:r>
                          <a:rPr lang="en-US" altLang="ko-KR" sz="2200" b="1" i="1" smtClean="0">
                            <a:latin typeface="Cambria Math"/>
                          </a:rPr>
                          <m:t>𝑼</m:t>
                        </m:r>
                      </m:e>
                      <m:sub>
                        <m:r>
                          <a:rPr lang="en-US" altLang="ko-KR" sz="2200" i="1">
                            <a:latin typeface="Cambria Math"/>
                          </a:rPr>
                          <m:t>𝒍𝒑</m:t>
                        </m:r>
                      </m:sub>
                    </m:sSub>
                    <m:r>
                      <a:rPr lang="en-US" altLang="ko-KR" sz="2200" i="1">
                        <a:latin typeface="Cambria Math"/>
                      </a:rPr>
                      <m:t>=</m:t>
                    </m:r>
                    <m:f>
                      <m:fPr>
                        <m:ctrlPr>
                          <a:rPr lang="en-US" altLang="ko-KR" sz="2200" i="1">
                            <a:latin typeface="Cambria Math" panose="02040503050406030204" pitchFamily="18" charset="0"/>
                          </a:rPr>
                        </m:ctrlPr>
                      </m:fPr>
                      <m:num>
                        <m:r>
                          <a:rPr lang="en-US" altLang="ko-KR" sz="2200" i="1">
                            <a:latin typeface="Cambria Math"/>
                          </a:rPr>
                          <m:t>𝟏</m:t>
                        </m:r>
                      </m:num>
                      <m:den>
                        <m:r>
                          <a:rPr lang="en-US" altLang="ko-KR" sz="2200" i="1">
                            <a:latin typeface="Cambria Math"/>
                          </a:rPr>
                          <m:t>𝟐</m:t>
                        </m:r>
                      </m:den>
                    </m:f>
                    <m:d>
                      <m:dPr>
                        <m:begChr m:val="{"/>
                        <m:endChr m:val="}"/>
                        <m:ctrlPr>
                          <a:rPr lang="en-US" altLang="ko-KR" sz="2200" i="1" smtClean="0">
                            <a:latin typeface="Cambria Math" panose="02040503050406030204" pitchFamily="18" charset="0"/>
                          </a:rPr>
                        </m:ctrlPr>
                      </m:dPr>
                      <m:e>
                        <m:r>
                          <a:rPr lang="en-US" altLang="ko-KR" sz="2200" b="1" i="1" smtClean="0">
                            <a:latin typeface="Cambria Math"/>
                          </a:rPr>
                          <m:t>𝟏</m:t>
                        </m:r>
                        <m:r>
                          <a:rPr lang="en-US" altLang="ko-KR" sz="2200" b="1" i="1" smtClean="0">
                            <a:latin typeface="Cambria Math"/>
                          </a:rPr>
                          <m:t>+</m:t>
                        </m:r>
                        <m:sSup>
                          <m:sSupPr>
                            <m:ctrlPr>
                              <a:rPr lang="en-US" altLang="ko-KR" sz="2200" b="1" i="1" smtClean="0">
                                <a:latin typeface="Cambria Math" panose="02040503050406030204" pitchFamily="18" charset="0"/>
                              </a:rPr>
                            </m:ctrlPr>
                          </m:sSupPr>
                          <m:e>
                            <m:d>
                              <m:dPr>
                                <m:ctrlPr>
                                  <a:rPr lang="en-US" altLang="ko-KR" sz="2200" i="1">
                                    <a:latin typeface="Cambria Math" panose="02040503050406030204" pitchFamily="18" charset="0"/>
                                  </a:rPr>
                                </m:ctrlPr>
                              </m:dPr>
                              <m:e>
                                <m:f>
                                  <m:fPr>
                                    <m:ctrlPr>
                                      <a:rPr lang="en-US" altLang="ko-KR" sz="2200" i="1">
                                        <a:latin typeface="Cambria Math" panose="02040503050406030204" pitchFamily="18" charset="0"/>
                                      </a:rPr>
                                    </m:ctrlPr>
                                  </m:fPr>
                                  <m:num>
                                    <m:r>
                                      <a:rPr lang="en-US" altLang="ko-KR" sz="2200" b="1" i="1" smtClean="0">
                                        <a:latin typeface="Cambria Math"/>
                                      </a:rPr>
                                      <m:t>𝟏</m:t>
                                    </m:r>
                                  </m:num>
                                  <m:den>
                                    <m:r>
                                      <a:rPr lang="en-US" altLang="ko-KR" sz="2200" i="1">
                                        <a:latin typeface="Cambria Math"/>
                                      </a:rPr>
                                      <m:t>𝟏</m:t>
                                    </m:r>
                                    <m:r>
                                      <a:rPr lang="en-US" altLang="ko-KR" sz="2200" b="0" i="1">
                                        <a:latin typeface="Cambria Math"/>
                                      </a:rPr>
                                      <m:t>−</m:t>
                                    </m:r>
                                    <m:r>
                                      <m:rPr>
                                        <m:nor/>
                                      </m:rPr>
                                      <a:rPr lang="ko-KR" altLang="en-US" sz="2200" b="0">
                                        <a:latin typeface="Cambria Math"/>
                                      </a:rPr>
                                      <m:t>𝛌</m:t>
                                    </m:r>
                                  </m:den>
                                </m:f>
                              </m:e>
                            </m:d>
                          </m:e>
                          <m:sup>
                            <m:r>
                              <a:rPr lang="en-US" altLang="ko-KR" sz="2200" b="1" i="1" smtClean="0">
                                <a:latin typeface="Cambria Math"/>
                              </a:rPr>
                              <m:t>𝟐</m:t>
                            </m:r>
                          </m:sup>
                        </m:sSup>
                      </m:e>
                    </m:d>
                  </m:oMath>
                </a14:m>
                <a:endParaRPr lang="en-US" altLang="ko-KR" sz="2200" dirty="0">
                  <a:latin typeface="Garamond" pitchFamily="18" charset="0"/>
                </a:endParaRPr>
              </a:p>
              <a:p>
                <a:pPr algn="just" eaLnBrk="1" hangingPunct="1">
                  <a:spcBef>
                    <a:spcPct val="50000"/>
                  </a:spcBef>
                </a:pPr>
                <a:r>
                  <a:rPr lang="en-US" altLang="ko-KR" sz="2200" dirty="0">
                    <a:latin typeface="Garamond" pitchFamily="18" charset="0"/>
                  </a:rPr>
                  <a:t>As </a:t>
                </a:r>
                <a:r>
                  <a:rPr lang="en-US" altLang="ko-KR" sz="2200" dirty="0">
                    <a:latin typeface="Garamond" pitchFamily="18" charset="0"/>
                    <a:sym typeface="Symbol" pitchFamily="18" charset="2"/>
                  </a:rPr>
                  <a:t> approaches to 1, the search time grows to infinity</a:t>
                </a:r>
              </a:p>
              <a:p>
                <a:pPr algn="just" eaLnBrk="1" hangingPunct="1">
                  <a:spcBef>
                    <a:spcPct val="50000"/>
                  </a:spcBef>
                </a:pPr>
                <a:r>
                  <a:rPr lang="en-US" altLang="ko-KR" sz="2200" dirty="0">
                    <a:latin typeface="Garamond" pitchFamily="18" charset="0"/>
                    <a:sym typeface="Symbol" pitchFamily="18" charset="2"/>
                  </a:rPr>
                  <a:t>A rule of thumb: linear probing works well if the table is less than 75% full.</a:t>
                </a:r>
                <a:r>
                  <a:rPr lang="en-US" altLang="ko-KR" sz="2200" dirty="0">
                    <a:latin typeface="Garamond" pitchFamily="18" charset="0"/>
                  </a:rPr>
                  <a:t> </a:t>
                </a:r>
              </a:p>
            </p:txBody>
          </p:sp>
        </mc:Choice>
        <mc:Fallback xmlns="">
          <p:sp>
            <p:nvSpPr>
              <p:cNvPr id="13315" name="Text Box 3"/>
              <p:cNvSpPr txBox="1">
                <a:spLocks noRot="1" noChangeAspect="1" noMove="1" noResize="1" noEditPoints="1" noAdjustHandles="1" noChangeArrowheads="1" noChangeShapeType="1" noTextEdit="1"/>
              </p:cNvSpPr>
              <p:nvPr/>
            </p:nvSpPr>
            <p:spPr bwMode="auto">
              <a:xfrm>
                <a:off x="557213" y="1196752"/>
                <a:ext cx="7975600" cy="4147417"/>
              </a:xfrm>
              <a:prstGeom prst="rect">
                <a:avLst/>
              </a:prstGeom>
              <a:blipFill rotWithShape="1">
                <a:blip r:embed="rId2"/>
                <a:stretch>
                  <a:fillRect l="-917" t="-881" r="-993" b="-19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sp>
        <p:nvSpPr>
          <p:cNvPr id="13318" name="Rectangle 6"/>
          <p:cNvSpPr>
            <a:spLocks noChangeArrowheads="1"/>
          </p:cNvSpPr>
          <p:nvPr/>
        </p:nvSpPr>
        <p:spPr bwMode="auto">
          <a:xfrm>
            <a:off x="557213"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Problem with LP: Clustering</a:t>
            </a:r>
          </a:p>
        </p:txBody>
      </p:sp>
    </p:spTree>
    <p:extLst>
      <p:ext uri="{BB962C8B-B14F-4D97-AF65-F5344CB8AC3E}">
        <p14:creationId xmlns:p14="http://schemas.microsoft.com/office/powerpoint/2010/main" val="395408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52113113-9E74-4395-85AF-3893708420F7}" type="slidenum">
              <a:rPr kumimoji="0" lang="en-US" altLang="ko-KR" sz="1400" smtClean="0">
                <a:latin typeface="Trebuchet MS" pitchFamily="34" charset="0"/>
              </a:rPr>
              <a:pPr/>
              <a:t>17</a:t>
            </a:fld>
            <a:endParaRPr kumimoji="0" lang="en-US" altLang="ko-KR" sz="1400">
              <a:latin typeface="Trebuchet MS" pitchFamily="34" charset="0"/>
            </a:endParaRPr>
          </a:p>
        </p:txBody>
      </p:sp>
      <p:sp>
        <p:nvSpPr>
          <p:cNvPr id="14339" name="Line 3"/>
          <p:cNvSpPr>
            <a:spLocks noChangeShapeType="1"/>
          </p:cNvSpPr>
          <p:nvPr/>
        </p:nvSpPr>
        <p:spPr bwMode="auto">
          <a:xfrm>
            <a:off x="1190625" y="1681163"/>
            <a:ext cx="0" cy="3055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340" name="Text Box 4"/>
          <p:cNvSpPr txBox="1">
            <a:spLocks noChangeArrowheads="1"/>
          </p:cNvSpPr>
          <p:nvPr/>
        </p:nvSpPr>
        <p:spPr bwMode="auto">
          <a:xfrm>
            <a:off x="503238" y="1592263"/>
            <a:ext cx="508000"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r" eaLnBrk="1" hangingPunct="1">
              <a:lnSpc>
                <a:spcPct val="120000"/>
              </a:lnSpc>
            </a:pPr>
            <a:r>
              <a:rPr lang="en-US" altLang="ko-KR" sz="1600" b="1">
                <a:latin typeface="Garamond" pitchFamily="18" charset="0"/>
              </a:rPr>
              <a:t>15.0</a:t>
            </a:r>
          </a:p>
          <a:p>
            <a:pPr algn="r" eaLnBrk="1" hangingPunct="1">
              <a:lnSpc>
                <a:spcPct val="120000"/>
              </a:lnSpc>
            </a:pPr>
            <a:endParaRPr lang="en-US" altLang="ko-KR" sz="1600" b="1">
              <a:latin typeface="Garamond" pitchFamily="18" charset="0"/>
            </a:endParaRPr>
          </a:p>
          <a:p>
            <a:pPr algn="r" eaLnBrk="1" hangingPunct="1">
              <a:lnSpc>
                <a:spcPct val="120000"/>
              </a:lnSpc>
            </a:pPr>
            <a:r>
              <a:rPr lang="en-US" altLang="ko-KR" sz="1600" b="1">
                <a:latin typeface="Garamond" pitchFamily="18" charset="0"/>
              </a:rPr>
              <a:t>12.0</a:t>
            </a:r>
          </a:p>
          <a:p>
            <a:pPr algn="r" eaLnBrk="1" hangingPunct="1">
              <a:lnSpc>
                <a:spcPct val="120000"/>
              </a:lnSpc>
            </a:pPr>
            <a:endParaRPr lang="en-US" altLang="ko-KR" sz="1600" b="1">
              <a:latin typeface="Garamond" pitchFamily="18" charset="0"/>
            </a:endParaRPr>
          </a:p>
          <a:p>
            <a:pPr algn="r" eaLnBrk="1" hangingPunct="1">
              <a:lnSpc>
                <a:spcPct val="120000"/>
              </a:lnSpc>
            </a:pPr>
            <a:r>
              <a:rPr lang="en-US" altLang="ko-KR" sz="1600" b="1">
                <a:latin typeface="Garamond" pitchFamily="18" charset="0"/>
              </a:rPr>
              <a:t>9.0</a:t>
            </a:r>
          </a:p>
          <a:p>
            <a:pPr algn="r" eaLnBrk="1" hangingPunct="1">
              <a:lnSpc>
                <a:spcPct val="120000"/>
              </a:lnSpc>
            </a:pPr>
            <a:endParaRPr lang="en-US" altLang="ko-KR" sz="1600" b="1">
              <a:latin typeface="Garamond" pitchFamily="18" charset="0"/>
            </a:endParaRPr>
          </a:p>
          <a:p>
            <a:pPr algn="r" eaLnBrk="1" hangingPunct="1">
              <a:lnSpc>
                <a:spcPct val="120000"/>
              </a:lnSpc>
            </a:pPr>
            <a:r>
              <a:rPr lang="en-US" altLang="ko-KR" sz="1600" b="1">
                <a:latin typeface="Garamond" pitchFamily="18" charset="0"/>
              </a:rPr>
              <a:t>6.0</a:t>
            </a:r>
          </a:p>
          <a:p>
            <a:pPr algn="r" eaLnBrk="1" hangingPunct="1">
              <a:lnSpc>
                <a:spcPct val="120000"/>
              </a:lnSpc>
            </a:pPr>
            <a:endParaRPr lang="en-US" altLang="ko-KR" sz="1600" b="1">
              <a:latin typeface="Garamond" pitchFamily="18" charset="0"/>
            </a:endParaRPr>
          </a:p>
          <a:p>
            <a:pPr algn="r" eaLnBrk="1" hangingPunct="1">
              <a:lnSpc>
                <a:spcPct val="120000"/>
              </a:lnSpc>
            </a:pPr>
            <a:r>
              <a:rPr lang="en-US" altLang="ko-KR" sz="1600" b="1">
                <a:latin typeface="Garamond" pitchFamily="18" charset="0"/>
              </a:rPr>
              <a:t>3.0</a:t>
            </a:r>
          </a:p>
          <a:p>
            <a:pPr algn="r" eaLnBrk="1" hangingPunct="1">
              <a:lnSpc>
                <a:spcPct val="120000"/>
              </a:lnSpc>
            </a:pPr>
            <a:endParaRPr lang="en-US" altLang="ko-KR" sz="1600" b="1">
              <a:latin typeface="Garamond" pitchFamily="18" charset="0"/>
            </a:endParaRPr>
          </a:p>
          <a:p>
            <a:pPr algn="r" eaLnBrk="1" hangingPunct="1">
              <a:lnSpc>
                <a:spcPct val="120000"/>
              </a:lnSpc>
            </a:pPr>
            <a:r>
              <a:rPr lang="en-US" altLang="ko-KR" sz="1600" b="1">
                <a:latin typeface="Garamond" pitchFamily="18" charset="0"/>
              </a:rPr>
              <a:t>0.0</a:t>
            </a:r>
          </a:p>
        </p:txBody>
      </p:sp>
      <p:sp>
        <p:nvSpPr>
          <p:cNvPr id="14341" name="Line 5"/>
          <p:cNvSpPr>
            <a:spLocks noChangeShapeType="1"/>
          </p:cNvSpPr>
          <p:nvPr/>
        </p:nvSpPr>
        <p:spPr bwMode="auto">
          <a:xfrm>
            <a:off x="1190625" y="4725988"/>
            <a:ext cx="752475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342" name="Text Box 6"/>
          <p:cNvSpPr txBox="1">
            <a:spLocks noChangeArrowheads="1"/>
          </p:cNvSpPr>
          <p:nvPr/>
        </p:nvSpPr>
        <p:spPr bwMode="auto">
          <a:xfrm>
            <a:off x="1819275" y="4859338"/>
            <a:ext cx="6254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600" b="1">
                <a:latin typeface="Garamond" pitchFamily="18" charset="0"/>
              </a:rPr>
              <a:t>.10  .15  .20  .25  .30  .35  .40  .45  .50  .55  .60  .65  .70  .75  .80  .85  .90  .95</a:t>
            </a:r>
          </a:p>
        </p:txBody>
      </p:sp>
      <p:sp>
        <p:nvSpPr>
          <p:cNvPr id="14343" name="Freeform 7"/>
          <p:cNvSpPr>
            <a:spLocks/>
          </p:cNvSpPr>
          <p:nvPr/>
        </p:nvSpPr>
        <p:spPr bwMode="auto">
          <a:xfrm>
            <a:off x="1311275" y="1852613"/>
            <a:ext cx="5826125" cy="2625725"/>
          </a:xfrm>
          <a:custGeom>
            <a:avLst/>
            <a:gdLst>
              <a:gd name="T0" fmla="*/ 0 w 3628"/>
              <a:gd name="T1" fmla="*/ 2147483647 h 1341"/>
              <a:gd name="T2" fmla="*/ 2147483647 w 3628"/>
              <a:gd name="T3" fmla="*/ 2147483647 h 1341"/>
              <a:gd name="T4" fmla="*/ 2147483647 w 3628"/>
              <a:gd name="T5" fmla="*/ 2147483647 h 1341"/>
              <a:gd name="T6" fmla="*/ 2147483647 w 3628"/>
              <a:gd name="T7" fmla="*/ 2147483647 h 1341"/>
              <a:gd name="T8" fmla="*/ 2147483647 w 3628"/>
              <a:gd name="T9" fmla="*/ 0 h 1341"/>
              <a:gd name="T10" fmla="*/ 0 60000 65536"/>
              <a:gd name="T11" fmla="*/ 0 60000 65536"/>
              <a:gd name="T12" fmla="*/ 0 60000 65536"/>
              <a:gd name="T13" fmla="*/ 0 60000 65536"/>
              <a:gd name="T14" fmla="*/ 0 60000 65536"/>
              <a:gd name="T15" fmla="*/ 0 w 3628"/>
              <a:gd name="T16" fmla="*/ 0 h 1341"/>
              <a:gd name="T17" fmla="*/ 3628 w 3628"/>
              <a:gd name="T18" fmla="*/ 1341 h 1341"/>
            </a:gdLst>
            <a:ahLst/>
            <a:cxnLst>
              <a:cxn ang="T10">
                <a:pos x="T0" y="T1"/>
              </a:cxn>
              <a:cxn ang="T11">
                <a:pos x="T2" y="T3"/>
              </a:cxn>
              <a:cxn ang="T12">
                <a:pos x="T4" y="T5"/>
              </a:cxn>
              <a:cxn ang="T13">
                <a:pos x="T6" y="T7"/>
              </a:cxn>
              <a:cxn ang="T14">
                <a:pos x="T8" y="T9"/>
              </a:cxn>
            </a:cxnLst>
            <a:rect l="T15" t="T16" r="T17" b="T18"/>
            <a:pathLst>
              <a:path w="3628" h="1341">
                <a:moveTo>
                  <a:pt x="0" y="1341"/>
                </a:moveTo>
                <a:cubicBezTo>
                  <a:pt x="772" y="1340"/>
                  <a:pt x="1544" y="1339"/>
                  <a:pt x="2032" y="1284"/>
                </a:cubicBezTo>
                <a:cubicBezTo>
                  <a:pt x="2520" y="1229"/>
                  <a:pt x="2700" y="1123"/>
                  <a:pt x="2929" y="1012"/>
                </a:cubicBezTo>
                <a:cubicBezTo>
                  <a:pt x="3158" y="901"/>
                  <a:pt x="3290" y="786"/>
                  <a:pt x="3406" y="617"/>
                </a:cubicBezTo>
                <a:cubicBezTo>
                  <a:pt x="3522" y="448"/>
                  <a:pt x="3594" y="100"/>
                  <a:pt x="3628" y="0"/>
                </a:cubicBezTo>
              </a:path>
            </a:pathLst>
          </a:custGeom>
          <a:noFill/>
          <a:ln w="9525" cap="flat">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4344" name="Freeform 8"/>
          <p:cNvSpPr>
            <a:spLocks/>
          </p:cNvSpPr>
          <p:nvPr/>
        </p:nvSpPr>
        <p:spPr bwMode="auto">
          <a:xfrm>
            <a:off x="1336675" y="3121025"/>
            <a:ext cx="6727825" cy="1377950"/>
          </a:xfrm>
          <a:custGeom>
            <a:avLst/>
            <a:gdLst>
              <a:gd name="T0" fmla="*/ 0 w 4238"/>
              <a:gd name="T1" fmla="*/ 2114411888 h 868"/>
              <a:gd name="T2" fmla="*/ 2147483647 w 4238"/>
              <a:gd name="T3" fmla="*/ 2147483647 h 868"/>
              <a:gd name="T4" fmla="*/ 2147483647 w 4238"/>
              <a:gd name="T5" fmla="*/ 2147483647 h 868"/>
              <a:gd name="T6" fmla="*/ 2147483647 w 4238"/>
              <a:gd name="T7" fmla="*/ 2134573138 h 868"/>
              <a:gd name="T8" fmla="*/ 2147483647 w 4238"/>
              <a:gd name="T9" fmla="*/ 2011084688 h 868"/>
              <a:gd name="T10" fmla="*/ 2147483647 w 4238"/>
              <a:gd name="T11" fmla="*/ 1844754375 h 868"/>
              <a:gd name="T12" fmla="*/ 2147483647 w 4238"/>
              <a:gd name="T13" fmla="*/ 1678424063 h 868"/>
              <a:gd name="T14" fmla="*/ 2147483647 w 4238"/>
              <a:gd name="T15" fmla="*/ 1408768138 h 868"/>
              <a:gd name="T16" fmla="*/ 2147483647 w 4238"/>
              <a:gd name="T17" fmla="*/ 912296563 h 868"/>
              <a:gd name="T18" fmla="*/ 2147483647 w 4238"/>
              <a:gd name="T19" fmla="*/ 0 h 8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38"/>
              <a:gd name="T31" fmla="*/ 0 h 868"/>
              <a:gd name="T32" fmla="*/ 4238 w 4238"/>
              <a:gd name="T33" fmla="*/ 868 h 8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38" h="868">
                <a:moveTo>
                  <a:pt x="0" y="839"/>
                </a:moveTo>
                <a:cubicBezTo>
                  <a:pt x="503" y="849"/>
                  <a:pt x="1007" y="860"/>
                  <a:pt x="1358" y="864"/>
                </a:cubicBezTo>
                <a:cubicBezTo>
                  <a:pt x="1709" y="868"/>
                  <a:pt x="1914" y="867"/>
                  <a:pt x="2107" y="864"/>
                </a:cubicBezTo>
                <a:cubicBezTo>
                  <a:pt x="2300" y="861"/>
                  <a:pt x="2378" y="858"/>
                  <a:pt x="2518" y="847"/>
                </a:cubicBezTo>
                <a:cubicBezTo>
                  <a:pt x="2658" y="836"/>
                  <a:pt x="2805" y="817"/>
                  <a:pt x="2946" y="798"/>
                </a:cubicBezTo>
                <a:cubicBezTo>
                  <a:pt x="3087" y="779"/>
                  <a:pt x="3254" y="754"/>
                  <a:pt x="3366" y="732"/>
                </a:cubicBezTo>
                <a:cubicBezTo>
                  <a:pt x="3478" y="710"/>
                  <a:pt x="3542" y="695"/>
                  <a:pt x="3621" y="666"/>
                </a:cubicBezTo>
                <a:cubicBezTo>
                  <a:pt x="3700" y="637"/>
                  <a:pt x="3768" y="610"/>
                  <a:pt x="3843" y="559"/>
                </a:cubicBezTo>
                <a:cubicBezTo>
                  <a:pt x="3918" y="508"/>
                  <a:pt x="4007" y="455"/>
                  <a:pt x="4073" y="362"/>
                </a:cubicBezTo>
                <a:cubicBezTo>
                  <a:pt x="4139" y="269"/>
                  <a:pt x="4209" y="59"/>
                  <a:pt x="4238" y="0"/>
                </a:cubicBezTo>
              </a:path>
            </a:pathLst>
          </a:custGeom>
          <a:noFill/>
          <a:ln w="9525" cap="flat">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4345" name="Freeform 9"/>
          <p:cNvSpPr>
            <a:spLocks/>
          </p:cNvSpPr>
          <p:nvPr/>
        </p:nvSpPr>
        <p:spPr bwMode="auto">
          <a:xfrm>
            <a:off x="1336675" y="4035425"/>
            <a:ext cx="6740525" cy="490538"/>
          </a:xfrm>
          <a:custGeom>
            <a:avLst/>
            <a:gdLst>
              <a:gd name="T0" fmla="*/ 0 w 4246"/>
              <a:gd name="T1" fmla="*/ 682963834 h 309"/>
              <a:gd name="T2" fmla="*/ 2147483647 w 4246"/>
              <a:gd name="T3" fmla="*/ 766128281 h 309"/>
              <a:gd name="T4" fmla="*/ 2147483647 w 4246"/>
              <a:gd name="T5" fmla="*/ 599797799 h 309"/>
              <a:gd name="T6" fmla="*/ 2147483647 w 4246"/>
              <a:gd name="T7" fmla="*/ 206653023 h 309"/>
              <a:gd name="T8" fmla="*/ 2147483647 w 4246"/>
              <a:gd name="T9" fmla="*/ 0 h 309"/>
              <a:gd name="T10" fmla="*/ 0 60000 65536"/>
              <a:gd name="T11" fmla="*/ 0 60000 65536"/>
              <a:gd name="T12" fmla="*/ 0 60000 65536"/>
              <a:gd name="T13" fmla="*/ 0 60000 65536"/>
              <a:gd name="T14" fmla="*/ 0 60000 65536"/>
              <a:gd name="T15" fmla="*/ 0 w 4246"/>
              <a:gd name="T16" fmla="*/ 0 h 309"/>
              <a:gd name="T17" fmla="*/ 4246 w 4246"/>
              <a:gd name="T18" fmla="*/ 309 h 309"/>
            </a:gdLst>
            <a:ahLst/>
            <a:cxnLst>
              <a:cxn ang="T10">
                <a:pos x="T0" y="T1"/>
              </a:cxn>
              <a:cxn ang="T11">
                <a:pos x="T2" y="T3"/>
              </a:cxn>
              <a:cxn ang="T12">
                <a:pos x="T4" y="T5"/>
              </a:cxn>
              <a:cxn ang="T13">
                <a:pos x="T6" y="T7"/>
              </a:cxn>
              <a:cxn ang="T14">
                <a:pos x="T8" y="T9"/>
              </a:cxn>
            </a:cxnLst>
            <a:rect l="T15" t="T16" r="T17" b="T18"/>
            <a:pathLst>
              <a:path w="4246" h="309">
                <a:moveTo>
                  <a:pt x="0" y="271"/>
                </a:moveTo>
                <a:cubicBezTo>
                  <a:pt x="913" y="290"/>
                  <a:pt x="1827" y="309"/>
                  <a:pt x="2386" y="304"/>
                </a:cubicBezTo>
                <a:cubicBezTo>
                  <a:pt x="2945" y="299"/>
                  <a:pt x="3077" y="275"/>
                  <a:pt x="3357" y="238"/>
                </a:cubicBezTo>
                <a:cubicBezTo>
                  <a:pt x="3637" y="201"/>
                  <a:pt x="3917" y="122"/>
                  <a:pt x="4065" y="82"/>
                </a:cubicBezTo>
                <a:cubicBezTo>
                  <a:pt x="4213" y="42"/>
                  <a:pt x="4229" y="21"/>
                  <a:pt x="4246"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4346" name="Freeform 10"/>
          <p:cNvSpPr>
            <a:spLocks/>
          </p:cNvSpPr>
          <p:nvPr/>
        </p:nvSpPr>
        <p:spPr bwMode="auto">
          <a:xfrm>
            <a:off x="1376363" y="1905000"/>
            <a:ext cx="6465887" cy="2536825"/>
          </a:xfrm>
          <a:custGeom>
            <a:avLst/>
            <a:gdLst>
              <a:gd name="T0" fmla="*/ 0 w 4073"/>
              <a:gd name="T1" fmla="*/ 2147483647 h 1598"/>
              <a:gd name="T2" fmla="*/ 2147483647 w 4073"/>
              <a:gd name="T3" fmla="*/ 2147483647 h 1598"/>
              <a:gd name="T4" fmla="*/ 2147483647 w 4073"/>
              <a:gd name="T5" fmla="*/ 2147483647 h 1598"/>
              <a:gd name="T6" fmla="*/ 2147483647 w 4073"/>
              <a:gd name="T7" fmla="*/ 2147483647 h 1598"/>
              <a:gd name="T8" fmla="*/ 2147483647 w 4073"/>
              <a:gd name="T9" fmla="*/ 2147483647 h 1598"/>
              <a:gd name="T10" fmla="*/ 2147483647 w 4073"/>
              <a:gd name="T11" fmla="*/ 2147483647 h 1598"/>
              <a:gd name="T12" fmla="*/ 2147483647 w 4073"/>
              <a:gd name="T13" fmla="*/ 2147483647 h 1598"/>
              <a:gd name="T14" fmla="*/ 2147483647 w 4073"/>
              <a:gd name="T15" fmla="*/ 2147483647 h 1598"/>
              <a:gd name="T16" fmla="*/ 2147483647 w 4073"/>
              <a:gd name="T17" fmla="*/ 2147483647 h 1598"/>
              <a:gd name="T18" fmla="*/ 2147483647 w 4073"/>
              <a:gd name="T19" fmla="*/ 2147483647 h 1598"/>
              <a:gd name="T20" fmla="*/ 2147483647 w 4073"/>
              <a:gd name="T21" fmla="*/ 2147483647 h 1598"/>
              <a:gd name="T22" fmla="*/ 2147483647 w 4073"/>
              <a:gd name="T23" fmla="*/ 2147483647 h 1598"/>
              <a:gd name="T24" fmla="*/ 2147483647 w 4073"/>
              <a:gd name="T25" fmla="*/ 2147483647 h 1598"/>
              <a:gd name="T26" fmla="*/ 2147483647 w 4073"/>
              <a:gd name="T27" fmla="*/ 2147483647 h 1598"/>
              <a:gd name="T28" fmla="*/ 2147483647 w 4073"/>
              <a:gd name="T29" fmla="*/ 2147483647 h 1598"/>
              <a:gd name="T30" fmla="*/ 2147483647 w 4073"/>
              <a:gd name="T31" fmla="*/ 2147483647 h 1598"/>
              <a:gd name="T32" fmla="*/ 2147483647 w 4073"/>
              <a:gd name="T33" fmla="*/ 2074087800 h 1598"/>
              <a:gd name="T34" fmla="*/ 2147483647 w 4073"/>
              <a:gd name="T35" fmla="*/ 1265118438 h 1598"/>
              <a:gd name="T36" fmla="*/ 2147483647 w 4073"/>
              <a:gd name="T37" fmla="*/ 788809700 h 1598"/>
              <a:gd name="T38" fmla="*/ 2147483647 w 4073"/>
              <a:gd name="T39" fmla="*/ 0 h 159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73"/>
              <a:gd name="T61" fmla="*/ 0 h 1598"/>
              <a:gd name="T62" fmla="*/ 4073 w 4073"/>
              <a:gd name="T63" fmla="*/ 1598 h 159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73" h="1598">
                <a:moveTo>
                  <a:pt x="0" y="1597"/>
                </a:moveTo>
                <a:cubicBezTo>
                  <a:pt x="614" y="1597"/>
                  <a:pt x="1228" y="1598"/>
                  <a:pt x="1530" y="1597"/>
                </a:cubicBezTo>
                <a:cubicBezTo>
                  <a:pt x="1832" y="1596"/>
                  <a:pt x="1732" y="1589"/>
                  <a:pt x="1810" y="1588"/>
                </a:cubicBezTo>
                <a:cubicBezTo>
                  <a:pt x="1888" y="1587"/>
                  <a:pt x="1940" y="1591"/>
                  <a:pt x="1999" y="1588"/>
                </a:cubicBezTo>
                <a:cubicBezTo>
                  <a:pt x="2058" y="1585"/>
                  <a:pt x="2108" y="1579"/>
                  <a:pt x="2164" y="1572"/>
                </a:cubicBezTo>
                <a:cubicBezTo>
                  <a:pt x="2220" y="1565"/>
                  <a:pt x="2286" y="1554"/>
                  <a:pt x="2337" y="1547"/>
                </a:cubicBezTo>
                <a:cubicBezTo>
                  <a:pt x="2388" y="1540"/>
                  <a:pt x="2416" y="1539"/>
                  <a:pt x="2468" y="1531"/>
                </a:cubicBezTo>
                <a:cubicBezTo>
                  <a:pt x="2520" y="1523"/>
                  <a:pt x="2574" y="1512"/>
                  <a:pt x="2649" y="1498"/>
                </a:cubicBezTo>
                <a:cubicBezTo>
                  <a:pt x="2724" y="1484"/>
                  <a:pt x="2858" y="1461"/>
                  <a:pt x="2921" y="1449"/>
                </a:cubicBezTo>
                <a:cubicBezTo>
                  <a:pt x="2984" y="1437"/>
                  <a:pt x="2984" y="1435"/>
                  <a:pt x="3028" y="1424"/>
                </a:cubicBezTo>
                <a:cubicBezTo>
                  <a:pt x="3072" y="1413"/>
                  <a:pt x="3133" y="1401"/>
                  <a:pt x="3184" y="1383"/>
                </a:cubicBezTo>
                <a:cubicBezTo>
                  <a:pt x="3235" y="1365"/>
                  <a:pt x="3285" y="1339"/>
                  <a:pt x="3332" y="1317"/>
                </a:cubicBezTo>
                <a:cubicBezTo>
                  <a:pt x="3379" y="1295"/>
                  <a:pt x="3424" y="1274"/>
                  <a:pt x="3464" y="1251"/>
                </a:cubicBezTo>
                <a:cubicBezTo>
                  <a:pt x="3504" y="1228"/>
                  <a:pt x="3541" y="1200"/>
                  <a:pt x="3571" y="1177"/>
                </a:cubicBezTo>
                <a:cubicBezTo>
                  <a:pt x="3601" y="1154"/>
                  <a:pt x="3615" y="1149"/>
                  <a:pt x="3645" y="1111"/>
                </a:cubicBezTo>
                <a:cubicBezTo>
                  <a:pt x="3675" y="1073"/>
                  <a:pt x="3722" y="995"/>
                  <a:pt x="3752" y="947"/>
                </a:cubicBezTo>
                <a:cubicBezTo>
                  <a:pt x="3782" y="899"/>
                  <a:pt x="3794" y="897"/>
                  <a:pt x="3826" y="823"/>
                </a:cubicBezTo>
                <a:cubicBezTo>
                  <a:pt x="3858" y="749"/>
                  <a:pt x="3911" y="587"/>
                  <a:pt x="3941" y="502"/>
                </a:cubicBezTo>
                <a:cubicBezTo>
                  <a:pt x="3971" y="417"/>
                  <a:pt x="3985" y="397"/>
                  <a:pt x="4007" y="313"/>
                </a:cubicBezTo>
                <a:cubicBezTo>
                  <a:pt x="4029" y="229"/>
                  <a:pt x="4051" y="114"/>
                  <a:pt x="4073"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4347" name="Text Box 11"/>
          <p:cNvSpPr txBox="1">
            <a:spLocks noChangeArrowheads="1"/>
          </p:cNvSpPr>
          <p:nvPr/>
        </p:nvSpPr>
        <p:spPr bwMode="auto">
          <a:xfrm>
            <a:off x="7086600" y="1644650"/>
            <a:ext cx="522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600" b="1">
                <a:latin typeface="Garamond" pitchFamily="18" charset="0"/>
              </a:rPr>
              <a:t>U, I</a:t>
            </a:r>
          </a:p>
        </p:txBody>
      </p:sp>
      <p:sp>
        <p:nvSpPr>
          <p:cNvPr id="14348" name="Text Box 12"/>
          <p:cNvSpPr txBox="1">
            <a:spLocks noChangeArrowheads="1"/>
          </p:cNvSpPr>
          <p:nvPr/>
        </p:nvSpPr>
        <p:spPr bwMode="auto">
          <a:xfrm>
            <a:off x="8054975" y="2817813"/>
            <a:ext cx="287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600" b="1">
                <a:latin typeface="Garamond" pitchFamily="18" charset="0"/>
              </a:rPr>
              <a:t>S</a:t>
            </a:r>
          </a:p>
        </p:txBody>
      </p:sp>
      <p:sp>
        <p:nvSpPr>
          <p:cNvPr id="14349" name="Text Box 13"/>
          <p:cNvSpPr txBox="1">
            <a:spLocks noChangeArrowheads="1"/>
          </p:cNvSpPr>
          <p:nvPr/>
        </p:nvSpPr>
        <p:spPr bwMode="auto">
          <a:xfrm>
            <a:off x="7797800" y="1730375"/>
            <a:ext cx="522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600" b="1">
                <a:latin typeface="Garamond" pitchFamily="18" charset="0"/>
              </a:rPr>
              <a:t>U, I</a:t>
            </a:r>
          </a:p>
        </p:txBody>
      </p:sp>
      <p:sp>
        <p:nvSpPr>
          <p:cNvPr id="14350" name="Text Box 14"/>
          <p:cNvSpPr txBox="1">
            <a:spLocks noChangeArrowheads="1"/>
          </p:cNvSpPr>
          <p:nvPr/>
        </p:nvSpPr>
        <p:spPr bwMode="auto">
          <a:xfrm>
            <a:off x="8053388" y="3805238"/>
            <a:ext cx="287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600" b="1">
                <a:latin typeface="Garamond" pitchFamily="18" charset="0"/>
              </a:rPr>
              <a:t>S</a:t>
            </a:r>
          </a:p>
        </p:txBody>
      </p:sp>
      <p:sp>
        <p:nvSpPr>
          <p:cNvPr id="14351" name="Line 15"/>
          <p:cNvSpPr>
            <a:spLocks noChangeShapeType="1"/>
          </p:cNvSpPr>
          <p:nvPr/>
        </p:nvSpPr>
        <p:spPr bwMode="auto">
          <a:xfrm>
            <a:off x="1258888" y="5510213"/>
            <a:ext cx="6000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352" name="Line 16"/>
          <p:cNvSpPr>
            <a:spLocks noChangeShapeType="1"/>
          </p:cNvSpPr>
          <p:nvPr/>
        </p:nvSpPr>
        <p:spPr bwMode="auto">
          <a:xfrm>
            <a:off x="1271588" y="5840413"/>
            <a:ext cx="600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353" name="Text Box 17"/>
          <p:cNvSpPr txBox="1">
            <a:spLocks noChangeArrowheads="1"/>
          </p:cNvSpPr>
          <p:nvPr/>
        </p:nvSpPr>
        <p:spPr bwMode="auto">
          <a:xfrm>
            <a:off x="1989138" y="5267325"/>
            <a:ext cx="1582737" cy="679450"/>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lnSpc>
                <a:spcPct val="120000"/>
              </a:lnSpc>
            </a:pPr>
            <a:r>
              <a:rPr lang="en-US" altLang="ko-KR" sz="1600" b="1">
                <a:latin typeface="Garamond" pitchFamily="18" charset="0"/>
              </a:rPr>
              <a:t>linear probing</a:t>
            </a:r>
          </a:p>
          <a:p>
            <a:pPr eaLnBrk="1" hangingPunct="1">
              <a:lnSpc>
                <a:spcPct val="120000"/>
              </a:lnSpc>
            </a:pPr>
            <a:r>
              <a:rPr lang="en-US" altLang="ko-KR" sz="1600" b="1">
                <a:latin typeface="Garamond" pitchFamily="18" charset="0"/>
              </a:rPr>
              <a:t>random strategy</a:t>
            </a:r>
          </a:p>
        </p:txBody>
      </p:sp>
      <p:sp>
        <p:nvSpPr>
          <p:cNvPr id="14354" name="Text Box 18"/>
          <p:cNvSpPr txBox="1">
            <a:spLocks noChangeArrowheads="1"/>
          </p:cNvSpPr>
          <p:nvPr/>
        </p:nvSpPr>
        <p:spPr bwMode="auto">
          <a:xfrm>
            <a:off x="4962525" y="5289550"/>
            <a:ext cx="2149475" cy="825500"/>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just" eaLnBrk="1" hangingPunct="1"/>
            <a:r>
              <a:rPr lang="en-US" altLang="ko-KR" sz="1600" b="1" dirty="0">
                <a:latin typeface="Garamond" pitchFamily="18" charset="0"/>
              </a:rPr>
              <a:t>U: unsuccessful search</a:t>
            </a:r>
          </a:p>
          <a:p>
            <a:pPr algn="just" eaLnBrk="1" hangingPunct="1"/>
            <a:r>
              <a:rPr lang="en-US" altLang="ko-KR" sz="1600" b="1" dirty="0">
                <a:latin typeface="Garamond" pitchFamily="18" charset="0"/>
              </a:rPr>
              <a:t>I : insertion</a:t>
            </a:r>
          </a:p>
          <a:p>
            <a:pPr algn="just" eaLnBrk="1" hangingPunct="1"/>
            <a:r>
              <a:rPr lang="en-US" altLang="ko-KR" sz="1600" b="1" dirty="0">
                <a:latin typeface="Garamond" pitchFamily="18" charset="0"/>
              </a:rPr>
              <a:t>S : successful search</a:t>
            </a:r>
          </a:p>
        </p:txBody>
      </p:sp>
      <p:sp>
        <p:nvSpPr>
          <p:cNvPr id="14355" name="Rectangle 19"/>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Number of Probes vs. Load Factor</a:t>
            </a:r>
          </a:p>
        </p:txBody>
      </p:sp>
    </p:spTree>
    <p:extLst>
      <p:ext uri="{BB962C8B-B14F-4D97-AF65-F5344CB8AC3E}">
        <p14:creationId xmlns:p14="http://schemas.microsoft.com/office/powerpoint/2010/main" val="1778666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254C7FD0-6997-49CD-AC21-597A74A857BA}" type="slidenum">
              <a:rPr kumimoji="0" lang="en-US" altLang="ko-KR" sz="1400" smtClean="0">
                <a:latin typeface="Trebuchet MS" pitchFamily="34" charset="0"/>
              </a:rPr>
              <a:pPr/>
              <a:t>18</a:t>
            </a:fld>
            <a:endParaRPr kumimoji="0" lang="en-US" altLang="ko-KR" sz="1400">
              <a:latin typeface="Trebuchet MS" pitchFamily="34" charset="0"/>
            </a:endParaRPr>
          </a:p>
        </p:txBody>
      </p:sp>
      <p:sp>
        <p:nvSpPr>
          <p:cNvPr id="15363" name="Text Box 3"/>
          <p:cNvSpPr txBox="1">
            <a:spLocks noChangeArrowheads="1"/>
          </p:cNvSpPr>
          <p:nvPr/>
        </p:nvSpPr>
        <p:spPr bwMode="auto">
          <a:xfrm>
            <a:off x="528411" y="1014185"/>
            <a:ext cx="7975600" cy="570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spcBef>
                <a:spcPct val="50000"/>
              </a:spcBef>
            </a:pPr>
            <a:r>
              <a:rPr lang="en-US" altLang="ko-KR" sz="2000" dirty="0">
                <a:latin typeface="Garamond" pitchFamily="18" charset="0"/>
              </a:rPr>
              <a:t>Use special value </a:t>
            </a:r>
            <a:r>
              <a:rPr lang="en-US" altLang="ko-KR" sz="2000" u="sng" dirty="0">
                <a:solidFill>
                  <a:srgbClr val="FF0000"/>
                </a:solidFill>
                <a:effectLst>
                  <a:outerShdw blurRad="38100" dist="38100" dir="2700000" algn="tl">
                    <a:srgbClr val="000000">
                      <a:alpha val="43137"/>
                    </a:srgbClr>
                  </a:outerShdw>
                </a:effectLst>
                <a:latin typeface="Garamond" pitchFamily="18" charset="0"/>
              </a:rPr>
              <a:t>Del</a:t>
            </a:r>
            <a:r>
              <a:rPr lang="en-US" altLang="ko-KR" sz="2000" dirty="0">
                <a:latin typeface="Garamond" pitchFamily="18" charset="0"/>
              </a:rPr>
              <a:t> to distinguish deleted and empty locations </a:t>
            </a:r>
          </a:p>
          <a:p>
            <a:pPr algn="just" eaLnBrk="1" hangingPunct="1">
              <a:spcBef>
                <a:spcPct val="50000"/>
              </a:spcBef>
            </a:pPr>
            <a:endParaRPr lang="en-US" altLang="ko-KR" sz="2000" dirty="0">
              <a:latin typeface="Garamond" pitchFamily="18" charset="0"/>
            </a:endParaRPr>
          </a:p>
          <a:p>
            <a:pPr algn="just" eaLnBrk="1" hangingPunct="1">
              <a:spcBef>
                <a:spcPct val="50000"/>
              </a:spcBef>
            </a:pPr>
            <a:endParaRPr lang="en-US" altLang="ko-KR" sz="2000" dirty="0">
              <a:latin typeface="Garamond" pitchFamily="18" charset="0"/>
            </a:endParaRPr>
          </a:p>
          <a:p>
            <a:pPr algn="just" eaLnBrk="1" hangingPunct="1">
              <a:spcBef>
                <a:spcPct val="50000"/>
              </a:spcBef>
            </a:pPr>
            <a:endParaRPr lang="en-US" altLang="ko-KR" sz="2000" dirty="0">
              <a:latin typeface="Garamond" pitchFamily="18" charset="0"/>
            </a:endParaRPr>
          </a:p>
          <a:p>
            <a:pPr algn="just" eaLnBrk="1" hangingPunct="1">
              <a:spcBef>
                <a:spcPct val="50000"/>
              </a:spcBef>
            </a:pPr>
            <a:endParaRPr lang="en-US" altLang="ko-KR" sz="2000" dirty="0">
              <a:latin typeface="Garamond" pitchFamily="18" charset="0"/>
            </a:endParaRPr>
          </a:p>
          <a:p>
            <a:pPr algn="just" eaLnBrk="1" hangingPunct="1">
              <a:spcBef>
                <a:spcPct val="50000"/>
              </a:spcBef>
            </a:pPr>
            <a:endParaRPr lang="en-US" altLang="ko-KR" sz="2000" dirty="0">
              <a:latin typeface="Garamond" pitchFamily="18" charset="0"/>
            </a:endParaRPr>
          </a:p>
          <a:p>
            <a:pPr algn="just" eaLnBrk="1" hangingPunct="1">
              <a:spcBef>
                <a:spcPct val="50000"/>
              </a:spcBef>
            </a:pPr>
            <a:endParaRPr lang="en-US" altLang="ko-KR" sz="2000" dirty="0">
              <a:latin typeface="Garamond" pitchFamily="18" charset="0"/>
            </a:endParaRPr>
          </a:p>
          <a:p>
            <a:pPr algn="just" eaLnBrk="1" hangingPunct="1">
              <a:spcBef>
                <a:spcPct val="50000"/>
              </a:spcBef>
            </a:pPr>
            <a:endParaRPr lang="en-US" altLang="ko-KR" sz="2000" dirty="0">
              <a:latin typeface="Garamond" pitchFamily="18" charset="0"/>
            </a:endParaRPr>
          </a:p>
          <a:p>
            <a:pPr algn="just" eaLnBrk="1" hangingPunct="1">
              <a:spcBef>
                <a:spcPct val="50000"/>
              </a:spcBef>
            </a:pPr>
            <a:endParaRPr lang="en-US" altLang="ko-KR" sz="1000" dirty="0">
              <a:latin typeface="Garamond" pitchFamily="18" charset="0"/>
            </a:endParaRPr>
          </a:p>
          <a:p>
            <a:pPr algn="just" eaLnBrk="1" hangingPunct="1">
              <a:spcBef>
                <a:spcPct val="50000"/>
              </a:spcBef>
            </a:pPr>
            <a:endParaRPr lang="en-US" altLang="ko-KR" sz="2000" dirty="0">
              <a:latin typeface="Garamond" pitchFamily="18" charset="0"/>
            </a:endParaRPr>
          </a:p>
          <a:p>
            <a:pPr algn="just" eaLnBrk="1" hangingPunct="1">
              <a:spcBef>
                <a:spcPct val="50000"/>
              </a:spcBef>
            </a:pPr>
            <a:r>
              <a:rPr lang="en-US" altLang="ko-KR" sz="2000" dirty="0">
                <a:latin typeface="Garamond" pitchFamily="18" charset="0"/>
              </a:rPr>
              <a:t>If we see </a:t>
            </a:r>
            <a:r>
              <a:rPr lang="en-US" altLang="ko-KR" sz="2000" dirty="0">
                <a:solidFill>
                  <a:srgbClr val="FF0000"/>
                </a:solidFill>
                <a:latin typeface="Garamond" pitchFamily="18" charset="0"/>
              </a:rPr>
              <a:t>Del</a:t>
            </a:r>
            <a:r>
              <a:rPr lang="en-US" altLang="ko-KR" sz="2000" dirty="0">
                <a:latin typeface="Garamond" pitchFamily="18" charset="0"/>
              </a:rPr>
              <a:t> during probing</a:t>
            </a:r>
          </a:p>
          <a:p>
            <a:pPr algn="just" eaLnBrk="1" hangingPunct="1">
              <a:spcBef>
                <a:spcPct val="50000"/>
              </a:spcBef>
              <a:buFontTx/>
              <a:buChar char="•"/>
            </a:pPr>
            <a:r>
              <a:rPr lang="en-US" altLang="ko-KR" sz="2000" dirty="0">
                <a:latin typeface="Garamond" pitchFamily="18" charset="0"/>
              </a:rPr>
              <a:t>  </a:t>
            </a:r>
            <a:r>
              <a:rPr lang="en-US" altLang="ko-KR" sz="2000" dirty="0">
                <a:latin typeface="Trebuchet MS" pitchFamily="34" charset="0"/>
              </a:rPr>
              <a:t>find( ):</a:t>
            </a:r>
            <a:r>
              <a:rPr lang="en-US" altLang="ko-KR" sz="2000" dirty="0">
                <a:latin typeface="Garamond" pitchFamily="18" charset="0"/>
              </a:rPr>
              <a:t> keep searching until empty</a:t>
            </a:r>
          </a:p>
          <a:p>
            <a:pPr algn="just" eaLnBrk="1" hangingPunct="1">
              <a:spcBef>
                <a:spcPct val="50000"/>
              </a:spcBef>
              <a:buFontTx/>
              <a:buChar char="•"/>
            </a:pPr>
            <a:r>
              <a:rPr lang="en-US" altLang="ko-KR" sz="2000" dirty="0">
                <a:latin typeface="Garamond" pitchFamily="18" charset="0"/>
              </a:rPr>
              <a:t>  </a:t>
            </a:r>
            <a:r>
              <a:rPr lang="en-US" altLang="ko-KR" sz="2000" dirty="0">
                <a:latin typeface="Trebuchet MS" pitchFamily="34" charset="0"/>
              </a:rPr>
              <a:t>insert( ):</a:t>
            </a:r>
            <a:r>
              <a:rPr lang="en-US" altLang="ko-KR" sz="2000" dirty="0">
                <a:latin typeface="Garamond" pitchFamily="18" charset="0"/>
              </a:rPr>
              <a:t> reuse the Del location for placing a new key</a:t>
            </a:r>
          </a:p>
        </p:txBody>
      </p:sp>
      <p:sp>
        <p:nvSpPr>
          <p:cNvPr id="15364" name="Text Box 4"/>
          <p:cNvSpPr txBox="1">
            <a:spLocks noChangeArrowheads="1"/>
          </p:cNvSpPr>
          <p:nvPr/>
        </p:nvSpPr>
        <p:spPr bwMode="auto">
          <a:xfrm>
            <a:off x="2130425" y="1783804"/>
            <a:ext cx="27940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lnSpc>
                <a:spcPct val="160000"/>
              </a:lnSpc>
            </a:pPr>
            <a:r>
              <a:rPr lang="en-US" altLang="ko-KR" sz="1600" b="1">
                <a:latin typeface="Garamond" pitchFamily="18" charset="0"/>
              </a:rPr>
              <a:t>0</a:t>
            </a:r>
          </a:p>
          <a:p>
            <a:pPr eaLnBrk="1" hangingPunct="1">
              <a:lnSpc>
                <a:spcPct val="160000"/>
              </a:lnSpc>
            </a:pPr>
            <a:r>
              <a:rPr lang="en-US" altLang="ko-KR" sz="1600" b="1">
                <a:latin typeface="Garamond" pitchFamily="18" charset="0"/>
              </a:rPr>
              <a:t>1</a:t>
            </a:r>
          </a:p>
          <a:p>
            <a:pPr eaLnBrk="1" hangingPunct="1">
              <a:lnSpc>
                <a:spcPct val="160000"/>
              </a:lnSpc>
            </a:pPr>
            <a:r>
              <a:rPr lang="en-US" altLang="ko-KR" sz="1600" b="1">
                <a:latin typeface="Garamond" pitchFamily="18" charset="0"/>
              </a:rPr>
              <a:t>2</a:t>
            </a:r>
          </a:p>
          <a:p>
            <a:pPr eaLnBrk="1" hangingPunct="1">
              <a:lnSpc>
                <a:spcPct val="160000"/>
              </a:lnSpc>
            </a:pPr>
            <a:r>
              <a:rPr lang="en-US" altLang="ko-KR" sz="1600" b="1">
                <a:latin typeface="Garamond" pitchFamily="18" charset="0"/>
              </a:rPr>
              <a:t>3</a:t>
            </a:r>
          </a:p>
          <a:p>
            <a:pPr eaLnBrk="1" hangingPunct="1">
              <a:lnSpc>
                <a:spcPct val="160000"/>
              </a:lnSpc>
            </a:pPr>
            <a:r>
              <a:rPr lang="en-US" altLang="ko-KR" sz="1600" b="1">
                <a:latin typeface="Garamond" pitchFamily="18" charset="0"/>
              </a:rPr>
              <a:t>4</a:t>
            </a:r>
          </a:p>
          <a:p>
            <a:pPr eaLnBrk="1" hangingPunct="1">
              <a:lnSpc>
                <a:spcPct val="160000"/>
              </a:lnSpc>
            </a:pPr>
            <a:r>
              <a:rPr lang="en-US" altLang="ko-KR" sz="1600" b="1">
                <a:latin typeface="Garamond" pitchFamily="18" charset="0"/>
              </a:rPr>
              <a:t>5</a:t>
            </a:r>
          </a:p>
          <a:p>
            <a:pPr eaLnBrk="1" hangingPunct="1">
              <a:lnSpc>
                <a:spcPct val="160000"/>
              </a:lnSpc>
            </a:pPr>
            <a:r>
              <a:rPr lang="en-US" altLang="ko-KR" sz="1600" b="1">
                <a:latin typeface="Garamond" pitchFamily="18" charset="0"/>
              </a:rPr>
              <a:t>6</a:t>
            </a:r>
          </a:p>
          <a:p>
            <a:pPr eaLnBrk="1" hangingPunct="1">
              <a:lnSpc>
                <a:spcPct val="160000"/>
              </a:lnSpc>
            </a:pPr>
            <a:r>
              <a:rPr lang="en-US" altLang="ko-KR" sz="1600" b="1">
                <a:latin typeface="Garamond" pitchFamily="18" charset="0"/>
              </a:rPr>
              <a:t>7</a:t>
            </a:r>
          </a:p>
        </p:txBody>
      </p:sp>
      <p:sp>
        <p:nvSpPr>
          <p:cNvPr id="15365" name="Text Box 5"/>
          <p:cNvSpPr txBox="1">
            <a:spLocks noChangeArrowheads="1"/>
          </p:cNvSpPr>
          <p:nvPr/>
        </p:nvSpPr>
        <p:spPr bwMode="auto">
          <a:xfrm>
            <a:off x="1974850" y="1556792"/>
            <a:ext cx="179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r>
              <a:rPr lang="en-US" altLang="ko-KR" sz="1600" b="1">
                <a:latin typeface="Garamond" pitchFamily="18" charset="0"/>
              </a:rPr>
              <a:t>delete(42), find(31)</a:t>
            </a:r>
          </a:p>
        </p:txBody>
      </p:sp>
      <p:sp>
        <p:nvSpPr>
          <p:cNvPr id="15366" name="Text Box 6"/>
          <p:cNvSpPr txBox="1">
            <a:spLocks noChangeArrowheads="1"/>
          </p:cNvSpPr>
          <p:nvPr/>
        </p:nvSpPr>
        <p:spPr bwMode="auto">
          <a:xfrm>
            <a:off x="5248275" y="1821904"/>
            <a:ext cx="27940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hangingPunct="1">
              <a:lnSpc>
                <a:spcPct val="160000"/>
              </a:lnSpc>
            </a:pPr>
            <a:r>
              <a:rPr lang="en-US" altLang="ko-KR" sz="1600" b="1">
                <a:latin typeface="Garamond" pitchFamily="18" charset="0"/>
              </a:rPr>
              <a:t>0</a:t>
            </a:r>
          </a:p>
          <a:p>
            <a:pPr eaLnBrk="1" hangingPunct="1">
              <a:lnSpc>
                <a:spcPct val="160000"/>
              </a:lnSpc>
            </a:pPr>
            <a:r>
              <a:rPr lang="en-US" altLang="ko-KR" sz="1600" b="1">
                <a:latin typeface="Garamond" pitchFamily="18" charset="0"/>
              </a:rPr>
              <a:t>1</a:t>
            </a:r>
          </a:p>
          <a:p>
            <a:pPr eaLnBrk="1" hangingPunct="1">
              <a:lnSpc>
                <a:spcPct val="160000"/>
              </a:lnSpc>
            </a:pPr>
            <a:r>
              <a:rPr lang="en-US" altLang="ko-KR" sz="1600" b="1">
                <a:latin typeface="Garamond" pitchFamily="18" charset="0"/>
              </a:rPr>
              <a:t>2</a:t>
            </a:r>
          </a:p>
          <a:p>
            <a:pPr eaLnBrk="1" hangingPunct="1">
              <a:lnSpc>
                <a:spcPct val="160000"/>
              </a:lnSpc>
            </a:pPr>
            <a:r>
              <a:rPr lang="en-US" altLang="ko-KR" sz="1600" b="1">
                <a:latin typeface="Garamond" pitchFamily="18" charset="0"/>
              </a:rPr>
              <a:t>3</a:t>
            </a:r>
          </a:p>
          <a:p>
            <a:pPr eaLnBrk="1" hangingPunct="1">
              <a:lnSpc>
                <a:spcPct val="160000"/>
              </a:lnSpc>
            </a:pPr>
            <a:r>
              <a:rPr lang="en-US" altLang="ko-KR" sz="1600" b="1">
                <a:latin typeface="Garamond" pitchFamily="18" charset="0"/>
              </a:rPr>
              <a:t>4</a:t>
            </a:r>
          </a:p>
          <a:p>
            <a:pPr eaLnBrk="1" hangingPunct="1">
              <a:lnSpc>
                <a:spcPct val="160000"/>
              </a:lnSpc>
            </a:pPr>
            <a:r>
              <a:rPr lang="en-US" altLang="ko-KR" sz="1600" b="1">
                <a:latin typeface="Garamond" pitchFamily="18" charset="0"/>
              </a:rPr>
              <a:t>5</a:t>
            </a:r>
          </a:p>
          <a:p>
            <a:pPr eaLnBrk="1" hangingPunct="1">
              <a:lnSpc>
                <a:spcPct val="160000"/>
              </a:lnSpc>
            </a:pPr>
            <a:r>
              <a:rPr lang="en-US" altLang="ko-KR" sz="1600" b="1">
                <a:latin typeface="Garamond" pitchFamily="18" charset="0"/>
              </a:rPr>
              <a:t>6</a:t>
            </a:r>
          </a:p>
          <a:p>
            <a:pPr eaLnBrk="1" hangingPunct="1">
              <a:lnSpc>
                <a:spcPct val="160000"/>
              </a:lnSpc>
            </a:pPr>
            <a:r>
              <a:rPr lang="en-US" altLang="ko-KR" sz="1600" b="1">
                <a:latin typeface="Garamond" pitchFamily="18" charset="0"/>
              </a:rPr>
              <a:t>7</a:t>
            </a:r>
          </a:p>
        </p:txBody>
      </p:sp>
      <p:graphicFrame>
        <p:nvGraphicFramePr>
          <p:cNvPr id="21511" name="Group 7"/>
          <p:cNvGraphicFramePr>
            <a:graphicFrameLocks noGrp="1"/>
          </p:cNvGraphicFramePr>
          <p:nvPr>
            <p:extLst>
              <p:ext uri="{D42A27DB-BD31-4B8C-83A1-F6EECF244321}">
                <p14:modId xmlns:p14="http://schemas.microsoft.com/office/powerpoint/2010/main" val="3473841836"/>
              </p:ext>
            </p:extLst>
          </p:nvPr>
        </p:nvGraphicFramePr>
        <p:xfrm>
          <a:off x="2593975" y="1907629"/>
          <a:ext cx="739775" cy="3049589"/>
        </p:xfrm>
        <a:graphic>
          <a:graphicData uri="http://schemas.openxmlformats.org/drawingml/2006/table">
            <a:tbl>
              <a:tblPr/>
              <a:tblGrid>
                <a:gridCol w="739775">
                  <a:extLst>
                    <a:ext uri="{9D8B030D-6E8A-4147-A177-3AD203B41FA5}">
                      <a16:colId xmlns:a16="http://schemas.microsoft.com/office/drawing/2014/main" val="20000"/>
                    </a:ext>
                  </a:extLst>
                </a:gridCol>
              </a:tblGrid>
              <a:tr h="382588">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9413">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50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2588">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92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31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21531" name="Group 27"/>
          <p:cNvGraphicFramePr>
            <a:graphicFrameLocks noGrp="1"/>
          </p:cNvGraphicFramePr>
          <p:nvPr>
            <p:extLst>
              <p:ext uri="{D42A27DB-BD31-4B8C-83A1-F6EECF244321}">
                <p14:modId xmlns:p14="http://schemas.microsoft.com/office/powerpoint/2010/main" val="1302324134"/>
              </p:ext>
            </p:extLst>
          </p:nvPr>
        </p:nvGraphicFramePr>
        <p:xfrm>
          <a:off x="5595938" y="1906042"/>
          <a:ext cx="739775" cy="3049589"/>
        </p:xfrm>
        <a:graphic>
          <a:graphicData uri="http://schemas.openxmlformats.org/drawingml/2006/table">
            <a:tbl>
              <a:tblPr/>
              <a:tblGrid>
                <a:gridCol w="739775">
                  <a:extLst>
                    <a:ext uri="{9D8B030D-6E8A-4147-A177-3AD203B41FA5}">
                      <a16:colId xmlns:a16="http://schemas.microsoft.com/office/drawing/2014/main" val="20000"/>
                    </a:ext>
                  </a:extLst>
                </a:gridCol>
              </a:tblGrid>
              <a:tr h="382588">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9413">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50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2588">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rgbClr val="FF0000"/>
                          </a:solidFill>
                          <a:effectLst/>
                          <a:latin typeface="Arial" charset="0"/>
                          <a:ea typeface="굴림" pitchFamily="50" charset="-127"/>
                        </a:rPr>
                        <a:t>Del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92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Arial" charset="0"/>
                          <a:ea typeface="굴림" pitchFamily="50" charset="-127"/>
                        </a:rPr>
                        <a:t>31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15407" name="Rectangle 47"/>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Deletions in Closed Hashing</a:t>
            </a:r>
          </a:p>
        </p:txBody>
      </p:sp>
    </p:spTree>
    <p:extLst>
      <p:ext uri="{BB962C8B-B14F-4D97-AF65-F5344CB8AC3E}">
        <p14:creationId xmlns:p14="http://schemas.microsoft.com/office/powerpoint/2010/main" val="240671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BBAD65DA-BBEF-4E71-A2B3-766C0BE68095}" type="slidenum">
              <a:rPr kumimoji="0" lang="en-US" altLang="ko-KR" sz="1400" smtClean="0">
                <a:latin typeface="Trebuchet MS" pitchFamily="34" charset="0"/>
              </a:rPr>
              <a:pPr/>
              <a:t>19</a:t>
            </a:fld>
            <a:endParaRPr kumimoji="0" lang="en-US" altLang="ko-KR" sz="1400">
              <a:latin typeface="Trebuchet MS" pitchFamily="34" charset="0"/>
            </a:endParaRPr>
          </a:p>
        </p:txBody>
      </p:sp>
      <p:sp>
        <p:nvSpPr>
          <p:cNvPr id="16387" name="Text Box 3"/>
          <p:cNvSpPr txBox="1">
            <a:spLocks noChangeArrowheads="1"/>
          </p:cNvSpPr>
          <p:nvPr/>
        </p:nvSpPr>
        <p:spPr bwMode="auto">
          <a:xfrm>
            <a:off x="538552" y="1124744"/>
            <a:ext cx="79756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a:latin typeface="Garamond" pitchFamily="18" charset="0"/>
              </a:rPr>
              <a:t>To avoid primary clustering, use non-linear probing that scatters subsequent probes around</a:t>
            </a:r>
          </a:p>
          <a:p>
            <a:pPr algn="just" eaLnBrk="1" hangingPunct="1">
              <a:lnSpc>
                <a:spcPct val="110000"/>
              </a:lnSpc>
              <a:spcBef>
                <a:spcPct val="50000"/>
              </a:spcBef>
              <a:buFontTx/>
              <a:buChar char="•"/>
            </a:pPr>
            <a:r>
              <a:rPr lang="en-US" altLang="ko-KR" sz="2000" dirty="0">
                <a:latin typeface="Garamond" pitchFamily="18" charset="0"/>
              </a:rPr>
              <a:t> If the index </a:t>
            </a:r>
            <a:r>
              <a:rPr lang="en-US" altLang="ko-KR" sz="2000" i="1" dirty="0">
                <a:latin typeface="Garamond" pitchFamily="18" charset="0"/>
              </a:rPr>
              <a:t>h</a:t>
            </a:r>
            <a:r>
              <a:rPr lang="en-US" altLang="ko-KR" sz="2000" dirty="0">
                <a:latin typeface="Garamond" pitchFamily="18" charset="0"/>
              </a:rPr>
              <a:t>(</a:t>
            </a:r>
            <a:r>
              <a:rPr lang="en-US" altLang="ko-KR" sz="2000" i="1" dirty="0">
                <a:latin typeface="Garamond" pitchFamily="18" charset="0"/>
              </a:rPr>
              <a:t>x</a:t>
            </a:r>
            <a:r>
              <a:rPr lang="en-US" altLang="ko-KR" sz="2000" dirty="0">
                <a:latin typeface="Garamond" pitchFamily="18" charset="0"/>
              </a:rPr>
              <a:t>) is full, consider </a:t>
            </a:r>
            <a:r>
              <a:rPr lang="en-US" altLang="ko-KR" sz="2000" i="1" dirty="0">
                <a:latin typeface="Garamond" pitchFamily="18" charset="0"/>
              </a:rPr>
              <a:t>f</a:t>
            </a:r>
            <a:r>
              <a:rPr lang="en-US" altLang="ko-KR" sz="2000" dirty="0">
                <a:latin typeface="Garamond" pitchFamily="18" charset="0"/>
              </a:rPr>
              <a:t>(</a:t>
            </a:r>
            <a:r>
              <a:rPr lang="en-US" altLang="ko-KR" sz="2000" i="1" dirty="0" err="1">
                <a:latin typeface="Garamond" pitchFamily="18" charset="0"/>
              </a:rPr>
              <a:t>i</a:t>
            </a:r>
            <a:r>
              <a:rPr lang="en-US" altLang="ko-KR" sz="2000" dirty="0">
                <a:latin typeface="Garamond" pitchFamily="18" charset="0"/>
              </a:rPr>
              <a:t>) = </a:t>
            </a:r>
            <a:r>
              <a:rPr lang="en-US" altLang="ko-KR" sz="2000" i="1" dirty="0">
                <a:latin typeface="Garamond" pitchFamily="18" charset="0"/>
              </a:rPr>
              <a:t>i</a:t>
            </a:r>
            <a:r>
              <a:rPr lang="en-US" altLang="ko-KR" sz="2000" baseline="30000" dirty="0">
                <a:latin typeface="Garamond" pitchFamily="18" charset="0"/>
              </a:rPr>
              <a:t>2</a:t>
            </a:r>
          </a:p>
          <a:p>
            <a:pPr algn="just" eaLnBrk="1" hangingPunct="1">
              <a:lnSpc>
                <a:spcPct val="110000"/>
              </a:lnSpc>
              <a:spcBef>
                <a:spcPct val="50000"/>
              </a:spcBef>
            </a:pPr>
            <a:r>
              <a:rPr lang="en-US" altLang="ko-KR" sz="2000" baseline="30000" dirty="0">
                <a:latin typeface="Garamond" pitchFamily="18" charset="0"/>
              </a:rPr>
              <a:t> </a:t>
            </a:r>
            <a:r>
              <a:rPr lang="en-US" altLang="ko-KR" sz="2000" dirty="0">
                <a:latin typeface="Garamond" pitchFamily="18" charset="0"/>
              </a:rPr>
              <a:t>   </a:t>
            </a:r>
            <a:r>
              <a:rPr lang="en-US" altLang="ko-KR" sz="2000" baseline="30000" dirty="0">
                <a:latin typeface="Garamond" pitchFamily="18" charset="0"/>
              </a:rPr>
              <a:t> </a:t>
            </a:r>
            <a:r>
              <a:rPr lang="en-US" altLang="ko-KR" sz="2000" dirty="0">
                <a:latin typeface="Garamond" pitchFamily="18" charset="0"/>
              </a:rPr>
              <a:t>(</a:t>
            </a:r>
            <a:r>
              <a:rPr lang="en-US" altLang="ko-KR" sz="2000" i="1" dirty="0">
                <a:latin typeface="Garamond" pitchFamily="18" charset="0"/>
              </a:rPr>
              <a:t>h</a:t>
            </a:r>
            <a:r>
              <a:rPr lang="en-US" altLang="ko-KR" sz="2000" dirty="0">
                <a:latin typeface="Garamond" pitchFamily="18" charset="0"/>
              </a:rPr>
              <a:t>(</a:t>
            </a:r>
            <a:r>
              <a:rPr lang="en-US" altLang="ko-KR" sz="2000" i="1" dirty="0">
                <a:latin typeface="Garamond" pitchFamily="18" charset="0"/>
              </a:rPr>
              <a:t>x</a:t>
            </a:r>
            <a:r>
              <a:rPr lang="en-US" altLang="ko-KR" sz="2000" dirty="0">
                <a:latin typeface="Garamond" pitchFamily="18" charset="0"/>
              </a:rPr>
              <a:t>) + 1) mod </a:t>
            </a:r>
            <a:r>
              <a:rPr lang="en-US" altLang="ko-KR" sz="2000" i="1" dirty="0">
                <a:latin typeface="Garamond" pitchFamily="18" charset="0"/>
              </a:rPr>
              <a:t>m</a:t>
            </a:r>
            <a:r>
              <a:rPr lang="en-US" altLang="ko-KR" sz="2000" dirty="0">
                <a:latin typeface="Garamond" pitchFamily="18" charset="0"/>
              </a:rPr>
              <a:t>, (</a:t>
            </a:r>
            <a:r>
              <a:rPr lang="en-US" altLang="ko-KR" sz="2000" i="1" dirty="0">
                <a:latin typeface="Garamond" pitchFamily="18" charset="0"/>
              </a:rPr>
              <a:t>h</a:t>
            </a:r>
            <a:r>
              <a:rPr lang="en-US" altLang="ko-KR" sz="2000" dirty="0">
                <a:latin typeface="Garamond" pitchFamily="18" charset="0"/>
              </a:rPr>
              <a:t>(</a:t>
            </a:r>
            <a:r>
              <a:rPr lang="en-US" altLang="ko-KR" sz="2000" i="1" dirty="0">
                <a:latin typeface="Garamond" pitchFamily="18" charset="0"/>
              </a:rPr>
              <a:t>x</a:t>
            </a:r>
            <a:r>
              <a:rPr lang="en-US" altLang="ko-KR" sz="2000" dirty="0">
                <a:latin typeface="Garamond" pitchFamily="18" charset="0"/>
              </a:rPr>
              <a:t>) + 4) mod </a:t>
            </a:r>
            <a:r>
              <a:rPr lang="en-US" altLang="ko-KR" sz="2000" i="1" dirty="0">
                <a:latin typeface="Garamond" pitchFamily="18" charset="0"/>
              </a:rPr>
              <a:t>m</a:t>
            </a:r>
            <a:r>
              <a:rPr lang="en-US" altLang="ko-KR" sz="2000" dirty="0">
                <a:latin typeface="Garamond" pitchFamily="18" charset="0"/>
              </a:rPr>
              <a:t>, (</a:t>
            </a:r>
            <a:r>
              <a:rPr lang="en-US" altLang="ko-KR" sz="2000" i="1" dirty="0">
                <a:latin typeface="Garamond" pitchFamily="18" charset="0"/>
              </a:rPr>
              <a:t>h</a:t>
            </a:r>
            <a:r>
              <a:rPr lang="en-US" altLang="ko-KR" sz="2000" dirty="0">
                <a:latin typeface="Garamond" pitchFamily="18" charset="0"/>
              </a:rPr>
              <a:t>(</a:t>
            </a:r>
            <a:r>
              <a:rPr lang="en-US" altLang="ko-KR" sz="2000" i="1" dirty="0">
                <a:latin typeface="Garamond" pitchFamily="18" charset="0"/>
              </a:rPr>
              <a:t>x</a:t>
            </a:r>
            <a:r>
              <a:rPr lang="en-US" altLang="ko-KR" sz="2000" dirty="0">
                <a:latin typeface="Garamond" pitchFamily="18" charset="0"/>
              </a:rPr>
              <a:t>) + 9) mod </a:t>
            </a:r>
            <a:r>
              <a:rPr lang="en-US" altLang="ko-KR" sz="2000" i="1" dirty="0">
                <a:latin typeface="Garamond" pitchFamily="18" charset="0"/>
              </a:rPr>
              <a:t>m</a:t>
            </a:r>
          </a:p>
          <a:p>
            <a:pPr algn="just" eaLnBrk="1" hangingPunct="1">
              <a:lnSpc>
                <a:spcPct val="110000"/>
              </a:lnSpc>
              <a:spcBef>
                <a:spcPct val="50000"/>
              </a:spcBef>
              <a:buFontTx/>
              <a:buChar char="•"/>
            </a:pPr>
            <a:r>
              <a:rPr lang="en-US" altLang="ko-KR" sz="2000" i="1" dirty="0">
                <a:latin typeface="Garamond" pitchFamily="18" charset="0"/>
              </a:rPr>
              <a:t> </a:t>
            </a:r>
            <a:r>
              <a:rPr lang="en-US" altLang="ko-KR" sz="2000" dirty="0">
                <a:latin typeface="Garamond" pitchFamily="18" charset="0"/>
              </a:rPr>
              <a:t>Experience shows that this succeeds in breaking down the primary clusters arising from linear probing</a:t>
            </a:r>
          </a:p>
        </p:txBody>
      </p:sp>
      <p:sp>
        <p:nvSpPr>
          <p:cNvPr id="16388" name="Text Box 4"/>
          <p:cNvSpPr txBox="1">
            <a:spLocks noChangeArrowheads="1"/>
          </p:cNvSpPr>
          <p:nvPr/>
        </p:nvSpPr>
        <p:spPr bwMode="auto">
          <a:xfrm>
            <a:off x="822459" y="4019490"/>
            <a:ext cx="7407785" cy="40011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just" eaLnBrk="1" hangingPunct="1"/>
            <a:r>
              <a:rPr lang="en-US" altLang="ko-KR" sz="2000" dirty="0">
                <a:latin typeface="Garamond" pitchFamily="18" charset="0"/>
              </a:rPr>
              <a:t>Example:  </a:t>
            </a:r>
            <a:r>
              <a:rPr lang="en-US" altLang="ko-KR" sz="2000" i="1" dirty="0">
                <a:latin typeface="Garamond" pitchFamily="18" charset="0"/>
              </a:rPr>
              <a:t>m =  </a:t>
            </a:r>
            <a:r>
              <a:rPr lang="en-US" altLang="ko-KR" sz="2000" dirty="0">
                <a:latin typeface="Garamond" pitchFamily="18" charset="0"/>
              </a:rPr>
              <a:t>10, </a:t>
            </a:r>
            <a:r>
              <a:rPr lang="en-US" altLang="ko-KR" sz="2000" i="1" dirty="0">
                <a:latin typeface="Garamond" pitchFamily="18" charset="0"/>
              </a:rPr>
              <a:t>h</a:t>
            </a:r>
            <a:r>
              <a:rPr lang="en-US" altLang="ko-KR" sz="2000" dirty="0">
                <a:latin typeface="Garamond" pitchFamily="18" charset="0"/>
              </a:rPr>
              <a:t>(</a:t>
            </a:r>
            <a:r>
              <a:rPr lang="en-US" altLang="ko-KR" sz="2000" i="1" dirty="0">
                <a:latin typeface="Garamond" pitchFamily="18" charset="0"/>
              </a:rPr>
              <a:t>k</a:t>
            </a:r>
            <a:r>
              <a:rPr lang="en-US" altLang="ko-KR" sz="2000" dirty="0">
                <a:latin typeface="Garamond" pitchFamily="18" charset="0"/>
              </a:rPr>
              <a:t>) = </a:t>
            </a:r>
            <a:r>
              <a:rPr lang="en-US" altLang="ko-KR" sz="2000" i="1" dirty="0">
                <a:latin typeface="Garamond" pitchFamily="18" charset="0"/>
              </a:rPr>
              <a:t>k </a:t>
            </a:r>
            <a:r>
              <a:rPr lang="en-US" altLang="ko-KR" sz="2000" dirty="0">
                <a:latin typeface="Garamond" pitchFamily="18" charset="0"/>
              </a:rPr>
              <a:t>mod 10, insert 89, 18, 49, 58, 69</a:t>
            </a:r>
            <a:endParaRPr lang="en-US" altLang="ko-KR" sz="2000" i="1" dirty="0">
              <a:latin typeface="Garamond" pitchFamily="18" charset="0"/>
            </a:endParaRPr>
          </a:p>
        </p:txBody>
      </p:sp>
      <p:sp>
        <p:nvSpPr>
          <p:cNvPr id="16389" name="Rectangle 5"/>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Quadratic Probing</a:t>
            </a:r>
          </a:p>
        </p:txBody>
      </p:sp>
    </p:spTree>
    <p:extLst>
      <p:ext uri="{BB962C8B-B14F-4D97-AF65-F5344CB8AC3E}">
        <p14:creationId xmlns:p14="http://schemas.microsoft.com/office/powerpoint/2010/main" val="285563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274315CB-4388-4978-84AC-6BF6A4D4E266}" type="slidenum">
              <a:rPr kumimoji="0" lang="en-US" altLang="ko-KR" sz="1400" smtClean="0">
                <a:latin typeface="Trebuchet MS" pitchFamily="34" charset="0"/>
              </a:rPr>
              <a:pPr/>
              <a:t>2</a:t>
            </a:fld>
            <a:endParaRPr kumimoji="0" lang="en-US" altLang="ko-KR" sz="1400">
              <a:latin typeface="Trebuchet MS" pitchFamily="34" charset="0"/>
            </a:endParaRPr>
          </a:p>
        </p:txBody>
      </p:sp>
      <p:sp>
        <p:nvSpPr>
          <p:cNvPr id="3075" name="Text Box 3"/>
          <p:cNvSpPr txBox="1">
            <a:spLocks noChangeArrowheads="1"/>
          </p:cNvSpPr>
          <p:nvPr/>
        </p:nvSpPr>
        <p:spPr bwMode="auto">
          <a:xfrm>
            <a:off x="441325" y="1052736"/>
            <a:ext cx="7975600" cy="580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marL="342900" indent="-342900" algn="just" eaLnBrk="1" hangingPunct="1">
              <a:lnSpc>
                <a:spcPct val="110000"/>
              </a:lnSpc>
              <a:spcBef>
                <a:spcPct val="50000"/>
              </a:spcBef>
              <a:buFont typeface="Arial" pitchFamily="34" charset="0"/>
              <a:buChar char="•"/>
            </a:pPr>
            <a:r>
              <a:rPr lang="en-US" altLang="ko-KR" dirty="0">
                <a:latin typeface="Garamond" pitchFamily="18" charset="0"/>
              </a:rPr>
              <a:t>General Idea </a:t>
            </a:r>
          </a:p>
          <a:p>
            <a:pPr marL="342900" indent="-342900" algn="just" eaLnBrk="1" hangingPunct="1">
              <a:lnSpc>
                <a:spcPct val="110000"/>
              </a:lnSpc>
              <a:spcBef>
                <a:spcPct val="50000"/>
              </a:spcBef>
              <a:buFont typeface="Arial" pitchFamily="34" charset="0"/>
              <a:buChar char="•"/>
            </a:pPr>
            <a:r>
              <a:rPr lang="en-US" altLang="ko-KR" dirty="0">
                <a:latin typeface="Garamond" pitchFamily="18" charset="0"/>
              </a:rPr>
              <a:t>Hash Function </a:t>
            </a:r>
          </a:p>
          <a:p>
            <a:pPr marL="342900" indent="-342900" algn="just" eaLnBrk="1" hangingPunct="1">
              <a:lnSpc>
                <a:spcPct val="110000"/>
              </a:lnSpc>
              <a:spcBef>
                <a:spcPct val="50000"/>
              </a:spcBef>
              <a:buFont typeface="Arial" pitchFamily="34" charset="0"/>
              <a:buChar char="•"/>
            </a:pPr>
            <a:r>
              <a:rPr lang="en-US" altLang="ko-KR" dirty="0">
                <a:latin typeface="Garamond" pitchFamily="18" charset="0"/>
              </a:rPr>
              <a:t>Separate Chaining</a:t>
            </a:r>
          </a:p>
          <a:p>
            <a:pPr marL="342900" indent="-342900" algn="just" eaLnBrk="1" hangingPunct="1">
              <a:lnSpc>
                <a:spcPct val="110000"/>
              </a:lnSpc>
              <a:spcBef>
                <a:spcPct val="50000"/>
              </a:spcBef>
              <a:buFont typeface="Arial" pitchFamily="34" charset="0"/>
              <a:buChar char="•"/>
            </a:pPr>
            <a:r>
              <a:rPr lang="en-US" altLang="ko-KR" dirty="0">
                <a:latin typeface="Garamond" pitchFamily="18" charset="0"/>
              </a:rPr>
              <a:t>Open Addressing</a:t>
            </a:r>
          </a:p>
          <a:p>
            <a:pPr marL="1085850" lvl="1" indent="-342900" algn="just" eaLnBrk="1" hangingPunct="1">
              <a:lnSpc>
                <a:spcPct val="110000"/>
              </a:lnSpc>
              <a:spcBef>
                <a:spcPct val="50000"/>
              </a:spcBef>
              <a:buFont typeface="Wingdings" pitchFamily="2" charset="2"/>
              <a:buChar char="ü"/>
            </a:pPr>
            <a:r>
              <a:rPr lang="en-US" altLang="ko-KR" dirty="0">
                <a:latin typeface="Garamond" pitchFamily="18" charset="0"/>
              </a:rPr>
              <a:t>Linear Probing</a:t>
            </a:r>
          </a:p>
          <a:p>
            <a:pPr marL="1085850" lvl="1" indent="-342900" algn="just" eaLnBrk="1" hangingPunct="1">
              <a:lnSpc>
                <a:spcPct val="110000"/>
              </a:lnSpc>
              <a:spcBef>
                <a:spcPct val="50000"/>
              </a:spcBef>
              <a:buFont typeface="Wingdings" pitchFamily="2" charset="2"/>
              <a:buChar char="ü"/>
            </a:pPr>
            <a:r>
              <a:rPr lang="en-US" altLang="ko-KR" dirty="0">
                <a:latin typeface="Garamond" pitchFamily="18" charset="0"/>
              </a:rPr>
              <a:t>Quadratic Probing</a:t>
            </a:r>
          </a:p>
          <a:p>
            <a:pPr marL="1085850" lvl="1" indent="-342900" algn="just" eaLnBrk="1" hangingPunct="1">
              <a:lnSpc>
                <a:spcPct val="110000"/>
              </a:lnSpc>
              <a:spcBef>
                <a:spcPct val="50000"/>
              </a:spcBef>
              <a:buFont typeface="Wingdings" pitchFamily="2" charset="2"/>
              <a:buChar char="ü"/>
            </a:pPr>
            <a:r>
              <a:rPr lang="en-US" altLang="ko-KR" dirty="0">
                <a:latin typeface="Garamond" pitchFamily="18" charset="0"/>
              </a:rPr>
              <a:t>Double Hashing</a:t>
            </a:r>
          </a:p>
          <a:p>
            <a:pPr marL="342900" indent="-342900" algn="just" eaLnBrk="1" hangingPunct="1">
              <a:lnSpc>
                <a:spcPct val="110000"/>
              </a:lnSpc>
              <a:spcBef>
                <a:spcPct val="50000"/>
              </a:spcBef>
              <a:buFont typeface="Arial" pitchFamily="34" charset="0"/>
              <a:buChar char="•"/>
            </a:pPr>
            <a:r>
              <a:rPr lang="en-US" altLang="ko-KR" dirty="0">
                <a:latin typeface="Garamond" pitchFamily="18" charset="0"/>
              </a:rPr>
              <a:t>Rehashing</a:t>
            </a:r>
          </a:p>
          <a:p>
            <a:pPr marL="342900" indent="-342900" algn="just" eaLnBrk="1" hangingPunct="1">
              <a:lnSpc>
                <a:spcPct val="110000"/>
              </a:lnSpc>
              <a:spcBef>
                <a:spcPct val="50000"/>
              </a:spcBef>
              <a:buFont typeface="Arial" pitchFamily="34" charset="0"/>
              <a:buChar char="•"/>
            </a:pPr>
            <a:r>
              <a:rPr lang="en-US" altLang="ko-KR" dirty="0">
                <a:latin typeface="Garamond" pitchFamily="18" charset="0"/>
              </a:rPr>
              <a:t>Extendible Hashing</a:t>
            </a:r>
          </a:p>
          <a:p>
            <a:pPr marL="1085850" lvl="1" indent="-342900" algn="just" eaLnBrk="1" hangingPunct="1">
              <a:lnSpc>
                <a:spcPct val="110000"/>
              </a:lnSpc>
              <a:spcBef>
                <a:spcPct val="50000"/>
              </a:spcBef>
              <a:buFont typeface="Wingdings" pitchFamily="2" charset="2"/>
              <a:buChar char="l"/>
            </a:pPr>
            <a:endParaRPr lang="en-US" altLang="ko-KR" dirty="0">
              <a:latin typeface="Garamond" pitchFamily="18" charset="0"/>
            </a:endParaRPr>
          </a:p>
        </p:txBody>
      </p:sp>
      <p:sp>
        <p:nvSpPr>
          <p:cNvPr id="3076"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n-lt"/>
              </a:rPr>
              <a:t>Contents</a:t>
            </a:r>
          </a:p>
        </p:txBody>
      </p:sp>
    </p:spTree>
    <p:extLst>
      <p:ext uri="{BB962C8B-B14F-4D97-AF65-F5344CB8AC3E}">
        <p14:creationId xmlns:p14="http://schemas.microsoft.com/office/powerpoint/2010/main" val="1363570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B2263662-ED90-4F43-AD59-3B279DB6998B}" type="slidenum">
              <a:rPr kumimoji="0" lang="en-US" altLang="ko-KR" sz="1400" smtClean="0">
                <a:latin typeface="Trebuchet MS" pitchFamily="34" charset="0"/>
              </a:rPr>
              <a:pPr/>
              <a:t>20</a:t>
            </a:fld>
            <a:endParaRPr kumimoji="0" lang="en-US" altLang="ko-KR" sz="1400">
              <a:latin typeface="Trebuchet MS" pitchFamily="34" charset="0"/>
            </a:endParaRPr>
          </a:p>
        </p:txBody>
      </p:sp>
      <p:sp>
        <p:nvSpPr>
          <p:cNvPr id="17411" name="Text Box 3"/>
          <p:cNvSpPr txBox="1">
            <a:spLocks noChangeArrowheads="1"/>
          </p:cNvSpPr>
          <p:nvPr/>
        </p:nvSpPr>
        <p:spPr bwMode="auto">
          <a:xfrm>
            <a:off x="557213" y="1124744"/>
            <a:ext cx="7975600"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a:latin typeface="Garamond" pitchFamily="18" charset="0"/>
              </a:rPr>
              <a:t>One tricky question:</a:t>
            </a:r>
          </a:p>
          <a:p>
            <a:pPr algn="just" eaLnBrk="1" hangingPunct="1">
              <a:lnSpc>
                <a:spcPct val="110000"/>
              </a:lnSpc>
              <a:spcBef>
                <a:spcPct val="50000"/>
              </a:spcBef>
              <a:buFontTx/>
              <a:buChar char="•"/>
            </a:pPr>
            <a:r>
              <a:rPr lang="en-US" altLang="ko-KR" sz="2000" dirty="0">
                <a:latin typeface="Garamond" pitchFamily="18" charset="0"/>
              </a:rPr>
              <a:t> In linear probing, it is guaranteed that as long as there is one free location(slot) in the table, we will eventually find it without repeating any probe locations</a:t>
            </a:r>
            <a:endParaRPr lang="en-US" altLang="ko-KR" sz="2000" baseline="30000" dirty="0">
              <a:latin typeface="Garamond" pitchFamily="18" charset="0"/>
            </a:endParaRPr>
          </a:p>
          <a:p>
            <a:pPr algn="just" eaLnBrk="1" hangingPunct="1">
              <a:lnSpc>
                <a:spcPct val="110000"/>
              </a:lnSpc>
              <a:spcBef>
                <a:spcPct val="50000"/>
              </a:spcBef>
              <a:buFontTx/>
              <a:buChar char="•"/>
            </a:pPr>
            <a:r>
              <a:rPr lang="en-US" altLang="ko-KR" sz="2000" baseline="30000" dirty="0">
                <a:latin typeface="Garamond" pitchFamily="18" charset="0"/>
              </a:rPr>
              <a:t> </a:t>
            </a:r>
            <a:r>
              <a:rPr lang="en-US" altLang="ko-KR" sz="2000" dirty="0">
                <a:latin typeface="Garamond" pitchFamily="18" charset="0"/>
              </a:rPr>
              <a:t>Is this also true for quadratic probing?</a:t>
            </a:r>
          </a:p>
          <a:p>
            <a:pPr algn="just" eaLnBrk="1" hangingPunct="1">
              <a:lnSpc>
                <a:spcPct val="110000"/>
              </a:lnSpc>
              <a:spcBef>
                <a:spcPct val="50000"/>
              </a:spcBef>
              <a:buFontTx/>
              <a:buChar char="•"/>
            </a:pPr>
            <a:endParaRPr lang="en-US" altLang="ko-KR" sz="2000" dirty="0">
              <a:latin typeface="Garamond" pitchFamily="18" charset="0"/>
            </a:endParaRPr>
          </a:p>
          <a:p>
            <a:pPr algn="just" eaLnBrk="1" hangingPunct="1">
              <a:lnSpc>
                <a:spcPct val="110000"/>
              </a:lnSpc>
              <a:spcBef>
                <a:spcPct val="50000"/>
              </a:spcBef>
              <a:buFontTx/>
              <a:buChar char="•"/>
            </a:pPr>
            <a:r>
              <a:rPr lang="en-US" altLang="ko-KR" sz="2000" dirty="0">
                <a:latin typeface="Garamond" pitchFamily="18" charset="0"/>
              </a:rPr>
              <a:t> Fortunately, quadratic probing does a good job of visiting different locations  with proper combination of table size and hash function.</a:t>
            </a:r>
          </a:p>
          <a:p>
            <a:pPr marL="800100" lvl="1" indent="-342900" algn="just" eaLnBrk="1" hangingPunct="1">
              <a:lnSpc>
                <a:spcPct val="110000"/>
              </a:lnSpc>
              <a:spcBef>
                <a:spcPct val="50000"/>
              </a:spcBef>
              <a:buFont typeface="Wingdings" pitchFamily="2" charset="2"/>
              <a:buChar char="ü"/>
            </a:pPr>
            <a:r>
              <a:rPr lang="en-US" altLang="ko-KR" sz="2000" dirty="0">
                <a:latin typeface="Garamond" pitchFamily="18" charset="0"/>
                <a:sym typeface="Wingdings" pitchFamily="2" charset="2"/>
              </a:rPr>
              <a:t>It can be formally proved that if </a:t>
            </a:r>
            <a:r>
              <a:rPr lang="en-US" altLang="ko-KR" sz="2000" i="1" dirty="0">
                <a:latin typeface="Garamond" pitchFamily="18" charset="0"/>
                <a:sym typeface="Wingdings" pitchFamily="2" charset="2"/>
              </a:rPr>
              <a:t>m</a:t>
            </a:r>
            <a:r>
              <a:rPr lang="en-US" altLang="ko-KR" sz="2000" dirty="0">
                <a:latin typeface="Garamond" pitchFamily="18" charset="0"/>
                <a:sym typeface="Wingdings" pitchFamily="2" charset="2"/>
              </a:rPr>
              <a:t> is prime, the first </a:t>
            </a:r>
            <a:r>
              <a:rPr lang="en-US" altLang="ko-KR" sz="2000" i="1" dirty="0">
                <a:latin typeface="Garamond" pitchFamily="18" charset="0"/>
                <a:sym typeface="Wingdings" pitchFamily="2" charset="2"/>
              </a:rPr>
              <a:t>m</a:t>
            </a:r>
            <a:r>
              <a:rPr lang="en-US" altLang="ko-KR" sz="2000" dirty="0">
                <a:latin typeface="Garamond" pitchFamily="18" charset="0"/>
                <a:sym typeface="Wingdings" pitchFamily="2" charset="2"/>
              </a:rPr>
              <a:t>/2 locations that quadratic probing visits will be distinct.</a:t>
            </a:r>
            <a:endParaRPr lang="en-US" altLang="ko-KR" sz="2000" dirty="0">
              <a:latin typeface="Garamond" pitchFamily="18" charset="0"/>
            </a:endParaRPr>
          </a:p>
          <a:p>
            <a:pPr algn="just" eaLnBrk="1" hangingPunct="1">
              <a:lnSpc>
                <a:spcPct val="110000"/>
              </a:lnSpc>
              <a:spcBef>
                <a:spcPct val="50000"/>
              </a:spcBef>
            </a:pPr>
            <a:r>
              <a:rPr lang="en-US" altLang="ko-KR" sz="2000" dirty="0">
                <a:latin typeface="Garamond" pitchFamily="18" charset="0"/>
              </a:rPr>
              <a:t> </a:t>
            </a:r>
          </a:p>
          <a:p>
            <a:pPr algn="just" eaLnBrk="1" hangingPunct="1">
              <a:lnSpc>
                <a:spcPct val="110000"/>
              </a:lnSpc>
              <a:spcBef>
                <a:spcPct val="50000"/>
              </a:spcBef>
              <a:buFontTx/>
              <a:buChar char="•"/>
            </a:pPr>
            <a:endParaRPr lang="en-US" altLang="ko-KR" sz="2000" dirty="0">
              <a:latin typeface="Garamond" pitchFamily="18" charset="0"/>
            </a:endParaRPr>
          </a:p>
          <a:p>
            <a:pPr algn="just" eaLnBrk="1" hangingPunct="1">
              <a:lnSpc>
                <a:spcPct val="110000"/>
              </a:lnSpc>
              <a:spcBef>
                <a:spcPct val="50000"/>
              </a:spcBef>
              <a:buFontTx/>
              <a:buChar char="•"/>
            </a:pPr>
            <a:endParaRPr lang="en-US" altLang="ko-KR" sz="2000" dirty="0">
              <a:latin typeface="Garamond" pitchFamily="18" charset="0"/>
            </a:endParaRPr>
          </a:p>
        </p:txBody>
      </p:sp>
      <p:sp>
        <p:nvSpPr>
          <p:cNvPr id="17412"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Quadratic Probing</a:t>
            </a:r>
          </a:p>
        </p:txBody>
      </p:sp>
    </p:spTree>
    <p:extLst>
      <p:ext uri="{BB962C8B-B14F-4D97-AF65-F5344CB8AC3E}">
        <p14:creationId xmlns:p14="http://schemas.microsoft.com/office/powerpoint/2010/main" val="361230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980FC260-A7BC-4793-93FA-5BDF76C30AD9}" type="slidenum">
              <a:rPr kumimoji="0" lang="en-US" altLang="ko-KR" sz="1400" smtClean="0">
                <a:latin typeface="Trebuchet MS" pitchFamily="34" charset="0"/>
              </a:rPr>
              <a:pPr/>
              <a:t>21</a:t>
            </a:fld>
            <a:endParaRPr kumimoji="0" lang="en-US" altLang="ko-KR" sz="1400">
              <a:latin typeface="Trebuchet MS" pitchFamily="34" charset="0"/>
            </a:endParaRPr>
          </a:p>
        </p:txBody>
      </p:sp>
      <p:sp>
        <p:nvSpPr>
          <p:cNvPr id="18435" name="Text Box 2"/>
          <p:cNvSpPr txBox="1">
            <a:spLocks noChangeArrowheads="1"/>
          </p:cNvSpPr>
          <p:nvPr/>
        </p:nvSpPr>
        <p:spPr bwMode="auto">
          <a:xfrm>
            <a:off x="536862" y="2132856"/>
            <a:ext cx="797560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b="1" dirty="0">
                <a:latin typeface="Garamond" pitchFamily="18" charset="0"/>
              </a:rPr>
              <a:t>Proof</a:t>
            </a:r>
            <a:r>
              <a:rPr lang="en-US" altLang="ko-KR" sz="2000" dirty="0">
                <a:latin typeface="Garamond" pitchFamily="18" charset="0"/>
              </a:rPr>
              <a:t>: Prove the first </a:t>
            </a:r>
            <a:r>
              <a:rPr lang="en-US" altLang="ko-KR" sz="2000" i="1" dirty="0">
                <a:latin typeface="Garamond" pitchFamily="18" charset="0"/>
              </a:rPr>
              <a:t>m</a:t>
            </a:r>
            <a:r>
              <a:rPr lang="en-US" altLang="ko-KR" sz="2000" dirty="0">
                <a:latin typeface="Garamond" pitchFamily="18" charset="0"/>
              </a:rPr>
              <a:t>/2 locations that quadratic probing visits will be distinct.  Let us use contradiction.</a:t>
            </a:r>
          </a:p>
          <a:p>
            <a:pPr algn="just" eaLnBrk="1" hangingPunct="1">
              <a:lnSpc>
                <a:spcPct val="110000"/>
              </a:lnSpc>
              <a:spcBef>
                <a:spcPct val="50000"/>
              </a:spcBef>
            </a:pPr>
            <a:r>
              <a:rPr lang="en-US" altLang="ko-KR" sz="2000" dirty="0">
                <a:latin typeface="Garamond" pitchFamily="18" charset="0"/>
              </a:rPr>
              <a:t>For </a:t>
            </a:r>
          </a:p>
          <a:p>
            <a:pPr algn="just" eaLnBrk="1" hangingPunct="1">
              <a:lnSpc>
                <a:spcPct val="110000"/>
              </a:lnSpc>
              <a:spcBef>
                <a:spcPct val="50000"/>
              </a:spcBef>
            </a:pPr>
            <a:endParaRPr lang="en-US" altLang="ko-KR" sz="2000" dirty="0">
              <a:latin typeface="Garamond" pitchFamily="18" charset="0"/>
            </a:endParaRPr>
          </a:p>
          <a:p>
            <a:pPr algn="just" eaLnBrk="1" hangingPunct="1">
              <a:lnSpc>
                <a:spcPct val="110000"/>
              </a:lnSpc>
              <a:spcBef>
                <a:spcPct val="50000"/>
              </a:spcBef>
            </a:pPr>
            <a:endParaRPr lang="en-US" altLang="ko-KR" sz="2000" dirty="0">
              <a:latin typeface="Garamond" pitchFamily="18" charset="0"/>
            </a:endParaRPr>
          </a:p>
          <a:p>
            <a:pPr algn="just" eaLnBrk="1" hangingPunct="1">
              <a:lnSpc>
                <a:spcPct val="110000"/>
              </a:lnSpc>
              <a:spcBef>
                <a:spcPct val="50000"/>
              </a:spcBef>
            </a:pPr>
            <a:endParaRPr lang="en-US" altLang="ko-KR" sz="2000" b="1" dirty="0">
              <a:latin typeface="Garamond" pitchFamily="18" charset="0"/>
            </a:endParaRPr>
          </a:p>
          <a:p>
            <a:pPr algn="just" eaLnBrk="1" hangingPunct="1">
              <a:lnSpc>
                <a:spcPct val="110000"/>
              </a:lnSpc>
              <a:spcBef>
                <a:spcPct val="50000"/>
              </a:spcBef>
            </a:pPr>
            <a:r>
              <a:rPr lang="en-US" altLang="ko-KR" sz="2000" dirty="0">
                <a:latin typeface="Garamond" pitchFamily="18" charset="0"/>
              </a:rPr>
              <a:t>This means that (</a:t>
            </a:r>
            <a:r>
              <a:rPr lang="en-US" altLang="ko-KR" sz="2000" i="1" dirty="0" err="1">
                <a:latin typeface="Garamond" pitchFamily="18" charset="0"/>
              </a:rPr>
              <a:t>i</a:t>
            </a:r>
            <a:r>
              <a:rPr lang="en-US" altLang="ko-KR" sz="2000" i="1" dirty="0">
                <a:latin typeface="Garamond" pitchFamily="18" charset="0"/>
              </a:rPr>
              <a:t> – j</a:t>
            </a:r>
            <a:r>
              <a:rPr lang="en-US" altLang="ko-KR" sz="2000" dirty="0">
                <a:latin typeface="Garamond" pitchFamily="18" charset="0"/>
              </a:rPr>
              <a:t>)</a:t>
            </a:r>
            <a:r>
              <a:rPr lang="en-US" altLang="ko-KR" sz="2000" dirty="0">
                <a:latin typeface="Garamond" pitchFamily="18" charset="0"/>
                <a:cs typeface="Times New Roman" pitchFamily="18" charset="0"/>
              </a:rPr>
              <a:t>•(</a:t>
            </a:r>
            <a:r>
              <a:rPr lang="en-US" altLang="ko-KR" sz="2000" i="1" dirty="0" err="1">
                <a:latin typeface="Garamond" pitchFamily="18" charset="0"/>
                <a:cs typeface="Times New Roman" pitchFamily="18" charset="0"/>
              </a:rPr>
              <a:t>i</a:t>
            </a:r>
            <a:r>
              <a:rPr lang="en-US" altLang="ko-KR" sz="2000" i="1" dirty="0">
                <a:latin typeface="Garamond" pitchFamily="18" charset="0"/>
                <a:cs typeface="Times New Roman" pitchFamily="18" charset="0"/>
              </a:rPr>
              <a:t> + j</a:t>
            </a:r>
            <a:r>
              <a:rPr lang="en-US" altLang="ko-KR" sz="2000" dirty="0">
                <a:latin typeface="Garamond" pitchFamily="18" charset="0"/>
                <a:cs typeface="Times New Roman" pitchFamily="18" charset="0"/>
              </a:rPr>
              <a:t>) is a multiple of </a:t>
            </a:r>
            <a:r>
              <a:rPr lang="en-US" altLang="ko-KR" sz="2000" i="1" dirty="0">
                <a:latin typeface="Garamond" pitchFamily="18" charset="0"/>
                <a:cs typeface="Times New Roman" pitchFamily="18" charset="0"/>
              </a:rPr>
              <a:t>m</a:t>
            </a:r>
            <a:r>
              <a:rPr lang="en-US" altLang="ko-KR" sz="2000" dirty="0">
                <a:latin typeface="Garamond" pitchFamily="18" charset="0"/>
                <a:cs typeface="Times New Roman" pitchFamily="18" charset="0"/>
              </a:rPr>
              <a:t>.  Since </a:t>
            </a:r>
            <a:r>
              <a:rPr lang="en-US" altLang="ko-KR" sz="2000" i="1" dirty="0">
                <a:latin typeface="Garamond" pitchFamily="18" charset="0"/>
                <a:cs typeface="Times New Roman" pitchFamily="18" charset="0"/>
              </a:rPr>
              <a:t>m</a:t>
            </a:r>
            <a:r>
              <a:rPr lang="en-US" altLang="ko-KR" sz="2000" dirty="0">
                <a:latin typeface="Garamond" pitchFamily="18" charset="0"/>
                <a:cs typeface="Times New Roman" pitchFamily="18" charset="0"/>
              </a:rPr>
              <a:t> is prime, either </a:t>
            </a:r>
            <a:r>
              <a:rPr lang="en-US" altLang="ko-KR" sz="2000" dirty="0">
                <a:latin typeface="Garamond" pitchFamily="18" charset="0"/>
              </a:rPr>
              <a:t>(</a:t>
            </a:r>
            <a:r>
              <a:rPr lang="en-US" altLang="ko-KR" sz="2000" i="1" dirty="0" err="1">
                <a:latin typeface="Garamond" pitchFamily="18" charset="0"/>
              </a:rPr>
              <a:t>i</a:t>
            </a:r>
            <a:r>
              <a:rPr lang="en-US" altLang="ko-KR" sz="2000" i="1" dirty="0">
                <a:latin typeface="Garamond" pitchFamily="18" charset="0"/>
              </a:rPr>
              <a:t> – j</a:t>
            </a:r>
            <a:r>
              <a:rPr lang="en-US" altLang="ko-KR" sz="2000" dirty="0">
                <a:latin typeface="Garamond" pitchFamily="18" charset="0"/>
              </a:rPr>
              <a:t>)</a:t>
            </a:r>
            <a:r>
              <a:rPr lang="en-US" altLang="ko-KR" sz="2000" dirty="0">
                <a:latin typeface="Garamond" pitchFamily="18" charset="0"/>
                <a:cs typeface="Times New Roman" pitchFamily="18" charset="0"/>
              </a:rPr>
              <a:t> or (</a:t>
            </a:r>
            <a:r>
              <a:rPr lang="en-US" altLang="ko-KR" sz="2000" i="1" dirty="0" err="1">
                <a:latin typeface="Garamond" pitchFamily="18" charset="0"/>
                <a:cs typeface="Times New Roman" pitchFamily="18" charset="0"/>
              </a:rPr>
              <a:t>i</a:t>
            </a:r>
            <a:r>
              <a:rPr lang="en-US" altLang="ko-KR" sz="2000" i="1" dirty="0">
                <a:latin typeface="Garamond" pitchFamily="18" charset="0"/>
                <a:cs typeface="Times New Roman" pitchFamily="18" charset="0"/>
              </a:rPr>
              <a:t> + j</a:t>
            </a:r>
            <a:r>
              <a:rPr lang="en-US" altLang="ko-KR" sz="2000" dirty="0">
                <a:latin typeface="Garamond" pitchFamily="18" charset="0"/>
                <a:cs typeface="Times New Roman" pitchFamily="18" charset="0"/>
              </a:rPr>
              <a:t>) must be a multiple of </a:t>
            </a:r>
            <a:r>
              <a:rPr lang="en-US" altLang="ko-KR" sz="2000" i="1" dirty="0">
                <a:latin typeface="Garamond" pitchFamily="18" charset="0"/>
                <a:cs typeface="Times New Roman" pitchFamily="18" charset="0"/>
              </a:rPr>
              <a:t>m</a:t>
            </a:r>
            <a:r>
              <a:rPr lang="en-US" altLang="ko-KR" sz="2000" dirty="0">
                <a:latin typeface="Garamond" pitchFamily="18" charset="0"/>
                <a:cs typeface="Times New Roman" pitchFamily="18" charset="0"/>
              </a:rPr>
              <a:t>.  Since </a:t>
            </a:r>
            <a:r>
              <a:rPr lang="en-US" altLang="ko-KR" sz="2000" i="1" dirty="0" err="1">
                <a:latin typeface="Garamond" pitchFamily="18" charset="0"/>
                <a:cs typeface="Times New Roman" pitchFamily="18" charset="0"/>
              </a:rPr>
              <a:t>i</a:t>
            </a:r>
            <a:r>
              <a:rPr lang="en-US" altLang="ko-KR" sz="2000" i="1" dirty="0">
                <a:latin typeface="Garamond" pitchFamily="18" charset="0"/>
                <a:cs typeface="Times New Roman" pitchFamily="18" charset="0"/>
              </a:rPr>
              <a:t> </a:t>
            </a:r>
            <a:r>
              <a:rPr lang="en-US" altLang="ko-KR" sz="2000" i="1" dirty="0">
                <a:latin typeface="Garamond" pitchFamily="18" charset="0"/>
                <a:cs typeface="Times New Roman" pitchFamily="18" charset="0"/>
                <a:sym typeface="Symbol" pitchFamily="18" charset="2"/>
              </a:rPr>
              <a:t> j</a:t>
            </a:r>
            <a:r>
              <a:rPr lang="en-US" altLang="ko-KR" sz="2000" dirty="0">
                <a:latin typeface="Garamond" pitchFamily="18" charset="0"/>
                <a:cs typeface="Times New Roman" pitchFamily="18" charset="0"/>
                <a:sym typeface="Symbol" pitchFamily="18" charset="2"/>
              </a:rPr>
              <a:t>, and </a:t>
            </a:r>
          </a:p>
          <a:p>
            <a:pPr algn="just" eaLnBrk="1" hangingPunct="1">
              <a:lnSpc>
                <a:spcPct val="110000"/>
              </a:lnSpc>
              <a:spcBef>
                <a:spcPct val="50000"/>
              </a:spcBef>
            </a:pPr>
            <a:r>
              <a:rPr lang="en-US" altLang="ko-KR" sz="2000" dirty="0">
                <a:latin typeface="Garamond" pitchFamily="18" charset="0"/>
                <a:cs typeface="Times New Roman" pitchFamily="18" charset="0"/>
                <a:sym typeface="Symbol" pitchFamily="18" charset="2"/>
              </a:rPr>
              <a:t>                , neither </a:t>
            </a:r>
            <a:r>
              <a:rPr lang="en-US" altLang="ko-KR" sz="2000" dirty="0">
                <a:latin typeface="Garamond" pitchFamily="18" charset="0"/>
              </a:rPr>
              <a:t>(</a:t>
            </a:r>
            <a:r>
              <a:rPr lang="en-US" altLang="ko-KR" sz="2000" i="1" dirty="0" err="1">
                <a:latin typeface="Garamond" pitchFamily="18" charset="0"/>
              </a:rPr>
              <a:t>i</a:t>
            </a:r>
            <a:r>
              <a:rPr lang="en-US" altLang="ko-KR" sz="2000" i="1" dirty="0">
                <a:latin typeface="Garamond" pitchFamily="18" charset="0"/>
              </a:rPr>
              <a:t> – j</a:t>
            </a:r>
            <a:r>
              <a:rPr lang="en-US" altLang="ko-KR" sz="2000" dirty="0">
                <a:latin typeface="Garamond" pitchFamily="18" charset="0"/>
              </a:rPr>
              <a:t>)</a:t>
            </a:r>
            <a:r>
              <a:rPr lang="en-US" altLang="ko-KR" sz="2000" dirty="0">
                <a:latin typeface="Garamond" pitchFamily="18" charset="0"/>
                <a:cs typeface="Times New Roman" pitchFamily="18" charset="0"/>
              </a:rPr>
              <a:t> nor (</a:t>
            </a:r>
            <a:r>
              <a:rPr lang="en-US" altLang="ko-KR" sz="2000" i="1" dirty="0" err="1">
                <a:latin typeface="Garamond" pitchFamily="18" charset="0"/>
                <a:cs typeface="Times New Roman" pitchFamily="18" charset="0"/>
              </a:rPr>
              <a:t>i</a:t>
            </a:r>
            <a:r>
              <a:rPr lang="en-US" altLang="ko-KR" sz="2000" i="1" dirty="0">
                <a:latin typeface="Garamond" pitchFamily="18" charset="0"/>
                <a:cs typeface="Times New Roman" pitchFamily="18" charset="0"/>
              </a:rPr>
              <a:t> + j</a:t>
            </a:r>
            <a:r>
              <a:rPr lang="en-US" altLang="ko-KR" sz="2000" dirty="0">
                <a:latin typeface="Garamond" pitchFamily="18" charset="0"/>
                <a:cs typeface="Times New Roman" pitchFamily="18" charset="0"/>
              </a:rPr>
              <a:t>) can be a multiple of </a:t>
            </a:r>
            <a:r>
              <a:rPr lang="en-US" altLang="ko-KR" sz="2000" i="1" dirty="0">
                <a:latin typeface="Garamond" pitchFamily="18" charset="0"/>
                <a:cs typeface="Times New Roman" pitchFamily="18" charset="0"/>
              </a:rPr>
              <a:t>m</a:t>
            </a:r>
            <a:r>
              <a:rPr lang="en-US" altLang="ko-KR" sz="2000" dirty="0">
                <a:latin typeface="Garamond" pitchFamily="18" charset="0"/>
                <a:cs typeface="Times New Roman" pitchFamily="18" charset="0"/>
              </a:rPr>
              <a:t>.</a:t>
            </a:r>
          </a:p>
        </p:txBody>
      </p:sp>
      <p:graphicFrame>
        <p:nvGraphicFramePr>
          <p:cNvPr id="18436" name="Object 3"/>
          <p:cNvGraphicFramePr>
            <a:graphicFrameLocks noChangeAspect="1"/>
          </p:cNvGraphicFramePr>
          <p:nvPr>
            <p:extLst>
              <p:ext uri="{D42A27DB-BD31-4B8C-83A1-F6EECF244321}">
                <p14:modId xmlns:p14="http://schemas.microsoft.com/office/powerpoint/2010/main" val="3692077812"/>
              </p:ext>
            </p:extLst>
          </p:nvPr>
        </p:nvGraphicFramePr>
        <p:xfrm>
          <a:off x="1331640" y="2780928"/>
          <a:ext cx="4933950" cy="2135188"/>
        </p:xfrm>
        <a:graphic>
          <a:graphicData uri="http://schemas.openxmlformats.org/presentationml/2006/ole">
            <mc:AlternateContent xmlns:mc="http://schemas.openxmlformats.org/markup-compatibility/2006">
              <mc:Choice xmlns:v="urn:schemas-microsoft-com:vml" Requires="v">
                <p:oleObj spid="_x0000_s4194" name="Equation" r:id="rId3" imgW="2641600" imgH="1143000" progId="Equation.DSMT4">
                  <p:embed/>
                </p:oleObj>
              </mc:Choice>
              <mc:Fallback>
                <p:oleObj name="Equation" r:id="rId3" imgW="2641600" imgH="1143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780928"/>
                        <a:ext cx="4933950" cy="213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4"/>
          <p:cNvGraphicFramePr>
            <a:graphicFrameLocks noChangeAspect="1"/>
          </p:cNvGraphicFramePr>
          <p:nvPr>
            <p:extLst>
              <p:ext uri="{D42A27DB-BD31-4B8C-83A1-F6EECF244321}">
                <p14:modId xmlns:p14="http://schemas.microsoft.com/office/powerpoint/2010/main" val="339168316"/>
              </p:ext>
            </p:extLst>
          </p:nvPr>
        </p:nvGraphicFramePr>
        <p:xfrm>
          <a:off x="532061" y="5589240"/>
          <a:ext cx="1150937" cy="766762"/>
        </p:xfrm>
        <a:graphic>
          <a:graphicData uri="http://schemas.openxmlformats.org/presentationml/2006/ole">
            <mc:AlternateContent xmlns:mc="http://schemas.openxmlformats.org/markup-compatibility/2006">
              <mc:Choice xmlns:v="urn:schemas-microsoft-com:vml" Requires="v">
                <p:oleObj spid="_x0000_s4195" name="Equation" r:id="rId5" imgW="609336" imgH="406224" progId="Equation.DSMT4">
                  <p:embed/>
                </p:oleObj>
              </mc:Choice>
              <mc:Fallback>
                <p:oleObj name="Equation" r:id="rId5" imgW="609336" imgH="4062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061" y="5589240"/>
                        <a:ext cx="1150937"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Rectangle 5"/>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Quadratic Probing</a:t>
            </a:r>
          </a:p>
        </p:txBody>
      </p:sp>
      <p:sp>
        <p:nvSpPr>
          <p:cNvPr id="2" name="직사각형 1"/>
          <p:cNvSpPr/>
          <p:nvPr/>
        </p:nvSpPr>
        <p:spPr>
          <a:xfrm>
            <a:off x="542925" y="1257890"/>
            <a:ext cx="8133531" cy="7017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eaLnBrk="1" hangingPunct="1">
              <a:lnSpc>
                <a:spcPct val="110000"/>
              </a:lnSpc>
              <a:spcBef>
                <a:spcPct val="50000"/>
              </a:spcBef>
            </a:pPr>
            <a:r>
              <a:rPr lang="en-US" altLang="ko-KR" sz="1800" dirty="0">
                <a:latin typeface="Garamond" pitchFamily="18" charset="0"/>
              </a:rPr>
              <a:t>Theorem.  If quadratic probing is used and the table size </a:t>
            </a:r>
            <a:r>
              <a:rPr lang="en-US" altLang="ko-KR" sz="1800" i="1" dirty="0">
                <a:latin typeface="Garamond" pitchFamily="18" charset="0"/>
              </a:rPr>
              <a:t>m </a:t>
            </a:r>
            <a:r>
              <a:rPr lang="en-US" altLang="ko-KR" sz="1800" dirty="0">
                <a:latin typeface="Garamond" pitchFamily="18" charset="0"/>
              </a:rPr>
              <a:t>is prime, then an element can always be inserted if the table is at least half empty.</a:t>
            </a:r>
          </a:p>
        </p:txBody>
      </p:sp>
    </p:spTree>
    <p:extLst>
      <p:ext uri="{BB962C8B-B14F-4D97-AF65-F5344CB8AC3E}">
        <p14:creationId xmlns:p14="http://schemas.microsoft.com/office/powerpoint/2010/main" val="3609864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B2263662-ED90-4F43-AD59-3B279DB6998B}" type="slidenum">
              <a:rPr kumimoji="0" lang="en-US" altLang="ko-KR" sz="1400" smtClean="0">
                <a:latin typeface="Trebuchet MS" pitchFamily="34" charset="0"/>
              </a:rPr>
              <a:pPr/>
              <a:t>22</a:t>
            </a:fld>
            <a:endParaRPr kumimoji="0" lang="en-US" altLang="ko-KR" sz="1400">
              <a:latin typeface="Trebuchet MS" pitchFamily="34" charset="0"/>
            </a:endParaRPr>
          </a:p>
        </p:txBody>
      </p:sp>
      <p:sp>
        <p:nvSpPr>
          <p:cNvPr id="17411" name="Text Box 3"/>
          <p:cNvSpPr txBox="1">
            <a:spLocks noChangeArrowheads="1"/>
          </p:cNvSpPr>
          <p:nvPr/>
        </p:nvSpPr>
        <p:spPr bwMode="auto">
          <a:xfrm>
            <a:off x="557213" y="1438275"/>
            <a:ext cx="7975600"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spcBef>
                <a:spcPct val="50000"/>
              </a:spcBef>
              <a:buFontTx/>
              <a:buChar char="•"/>
            </a:pPr>
            <a:r>
              <a:rPr lang="en-US" altLang="ko-KR" sz="2200" dirty="0">
                <a:solidFill>
                  <a:srgbClr val="FF0000"/>
                </a:solidFill>
                <a:latin typeface="Garamond" pitchFamily="18" charset="0"/>
              </a:rPr>
              <a:t> </a:t>
            </a:r>
            <a:r>
              <a:rPr lang="en-US" altLang="ko-KR" sz="2000" dirty="0">
                <a:latin typeface="Garamond" pitchFamily="18" charset="0"/>
              </a:rPr>
              <a:t>Quadratic probing eliminates primary clustering but it introduces another problem, called  </a:t>
            </a:r>
            <a:r>
              <a:rPr lang="en-US" altLang="ko-KR" sz="2000" dirty="0">
                <a:solidFill>
                  <a:srgbClr val="FF0000"/>
                </a:solidFill>
                <a:latin typeface="Garamond" pitchFamily="18" charset="0"/>
              </a:rPr>
              <a:t>Secondary Clustering</a:t>
            </a:r>
            <a:r>
              <a:rPr lang="en-US" altLang="ko-KR" sz="2000" dirty="0">
                <a:latin typeface="Garamond" pitchFamily="18" charset="0"/>
              </a:rPr>
              <a:t>.</a:t>
            </a:r>
          </a:p>
          <a:p>
            <a:pPr algn="just" eaLnBrk="1" hangingPunct="1">
              <a:spcBef>
                <a:spcPct val="50000"/>
              </a:spcBef>
              <a:buFontTx/>
              <a:buChar char="•"/>
            </a:pPr>
            <a:r>
              <a:rPr lang="en-US" altLang="ko-KR" sz="2000" dirty="0">
                <a:latin typeface="Garamond" pitchFamily="18" charset="0"/>
              </a:rPr>
              <a:t> In QP, at most half of the hash table can be used as alternative locations to resolve collisions. This means that once the table is more than half full, it's difficult to find an empty slot. </a:t>
            </a:r>
          </a:p>
          <a:p>
            <a:pPr algn="just" eaLnBrk="1" hangingPunct="1">
              <a:spcBef>
                <a:spcPct val="50000"/>
              </a:spcBef>
              <a:buFontTx/>
              <a:buChar char="•"/>
            </a:pPr>
            <a:r>
              <a:rPr lang="en-US" altLang="ko-KR" sz="2000" dirty="0">
                <a:latin typeface="Garamond" pitchFamily="18" charset="0"/>
              </a:rPr>
              <a:t> This new problem is known as </a:t>
            </a:r>
            <a:r>
              <a:rPr lang="en-US" altLang="ko-KR" sz="2000" dirty="0">
                <a:solidFill>
                  <a:srgbClr val="FF0000"/>
                </a:solidFill>
                <a:latin typeface="Garamond" pitchFamily="18" charset="0"/>
              </a:rPr>
              <a:t>Secondary Clustering</a:t>
            </a:r>
            <a:r>
              <a:rPr lang="en-US" altLang="ko-KR" sz="2000" dirty="0">
                <a:latin typeface="Garamond" pitchFamily="18" charset="0"/>
              </a:rPr>
              <a:t> because </a:t>
            </a:r>
            <a:r>
              <a:rPr lang="en-US" altLang="ko-KR" sz="2000" dirty="0">
                <a:solidFill>
                  <a:srgbClr val="0000FF"/>
                </a:solidFill>
                <a:latin typeface="Garamond" pitchFamily="18" charset="0"/>
              </a:rPr>
              <a:t>elements that hash to the same hash key will always probe the same alternative cells</a:t>
            </a:r>
            <a:r>
              <a:rPr lang="en-US" altLang="ko-KR" sz="2000" dirty="0">
                <a:latin typeface="Garamond" pitchFamily="18" charset="0"/>
              </a:rPr>
              <a:t>.</a:t>
            </a:r>
          </a:p>
          <a:p>
            <a:pPr marL="800100" lvl="1" indent="-342900" algn="just" eaLnBrk="1" hangingPunct="1">
              <a:spcBef>
                <a:spcPct val="50000"/>
              </a:spcBef>
              <a:buFont typeface="Wingdings" pitchFamily="2" charset="2"/>
              <a:buChar char="ü"/>
            </a:pPr>
            <a:endParaRPr lang="en-US" altLang="ko-KR" sz="2000" dirty="0">
              <a:latin typeface="Garamond" pitchFamily="18" charset="0"/>
            </a:endParaRPr>
          </a:p>
        </p:txBody>
      </p:sp>
      <p:sp>
        <p:nvSpPr>
          <p:cNvPr id="17412"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Quadratic Probing</a:t>
            </a:r>
          </a:p>
        </p:txBody>
      </p:sp>
    </p:spTree>
    <p:extLst>
      <p:ext uri="{BB962C8B-B14F-4D97-AF65-F5344CB8AC3E}">
        <p14:creationId xmlns:p14="http://schemas.microsoft.com/office/powerpoint/2010/main" val="961151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A7521DDF-E0C5-4DD2-B785-26CA0831263F}" type="slidenum">
              <a:rPr kumimoji="0" lang="en-US" altLang="ko-KR" sz="1400" smtClean="0">
                <a:latin typeface="Trebuchet MS" pitchFamily="34" charset="0"/>
              </a:rPr>
              <a:pPr/>
              <a:t>23</a:t>
            </a:fld>
            <a:endParaRPr kumimoji="0" lang="en-US" altLang="ko-KR" sz="1400">
              <a:latin typeface="Trebuchet MS" pitchFamily="34" charset="0"/>
            </a:endParaRPr>
          </a:p>
        </p:txBody>
      </p:sp>
      <p:sp>
        <p:nvSpPr>
          <p:cNvPr id="19459" name="Text Box 3"/>
          <p:cNvSpPr txBox="1">
            <a:spLocks noChangeArrowheads="1"/>
          </p:cNvSpPr>
          <p:nvPr/>
        </p:nvSpPr>
        <p:spPr bwMode="auto">
          <a:xfrm>
            <a:off x="539679" y="1052736"/>
            <a:ext cx="813353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a:latin typeface="Garamond" pitchFamily="18" charset="0"/>
              </a:rPr>
              <a:t>Use other hash function for random probing</a:t>
            </a:r>
          </a:p>
          <a:p>
            <a:pPr algn="just" eaLnBrk="1" hangingPunct="1">
              <a:lnSpc>
                <a:spcPct val="110000"/>
              </a:lnSpc>
              <a:spcBef>
                <a:spcPct val="50000"/>
              </a:spcBef>
              <a:buFontTx/>
              <a:buChar char="•"/>
            </a:pPr>
            <a:r>
              <a:rPr lang="en-US" altLang="ko-KR" sz="2000" dirty="0">
                <a:latin typeface="Garamond" pitchFamily="18" charset="0"/>
              </a:rPr>
              <a:t> For a hash function </a:t>
            </a:r>
            <a:r>
              <a:rPr lang="en-US" altLang="ko-KR" sz="2000" i="1" dirty="0">
                <a:latin typeface="Garamond" pitchFamily="18" charset="0"/>
              </a:rPr>
              <a:t>h</a:t>
            </a:r>
            <a:r>
              <a:rPr lang="en-US" altLang="ko-KR" sz="2000" baseline="-25000" dirty="0">
                <a:latin typeface="Garamond" pitchFamily="18" charset="0"/>
              </a:rPr>
              <a:t>2</a:t>
            </a:r>
            <a:r>
              <a:rPr lang="en-US" altLang="ko-KR" sz="2000" dirty="0">
                <a:latin typeface="Garamond" pitchFamily="18" charset="0"/>
              </a:rPr>
              <a:t>(</a:t>
            </a:r>
            <a:r>
              <a:rPr lang="en-US" altLang="ko-KR" sz="2000" i="1" dirty="0">
                <a:latin typeface="Garamond" pitchFamily="18" charset="0"/>
              </a:rPr>
              <a:t>k</a:t>
            </a:r>
            <a:r>
              <a:rPr lang="en-US" altLang="ko-KR" sz="2000" dirty="0">
                <a:latin typeface="Garamond" pitchFamily="18" charset="0"/>
              </a:rPr>
              <a:t>),  </a:t>
            </a:r>
            <a:r>
              <a:rPr lang="en-US" altLang="ko-KR" sz="2000" i="1" dirty="0">
                <a:latin typeface="Garamond" pitchFamily="18" charset="0"/>
              </a:rPr>
              <a:t>f</a:t>
            </a:r>
            <a:r>
              <a:rPr lang="en-US" altLang="ko-KR" sz="2000" dirty="0">
                <a:latin typeface="Garamond" pitchFamily="18" charset="0"/>
              </a:rPr>
              <a:t>(</a:t>
            </a:r>
            <a:r>
              <a:rPr lang="en-US" altLang="ko-KR" sz="2000" i="1" dirty="0" err="1">
                <a:latin typeface="Garamond" pitchFamily="18" charset="0"/>
              </a:rPr>
              <a:t>i</a:t>
            </a:r>
            <a:r>
              <a:rPr lang="en-US" altLang="ko-KR" sz="2000" dirty="0">
                <a:latin typeface="Garamond" pitchFamily="18" charset="0"/>
              </a:rPr>
              <a:t>) = </a:t>
            </a:r>
            <a:r>
              <a:rPr lang="en-US" altLang="ko-KR" sz="2000" i="1" dirty="0" err="1">
                <a:latin typeface="Garamond" pitchFamily="18" charset="0"/>
              </a:rPr>
              <a:t>i</a:t>
            </a:r>
            <a:r>
              <a:rPr lang="en-US" altLang="ko-KR" sz="2000" i="1" dirty="0">
                <a:latin typeface="Garamond" pitchFamily="18" charset="0"/>
              </a:rPr>
              <a:t> </a:t>
            </a:r>
            <a:r>
              <a:rPr lang="en-US" altLang="ko-KR" sz="2000" dirty="0">
                <a:latin typeface="Garamond" pitchFamily="18" charset="0"/>
                <a:cs typeface="Times New Roman" pitchFamily="18" charset="0"/>
                <a:sym typeface="Wingdings" pitchFamily="2" charset="2"/>
              </a:rPr>
              <a:t>× </a:t>
            </a:r>
            <a:r>
              <a:rPr lang="en-US" altLang="ko-KR" sz="2000" i="1" dirty="0">
                <a:latin typeface="Garamond" pitchFamily="18" charset="0"/>
              </a:rPr>
              <a:t>h</a:t>
            </a:r>
            <a:r>
              <a:rPr lang="en-US" altLang="ko-KR" sz="2000" baseline="-25000" dirty="0">
                <a:latin typeface="Garamond" pitchFamily="18" charset="0"/>
              </a:rPr>
              <a:t>2</a:t>
            </a:r>
            <a:r>
              <a:rPr lang="en-US" altLang="ko-KR" sz="2000" dirty="0">
                <a:latin typeface="Garamond" pitchFamily="18" charset="0"/>
              </a:rPr>
              <a:t>(k)</a:t>
            </a:r>
            <a:endParaRPr lang="en-US" altLang="ko-KR" sz="2000" baseline="30000" dirty="0">
              <a:latin typeface="Garamond" pitchFamily="18" charset="0"/>
            </a:endParaRPr>
          </a:p>
          <a:p>
            <a:pPr algn="just" eaLnBrk="1" hangingPunct="1">
              <a:lnSpc>
                <a:spcPct val="110000"/>
              </a:lnSpc>
              <a:spcBef>
                <a:spcPct val="50000"/>
              </a:spcBef>
              <a:buFontTx/>
              <a:buChar char="•"/>
            </a:pPr>
            <a:r>
              <a:rPr lang="en-US" altLang="ko-KR" sz="2000" baseline="30000" dirty="0">
                <a:latin typeface="Garamond" pitchFamily="18" charset="0"/>
              </a:rPr>
              <a:t> </a:t>
            </a:r>
            <a:r>
              <a:rPr lang="en-US" altLang="ko-KR" sz="2000" i="1" dirty="0">
                <a:latin typeface="Garamond" pitchFamily="18" charset="0"/>
              </a:rPr>
              <a:t>h</a:t>
            </a:r>
            <a:r>
              <a:rPr lang="en-US" altLang="ko-KR" sz="2000" baseline="-25000" dirty="0">
                <a:latin typeface="Garamond" pitchFamily="18" charset="0"/>
              </a:rPr>
              <a:t>2</a:t>
            </a:r>
            <a:r>
              <a:rPr lang="en-US" altLang="ko-KR" sz="2000" dirty="0">
                <a:latin typeface="Garamond" pitchFamily="18" charset="0"/>
              </a:rPr>
              <a:t>(</a:t>
            </a:r>
            <a:r>
              <a:rPr lang="en-US" altLang="ko-KR" sz="2000" i="1" dirty="0">
                <a:latin typeface="Garamond" pitchFamily="18" charset="0"/>
              </a:rPr>
              <a:t>x</a:t>
            </a:r>
            <a:r>
              <a:rPr lang="en-US" altLang="ko-KR" sz="2000" dirty="0">
                <a:latin typeface="Garamond" pitchFamily="18" charset="0"/>
              </a:rPr>
              <a:t>) should not be zero.</a:t>
            </a:r>
          </a:p>
          <a:p>
            <a:pPr lvl="1" algn="just" eaLnBrk="1" hangingPunct="1">
              <a:lnSpc>
                <a:spcPct val="110000"/>
              </a:lnSpc>
              <a:spcBef>
                <a:spcPct val="50000"/>
              </a:spcBef>
              <a:buFontTx/>
              <a:buChar char="•"/>
            </a:pPr>
            <a:r>
              <a:rPr lang="en-US" altLang="ko-KR" sz="2000" i="1" dirty="0">
                <a:latin typeface="Garamond" pitchFamily="18" charset="0"/>
              </a:rPr>
              <a:t>h</a:t>
            </a:r>
            <a:r>
              <a:rPr lang="en-US" altLang="ko-KR" sz="2000" baseline="-25000" dirty="0">
                <a:latin typeface="Garamond" pitchFamily="18" charset="0"/>
              </a:rPr>
              <a:t>2</a:t>
            </a:r>
            <a:r>
              <a:rPr lang="en-US" altLang="ko-KR" sz="2000" dirty="0">
                <a:latin typeface="Garamond" pitchFamily="18" charset="0"/>
              </a:rPr>
              <a:t>(</a:t>
            </a:r>
            <a:r>
              <a:rPr lang="en-US" altLang="ko-KR" sz="2000" i="1" dirty="0">
                <a:latin typeface="Garamond" pitchFamily="18" charset="0"/>
              </a:rPr>
              <a:t>k</a:t>
            </a:r>
            <a:r>
              <a:rPr lang="en-US" altLang="ko-KR" sz="2000" dirty="0">
                <a:latin typeface="Garamond" pitchFamily="18" charset="0"/>
              </a:rPr>
              <a:t>) = (</a:t>
            </a:r>
            <a:r>
              <a:rPr lang="en-US" altLang="ko-KR" sz="2000" i="1" dirty="0">
                <a:latin typeface="Garamond" pitchFamily="18" charset="0"/>
              </a:rPr>
              <a:t>R </a:t>
            </a:r>
            <a:r>
              <a:rPr lang="en-US" altLang="ko-KR" sz="2000" dirty="0">
                <a:latin typeface="Garamond" pitchFamily="18" charset="0"/>
              </a:rPr>
              <a:t>– </a:t>
            </a:r>
            <a:r>
              <a:rPr lang="en-US" altLang="ko-KR" sz="2000" i="1" dirty="0">
                <a:latin typeface="Garamond" pitchFamily="18" charset="0"/>
              </a:rPr>
              <a:t>k) </a:t>
            </a:r>
            <a:r>
              <a:rPr lang="en-US" altLang="ko-KR" sz="2000" dirty="0">
                <a:latin typeface="Garamond" pitchFamily="18" charset="0"/>
              </a:rPr>
              <a:t>mod </a:t>
            </a:r>
            <a:r>
              <a:rPr lang="en-US" altLang="ko-KR" sz="2000" i="1" dirty="0">
                <a:latin typeface="Garamond" pitchFamily="18" charset="0"/>
              </a:rPr>
              <a:t>R</a:t>
            </a:r>
            <a:r>
              <a:rPr lang="en-US" altLang="ko-KR" sz="2000" dirty="0">
                <a:latin typeface="Garamond" pitchFamily="18" charset="0"/>
              </a:rPr>
              <a:t>, where </a:t>
            </a:r>
            <a:r>
              <a:rPr lang="en-US" altLang="ko-KR" sz="2000" i="1" dirty="0">
                <a:latin typeface="Garamond" pitchFamily="18" charset="0"/>
              </a:rPr>
              <a:t>R </a:t>
            </a:r>
            <a:r>
              <a:rPr lang="en-US" altLang="ko-KR" sz="2000" dirty="0">
                <a:latin typeface="Garamond" pitchFamily="18" charset="0"/>
              </a:rPr>
              <a:t>is a prime number which is smaller than </a:t>
            </a:r>
            <a:r>
              <a:rPr lang="en-US" altLang="ko-KR" sz="2000" i="1" dirty="0">
                <a:latin typeface="Garamond" pitchFamily="18" charset="0"/>
              </a:rPr>
              <a:t>m  </a:t>
            </a:r>
            <a:r>
              <a:rPr lang="en-US" altLang="ko-KR" sz="2000" dirty="0">
                <a:latin typeface="Garamond" pitchFamily="18" charset="0"/>
              </a:rPr>
              <a:t> is a popular choice</a:t>
            </a:r>
          </a:p>
        </p:txBody>
      </p:sp>
      <p:sp>
        <p:nvSpPr>
          <p:cNvPr id="19461" name="Rectangle 5"/>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Double Hashing</a:t>
            </a:r>
          </a:p>
        </p:txBody>
      </p:sp>
      <p:sp>
        <p:nvSpPr>
          <p:cNvPr id="6" name="TextBox 5"/>
          <p:cNvSpPr txBox="1"/>
          <p:nvPr/>
        </p:nvSpPr>
        <p:spPr>
          <a:xfrm>
            <a:off x="1920223" y="3573016"/>
            <a:ext cx="3301934" cy="280076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altLang="ko-KR" sz="1600" dirty="0">
                <a:latin typeface="Garamond" pitchFamily="18" charset="0"/>
              </a:rPr>
              <a:t>// Insert with Double Hashing</a:t>
            </a:r>
          </a:p>
          <a:p>
            <a:pPr algn="just"/>
            <a:endParaRPr lang="en-US" altLang="ko-KR" sz="1600" dirty="0">
              <a:latin typeface="Garamond" pitchFamily="18" charset="0"/>
            </a:endParaRPr>
          </a:p>
          <a:p>
            <a:pPr algn="just"/>
            <a:r>
              <a:rPr lang="en-US" altLang="ko-KR" sz="1600" dirty="0" err="1">
                <a:latin typeface="Garamond" pitchFamily="18" charset="0"/>
              </a:rPr>
              <a:t>DoubleHashingInsert</a:t>
            </a:r>
            <a:r>
              <a:rPr lang="en-US" altLang="ko-KR" sz="1600" dirty="0">
                <a:latin typeface="Garamond" pitchFamily="18" charset="0"/>
              </a:rPr>
              <a:t>(k)</a:t>
            </a:r>
          </a:p>
          <a:p>
            <a:pPr algn="just"/>
            <a:endParaRPr lang="en-US" altLang="ko-KR" sz="1600" dirty="0">
              <a:latin typeface="Garamond" pitchFamily="18" charset="0"/>
            </a:endParaRPr>
          </a:p>
          <a:p>
            <a:pPr algn="just"/>
            <a:r>
              <a:rPr lang="en-US" altLang="ko-KR" sz="1600" dirty="0">
                <a:latin typeface="Garamond" pitchFamily="18" charset="0"/>
              </a:rPr>
              <a:t>if (Table is full)</a:t>
            </a:r>
          </a:p>
          <a:p>
            <a:pPr algn="just"/>
            <a:r>
              <a:rPr lang="en-US" altLang="ko-KR" sz="1600" dirty="0">
                <a:latin typeface="Garamond" pitchFamily="18" charset="0"/>
              </a:rPr>
              <a:t>       error</a:t>
            </a:r>
          </a:p>
          <a:p>
            <a:pPr algn="just"/>
            <a:r>
              <a:rPr lang="en-US" altLang="ko-KR" sz="1600" dirty="0">
                <a:latin typeface="Garamond" pitchFamily="18" charset="0"/>
              </a:rPr>
              <a:t>probe = h</a:t>
            </a:r>
            <a:r>
              <a:rPr lang="en-US" altLang="ko-KR" sz="1600" baseline="-25000" dirty="0">
                <a:latin typeface="Garamond" pitchFamily="18" charset="0"/>
              </a:rPr>
              <a:t>1</a:t>
            </a:r>
            <a:r>
              <a:rPr lang="en-US" altLang="ko-KR" sz="1600" dirty="0">
                <a:latin typeface="Garamond" pitchFamily="18" charset="0"/>
              </a:rPr>
              <a:t>(k)</a:t>
            </a:r>
          </a:p>
          <a:p>
            <a:pPr algn="just"/>
            <a:r>
              <a:rPr lang="en-US" altLang="ko-KR" sz="1600" dirty="0">
                <a:latin typeface="Garamond" pitchFamily="18" charset="0"/>
              </a:rPr>
              <a:t>offset = h</a:t>
            </a:r>
            <a:r>
              <a:rPr lang="en-US" altLang="ko-KR" sz="1600" baseline="-25000" dirty="0">
                <a:latin typeface="Garamond" pitchFamily="18" charset="0"/>
              </a:rPr>
              <a:t>2</a:t>
            </a:r>
            <a:r>
              <a:rPr lang="en-US" altLang="ko-KR" sz="1600" dirty="0">
                <a:latin typeface="Garamond" pitchFamily="18" charset="0"/>
              </a:rPr>
              <a:t>(k)</a:t>
            </a:r>
          </a:p>
          <a:p>
            <a:pPr algn="just"/>
            <a:r>
              <a:rPr lang="en-US" altLang="ko-KR" sz="1600" dirty="0">
                <a:latin typeface="Garamond" pitchFamily="18" charset="0"/>
              </a:rPr>
              <a:t>while (table[probe] occupied)</a:t>
            </a:r>
          </a:p>
          <a:p>
            <a:pPr algn="just"/>
            <a:r>
              <a:rPr lang="en-US" altLang="ko-KR" sz="1600" dirty="0">
                <a:latin typeface="Garamond" pitchFamily="18" charset="0"/>
              </a:rPr>
              <a:t>      probe = (</a:t>
            </a:r>
            <a:r>
              <a:rPr lang="en-US" altLang="ko-KR" sz="1600" dirty="0" err="1">
                <a:latin typeface="Garamond" pitchFamily="18" charset="0"/>
              </a:rPr>
              <a:t>probe+offset</a:t>
            </a:r>
            <a:r>
              <a:rPr lang="en-US" altLang="ko-KR" sz="1600" dirty="0">
                <a:latin typeface="Garamond" pitchFamily="18" charset="0"/>
              </a:rPr>
              <a:t>) mod m   </a:t>
            </a:r>
          </a:p>
          <a:p>
            <a:pPr algn="just"/>
            <a:r>
              <a:rPr lang="en-US" altLang="ko-KR" sz="1600" dirty="0">
                <a:latin typeface="Garamond" pitchFamily="18" charset="0"/>
              </a:rPr>
              <a:t>table[probe] = k</a:t>
            </a:r>
            <a:endParaRPr lang="ko-KR" altLang="en-US" sz="1600" dirty="0">
              <a:latin typeface="Garamond" pitchFamily="18" charset="0"/>
            </a:endParaRPr>
          </a:p>
        </p:txBody>
      </p:sp>
    </p:spTree>
    <p:extLst>
      <p:ext uri="{BB962C8B-B14F-4D97-AF65-F5344CB8AC3E}">
        <p14:creationId xmlns:p14="http://schemas.microsoft.com/office/powerpoint/2010/main" val="204812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A7521DDF-E0C5-4DD2-B785-26CA0831263F}" type="slidenum">
              <a:rPr kumimoji="0" lang="en-US" altLang="ko-KR" sz="1400" smtClean="0">
                <a:latin typeface="Trebuchet MS" pitchFamily="34" charset="0"/>
              </a:rPr>
              <a:pPr/>
              <a:t>24</a:t>
            </a:fld>
            <a:endParaRPr kumimoji="0" lang="en-US" altLang="ko-KR" sz="1400">
              <a:latin typeface="Trebuchet MS" pitchFamily="34" charset="0"/>
            </a:endParaRPr>
          </a:p>
        </p:txBody>
      </p:sp>
      <p:sp>
        <p:nvSpPr>
          <p:cNvPr id="19459" name="Text Box 3"/>
          <p:cNvSpPr txBox="1">
            <a:spLocks noChangeArrowheads="1"/>
          </p:cNvSpPr>
          <p:nvPr/>
        </p:nvSpPr>
        <p:spPr bwMode="auto">
          <a:xfrm>
            <a:off x="625490" y="2852936"/>
            <a:ext cx="8061523" cy="173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marL="342900" indent="-342900" algn="just" eaLnBrk="1" hangingPunct="1">
              <a:lnSpc>
                <a:spcPct val="110000"/>
              </a:lnSpc>
              <a:spcBef>
                <a:spcPct val="50000"/>
              </a:spcBef>
              <a:buFont typeface="Arial" pitchFamily="34" charset="0"/>
              <a:buChar char="•"/>
            </a:pPr>
            <a:r>
              <a:rPr lang="en-US" altLang="ko-KR" sz="2200" dirty="0">
                <a:latin typeface="Garamond" pitchFamily="18" charset="0"/>
              </a:rPr>
              <a:t>Simulation shows that double hashing does a good job, almost the same as for a random collision resolution strategy.</a:t>
            </a:r>
          </a:p>
          <a:p>
            <a:pPr marL="342900" indent="-342900" algn="just" eaLnBrk="1" hangingPunct="1">
              <a:lnSpc>
                <a:spcPct val="110000"/>
              </a:lnSpc>
              <a:spcBef>
                <a:spcPct val="50000"/>
              </a:spcBef>
              <a:buFont typeface="Arial" pitchFamily="34" charset="0"/>
              <a:buChar char="•"/>
            </a:pPr>
            <a:r>
              <a:rPr lang="en-US" altLang="ko-KR" sz="2200" dirty="0">
                <a:latin typeface="Garamond" pitchFamily="18" charset="0"/>
              </a:rPr>
              <a:t>In practice, quadratic probing is simpler and faster than double hashing because QP does not require the second hash function.</a:t>
            </a:r>
            <a:endParaRPr lang="en-US" altLang="ko-KR" sz="2200" dirty="0">
              <a:latin typeface="Garamond" pitchFamily="18" charset="0"/>
              <a:sym typeface="Wingdings" pitchFamily="2" charset="2"/>
            </a:endParaRPr>
          </a:p>
        </p:txBody>
      </p:sp>
      <p:sp>
        <p:nvSpPr>
          <p:cNvPr id="19460" name="Text Box 4"/>
          <p:cNvSpPr txBox="1">
            <a:spLocks noChangeArrowheads="1"/>
          </p:cNvSpPr>
          <p:nvPr/>
        </p:nvSpPr>
        <p:spPr bwMode="auto">
          <a:xfrm>
            <a:off x="2112625" y="1412776"/>
            <a:ext cx="4633000" cy="1015663"/>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just" eaLnBrk="1" hangingPunct="1"/>
            <a:r>
              <a:rPr lang="en-US" altLang="ko-KR" sz="2000">
                <a:latin typeface="Garamond" pitchFamily="18" charset="0"/>
              </a:rPr>
              <a:t>Example:  </a:t>
            </a:r>
            <a:r>
              <a:rPr lang="en-US" altLang="ko-KR" sz="2000" i="1">
                <a:latin typeface="Garamond" pitchFamily="18" charset="0"/>
              </a:rPr>
              <a:t>m =  </a:t>
            </a:r>
            <a:r>
              <a:rPr lang="en-US" altLang="ko-KR" sz="2000">
                <a:latin typeface="Garamond" pitchFamily="18" charset="0"/>
              </a:rPr>
              <a:t>10, </a:t>
            </a:r>
            <a:r>
              <a:rPr lang="en-US" altLang="ko-KR" sz="2000" i="1">
                <a:latin typeface="Garamond" pitchFamily="18" charset="0"/>
              </a:rPr>
              <a:t>h</a:t>
            </a:r>
            <a:r>
              <a:rPr lang="en-US" altLang="ko-KR" sz="2000" baseline="-25000">
                <a:latin typeface="Garamond" pitchFamily="18" charset="0"/>
              </a:rPr>
              <a:t>2</a:t>
            </a:r>
            <a:r>
              <a:rPr lang="en-US" altLang="ko-KR" sz="2000">
                <a:latin typeface="Garamond" pitchFamily="18" charset="0"/>
              </a:rPr>
              <a:t>(</a:t>
            </a:r>
            <a:r>
              <a:rPr lang="en-US" altLang="ko-KR" sz="2000" i="1">
                <a:latin typeface="Garamond" pitchFamily="18" charset="0"/>
              </a:rPr>
              <a:t>k</a:t>
            </a:r>
            <a:r>
              <a:rPr lang="en-US" altLang="ko-KR" sz="2000">
                <a:latin typeface="Garamond" pitchFamily="18" charset="0"/>
              </a:rPr>
              <a:t>) = 7 – (</a:t>
            </a:r>
            <a:r>
              <a:rPr lang="en-US" altLang="ko-KR" sz="2000" i="1">
                <a:latin typeface="Garamond" pitchFamily="18" charset="0"/>
              </a:rPr>
              <a:t>k </a:t>
            </a:r>
            <a:r>
              <a:rPr lang="en-US" altLang="ko-KR" sz="2000">
                <a:latin typeface="Garamond" pitchFamily="18" charset="0"/>
              </a:rPr>
              <a:t>mod 7),</a:t>
            </a:r>
          </a:p>
          <a:p>
            <a:pPr algn="just" eaLnBrk="1" hangingPunct="1"/>
            <a:r>
              <a:rPr lang="en-US" altLang="ko-KR" sz="2000">
                <a:latin typeface="Garamond" pitchFamily="18" charset="0"/>
              </a:rPr>
              <a:t>insert 89, 18, 49, 58, 69</a:t>
            </a:r>
          </a:p>
          <a:p>
            <a:pPr algn="just" eaLnBrk="1" hangingPunct="1"/>
            <a:r>
              <a:rPr lang="en-US" altLang="ko-KR" sz="2000">
                <a:latin typeface="Garamond" pitchFamily="18" charset="0"/>
              </a:rPr>
              <a:t>now insert 60?  insert 23?</a:t>
            </a:r>
          </a:p>
        </p:txBody>
      </p:sp>
      <p:sp>
        <p:nvSpPr>
          <p:cNvPr id="19461" name="Rectangle 5"/>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Double Hashing</a:t>
            </a:r>
          </a:p>
        </p:txBody>
      </p:sp>
    </p:spTree>
    <p:extLst>
      <p:ext uri="{BB962C8B-B14F-4D97-AF65-F5344CB8AC3E}">
        <p14:creationId xmlns:p14="http://schemas.microsoft.com/office/powerpoint/2010/main" val="682453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D2D6227C-FFA5-478A-AA97-BCA5EC7E1421}" type="slidenum">
              <a:rPr kumimoji="0" lang="en-US" altLang="ko-KR" sz="1400" smtClean="0">
                <a:latin typeface="Trebuchet MS" pitchFamily="34" charset="0"/>
              </a:rPr>
              <a:pPr/>
              <a:t>25</a:t>
            </a:fld>
            <a:endParaRPr kumimoji="0" lang="en-US" altLang="ko-KR" sz="1400">
              <a:latin typeface="Trebuchet MS" pitchFamily="34" charset="0"/>
            </a:endParaRPr>
          </a:p>
        </p:txBody>
      </p:sp>
      <p:sp>
        <p:nvSpPr>
          <p:cNvPr id="20483" name="Text Box 3"/>
          <p:cNvSpPr txBox="1">
            <a:spLocks noChangeArrowheads="1"/>
          </p:cNvSpPr>
          <p:nvPr/>
        </p:nvSpPr>
        <p:spPr bwMode="auto">
          <a:xfrm>
            <a:off x="557213" y="1438275"/>
            <a:ext cx="7975600"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a:latin typeface="Garamond" pitchFamily="18" charset="0"/>
              </a:rPr>
              <a:t>If the table becomes full so that performance start degrading</a:t>
            </a:r>
            <a:br>
              <a:rPr lang="en-US" altLang="ko-KR" sz="2000" dirty="0">
                <a:latin typeface="Garamond" pitchFamily="18" charset="0"/>
              </a:rPr>
            </a:br>
            <a:r>
              <a:rPr lang="en-US" altLang="ko-KR" sz="2000" dirty="0">
                <a:latin typeface="Garamond" pitchFamily="18" charset="0"/>
              </a:rPr>
              <a:t>(e.g., the load factor is 0.8 or 0.9)</a:t>
            </a:r>
          </a:p>
          <a:p>
            <a:pPr algn="just" eaLnBrk="1" hangingPunct="1">
              <a:lnSpc>
                <a:spcPct val="110000"/>
              </a:lnSpc>
              <a:spcBef>
                <a:spcPct val="50000"/>
              </a:spcBef>
              <a:buFontTx/>
              <a:buChar char="•"/>
            </a:pPr>
            <a:r>
              <a:rPr lang="en-US" altLang="ko-KR" sz="2000" dirty="0">
                <a:latin typeface="Garamond" pitchFamily="18" charset="0"/>
              </a:rPr>
              <a:t> We reallocate a new table that is twice larger</a:t>
            </a:r>
            <a:endParaRPr lang="en-US" altLang="ko-KR" sz="2000" baseline="30000" dirty="0">
              <a:latin typeface="Garamond" pitchFamily="18" charset="0"/>
            </a:endParaRPr>
          </a:p>
          <a:p>
            <a:pPr algn="just" eaLnBrk="1" hangingPunct="1">
              <a:lnSpc>
                <a:spcPct val="110000"/>
              </a:lnSpc>
              <a:spcBef>
                <a:spcPct val="50000"/>
              </a:spcBef>
              <a:buFontTx/>
              <a:buChar char="•"/>
            </a:pPr>
            <a:r>
              <a:rPr lang="en-US" altLang="ko-KR" sz="2000" dirty="0">
                <a:latin typeface="Garamond" pitchFamily="18" charset="0"/>
              </a:rPr>
              <a:t> Then, we create a new hash function</a:t>
            </a:r>
          </a:p>
          <a:p>
            <a:pPr algn="just" eaLnBrk="1" hangingPunct="1">
              <a:lnSpc>
                <a:spcPct val="110000"/>
              </a:lnSpc>
              <a:spcBef>
                <a:spcPct val="50000"/>
              </a:spcBef>
              <a:buFontTx/>
              <a:buChar char="•"/>
            </a:pPr>
            <a:r>
              <a:rPr lang="en-US" altLang="ko-KR" sz="2000" dirty="0">
                <a:latin typeface="Garamond" pitchFamily="18" charset="0"/>
              </a:rPr>
              <a:t> Finally, we go through the old table and hash all the keys in the new table, then delete old table.</a:t>
            </a:r>
            <a:endParaRPr lang="en-US" altLang="ko-KR" sz="2000" dirty="0">
              <a:latin typeface="Garamond" pitchFamily="18" charset="0"/>
              <a:sym typeface="Wingdings" pitchFamily="2" charset="2"/>
            </a:endParaRPr>
          </a:p>
        </p:txBody>
      </p:sp>
      <p:sp>
        <p:nvSpPr>
          <p:cNvPr id="20484"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Rehashing</a:t>
            </a:r>
          </a:p>
        </p:txBody>
      </p:sp>
    </p:spTree>
    <p:extLst>
      <p:ext uri="{BB962C8B-B14F-4D97-AF65-F5344CB8AC3E}">
        <p14:creationId xmlns:p14="http://schemas.microsoft.com/office/powerpoint/2010/main" val="4095368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2B4827D0-7810-4DC8-A37C-83AA6355CB3C}" type="slidenum">
              <a:rPr kumimoji="0" lang="en-US" altLang="ko-KR" sz="1400" smtClean="0">
                <a:latin typeface="Trebuchet MS" pitchFamily="34" charset="0"/>
              </a:rPr>
              <a:pPr/>
              <a:t>26</a:t>
            </a:fld>
            <a:endParaRPr kumimoji="0" lang="en-US" altLang="ko-KR" sz="1400">
              <a:latin typeface="Trebuchet MS" pitchFamily="34" charset="0"/>
            </a:endParaRPr>
          </a:p>
        </p:txBody>
      </p:sp>
      <p:sp>
        <p:nvSpPr>
          <p:cNvPr id="21507" name="Text Box 2"/>
          <p:cNvSpPr txBox="1">
            <a:spLocks noChangeArrowheads="1"/>
          </p:cNvSpPr>
          <p:nvPr/>
        </p:nvSpPr>
        <p:spPr bwMode="auto">
          <a:xfrm>
            <a:off x="776288" y="3321050"/>
            <a:ext cx="6999287" cy="1446550"/>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just" eaLnBrk="1" hangingPunct="1">
              <a:lnSpc>
                <a:spcPct val="110000"/>
              </a:lnSpc>
            </a:pPr>
            <a:r>
              <a:rPr lang="en-US" altLang="ko-KR" sz="2000" dirty="0">
                <a:latin typeface="Garamond" pitchFamily="18" charset="0"/>
              </a:rPr>
              <a:t>Example:  </a:t>
            </a:r>
            <a:r>
              <a:rPr lang="en-US" altLang="ko-KR" sz="2000" i="1" dirty="0">
                <a:latin typeface="Garamond" pitchFamily="18" charset="0"/>
              </a:rPr>
              <a:t>m =  </a:t>
            </a:r>
            <a:r>
              <a:rPr lang="en-US" altLang="ko-KR" sz="2000" dirty="0">
                <a:latin typeface="Garamond" pitchFamily="18" charset="0"/>
              </a:rPr>
              <a:t>7, </a:t>
            </a:r>
            <a:r>
              <a:rPr lang="en-US" altLang="ko-KR" sz="2000" i="1" dirty="0">
                <a:latin typeface="Garamond" pitchFamily="18" charset="0"/>
              </a:rPr>
              <a:t>h</a:t>
            </a:r>
            <a:r>
              <a:rPr lang="en-US" altLang="ko-KR" sz="2000" dirty="0">
                <a:latin typeface="Garamond" pitchFamily="18" charset="0"/>
              </a:rPr>
              <a:t>(</a:t>
            </a:r>
            <a:r>
              <a:rPr lang="en-US" altLang="ko-KR" sz="2000" i="1" dirty="0">
                <a:latin typeface="Garamond" pitchFamily="18" charset="0"/>
              </a:rPr>
              <a:t>k</a:t>
            </a:r>
            <a:r>
              <a:rPr lang="en-US" altLang="ko-KR" sz="2000" dirty="0">
                <a:latin typeface="Garamond" pitchFamily="18" charset="0"/>
              </a:rPr>
              <a:t>) = </a:t>
            </a:r>
            <a:r>
              <a:rPr lang="en-US" altLang="ko-KR" sz="2000" i="1" dirty="0">
                <a:latin typeface="Garamond" pitchFamily="18" charset="0"/>
              </a:rPr>
              <a:t>k </a:t>
            </a:r>
            <a:r>
              <a:rPr lang="en-US" altLang="ko-KR" sz="2000" dirty="0">
                <a:latin typeface="Garamond" pitchFamily="18" charset="0"/>
              </a:rPr>
              <a:t>mod 7, linear probing</a:t>
            </a:r>
          </a:p>
          <a:p>
            <a:pPr algn="just" eaLnBrk="1" hangingPunct="1">
              <a:lnSpc>
                <a:spcPct val="110000"/>
              </a:lnSpc>
            </a:pPr>
            <a:r>
              <a:rPr lang="en-US" altLang="ko-KR" sz="2000" dirty="0">
                <a:latin typeface="Garamond" pitchFamily="18" charset="0"/>
              </a:rPr>
              <a:t>rehash when the load factor is over 0.7, with </a:t>
            </a:r>
            <a:r>
              <a:rPr lang="en-US" altLang="ko-KR" sz="2000" i="1" dirty="0" err="1">
                <a:latin typeface="Garamond" pitchFamily="18" charset="0"/>
              </a:rPr>
              <a:t>m</a:t>
            </a:r>
            <a:r>
              <a:rPr lang="en-US" altLang="ko-KR" sz="2000" baseline="-25000" dirty="0" err="1">
                <a:latin typeface="Garamond" pitchFamily="18" charset="0"/>
              </a:rPr>
              <a:t>new</a:t>
            </a:r>
            <a:r>
              <a:rPr lang="en-US" altLang="ko-KR" sz="2000" dirty="0">
                <a:latin typeface="Garamond" pitchFamily="18" charset="0"/>
              </a:rPr>
              <a:t> the smallest prime as large as 2</a:t>
            </a:r>
            <a:r>
              <a:rPr lang="en-US" altLang="ko-KR" sz="2000" i="1" dirty="0">
                <a:latin typeface="Garamond" pitchFamily="18" charset="0"/>
              </a:rPr>
              <a:t>m </a:t>
            </a:r>
            <a:r>
              <a:rPr lang="en-US" altLang="ko-KR" sz="2000" dirty="0">
                <a:latin typeface="Garamond" pitchFamily="18" charset="0"/>
              </a:rPr>
              <a:t>and </a:t>
            </a:r>
            <a:r>
              <a:rPr lang="en-US" altLang="ko-KR" sz="2000" i="1" dirty="0" err="1">
                <a:latin typeface="Garamond" pitchFamily="18" charset="0"/>
              </a:rPr>
              <a:t>h</a:t>
            </a:r>
            <a:r>
              <a:rPr lang="en-US" altLang="ko-KR" sz="2000" baseline="-25000" dirty="0" err="1">
                <a:latin typeface="Garamond" pitchFamily="18" charset="0"/>
              </a:rPr>
              <a:t>new</a:t>
            </a:r>
            <a:r>
              <a:rPr lang="en-US" altLang="ko-KR" sz="2000" dirty="0">
                <a:latin typeface="Garamond" pitchFamily="18" charset="0"/>
              </a:rPr>
              <a:t>(</a:t>
            </a:r>
            <a:r>
              <a:rPr lang="en-US" altLang="ko-KR" sz="2000" i="1" dirty="0">
                <a:latin typeface="Garamond" pitchFamily="18" charset="0"/>
              </a:rPr>
              <a:t>k</a:t>
            </a:r>
            <a:r>
              <a:rPr lang="en-US" altLang="ko-KR" sz="2000" dirty="0">
                <a:latin typeface="Garamond" pitchFamily="18" charset="0"/>
              </a:rPr>
              <a:t>) = </a:t>
            </a:r>
            <a:r>
              <a:rPr lang="en-US" altLang="ko-KR" sz="2000" i="1" dirty="0">
                <a:latin typeface="Garamond" pitchFamily="18" charset="0"/>
              </a:rPr>
              <a:t>k </a:t>
            </a:r>
            <a:r>
              <a:rPr lang="en-US" altLang="ko-KR" sz="2000" dirty="0">
                <a:latin typeface="Garamond" pitchFamily="18" charset="0"/>
              </a:rPr>
              <a:t>mod </a:t>
            </a:r>
            <a:r>
              <a:rPr lang="en-US" altLang="ko-KR" sz="2000" i="1" dirty="0" err="1">
                <a:latin typeface="Garamond" pitchFamily="18" charset="0"/>
              </a:rPr>
              <a:t>m</a:t>
            </a:r>
            <a:r>
              <a:rPr lang="en-US" altLang="ko-KR" sz="2000" baseline="-25000" dirty="0" err="1">
                <a:latin typeface="Garamond" pitchFamily="18" charset="0"/>
              </a:rPr>
              <a:t>new</a:t>
            </a:r>
            <a:endParaRPr lang="en-US" altLang="ko-KR" sz="2000" dirty="0">
              <a:latin typeface="Garamond" pitchFamily="18" charset="0"/>
            </a:endParaRPr>
          </a:p>
          <a:p>
            <a:pPr algn="just" eaLnBrk="1" hangingPunct="1">
              <a:lnSpc>
                <a:spcPct val="110000"/>
              </a:lnSpc>
            </a:pPr>
            <a:r>
              <a:rPr lang="en-US" altLang="ko-KR" sz="2000" dirty="0">
                <a:latin typeface="Garamond" pitchFamily="18" charset="0"/>
              </a:rPr>
              <a:t>insert 13, 15, 6, 24, 23</a:t>
            </a:r>
          </a:p>
        </p:txBody>
      </p:sp>
      <p:sp>
        <p:nvSpPr>
          <p:cNvPr id="21508" name="Text Box 4"/>
          <p:cNvSpPr txBox="1">
            <a:spLocks noChangeArrowheads="1"/>
          </p:cNvSpPr>
          <p:nvPr/>
        </p:nvSpPr>
        <p:spPr bwMode="auto">
          <a:xfrm>
            <a:off x="557213" y="1438275"/>
            <a:ext cx="7975600"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buFontTx/>
              <a:buChar char="•"/>
            </a:pPr>
            <a:r>
              <a:rPr lang="en-US" altLang="ko-KR" sz="2000" dirty="0">
                <a:latin typeface="Garamond" pitchFamily="18" charset="0"/>
              </a:rPr>
              <a:t> Rehashing takes </a:t>
            </a:r>
            <a:r>
              <a:rPr lang="en-US" altLang="ko-KR" sz="2000" i="1" dirty="0">
                <a:latin typeface="Garamond" pitchFamily="18" charset="0"/>
              </a:rPr>
              <a:t>O</a:t>
            </a:r>
            <a:r>
              <a:rPr lang="en-US" altLang="ko-KR" sz="2000" dirty="0">
                <a:latin typeface="Garamond" pitchFamily="18" charset="0"/>
              </a:rPr>
              <a:t>(</a:t>
            </a:r>
            <a:r>
              <a:rPr lang="en-US" altLang="ko-KR" sz="2000" i="1" dirty="0">
                <a:latin typeface="Garamond" pitchFamily="18" charset="0"/>
              </a:rPr>
              <a:t>n</a:t>
            </a:r>
            <a:r>
              <a:rPr lang="en-US" altLang="ko-KR" sz="2000" dirty="0">
                <a:latin typeface="Garamond" pitchFamily="18" charset="0"/>
              </a:rPr>
              <a:t>) time.</a:t>
            </a:r>
          </a:p>
          <a:p>
            <a:pPr algn="just" eaLnBrk="1" hangingPunct="1">
              <a:lnSpc>
                <a:spcPct val="110000"/>
              </a:lnSpc>
              <a:spcBef>
                <a:spcPct val="50000"/>
              </a:spcBef>
              <a:buFontTx/>
              <a:buChar char="•"/>
            </a:pPr>
            <a:r>
              <a:rPr lang="en-US" altLang="ko-KR" sz="2000" dirty="0">
                <a:latin typeface="Garamond" pitchFamily="18" charset="0"/>
              </a:rPr>
              <a:t> But it happens once after </a:t>
            </a:r>
            <a:r>
              <a:rPr lang="en-US" altLang="ko-KR" sz="2000" i="1" dirty="0">
                <a:latin typeface="Garamond" pitchFamily="18" charset="0"/>
                <a:sym typeface="Symbol" pitchFamily="18" charset="2"/>
              </a:rPr>
              <a:t>N</a:t>
            </a:r>
            <a:r>
              <a:rPr lang="en-US" altLang="ko-KR" sz="2000" dirty="0">
                <a:latin typeface="Garamond" pitchFamily="18" charset="0"/>
                <a:sym typeface="Symbol" pitchFamily="18" charset="2"/>
              </a:rPr>
              <a:t> inserts.  Thus, it essentially adds a constant cost to each insertion.</a:t>
            </a:r>
          </a:p>
        </p:txBody>
      </p:sp>
      <p:sp>
        <p:nvSpPr>
          <p:cNvPr id="21509" name="Rectangle 5"/>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Rehashing</a:t>
            </a:r>
          </a:p>
        </p:txBody>
      </p:sp>
    </p:spTree>
    <p:extLst>
      <p:ext uri="{BB962C8B-B14F-4D97-AF65-F5344CB8AC3E}">
        <p14:creationId xmlns:p14="http://schemas.microsoft.com/office/powerpoint/2010/main" val="907576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CCE54F19-4EEE-455D-9F64-3F64A76E2AA2}" type="slidenum">
              <a:rPr kumimoji="0" lang="en-US" altLang="ko-KR" sz="1400" smtClean="0">
                <a:latin typeface="Trebuchet MS" pitchFamily="34" charset="0"/>
              </a:rPr>
              <a:pPr/>
              <a:t>27</a:t>
            </a:fld>
            <a:endParaRPr kumimoji="0" lang="en-US" altLang="ko-KR" sz="1400">
              <a:latin typeface="Trebuchet MS" pitchFamily="34" charset="0"/>
            </a:endParaRPr>
          </a:p>
        </p:txBody>
      </p:sp>
      <p:sp>
        <p:nvSpPr>
          <p:cNvPr id="22531" name="Text Box 3"/>
          <p:cNvSpPr txBox="1">
            <a:spLocks noChangeArrowheads="1"/>
          </p:cNvSpPr>
          <p:nvPr/>
        </p:nvSpPr>
        <p:spPr bwMode="auto">
          <a:xfrm>
            <a:off x="557213" y="1438275"/>
            <a:ext cx="79756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a:latin typeface="Garamond" pitchFamily="18" charset="0"/>
              </a:rPr>
              <a:t>Can we still apply hashing if the hash table is too large to fit in main memory?</a:t>
            </a:r>
          </a:p>
          <a:p>
            <a:pPr algn="just" eaLnBrk="1" hangingPunct="1">
              <a:lnSpc>
                <a:spcPct val="110000"/>
              </a:lnSpc>
              <a:spcBef>
                <a:spcPct val="50000"/>
              </a:spcBef>
              <a:buFontTx/>
              <a:buChar char="•"/>
            </a:pPr>
            <a:r>
              <a:rPr lang="en-US" altLang="ko-KR" sz="2000" dirty="0">
                <a:latin typeface="Garamond" pitchFamily="18" charset="0"/>
                <a:sym typeface="Wingdings" pitchFamily="2" charset="2"/>
              </a:rPr>
              <a:t> </a:t>
            </a:r>
            <a:r>
              <a:rPr lang="en-US" altLang="ko-KR" sz="2000" i="1" dirty="0">
                <a:latin typeface="Garamond" pitchFamily="18" charset="0"/>
                <a:sym typeface="Wingdings" pitchFamily="2" charset="2"/>
              </a:rPr>
              <a:t>Locality </a:t>
            </a:r>
            <a:r>
              <a:rPr lang="en-US" altLang="ko-KR" sz="2000" dirty="0">
                <a:latin typeface="Garamond" pitchFamily="18" charset="0"/>
                <a:sym typeface="Wingdings" pitchFamily="2" charset="2"/>
              </a:rPr>
              <a:t>is important for large data structures</a:t>
            </a:r>
          </a:p>
          <a:p>
            <a:pPr algn="just" eaLnBrk="1" hangingPunct="1">
              <a:lnSpc>
                <a:spcPct val="110000"/>
              </a:lnSpc>
              <a:spcBef>
                <a:spcPct val="50000"/>
              </a:spcBef>
            </a:pPr>
            <a:r>
              <a:rPr lang="en-US" altLang="ko-KR" sz="2000" dirty="0">
                <a:latin typeface="Garamond" pitchFamily="18" charset="0"/>
                <a:sym typeface="Wingdings" pitchFamily="2" charset="2"/>
              </a:rPr>
              <a:t>   (Disk access is costly, but memory access is cheap.)</a:t>
            </a:r>
          </a:p>
          <a:p>
            <a:pPr algn="just" eaLnBrk="1" hangingPunct="1">
              <a:lnSpc>
                <a:spcPct val="110000"/>
              </a:lnSpc>
              <a:spcBef>
                <a:spcPct val="50000"/>
              </a:spcBef>
            </a:pPr>
            <a:endParaRPr lang="en-US" altLang="ko-KR" sz="2000" dirty="0">
              <a:latin typeface="Garamond" pitchFamily="18" charset="0"/>
              <a:sym typeface="Wingdings" pitchFamily="2" charset="2"/>
            </a:endParaRPr>
          </a:p>
          <a:p>
            <a:pPr algn="just" eaLnBrk="1" hangingPunct="1">
              <a:lnSpc>
                <a:spcPct val="110000"/>
              </a:lnSpc>
              <a:spcBef>
                <a:spcPct val="50000"/>
              </a:spcBef>
              <a:buFontTx/>
              <a:buChar char="•"/>
            </a:pPr>
            <a:r>
              <a:rPr lang="en-US" altLang="ko-KR" sz="2000" dirty="0">
                <a:latin typeface="Garamond" pitchFamily="18" charset="0"/>
                <a:sym typeface="Wingdings" pitchFamily="2" charset="2"/>
              </a:rPr>
              <a:t> The problem with hashing with most efficient probing (like double hashing or quadratic probing) is its lack of locality </a:t>
            </a:r>
          </a:p>
          <a:p>
            <a:pPr algn="just" eaLnBrk="1" hangingPunct="1">
              <a:lnSpc>
                <a:spcPct val="110000"/>
              </a:lnSpc>
              <a:spcBef>
                <a:spcPct val="50000"/>
              </a:spcBef>
            </a:pPr>
            <a:r>
              <a:rPr lang="en-US" altLang="ko-KR" sz="2000" dirty="0">
                <a:latin typeface="Garamond" pitchFamily="18" charset="0"/>
                <a:sym typeface="Wingdings" pitchFamily="2" charset="2"/>
              </a:rPr>
              <a:t>     (e.g., if you probe 6 times, you might access the disk 6 times!)</a:t>
            </a:r>
          </a:p>
          <a:p>
            <a:pPr algn="just" eaLnBrk="1" hangingPunct="1">
              <a:lnSpc>
                <a:spcPct val="110000"/>
              </a:lnSpc>
              <a:spcBef>
                <a:spcPct val="50000"/>
              </a:spcBef>
            </a:pPr>
            <a:endParaRPr lang="en-US" altLang="ko-KR" sz="2000" dirty="0">
              <a:latin typeface="Garamond" pitchFamily="18" charset="0"/>
              <a:sym typeface="Wingdings" pitchFamily="2" charset="2"/>
            </a:endParaRPr>
          </a:p>
          <a:p>
            <a:pPr algn="just" eaLnBrk="1" hangingPunct="1">
              <a:lnSpc>
                <a:spcPct val="110000"/>
              </a:lnSpc>
              <a:spcBef>
                <a:spcPct val="50000"/>
              </a:spcBef>
              <a:buFontTx/>
              <a:buChar char="•"/>
            </a:pPr>
            <a:r>
              <a:rPr lang="en-US" altLang="ko-KR" sz="2000" dirty="0">
                <a:latin typeface="Garamond" pitchFamily="18" charset="0"/>
                <a:sym typeface="Wingdings" pitchFamily="2" charset="2"/>
              </a:rPr>
              <a:t> We need a method to reduce the number of disk accesses</a:t>
            </a:r>
          </a:p>
        </p:txBody>
      </p:sp>
      <p:sp>
        <p:nvSpPr>
          <p:cNvPr id="22532"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Hashing on Disks</a:t>
            </a:r>
          </a:p>
        </p:txBody>
      </p:sp>
    </p:spTree>
    <p:extLst>
      <p:ext uri="{BB962C8B-B14F-4D97-AF65-F5344CB8AC3E}">
        <p14:creationId xmlns:p14="http://schemas.microsoft.com/office/powerpoint/2010/main" val="2471777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F43711AF-0B59-43F2-9313-AEF1B7299E8E}" type="slidenum">
              <a:rPr kumimoji="0" lang="en-US" altLang="ko-KR" sz="1400" smtClean="0">
                <a:latin typeface="Trebuchet MS" pitchFamily="34" charset="0"/>
              </a:rPr>
              <a:pPr/>
              <a:t>28</a:t>
            </a:fld>
            <a:endParaRPr kumimoji="0" lang="en-US" altLang="ko-KR" sz="1400">
              <a:latin typeface="Trebuchet MS" pitchFamily="34" charset="0"/>
            </a:endParaRPr>
          </a:p>
        </p:txBody>
      </p:sp>
      <p:sp>
        <p:nvSpPr>
          <p:cNvPr id="23555" name="Text Box 3"/>
          <p:cNvSpPr txBox="1">
            <a:spLocks noChangeArrowheads="1"/>
          </p:cNvSpPr>
          <p:nvPr/>
        </p:nvSpPr>
        <p:spPr bwMode="auto">
          <a:xfrm>
            <a:off x="557213" y="1438275"/>
            <a:ext cx="8010525"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buFontTx/>
              <a:buChar char="•"/>
            </a:pPr>
            <a:r>
              <a:rPr lang="en-US" altLang="ko-KR" sz="2000">
                <a:latin typeface="Garamond" pitchFamily="18" charset="0"/>
                <a:sym typeface="Wingdings" pitchFamily="2" charset="2"/>
              </a:rPr>
              <a:t> The hash table is broken into a number of smaller hash tables, each is called a </a:t>
            </a:r>
            <a:r>
              <a:rPr lang="en-US" altLang="ko-KR" sz="2000" i="1">
                <a:latin typeface="Garamond" pitchFamily="18" charset="0"/>
                <a:sym typeface="Wingdings" pitchFamily="2" charset="2"/>
              </a:rPr>
              <a:t>bucket</a:t>
            </a:r>
            <a:r>
              <a:rPr lang="en-US" altLang="ko-KR" sz="2000">
                <a:latin typeface="Garamond" pitchFamily="18" charset="0"/>
                <a:sym typeface="Wingdings" pitchFamily="2" charset="2"/>
              </a:rPr>
              <a:t>.</a:t>
            </a:r>
          </a:p>
          <a:p>
            <a:pPr algn="just" eaLnBrk="1" hangingPunct="1">
              <a:lnSpc>
                <a:spcPct val="110000"/>
              </a:lnSpc>
              <a:spcBef>
                <a:spcPct val="50000"/>
              </a:spcBef>
              <a:buFontTx/>
              <a:buChar char="•"/>
            </a:pPr>
            <a:r>
              <a:rPr lang="en-US" altLang="ko-KR" sz="2000">
                <a:latin typeface="Garamond" pitchFamily="18" charset="0"/>
                <a:sym typeface="Wingdings" pitchFamily="2" charset="2"/>
              </a:rPr>
              <a:t> The maximum size of each bucket is the size of a disk page.</a:t>
            </a:r>
          </a:p>
          <a:p>
            <a:pPr algn="just" eaLnBrk="1" hangingPunct="1">
              <a:lnSpc>
                <a:spcPct val="110000"/>
              </a:lnSpc>
              <a:spcBef>
                <a:spcPct val="50000"/>
              </a:spcBef>
              <a:buFontTx/>
              <a:buChar char="•"/>
            </a:pPr>
            <a:r>
              <a:rPr lang="en-US" altLang="ko-KR" sz="2000">
                <a:latin typeface="Garamond" pitchFamily="18" charset="0"/>
                <a:sym typeface="Wingdings" pitchFamily="2" charset="2"/>
              </a:rPr>
              <a:t> To find which bucket to search for, we store a data structure called </a:t>
            </a:r>
            <a:r>
              <a:rPr lang="en-US" altLang="ko-KR" sz="2000" i="1">
                <a:latin typeface="Garamond" pitchFamily="18" charset="0"/>
                <a:sym typeface="Wingdings" pitchFamily="2" charset="2"/>
              </a:rPr>
              <a:t>directory </a:t>
            </a:r>
            <a:r>
              <a:rPr lang="en-US" altLang="ko-KR" sz="2000">
                <a:latin typeface="Garamond" pitchFamily="18" charset="0"/>
                <a:sym typeface="Wingdings" pitchFamily="2" charset="2"/>
              </a:rPr>
              <a:t>in main memory, and each entry in the directory holds a disk address of the corresponding bucket.</a:t>
            </a:r>
          </a:p>
          <a:p>
            <a:pPr algn="just" eaLnBrk="1" hangingPunct="1">
              <a:lnSpc>
                <a:spcPct val="110000"/>
              </a:lnSpc>
              <a:spcBef>
                <a:spcPct val="50000"/>
              </a:spcBef>
              <a:buFontTx/>
              <a:buChar char="•"/>
            </a:pPr>
            <a:r>
              <a:rPr lang="en-US" altLang="ko-KR" sz="2000">
                <a:latin typeface="Garamond" pitchFamily="18" charset="0"/>
                <a:sym typeface="Wingdings" pitchFamily="2" charset="2"/>
              </a:rPr>
              <a:t> Each bucket can hold as many records that can be fit in one page, and we will try to keep each bucket at least half full.</a:t>
            </a:r>
          </a:p>
          <a:p>
            <a:pPr algn="just" eaLnBrk="1" hangingPunct="1">
              <a:lnSpc>
                <a:spcPct val="110000"/>
              </a:lnSpc>
              <a:spcBef>
                <a:spcPct val="50000"/>
              </a:spcBef>
            </a:pPr>
            <a:r>
              <a:rPr lang="en-US" altLang="ko-KR" sz="2000">
                <a:latin typeface="Garamond" pitchFamily="18" charset="0"/>
              </a:rPr>
              <a:t>Let </a:t>
            </a:r>
            <a:r>
              <a:rPr lang="en-US" altLang="ko-KR" sz="2000" i="1">
                <a:latin typeface="Garamond" pitchFamily="18" charset="0"/>
              </a:rPr>
              <a:t>m </a:t>
            </a:r>
            <a:r>
              <a:rPr lang="en-US" altLang="ko-KR" sz="2000">
                <a:latin typeface="Garamond" pitchFamily="18" charset="0"/>
              </a:rPr>
              <a:t>be the size of each bucket which is dependent on the size of disk and records, then it is important to make </a:t>
            </a:r>
            <a:r>
              <a:rPr lang="en-US" altLang="ko-KR" sz="2000" i="1">
                <a:latin typeface="Garamond" pitchFamily="18" charset="0"/>
              </a:rPr>
              <a:t>m </a:t>
            </a:r>
            <a:r>
              <a:rPr lang="en-US" altLang="ko-KR" sz="2000">
                <a:latin typeface="Garamond" pitchFamily="18" charset="0"/>
              </a:rPr>
              <a:t>fairly large (e.g., at least 4).  If records are too large, just store pointers to each record.</a:t>
            </a:r>
          </a:p>
        </p:txBody>
      </p:sp>
      <p:sp>
        <p:nvSpPr>
          <p:cNvPr id="23556"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Extensible Hashing</a:t>
            </a:r>
          </a:p>
        </p:txBody>
      </p:sp>
    </p:spTree>
    <p:extLst>
      <p:ext uri="{BB962C8B-B14F-4D97-AF65-F5344CB8AC3E}">
        <p14:creationId xmlns:p14="http://schemas.microsoft.com/office/powerpoint/2010/main" val="4024504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BFC29C4E-BA45-4D2C-A07F-807ADA586147}" type="slidenum">
              <a:rPr kumimoji="0" lang="en-US" altLang="ko-KR" sz="1400" smtClean="0">
                <a:latin typeface="Trebuchet MS" pitchFamily="34" charset="0"/>
              </a:rPr>
              <a:pPr/>
              <a:t>29</a:t>
            </a:fld>
            <a:endParaRPr kumimoji="0" lang="en-US" altLang="ko-KR" sz="1400">
              <a:latin typeface="Trebuchet MS" pitchFamily="34" charset="0"/>
            </a:endParaRPr>
          </a:p>
        </p:txBody>
      </p:sp>
      <p:sp>
        <p:nvSpPr>
          <p:cNvPr id="24579" name="Text Box 3"/>
          <p:cNvSpPr txBox="1">
            <a:spLocks noChangeArrowheads="1"/>
          </p:cNvSpPr>
          <p:nvPr/>
        </p:nvSpPr>
        <p:spPr bwMode="auto">
          <a:xfrm>
            <a:off x="557213" y="1438275"/>
            <a:ext cx="7975600"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a:latin typeface="Garamond" pitchFamily="18" charset="0"/>
              </a:rPr>
              <a:t>The size of the Directory </a:t>
            </a:r>
            <a:r>
              <a:rPr lang="en-US" altLang="ko-KR" sz="2000" i="1" dirty="0">
                <a:latin typeface="Garamond" pitchFamily="18" charset="0"/>
              </a:rPr>
              <a:t>D</a:t>
            </a:r>
            <a:r>
              <a:rPr lang="en-US" altLang="ko-KR" sz="2000" dirty="0">
                <a:latin typeface="Garamond" pitchFamily="18" charset="0"/>
              </a:rPr>
              <a:t> is </a:t>
            </a:r>
            <a:r>
              <a:rPr lang="en-US" altLang="ko-KR" sz="2000" i="1" dirty="0">
                <a:latin typeface="Garamond" pitchFamily="18" charset="0"/>
              </a:rPr>
              <a:t>always </a:t>
            </a:r>
            <a:r>
              <a:rPr lang="en-US" altLang="ko-KR" sz="2000" dirty="0">
                <a:latin typeface="Garamond" pitchFamily="18" charset="0"/>
              </a:rPr>
              <a:t>2</a:t>
            </a:r>
            <a:r>
              <a:rPr lang="en-US" altLang="ko-KR" sz="2000" i="1" baseline="30000" dirty="0">
                <a:latin typeface="Garamond" pitchFamily="18" charset="0"/>
              </a:rPr>
              <a:t>k</a:t>
            </a:r>
          </a:p>
          <a:p>
            <a:pPr algn="just" eaLnBrk="1" hangingPunct="1">
              <a:lnSpc>
                <a:spcPct val="110000"/>
              </a:lnSpc>
              <a:spcBef>
                <a:spcPct val="50000"/>
              </a:spcBef>
            </a:pPr>
            <a:br>
              <a:rPr lang="en-US" altLang="ko-KR" sz="2000" dirty="0">
                <a:latin typeface="Garamond" pitchFamily="18" charset="0"/>
              </a:rPr>
            </a:br>
            <a:r>
              <a:rPr lang="en-US" altLang="ko-KR" sz="2000" dirty="0">
                <a:latin typeface="Garamond" pitchFamily="18" charset="0"/>
                <a:sym typeface="Wingdings" pitchFamily="2" charset="2"/>
              </a:rPr>
              <a:t>As the table grows, the power </a:t>
            </a:r>
            <a:r>
              <a:rPr lang="en-US" altLang="ko-KR" sz="2000" i="1" dirty="0">
                <a:latin typeface="Garamond" pitchFamily="18" charset="0"/>
                <a:sym typeface="Wingdings" pitchFamily="2" charset="2"/>
              </a:rPr>
              <a:t>k  </a:t>
            </a:r>
            <a:r>
              <a:rPr lang="en-US" altLang="ko-KR" sz="2000" dirty="0">
                <a:latin typeface="Garamond" pitchFamily="18" charset="0"/>
                <a:sym typeface="Wingdings" pitchFamily="2" charset="2"/>
              </a:rPr>
              <a:t>increases</a:t>
            </a:r>
          </a:p>
          <a:p>
            <a:pPr algn="just" eaLnBrk="1" hangingPunct="1">
              <a:lnSpc>
                <a:spcPct val="110000"/>
              </a:lnSpc>
              <a:spcBef>
                <a:spcPct val="50000"/>
              </a:spcBef>
            </a:pPr>
            <a:r>
              <a:rPr lang="en-US" altLang="ko-KR" sz="2000" dirty="0">
                <a:latin typeface="Garamond" pitchFamily="18" charset="0"/>
                <a:sym typeface="Wingdings" pitchFamily="2" charset="2"/>
              </a:rPr>
              <a:t>For example, the size is </a:t>
            </a:r>
            <a:r>
              <a:rPr lang="en-US" altLang="ko-KR" sz="2000" dirty="0">
                <a:latin typeface="Garamond" pitchFamily="18" charset="0"/>
              </a:rPr>
              <a:t>2</a:t>
            </a:r>
            <a:r>
              <a:rPr lang="en-US" altLang="ko-KR" sz="2000" i="1" baseline="30000" dirty="0">
                <a:latin typeface="Garamond" pitchFamily="18" charset="0"/>
              </a:rPr>
              <a:t>k</a:t>
            </a:r>
            <a:endParaRPr lang="en-US" altLang="ko-KR" sz="2000" dirty="0">
              <a:latin typeface="Garamond" pitchFamily="18" charset="0"/>
              <a:sym typeface="Wingdings" pitchFamily="2" charset="2"/>
            </a:endParaRPr>
          </a:p>
          <a:p>
            <a:pPr algn="just" eaLnBrk="1" hangingPunct="1">
              <a:lnSpc>
                <a:spcPct val="110000"/>
              </a:lnSpc>
              <a:spcBef>
                <a:spcPct val="50000"/>
              </a:spcBef>
              <a:buFontTx/>
              <a:buChar char="•"/>
            </a:pPr>
            <a:r>
              <a:rPr lang="en-US" altLang="ko-KR" sz="2000" dirty="0">
                <a:latin typeface="Garamond" pitchFamily="18" charset="0"/>
                <a:sym typeface="Wingdings" pitchFamily="2" charset="2"/>
              </a:rPr>
              <a:t> To decide which bucket to store a key </a:t>
            </a:r>
            <a:r>
              <a:rPr lang="en-US" altLang="ko-KR" sz="2000" i="1" dirty="0">
                <a:latin typeface="Garamond" pitchFamily="18" charset="0"/>
                <a:sym typeface="Wingdings" pitchFamily="2" charset="2"/>
              </a:rPr>
              <a:t>x</a:t>
            </a:r>
            <a:r>
              <a:rPr lang="en-US" altLang="ko-KR" sz="2000" dirty="0">
                <a:latin typeface="Garamond" pitchFamily="18" charset="0"/>
                <a:sym typeface="Wingdings" pitchFamily="2" charset="2"/>
              </a:rPr>
              <a:t>, compute </a:t>
            </a:r>
            <a:r>
              <a:rPr lang="en-US" altLang="ko-KR" sz="2000" i="1" dirty="0">
                <a:latin typeface="Garamond" pitchFamily="18" charset="0"/>
                <a:sym typeface="Wingdings" pitchFamily="2" charset="2"/>
              </a:rPr>
              <a:t>h</a:t>
            </a:r>
            <a:r>
              <a:rPr lang="en-US" altLang="ko-KR" sz="2000" dirty="0">
                <a:latin typeface="Garamond" pitchFamily="18" charset="0"/>
                <a:sym typeface="Wingdings" pitchFamily="2" charset="2"/>
              </a:rPr>
              <a:t>(</a:t>
            </a:r>
            <a:r>
              <a:rPr lang="en-US" altLang="ko-KR" sz="2000" i="1" dirty="0">
                <a:latin typeface="Garamond" pitchFamily="18" charset="0"/>
                <a:sym typeface="Wingdings" pitchFamily="2" charset="2"/>
              </a:rPr>
              <a:t>x</a:t>
            </a:r>
            <a:r>
              <a:rPr lang="en-US" altLang="ko-KR" sz="2000" dirty="0">
                <a:latin typeface="Garamond" pitchFamily="18" charset="0"/>
                <a:sym typeface="Wingdings" pitchFamily="2" charset="2"/>
              </a:rPr>
              <a:t>)</a:t>
            </a:r>
          </a:p>
          <a:p>
            <a:pPr algn="just" eaLnBrk="1" hangingPunct="1">
              <a:lnSpc>
                <a:spcPct val="110000"/>
              </a:lnSpc>
              <a:spcBef>
                <a:spcPct val="50000"/>
              </a:spcBef>
              <a:buFontTx/>
              <a:buChar char="•"/>
            </a:pPr>
            <a:r>
              <a:rPr lang="en-US" altLang="ko-KR" sz="2000" dirty="0">
                <a:latin typeface="Garamond" pitchFamily="18" charset="0"/>
                <a:sym typeface="Wingdings" pitchFamily="2" charset="2"/>
              </a:rPr>
              <a:t> We extract the first </a:t>
            </a:r>
            <a:r>
              <a:rPr lang="en-US" altLang="ko-KR" sz="2000" i="1" dirty="0">
                <a:latin typeface="Garamond" pitchFamily="18" charset="0"/>
                <a:sym typeface="Wingdings" pitchFamily="2" charset="2"/>
              </a:rPr>
              <a:t>k </a:t>
            </a:r>
            <a:r>
              <a:rPr lang="en-US" altLang="ko-KR" sz="2000" dirty="0">
                <a:latin typeface="Garamond" pitchFamily="18" charset="0"/>
                <a:sym typeface="Wingdings" pitchFamily="2" charset="2"/>
              </a:rPr>
              <a:t>bits of </a:t>
            </a:r>
            <a:r>
              <a:rPr lang="en-US" altLang="ko-KR" sz="2000" i="1" dirty="0">
                <a:latin typeface="Garamond" pitchFamily="18" charset="0"/>
                <a:sym typeface="Wingdings" pitchFamily="2" charset="2"/>
              </a:rPr>
              <a:t>h</a:t>
            </a:r>
            <a:r>
              <a:rPr lang="en-US" altLang="ko-KR" sz="2000" dirty="0">
                <a:latin typeface="Garamond" pitchFamily="18" charset="0"/>
                <a:sym typeface="Wingdings" pitchFamily="2" charset="2"/>
              </a:rPr>
              <a:t>(</a:t>
            </a:r>
            <a:r>
              <a:rPr lang="en-US" altLang="ko-KR" sz="2000" i="1" dirty="0">
                <a:latin typeface="Garamond" pitchFamily="18" charset="0"/>
                <a:sym typeface="Wingdings" pitchFamily="2" charset="2"/>
              </a:rPr>
              <a:t>x</a:t>
            </a:r>
            <a:r>
              <a:rPr lang="en-US" altLang="ko-KR" sz="2000" dirty="0">
                <a:latin typeface="Garamond" pitchFamily="18" charset="0"/>
                <a:sym typeface="Wingdings" pitchFamily="2" charset="2"/>
              </a:rPr>
              <a:t>) that is </a:t>
            </a:r>
            <a:r>
              <a:rPr lang="en-US" altLang="ko-KR" sz="2000" i="1" dirty="0">
                <a:latin typeface="Garamond" pitchFamily="18" charset="0"/>
                <a:sym typeface="Wingdings" pitchFamily="2" charset="2"/>
              </a:rPr>
              <a:t>q</a:t>
            </a:r>
            <a:r>
              <a:rPr lang="en-US" altLang="ko-KR" sz="2000" dirty="0">
                <a:latin typeface="Garamond" pitchFamily="18" charset="0"/>
                <a:sym typeface="Wingdings" pitchFamily="2" charset="2"/>
              </a:rPr>
              <a:t>, and store </a:t>
            </a:r>
            <a:r>
              <a:rPr lang="en-US" altLang="ko-KR" sz="2000" i="1" dirty="0">
                <a:latin typeface="Garamond" pitchFamily="18" charset="0"/>
                <a:sym typeface="Wingdings" pitchFamily="2" charset="2"/>
              </a:rPr>
              <a:t>x</a:t>
            </a:r>
            <a:r>
              <a:rPr lang="en-US" altLang="ko-KR" sz="2000" dirty="0">
                <a:latin typeface="Garamond" pitchFamily="18" charset="0"/>
                <a:sym typeface="Wingdings" pitchFamily="2" charset="2"/>
              </a:rPr>
              <a:t> in the bucket pointed by </a:t>
            </a:r>
            <a:r>
              <a:rPr lang="en-US" altLang="ko-KR" sz="2000" i="1" dirty="0">
                <a:latin typeface="Garamond" pitchFamily="18" charset="0"/>
                <a:sym typeface="Wingdings" pitchFamily="2" charset="2"/>
              </a:rPr>
              <a:t>D</a:t>
            </a:r>
            <a:r>
              <a:rPr lang="en-US" altLang="ko-KR" sz="2000" dirty="0">
                <a:latin typeface="Garamond" pitchFamily="18" charset="0"/>
                <a:sym typeface="Wingdings" pitchFamily="2" charset="2"/>
              </a:rPr>
              <a:t>[</a:t>
            </a:r>
            <a:r>
              <a:rPr lang="en-US" altLang="ko-KR" sz="2000" i="1" dirty="0">
                <a:latin typeface="Garamond" pitchFamily="18" charset="0"/>
                <a:sym typeface="Wingdings" pitchFamily="2" charset="2"/>
              </a:rPr>
              <a:t>q</a:t>
            </a:r>
            <a:r>
              <a:rPr lang="en-US" altLang="ko-KR" sz="2000" dirty="0">
                <a:latin typeface="Garamond" pitchFamily="18" charset="0"/>
                <a:sym typeface="Wingdings" pitchFamily="2" charset="2"/>
              </a:rPr>
              <a:t>] (</a:t>
            </a:r>
            <a:r>
              <a:rPr lang="en-US" altLang="ko-KR" sz="2000" i="1" dirty="0">
                <a:latin typeface="Garamond" pitchFamily="18" charset="0"/>
                <a:sym typeface="Wingdings" pitchFamily="2" charset="2"/>
              </a:rPr>
              <a:t>q </a:t>
            </a:r>
            <a:r>
              <a:rPr lang="en-US" altLang="ko-KR" sz="2000" dirty="0">
                <a:latin typeface="Garamond" pitchFamily="18" charset="0"/>
                <a:sym typeface="Wingdings" pitchFamily="2" charset="2"/>
              </a:rPr>
              <a:t>is in the range of 0 to </a:t>
            </a:r>
            <a:r>
              <a:rPr lang="en-US" altLang="ko-KR" sz="2000" dirty="0">
                <a:latin typeface="Garamond" pitchFamily="18" charset="0"/>
              </a:rPr>
              <a:t>2</a:t>
            </a:r>
            <a:r>
              <a:rPr lang="en-US" altLang="ko-KR" sz="2000" i="1" baseline="30000" dirty="0">
                <a:latin typeface="Garamond" pitchFamily="18" charset="0"/>
              </a:rPr>
              <a:t>k</a:t>
            </a:r>
            <a:r>
              <a:rPr lang="en-US" altLang="ko-KR" sz="2000" dirty="0">
                <a:latin typeface="Garamond" pitchFamily="18" charset="0"/>
              </a:rPr>
              <a:t> – 1)</a:t>
            </a:r>
          </a:p>
        </p:txBody>
      </p:sp>
      <p:sp>
        <p:nvSpPr>
          <p:cNvPr id="24580"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Directory in Extensible Hashing</a:t>
            </a:r>
          </a:p>
        </p:txBody>
      </p:sp>
    </p:spTree>
    <p:extLst>
      <p:ext uri="{BB962C8B-B14F-4D97-AF65-F5344CB8AC3E}">
        <p14:creationId xmlns:p14="http://schemas.microsoft.com/office/powerpoint/2010/main" val="93144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274315CB-4388-4978-84AC-6BF6A4D4E266}" type="slidenum">
              <a:rPr kumimoji="0" lang="en-US" altLang="ko-KR" sz="1400" smtClean="0">
                <a:latin typeface="Trebuchet MS" pitchFamily="34" charset="0"/>
              </a:rPr>
              <a:pPr/>
              <a:t>3</a:t>
            </a:fld>
            <a:endParaRPr kumimoji="0" lang="en-US" altLang="ko-KR" sz="1400">
              <a:latin typeface="Trebuchet MS" pitchFamily="34" charset="0"/>
            </a:endParaRPr>
          </a:p>
        </p:txBody>
      </p:sp>
      <p:sp>
        <p:nvSpPr>
          <p:cNvPr id="3075" name="Text Box 3"/>
          <p:cNvSpPr txBox="1">
            <a:spLocks noChangeArrowheads="1"/>
          </p:cNvSpPr>
          <p:nvPr/>
        </p:nvSpPr>
        <p:spPr bwMode="auto">
          <a:xfrm>
            <a:off x="557213" y="1438275"/>
            <a:ext cx="7975600" cy="3554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a:latin typeface="Garamond" pitchFamily="18" charset="0"/>
              </a:rPr>
              <a:t>Tree-based data structures for dictionary</a:t>
            </a:r>
          </a:p>
          <a:p>
            <a:pPr algn="just" eaLnBrk="1" hangingPunct="1">
              <a:lnSpc>
                <a:spcPct val="110000"/>
              </a:lnSpc>
              <a:spcBef>
                <a:spcPct val="50000"/>
              </a:spcBef>
              <a:buFontTx/>
              <a:buChar char="•"/>
            </a:pPr>
            <a:r>
              <a:rPr lang="en-US" altLang="ko-KR" sz="2000" dirty="0">
                <a:latin typeface="Garamond" pitchFamily="18" charset="0"/>
              </a:rPr>
              <a:t> </a:t>
            </a:r>
            <a:r>
              <a:rPr lang="en-US" altLang="ko-KR" sz="2000" i="1" dirty="0">
                <a:latin typeface="Garamond" pitchFamily="18" charset="0"/>
              </a:rPr>
              <a:t>O</a:t>
            </a:r>
            <a:r>
              <a:rPr lang="en-US" altLang="ko-KR" sz="2000" dirty="0">
                <a:latin typeface="Garamond" pitchFamily="18" charset="0"/>
              </a:rPr>
              <a:t>(</a:t>
            </a:r>
            <a:r>
              <a:rPr lang="en-US" altLang="ko-KR" sz="2000" dirty="0" err="1">
                <a:latin typeface="Garamond" pitchFamily="18" charset="0"/>
              </a:rPr>
              <a:t>lg</a:t>
            </a:r>
            <a:r>
              <a:rPr lang="en-US" altLang="ko-KR" sz="2000" dirty="0">
                <a:latin typeface="Garamond" pitchFamily="18" charset="0"/>
              </a:rPr>
              <a:t> </a:t>
            </a:r>
            <a:r>
              <a:rPr lang="en-US" altLang="ko-KR" sz="2000" i="1" dirty="0">
                <a:latin typeface="Garamond" pitchFamily="18" charset="0"/>
              </a:rPr>
              <a:t>n</a:t>
            </a:r>
            <a:r>
              <a:rPr lang="en-US" altLang="ko-KR" sz="2000" dirty="0">
                <a:latin typeface="Garamond" pitchFamily="18" charset="0"/>
              </a:rPr>
              <a:t>) access time</a:t>
            </a:r>
          </a:p>
          <a:p>
            <a:pPr algn="just" eaLnBrk="1" hangingPunct="1">
              <a:lnSpc>
                <a:spcPct val="110000"/>
              </a:lnSpc>
              <a:spcBef>
                <a:spcPct val="50000"/>
              </a:spcBef>
              <a:buFontTx/>
              <a:buChar char="•"/>
            </a:pPr>
            <a:endParaRPr lang="en-US" altLang="ko-KR" sz="2000" dirty="0">
              <a:latin typeface="Garamond" pitchFamily="18" charset="0"/>
            </a:endParaRPr>
          </a:p>
          <a:p>
            <a:pPr algn="just" eaLnBrk="1" hangingPunct="1">
              <a:lnSpc>
                <a:spcPct val="110000"/>
              </a:lnSpc>
              <a:spcBef>
                <a:spcPct val="50000"/>
              </a:spcBef>
            </a:pPr>
            <a:r>
              <a:rPr lang="en-US" altLang="ko-KR" sz="2000" dirty="0">
                <a:latin typeface="Garamond" pitchFamily="18" charset="0"/>
              </a:rPr>
              <a:t>Can we do better than this?</a:t>
            </a:r>
          </a:p>
          <a:p>
            <a:pPr algn="just" eaLnBrk="1" hangingPunct="1">
              <a:lnSpc>
                <a:spcPct val="110000"/>
              </a:lnSpc>
              <a:spcBef>
                <a:spcPct val="50000"/>
              </a:spcBef>
              <a:buFontTx/>
              <a:buChar char="•"/>
            </a:pPr>
            <a:r>
              <a:rPr lang="en-US" altLang="ko-KR" sz="2000" dirty="0">
                <a:latin typeface="Garamond" pitchFamily="18" charset="0"/>
              </a:rPr>
              <a:t> If we are willing to consider an expected case rather than the worst case, there is a </a:t>
            </a:r>
            <a:r>
              <a:rPr lang="en-US" altLang="ko-KR" sz="2000" i="1" dirty="0">
                <a:latin typeface="Garamond" pitchFamily="18" charset="0"/>
              </a:rPr>
              <a:t>O</a:t>
            </a:r>
            <a:r>
              <a:rPr lang="en-US" altLang="ko-KR" sz="2000" dirty="0">
                <a:latin typeface="Garamond" pitchFamily="18" charset="0"/>
              </a:rPr>
              <a:t>(1) method with high probability </a:t>
            </a:r>
            <a:r>
              <a:rPr lang="en-US" altLang="ko-KR" sz="2000" dirty="0">
                <a:latin typeface="Garamond" pitchFamily="18" charset="0"/>
                <a:sym typeface="Wingdings" pitchFamily="2" charset="2"/>
              </a:rPr>
              <a:t></a:t>
            </a:r>
            <a:r>
              <a:rPr lang="en-US" altLang="ko-KR" sz="2000" dirty="0">
                <a:solidFill>
                  <a:srgbClr val="FF0000"/>
                </a:solidFill>
                <a:effectLst>
                  <a:outerShdw blurRad="38100" dist="38100" dir="2700000" algn="tl">
                    <a:srgbClr val="000000">
                      <a:alpha val="43137"/>
                    </a:srgbClr>
                  </a:outerShdw>
                </a:effectLst>
                <a:latin typeface="Garamond" pitchFamily="18" charset="0"/>
                <a:sym typeface="Wingdings" pitchFamily="2" charset="2"/>
              </a:rPr>
              <a:t>Hashing</a:t>
            </a:r>
          </a:p>
          <a:p>
            <a:pPr algn="just" eaLnBrk="1" hangingPunct="1">
              <a:lnSpc>
                <a:spcPct val="110000"/>
              </a:lnSpc>
              <a:spcBef>
                <a:spcPct val="50000"/>
              </a:spcBef>
              <a:buFontTx/>
              <a:buChar char="•"/>
            </a:pPr>
            <a:r>
              <a:rPr lang="en-US" altLang="ko-KR" sz="2000" i="1" dirty="0">
                <a:latin typeface="Garamond" pitchFamily="18" charset="0"/>
                <a:sym typeface="Wingdings" pitchFamily="2" charset="2"/>
              </a:rPr>
              <a:t> </a:t>
            </a:r>
            <a:r>
              <a:rPr lang="en-US" altLang="ko-KR" sz="2000" dirty="0">
                <a:latin typeface="Garamond" pitchFamily="18" charset="0"/>
                <a:sym typeface="Wingdings" pitchFamily="2" charset="2"/>
              </a:rPr>
              <a:t>Certain operations such as </a:t>
            </a:r>
            <a:r>
              <a:rPr lang="en-US" altLang="ko-KR" sz="2000" dirty="0" err="1">
                <a:latin typeface="Garamond" pitchFamily="18" charset="0"/>
                <a:sym typeface="Wingdings" pitchFamily="2" charset="2"/>
              </a:rPr>
              <a:t>PrintAll</a:t>
            </a:r>
            <a:r>
              <a:rPr lang="en-US" altLang="ko-KR" sz="2000" dirty="0">
                <a:latin typeface="Garamond" pitchFamily="18" charset="0"/>
                <a:sym typeface="Wingdings" pitchFamily="2" charset="2"/>
              </a:rPr>
              <a:t>, </a:t>
            </a:r>
            <a:r>
              <a:rPr lang="en-US" altLang="ko-KR" sz="2000" dirty="0" err="1">
                <a:latin typeface="Garamond" pitchFamily="18" charset="0"/>
                <a:sym typeface="Wingdings" pitchFamily="2" charset="2"/>
              </a:rPr>
              <a:t>FindMin</a:t>
            </a:r>
            <a:r>
              <a:rPr lang="en-US" altLang="ko-KR" sz="2000" dirty="0">
                <a:latin typeface="Garamond" pitchFamily="18" charset="0"/>
                <a:sym typeface="Wingdings" pitchFamily="2" charset="2"/>
              </a:rPr>
              <a:t>, </a:t>
            </a:r>
            <a:r>
              <a:rPr lang="en-US" altLang="ko-KR" sz="2000" dirty="0" err="1">
                <a:latin typeface="Garamond" pitchFamily="18" charset="0"/>
                <a:sym typeface="Wingdings" pitchFamily="2" charset="2"/>
              </a:rPr>
              <a:t>FindMax</a:t>
            </a:r>
            <a:r>
              <a:rPr lang="en-US" altLang="ko-KR" sz="2000" dirty="0">
                <a:latin typeface="Garamond" pitchFamily="18" charset="0"/>
                <a:sym typeface="Wingdings" pitchFamily="2" charset="2"/>
              </a:rPr>
              <a:t> cannot be efficiently performed.</a:t>
            </a:r>
            <a:endParaRPr lang="en-US" altLang="ko-KR" sz="2000" dirty="0">
              <a:latin typeface="Garamond" pitchFamily="18" charset="0"/>
            </a:endParaRPr>
          </a:p>
        </p:txBody>
      </p:sp>
      <p:sp>
        <p:nvSpPr>
          <p:cNvPr id="3076"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n-lt"/>
              </a:rPr>
              <a:t>Hashing</a:t>
            </a:r>
          </a:p>
        </p:txBody>
      </p:sp>
    </p:spTree>
    <p:extLst>
      <p:ext uri="{BB962C8B-B14F-4D97-AF65-F5344CB8AC3E}">
        <p14:creationId xmlns:p14="http://schemas.microsoft.com/office/powerpoint/2010/main" val="2759136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41B04D26-CBF0-4DF2-BC41-E8E2BA04AA27}" type="slidenum">
              <a:rPr kumimoji="0" lang="en-US" altLang="ko-KR" sz="1400" smtClean="0">
                <a:latin typeface="Trebuchet MS" pitchFamily="34" charset="0"/>
              </a:rPr>
              <a:pPr/>
              <a:t>30</a:t>
            </a:fld>
            <a:endParaRPr kumimoji="0" lang="en-US" altLang="ko-KR" sz="1400">
              <a:latin typeface="Trebuchet MS" pitchFamily="34" charset="0"/>
            </a:endParaRPr>
          </a:p>
        </p:txBody>
      </p:sp>
      <p:sp>
        <p:nvSpPr>
          <p:cNvPr id="25603" name="Rectangle 3"/>
          <p:cNvSpPr>
            <a:spLocks noChangeArrowheads="1"/>
          </p:cNvSpPr>
          <p:nvPr/>
        </p:nvSpPr>
        <p:spPr bwMode="auto">
          <a:xfrm>
            <a:off x="3176588" y="3275013"/>
            <a:ext cx="1201737" cy="1449387"/>
          </a:xfrm>
          <a:prstGeom prst="rect">
            <a:avLst/>
          </a:prstGeom>
          <a:solidFill>
            <a:schemeClr val="bg1"/>
          </a:solidFill>
          <a:ln w="9525">
            <a:solidFill>
              <a:schemeClr val="tx1"/>
            </a:solidFill>
            <a:miter lim="800000"/>
            <a:headEnd/>
            <a:tailEnd/>
          </a:ln>
        </p:spPr>
        <p:txBody>
          <a:bodyPr wrap="none" anchor="ctr"/>
          <a:lstStyle/>
          <a:p>
            <a:pPr algn="ctr"/>
            <a:r>
              <a:rPr lang="en-US" altLang="ko-KR" sz="1800">
                <a:latin typeface="Arial" charset="0"/>
              </a:rPr>
              <a:t>010100</a:t>
            </a:r>
          </a:p>
          <a:p>
            <a:pPr algn="ctr"/>
            <a:r>
              <a:rPr lang="en-US" altLang="ko-KR" sz="1800">
                <a:latin typeface="Arial" charset="0"/>
              </a:rPr>
              <a:t>011000</a:t>
            </a:r>
          </a:p>
          <a:p>
            <a:pPr algn="ctr"/>
            <a:endParaRPr lang="en-US" altLang="ko-KR" sz="1800">
              <a:latin typeface="Arial" charset="0"/>
            </a:endParaRPr>
          </a:p>
          <a:p>
            <a:pPr algn="ctr"/>
            <a:endParaRPr lang="en-US" altLang="ko-KR" sz="1800">
              <a:latin typeface="Arial" charset="0"/>
            </a:endParaRPr>
          </a:p>
        </p:txBody>
      </p:sp>
      <p:sp>
        <p:nvSpPr>
          <p:cNvPr id="25604" name="Rectangle 4"/>
          <p:cNvSpPr>
            <a:spLocks noChangeArrowheads="1"/>
          </p:cNvSpPr>
          <p:nvPr/>
        </p:nvSpPr>
        <p:spPr bwMode="auto">
          <a:xfrm>
            <a:off x="4643438" y="3284538"/>
            <a:ext cx="1201737" cy="1449387"/>
          </a:xfrm>
          <a:prstGeom prst="rect">
            <a:avLst/>
          </a:prstGeom>
          <a:solidFill>
            <a:schemeClr val="bg1"/>
          </a:solidFill>
          <a:ln w="9525">
            <a:solidFill>
              <a:schemeClr val="tx1"/>
            </a:solidFill>
            <a:miter lim="800000"/>
            <a:headEnd/>
            <a:tailEnd/>
          </a:ln>
        </p:spPr>
        <p:txBody>
          <a:bodyPr wrap="none" anchor="ctr"/>
          <a:lstStyle/>
          <a:p>
            <a:pPr algn="ctr"/>
            <a:r>
              <a:rPr lang="en-US" altLang="ko-KR" sz="1800">
                <a:latin typeface="Arial" charset="0"/>
              </a:rPr>
              <a:t>100000</a:t>
            </a:r>
          </a:p>
          <a:p>
            <a:pPr algn="ctr"/>
            <a:r>
              <a:rPr lang="en-US" altLang="ko-KR" sz="1800">
                <a:latin typeface="Arial" charset="0"/>
              </a:rPr>
              <a:t>101000</a:t>
            </a:r>
          </a:p>
          <a:p>
            <a:pPr algn="ctr"/>
            <a:r>
              <a:rPr lang="en-US" altLang="ko-KR" sz="1800">
                <a:latin typeface="Arial" charset="0"/>
              </a:rPr>
              <a:t>101100</a:t>
            </a:r>
          </a:p>
          <a:p>
            <a:pPr algn="ctr"/>
            <a:r>
              <a:rPr lang="en-US" altLang="ko-KR" sz="1800">
                <a:latin typeface="Arial" charset="0"/>
              </a:rPr>
              <a:t>101110</a:t>
            </a:r>
          </a:p>
        </p:txBody>
      </p:sp>
      <p:sp>
        <p:nvSpPr>
          <p:cNvPr id="25605" name="Rectangle 5"/>
          <p:cNvSpPr>
            <a:spLocks noChangeArrowheads="1"/>
          </p:cNvSpPr>
          <p:nvPr/>
        </p:nvSpPr>
        <p:spPr bwMode="auto">
          <a:xfrm>
            <a:off x="6113463" y="3294063"/>
            <a:ext cx="1201737" cy="1449387"/>
          </a:xfrm>
          <a:prstGeom prst="rect">
            <a:avLst/>
          </a:prstGeom>
          <a:solidFill>
            <a:schemeClr val="bg1"/>
          </a:solidFill>
          <a:ln w="9525">
            <a:solidFill>
              <a:schemeClr val="tx1"/>
            </a:solidFill>
            <a:miter lim="800000"/>
            <a:headEnd/>
            <a:tailEnd/>
          </a:ln>
        </p:spPr>
        <p:txBody>
          <a:bodyPr wrap="none" anchor="ctr"/>
          <a:lstStyle/>
          <a:p>
            <a:pPr algn="ctr"/>
            <a:r>
              <a:rPr lang="en-US" altLang="ko-KR" sz="1800">
                <a:latin typeface="Arial" charset="0"/>
              </a:rPr>
              <a:t>111000</a:t>
            </a:r>
          </a:p>
          <a:p>
            <a:pPr algn="ctr"/>
            <a:r>
              <a:rPr lang="en-US" altLang="ko-KR" sz="1800">
                <a:latin typeface="Arial" charset="0"/>
              </a:rPr>
              <a:t>111001</a:t>
            </a:r>
          </a:p>
          <a:p>
            <a:pPr algn="ctr"/>
            <a:endParaRPr lang="en-US" altLang="ko-KR" sz="1800">
              <a:latin typeface="Arial" charset="0"/>
            </a:endParaRPr>
          </a:p>
          <a:p>
            <a:pPr algn="ctr"/>
            <a:endParaRPr lang="en-US" altLang="ko-KR" sz="1800">
              <a:latin typeface="Arial" charset="0"/>
            </a:endParaRPr>
          </a:p>
        </p:txBody>
      </p:sp>
      <p:sp>
        <p:nvSpPr>
          <p:cNvPr id="25606" name="Rectangle 6"/>
          <p:cNvSpPr>
            <a:spLocks noChangeArrowheads="1"/>
          </p:cNvSpPr>
          <p:nvPr/>
        </p:nvSpPr>
        <p:spPr bwMode="auto">
          <a:xfrm>
            <a:off x="1682750" y="3295650"/>
            <a:ext cx="1201738" cy="1449388"/>
          </a:xfrm>
          <a:prstGeom prst="rect">
            <a:avLst/>
          </a:prstGeom>
          <a:solidFill>
            <a:schemeClr val="bg1"/>
          </a:solidFill>
          <a:ln w="9525">
            <a:solidFill>
              <a:schemeClr val="tx1"/>
            </a:solidFill>
            <a:miter lim="800000"/>
            <a:headEnd/>
            <a:tailEnd/>
          </a:ln>
        </p:spPr>
        <p:txBody>
          <a:bodyPr wrap="none" anchor="ctr"/>
          <a:lstStyle/>
          <a:p>
            <a:pPr algn="ctr"/>
            <a:r>
              <a:rPr lang="en-US" altLang="ko-KR" sz="1800">
                <a:latin typeface="Arial" charset="0"/>
              </a:rPr>
              <a:t>000100</a:t>
            </a:r>
          </a:p>
          <a:p>
            <a:pPr algn="ctr"/>
            <a:r>
              <a:rPr lang="en-US" altLang="ko-KR" sz="1800">
                <a:latin typeface="Arial" charset="0"/>
              </a:rPr>
              <a:t>001000</a:t>
            </a:r>
          </a:p>
          <a:p>
            <a:pPr algn="ctr"/>
            <a:r>
              <a:rPr lang="en-US" altLang="ko-KR" sz="1800">
                <a:latin typeface="Arial" charset="0"/>
              </a:rPr>
              <a:t>001010</a:t>
            </a:r>
          </a:p>
          <a:p>
            <a:pPr algn="ctr"/>
            <a:r>
              <a:rPr lang="en-US" altLang="ko-KR" sz="1800">
                <a:latin typeface="Arial" charset="0"/>
              </a:rPr>
              <a:t>001011</a:t>
            </a:r>
          </a:p>
        </p:txBody>
      </p:sp>
      <p:sp>
        <p:nvSpPr>
          <p:cNvPr id="25607" name="Line 7"/>
          <p:cNvSpPr>
            <a:spLocks noChangeShapeType="1"/>
          </p:cNvSpPr>
          <p:nvPr/>
        </p:nvSpPr>
        <p:spPr bwMode="auto">
          <a:xfrm flipH="1">
            <a:off x="2266950" y="2571750"/>
            <a:ext cx="1293813" cy="681038"/>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5608" name="Line 8"/>
          <p:cNvSpPr>
            <a:spLocks noChangeShapeType="1"/>
          </p:cNvSpPr>
          <p:nvPr/>
        </p:nvSpPr>
        <p:spPr bwMode="auto">
          <a:xfrm flipH="1">
            <a:off x="3779838" y="2579688"/>
            <a:ext cx="417512" cy="681037"/>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5609" name="Line 9"/>
          <p:cNvSpPr>
            <a:spLocks noChangeShapeType="1"/>
          </p:cNvSpPr>
          <p:nvPr/>
        </p:nvSpPr>
        <p:spPr bwMode="auto">
          <a:xfrm>
            <a:off x="4859338" y="2587625"/>
            <a:ext cx="433387" cy="66675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5610" name="Line 10"/>
          <p:cNvSpPr>
            <a:spLocks noChangeShapeType="1"/>
          </p:cNvSpPr>
          <p:nvPr/>
        </p:nvSpPr>
        <p:spPr bwMode="auto">
          <a:xfrm>
            <a:off x="5573713" y="2582863"/>
            <a:ext cx="1085850" cy="66675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graphicFrame>
        <p:nvGraphicFramePr>
          <p:cNvPr id="31755" name="Group 11"/>
          <p:cNvGraphicFramePr>
            <a:graphicFrameLocks noGrp="1"/>
          </p:cNvGraphicFramePr>
          <p:nvPr>
            <p:extLst>
              <p:ext uri="{D42A27DB-BD31-4B8C-83A1-F6EECF244321}">
                <p14:modId xmlns:p14="http://schemas.microsoft.com/office/powerpoint/2010/main" val="2289236338"/>
              </p:ext>
            </p:extLst>
          </p:nvPr>
        </p:nvGraphicFramePr>
        <p:xfrm>
          <a:off x="3189288" y="2236788"/>
          <a:ext cx="2701925" cy="335130"/>
        </p:xfrm>
        <a:graphic>
          <a:graphicData uri="http://schemas.openxmlformats.org/drawingml/2006/table">
            <a:tbl>
              <a:tblPr/>
              <a:tblGrid>
                <a:gridCol w="676275">
                  <a:extLst>
                    <a:ext uri="{9D8B030D-6E8A-4147-A177-3AD203B41FA5}">
                      <a16:colId xmlns:a16="http://schemas.microsoft.com/office/drawing/2014/main" val="20000"/>
                    </a:ext>
                  </a:extLst>
                </a:gridCol>
                <a:gridCol w="674687">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8">
                  <a:extLst>
                    <a:ext uri="{9D8B030D-6E8A-4147-A177-3AD203B41FA5}">
                      <a16:colId xmlns:a16="http://schemas.microsoft.com/office/drawing/2014/main" val="20003"/>
                    </a:ext>
                  </a:extLst>
                </a:gridCol>
              </a:tblGrid>
              <a:tr h="334962">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0" i="0" u="none" strike="noStrike" cap="none" normalizeH="0" baseline="0" dirty="0">
                          <a:ln>
                            <a:noFill/>
                          </a:ln>
                          <a:solidFill>
                            <a:schemeClr val="tx1"/>
                          </a:solidFill>
                          <a:effectLst/>
                          <a:latin typeface="Arial" charset="0"/>
                          <a:ea typeface="굴림" pitchFamily="50" charset="-127"/>
                        </a:rPr>
                        <a:t>00</a:t>
                      </a:r>
                    </a:p>
                  </a:txBody>
                  <a:tcPr marT="45645" marB="456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0" i="0" u="none" strike="noStrike" cap="none" normalizeH="0" baseline="0" dirty="0">
                          <a:ln>
                            <a:noFill/>
                          </a:ln>
                          <a:solidFill>
                            <a:schemeClr val="tx1"/>
                          </a:solidFill>
                          <a:effectLst/>
                          <a:latin typeface="Arial" charset="0"/>
                          <a:ea typeface="굴림" pitchFamily="50" charset="-127"/>
                        </a:rPr>
                        <a:t>01</a:t>
                      </a:r>
                    </a:p>
                  </a:txBody>
                  <a:tcPr marT="45645" marB="456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0" i="0" u="none" strike="noStrike" cap="none" normalizeH="0" baseline="0" dirty="0">
                          <a:ln>
                            <a:noFill/>
                          </a:ln>
                          <a:solidFill>
                            <a:schemeClr val="tx1"/>
                          </a:solidFill>
                          <a:effectLst/>
                          <a:latin typeface="Arial" charset="0"/>
                          <a:ea typeface="굴림" pitchFamily="50" charset="-127"/>
                        </a:rPr>
                        <a:t>10</a:t>
                      </a:r>
                    </a:p>
                  </a:txBody>
                  <a:tcPr marT="45645" marB="456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0" i="0" u="none" strike="noStrike" cap="none" normalizeH="0" baseline="0" dirty="0">
                          <a:ln>
                            <a:noFill/>
                          </a:ln>
                          <a:solidFill>
                            <a:schemeClr val="tx1"/>
                          </a:solidFill>
                          <a:effectLst/>
                          <a:latin typeface="Arial" charset="0"/>
                          <a:ea typeface="굴림" pitchFamily="50" charset="-127"/>
                        </a:rPr>
                        <a:t>11</a:t>
                      </a:r>
                    </a:p>
                  </a:txBody>
                  <a:tcPr marT="45645" marB="456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25623" name="Rectangle 23"/>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An example when k = 2 and m = 4</a:t>
            </a:r>
          </a:p>
        </p:txBody>
      </p:sp>
    </p:spTree>
    <p:extLst>
      <p:ext uri="{BB962C8B-B14F-4D97-AF65-F5344CB8AC3E}">
        <p14:creationId xmlns:p14="http://schemas.microsoft.com/office/powerpoint/2010/main" val="3698341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64091396-AB3B-408F-9A50-31D8003FC06C}" type="slidenum">
              <a:rPr kumimoji="0" lang="en-US" altLang="ko-KR" sz="1400" smtClean="0">
                <a:latin typeface="Trebuchet MS" pitchFamily="34" charset="0"/>
              </a:rPr>
              <a:pPr/>
              <a:t>31</a:t>
            </a:fld>
            <a:endParaRPr kumimoji="0" lang="en-US" altLang="ko-KR" sz="1400">
              <a:latin typeface="Trebuchet MS" pitchFamily="34" charset="0"/>
            </a:endParaRPr>
          </a:p>
        </p:txBody>
      </p:sp>
      <p:sp>
        <p:nvSpPr>
          <p:cNvPr id="26627" name="Rectangle 3"/>
          <p:cNvSpPr>
            <a:spLocks noChangeArrowheads="1"/>
          </p:cNvSpPr>
          <p:nvPr/>
        </p:nvSpPr>
        <p:spPr bwMode="auto">
          <a:xfrm>
            <a:off x="2538413" y="3290888"/>
            <a:ext cx="1201737" cy="1449387"/>
          </a:xfrm>
          <a:prstGeom prst="rect">
            <a:avLst/>
          </a:prstGeom>
          <a:solidFill>
            <a:schemeClr val="bg1"/>
          </a:solidFill>
          <a:ln w="9525">
            <a:solidFill>
              <a:schemeClr val="tx1"/>
            </a:solidFill>
            <a:miter lim="800000"/>
            <a:headEnd/>
            <a:tailEnd/>
          </a:ln>
        </p:spPr>
        <p:txBody>
          <a:bodyPr wrap="none" anchor="ctr"/>
          <a:lstStyle/>
          <a:p>
            <a:pPr algn="ctr"/>
            <a:r>
              <a:rPr lang="en-US" altLang="ko-KR" sz="1800">
                <a:latin typeface="Arial" charset="0"/>
              </a:rPr>
              <a:t>010100</a:t>
            </a:r>
          </a:p>
          <a:p>
            <a:pPr algn="ctr"/>
            <a:r>
              <a:rPr lang="en-US" altLang="ko-KR" sz="1800">
                <a:latin typeface="Arial" charset="0"/>
              </a:rPr>
              <a:t>011000</a:t>
            </a:r>
          </a:p>
          <a:p>
            <a:pPr algn="ctr"/>
            <a:endParaRPr lang="en-US" altLang="ko-KR" sz="1800">
              <a:latin typeface="Arial" charset="0"/>
            </a:endParaRPr>
          </a:p>
          <a:p>
            <a:pPr algn="ctr"/>
            <a:endParaRPr lang="en-US" altLang="ko-KR" sz="1800">
              <a:latin typeface="Arial" charset="0"/>
            </a:endParaRPr>
          </a:p>
        </p:txBody>
      </p:sp>
      <p:sp>
        <p:nvSpPr>
          <p:cNvPr id="26628" name="Rectangle 4"/>
          <p:cNvSpPr>
            <a:spLocks noChangeArrowheads="1"/>
          </p:cNvSpPr>
          <p:nvPr/>
        </p:nvSpPr>
        <p:spPr bwMode="auto">
          <a:xfrm>
            <a:off x="4005263" y="3300413"/>
            <a:ext cx="1201737" cy="1449387"/>
          </a:xfrm>
          <a:prstGeom prst="rect">
            <a:avLst/>
          </a:prstGeom>
          <a:solidFill>
            <a:schemeClr val="bg1"/>
          </a:solidFill>
          <a:ln w="9525">
            <a:solidFill>
              <a:schemeClr val="tx1"/>
            </a:solidFill>
            <a:miter lim="800000"/>
            <a:headEnd/>
            <a:tailEnd/>
          </a:ln>
        </p:spPr>
        <p:txBody>
          <a:bodyPr wrap="none" anchor="ctr"/>
          <a:lstStyle/>
          <a:p>
            <a:pPr algn="ctr"/>
            <a:r>
              <a:rPr lang="en-US" altLang="ko-KR" sz="1800">
                <a:latin typeface="Arial" charset="0"/>
              </a:rPr>
              <a:t>100000</a:t>
            </a:r>
          </a:p>
          <a:p>
            <a:pPr algn="ctr"/>
            <a:r>
              <a:rPr lang="en-US" altLang="ko-KR" sz="1800">
                <a:latin typeface="Arial" charset="0"/>
              </a:rPr>
              <a:t>100100</a:t>
            </a:r>
          </a:p>
          <a:p>
            <a:pPr algn="ctr"/>
            <a:endParaRPr lang="en-US" altLang="ko-KR" sz="1800">
              <a:latin typeface="Arial" charset="0"/>
            </a:endParaRPr>
          </a:p>
          <a:p>
            <a:pPr algn="ctr"/>
            <a:endParaRPr lang="en-US" altLang="ko-KR" sz="1800">
              <a:latin typeface="Arial" charset="0"/>
            </a:endParaRPr>
          </a:p>
        </p:txBody>
      </p:sp>
      <p:sp>
        <p:nvSpPr>
          <p:cNvPr id="26629" name="Rectangle 5"/>
          <p:cNvSpPr>
            <a:spLocks noChangeArrowheads="1"/>
          </p:cNvSpPr>
          <p:nvPr/>
        </p:nvSpPr>
        <p:spPr bwMode="auto">
          <a:xfrm>
            <a:off x="5487988" y="3309938"/>
            <a:ext cx="1201737" cy="1449387"/>
          </a:xfrm>
          <a:prstGeom prst="rect">
            <a:avLst/>
          </a:prstGeom>
          <a:solidFill>
            <a:schemeClr val="bg1"/>
          </a:solidFill>
          <a:ln w="9525">
            <a:solidFill>
              <a:schemeClr val="tx1"/>
            </a:solidFill>
            <a:miter lim="800000"/>
            <a:headEnd/>
            <a:tailEnd/>
          </a:ln>
        </p:spPr>
        <p:txBody>
          <a:bodyPr wrap="none" anchor="ctr"/>
          <a:lstStyle/>
          <a:p>
            <a:pPr algn="ctr"/>
            <a:r>
              <a:rPr lang="en-US" altLang="ko-KR" sz="1800">
                <a:latin typeface="Arial" charset="0"/>
              </a:rPr>
              <a:t>101000</a:t>
            </a:r>
          </a:p>
          <a:p>
            <a:pPr algn="ctr"/>
            <a:r>
              <a:rPr lang="en-US" altLang="ko-KR" sz="1800">
                <a:latin typeface="Arial" charset="0"/>
              </a:rPr>
              <a:t>101100</a:t>
            </a:r>
          </a:p>
          <a:p>
            <a:pPr algn="ctr"/>
            <a:r>
              <a:rPr lang="en-US" altLang="ko-KR" sz="1800">
                <a:latin typeface="Arial" charset="0"/>
              </a:rPr>
              <a:t>101110</a:t>
            </a:r>
          </a:p>
          <a:p>
            <a:pPr algn="ctr"/>
            <a:endParaRPr lang="en-US" altLang="ko-KR" sz="1800">
              <a:latin typeface="Arial" charset="0"/>
            </a:endParaRPr>
          </a:p>
        </p:txBody>
      </p:sp>
      <p:sp>
        <p:nvSpPr>
          <p:cNvPr id="26630" name="Rectangle 6"/>
          <p:cNvSpPr>
            <a:spLocks noChangeArrowheads="1"/>
          </p:cNvSpPr>
          <p:nvPr/>
        </p:nvSpPr>
        <p:spPr bwMode="auto">
          <a:xfrm>
            <a:off x="1044575" y="3311525"/>
            <a:ext cx="1201738" cy="1449388"/>
          </a:xfrm>
          <a:prstGeom prst="rect">
            <a:avLst/>
          </a:prstGeom>
          <a:solidFill>
            <a:schemeClr val="bg1"/>
          </a:solidFill>
          <a:ln w="9525">
            <a:solidFill>
              <a:schemeClr val="tx1"/>
            </a:solidFill>
            <a:miter lim="800000"/>
            <a:headEnd/>
            <a:tailEnd/>
          </a:ln>
        </p:spPr>
        <p:txBody>
          <a:bodyPr wrap="none" anchor="ctr"/>
          <a:lstStyle/>
          <a:p>
            <a:pPr algn="ctr"/>
            <a:r>
              <a:rPr lang="en-US" altLang="ko-KR" sz="1800">
                <a:latin typeface="Arial" charset="0"/>
              </a:rPr>
              <a:t>000100</a:t>
            </a:r>
          </a:p>
          <a:p>
            <a:pPr algn="ctr"/>
            <a:r>
              <a:rPr lang="en-US" altLang="ko-KR" sz="1800">
                <a:latin typeface="Arial" charset="0"/>
              </a:rPr>
              <a:t>001000</a:t>
            </a:r>
          </a:p>
          <a:p>
            <a:pPr algn="ctr"/>
            <a:r>
              <a:rPr lang="en-US" altLang="ko-KR" sz="1800">
                <a:latin typeface="Arial" charset="0"/>
              </a:rPr>
              <a:t>001010</a:t>
            </a:r>
          </a:p>
          <a:p>
            <a:pPr algn="ctr"/>
            <a:r>
              <a:rPr lang="en-US" altLang="ko-KR" sz="1800">
                <a:latin typeface="Arial" charset="0"/>
              </a:rPr>
              <a:t>001011</a:t>
            </a:r>
          </a:p>
        </p:txBody>
      </p:sp>
      <p:sp>
        <p:nvSpPr>
          <p:cNvPr id="26631" name="Line 7"/>
          <p:cNvSpPr>
            <a:spLocks noChangeShapeType="1"/>
          </p:cNvSpPr>
          <p:nvPr/>
        </p:nvSpPr>
        <p:spPr bwMode="auto">
          <a:xfrm flipH="1">
            <a:off x="1628775" y="2587625"/>
            <a:ext cx="1293813" cy="681038"/>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6632" name="Line 8"/>
          <p:cNvSpPr>
            <a:spLocks noChangeShapeType="1"/>
          </p:cNvSpPr>
          <p:nvPr/>
        </p:nvSpPr>
        <p:spPr bwMode="auto">
          <a:xfrm flipH="1">
            <a:off x="3141663" y="2595563"/>
            <a:ext cx="417512" cy="681037"/>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6633" name="Line 9"/>
          <p:cNvSpPr>
            <a:spLocks noChangeShapeType="1"/>
          </p:cNvSpPr>
          <p:nvPr/>
        </p:nvSpPr>
        <p:spPr bwMode="auto">
          <a:xfrm flipH="1">
            <a:off x="3271838" y="2603500"/>
            <a:ext cx="847725" cy="65405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6634" name="Line 10"/>
          <p:cNvSpPr>
            <a:spLocks noChangeShapeType="1"/>
          </p:cNvSpPr>
          <p:nvPr/>
        </p:nvSpPr>
        <p:spPr bwMode="auto">
          <a:xfrm>
            <a:off x="6764338" y="2598738"/>
            <a:ext cx="825500" cy="652462"/>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6635" name="Line 11"/>
          <p:cNvSpPr>
            <a:spLocks noChangeShapeType="1"/>
          </p:cNvSpPr>
          <p:nvPr/>
        </p:nvSpPr>
        <p:spPr bwMode="auto">
          <a:xfrm flipH="1">
            <a:off x="1555750" y="2603500"/>
            <a:ext cx="417513" cy="681038"/>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6636" name="Rectangle 12"/>
          <p:cNvSpPr>
            <a:spLocks noChangeArrowheads="1"/>
          </p:cNvSpPr>
          <p:nvPr/>
        </p:nvSpPr>
        <p:spPr bwMode="auto">
          <a:xfrm>
            <a:off x="6970713" y="3292475"/>
            <a:ext cx="1201737" cy="1449388"/>
          </a:xfrm>
          <a:prstGeom prst="rect">
            <a:avLst/>
          </a:prstGeom>
          <a:solidFill>
            <a:schemeClr val="bg1"/>
          </a:solidFill>
          <a:ln w="9525">
            <a:solidFill>
              <a:schemeClr val="tx1"/>
            </a:solidFill>
            <a:miter lim="800000"/>
            <a:headEnd/>
            <a:tailEnd/>
          </a:ln>
        </p:spPr>
        <p:txBody>
          <a:bodyPr wrap="none" anchor="ctr"/>
          <a:lstStyle/>
          <a:p>
            <a:pPr algn="ctr"/>
            <a:r>
              <a:rPr lang="en-US" altLang="ko-KR" sz="1800">
                <a:latin typeface="Arial" charset="0"/>
              </a:rPr>
              <a:t>111000</a:t>
            </a:r>
          </a:p>
          <a:p>
            <a:pPr algn="ctr"/>
            <a:r>
              <a:rPr lang="en-US" altLang="ko-KR" sz="1800">
                <a:latin typeface="Arial" charset="0"/>
              </a:rPr>
              <a:t>111001</a:t>
            </a:r>
          </a:p>
          <a:p>
            <a:pPr algn="ctr"/>
            <a:endParaRPr lang="en-US" altLang="ko-KR" sz="1800">
              <a:latin typeface="Arial" charset="0"/>
            </a:endParaRPr>
          </a:p>
          <a:p>
            <a:pPr algn="ctr"/>
            <a:endParaRPr lang="en-US" altLang="ko-KR" sz="1800">
              <a:latin typeface="Arial" charset="0"/>
            </a:endParaRPr>
          </a:p>
        </p:txBody>
      </p:sp>
      <p:sp>
        <p:nvSpPr>
          <p:cNvPr id="26637" name="Line 13"/>
          <p:cNvSpPr>
            <a:spLocks noChangeShapeType="1"/>
          </p:cNvSpPr>
          <p:nvPr/>
        </p:nvSpPr>
        <p:spPr bwMode="auto">
          <a:xfrm>
            <a:off x="6132513" y="2595563"/>
            <a:ext cx="1255712" cy="665162"/>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6638" name="Line 14"/>
          <p:cNvSpPr>
            <a:spLocks noChangeShapeType="1"/>
          </p:cNvSpPr>
          <p:nvPr/>
        </p:nvSpPr>
        <p:spPr bwMode="auto">
          <a:xfrm flipH="1">
            <a:off x="4621213" y="2620963"/>
            <a:ext cx="193675" cy="677862"/>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6639" name="Line 15"/>
          <p:cNvSpPr>
            <a:spLocks noChangeShapeType="1"/>
          </p:cNvSpPr>
          <p:nvPr/>
        </p:nvSpPr>
        <p:spPr bwMode="auto">
          <a:xfrm>
            <a:off x="5454650" y="2593975"/>
            <a:ext cx="630238" cy="67945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graphicFrame>
        <p:nvGraphicFramePr>
          <p:cNvPr id="32784" name="Group 16"/>
          <p:cNvGraphicFramePr>
            <a:graphicFrameLocks noGrp="1"/>
          </p:cNvGraphicFramePr>
          <p:nvPr>
            <p:extLst>
              <p:ext uri="{D42A27DB-BD31-4B8C-83A1-F6EECF244321}">
                <p14:modId xmlns:p14="http://schemas.microsoft.com/office/powerpoint/2010/main" val="1370469375"/>
              </p:ext>
            </p:extLst>
          </p:nvPr>
        </p:nvGraphicFramePr>
        <p:xfrm>
          <a:off x="1725613" y="2220913"/>
          <a:ext cx="5341937" cy="365125"/>
        </p:xfrm>
        <a:graphic>
          <a:graphicData uri="http://schemas.openxmlformats.org/drawingml/2006/table">
            <a:tbl>
              <a:tblPr/>
              <a:tblGrid>
                <a:gridCol w="668337">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8338">
                  <a:extLst>
                    <a:ext uri="{9D8B030D-6E8A-4147-A177-3AD203B41FA5}">
                      <a16:colId xmlns:a16="http://schemas.microsoft.com/office/drawing/2014/main" val="20002"/>
                    </a:ext>
                  </a:extLst>
                </a:gridCol>
                <a:gridCol w="668337">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8338">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8337">
                  <a:extLst>
                    <a:ext uri="{9D8B030D-6E8A-4147-A177-3AD203B41FA5}">
                      <a16:colId xmlns:a16="http://schemas.microsoft.com/office/drawing/2014/main" val="20007"/>
                    </a:ext>
                  </a:extLst>
                </a:gridCol>
              </a:tblGrid>
              <a:tr h="365125">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26660" name="Rectangle 36"/>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Insertion of 100100</a:t>
            </a:r>
          </a:p>
        </p:txBody>
      </p:sp>
    </p:spTree>
    <p:extLst>
      <p:ext uri="{BB962C8B-B14F-4D97-AF65-F5344CB8AC3E}">
        <p14:creationId xmlns:p14="http://schemas.microsoft.com/office/powerpoint/2010/main" val="1864798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57048468-271B-4152-B7C3-8828FF981344}" type="slidenum">
              <a:rPr kumimoji="0" lang="en-US" altLang="ko-KR" sz="1400" smtClean="0">
                <a:latin typeface="Trebuchet MS" pitchFamily="34" charset="0"/>
              </a:rPr>
              <a:pPr/>
              <a:t>32</a:t>
            </a:fld>
            <a:endParaRPr kumimoji="0" lang="en-US" altLang="ko-KR" sz="1400">
              <a:latin typeface="Trebuchet MS" pitchFamily="34" charset="0"/>
            </a:endParaRPr>
          </a:p>
        </p:txBody>
      </p:sp>
      <p:sp>
        <p:nvSpPr>
          <p:cNvPr id="27651" name="Rectangle 3"/>
          <p:cNvSpPr>
            <a:spLocks noChangeArrowheads="1"/>
          </p:cNvSpPr>
          <p:nvPr/>
        </p:nvSpPr>
        <p:spPr bwMode="auto">
          <a:xfrm>
            <a:off x="3259138" y="2974975"/>
            <a:ext cx="1201737" cy="1449388"/>
          </a:xfrm>
          <a:prstGeom prst="rect">
            <a:avLst/>
          </a:prstGeom>
          <a:solidFill>
            <a:schemeClr val="bg1"/>
          </a:solidFill>
          <a:ln w="9525">
            <a:solidFill>
              <a:schemeClr val="tx1"/>
            </a:solidFill>
            <a:miter lim="800000"/>
            <a:headEnd/>
            <a:tailEnd/>
          </a:ln>
        </p:spPr>
        <p:txBody>
          <a:bodyPr wrap="none" anchor="ctr"/>
          <a:lstStyle/>
          <a:p>
            <a:pPr algn="ctr"/>
            <a:r>
              <a:rPr lang="en-US" altLang="ko-KR" sz="1800">
                <a:latin typeface="Arial" charset="0"/>
              </a:rPr>
              <a:t>010100</a:t>
            </a:r>
          </a:p>
          <a:p>
            <a:pPr algn="ctr"/>
            <a:r>
              <a:rPr lang="en-US" altLang="ko-KR" sz="1800">
                <a:latin typeface="Arial" charset="0"/>
              </a:rPr>
              <a:t>011000</a:t>
            </a:r>
          </a:p>
          <a:p>
            <a:pPr algn="ctr"/>
            <a:endParaRPr lang="en-US" altLang="ko-KR" sz="1800">
              <a:latin typeface="Arial" charset="0"/>
            </a:endParaRPr>
          </a:p>
          <a:p>
            <a:pPr algn="ctr"/>
            <a:endParaRPr lang="en-US" altLang="ko-KR" sz="1800">
              <a:latin typeface="Arial" charset="0"/>
            </a:endParaRPr>
          </a:p>
        </p:txBody>
      </p:sp>
      <p:sp>
        <p:nvSpPr>
          <p:cNvPr id="27652" name="Rectangle 4"/>
          <p:cNvSpPr>
            <a:spLocks noChangeArrowheads="1"/>
          </p:cNvSpPr>
          <p:nvPr/>
        </p:nvSpPr>
        <p:spPr bwMode="auto">
          <a:xfrm>
            <a:off x="4725988" y="2971800"/>
            <a:ext cx="1201737" cy="1449388"/>
          </a:xfrm>
          <a:prstGeom prst="rect">
            <a:avLst/>
          </a:prstGeom>
          <a:solidFill>
            <a:schemeClr val="bg1"/>
          </a:solidFill>
          <a:ln w="9525">
            <a:solidFill>
              <a:schemeClr val="tx1"/>
            </a:solidFill>
            <a:miter lim="800000"/>
            <a:headEnd/>
            <a:tailEnd/>
          </a:ln>
        </p:spPr>
        <p:txBody>
          <a:bodyPr wrap="none" anchor="ctr"/>
          <a:lstStyle/>
          <a:p>
            <a:pPr algn="ctr"/>
            <a:r>
              <a:rPr lang="en-US" altLang="ko-KR" sz="1800">
                <a:latin typeface="Arial" charset="0"/>
              </a:rPr>
              <a:t>100000</a:t>
            </a:r>
          </a:p>
          <a:p>
            <a:pPr algn="ctr"/>
            <a:r>
              <a:rPr lang="en-US" altLang="ko-KR" sz="1800">
                <a:latin typeface="Arial" charset="0"/>
              </a:rPr>
              <a:t>100100</a:t>
            </a:r>
          </a:p>
          <a:p>
            <a:pPr algn="ctr"/>
            <a:endParaRPr lang="en-US" altLang="ko-KR" sz="1800">
              <a:latin typeface="Arial" charset="0"/>
            </a:endParaRPr>
          </a:p>
          <a:p>
            <a:pPr algn="ctr"/>
            <a:endParaRPr lang="en-US" altLang="ko-KR" sz="1800">
              <a:latin typeface="Arial" charset="0"/>
            </a:endParaRPr>
          </a:p>
        </p:txBody>
      </p:sp>
      <p:sp>
        <p:nvSpPr>
          <p:cNvPr id="27653" name="Rectangle 5"/>
          <p:cNvSpPr>
            <a:spLocks noChangeArrowheads="1"/>
          </p:cNvSpPr>
          <p:nvPr/>
        </p:nvSpPr>
        <p:spPr bwMode="auto">
          <a:xfrm>
            <a:off x="6208713" y="2981325"/>
            <a:ext cx="1201737" cy="1449388"/>
          </a:xfrm>
          <a:prstGeom prst="rect">
            <a:avLst/>
          </a:prstGeom>
          <a:solidFill>
            <a:schemeClr val="bg1"/>
          </a:solidFill>
          <a:ln w="9525">
            <a:solidFill>
              <a:schemeClr val="tx1"/>
            </a:solidFill>
            <a:miter lim="800000"/>
            <a:headEnd/>
            <a:tailEnd/>
          </a:ln>
        </p:spPr>
        <p:txBody>
          <a:bodyPr wrap="none" anchor="ctr"/>
          <a:lstStyle/>
          <a:p>
            <a:pPr algn="ctr"/>
            <a:r>
              <a:rPr lang="en-US" altLang="ko-KR" sz="1800">
                <a:latin typeface="Arial" charset="0"/>
              </a:rPr>
              <a:t>101000</a:t>
            </a:r>
          </a:p>
          <a:p>
            <a:pPr algn="ctr"/>
            <a:r>
              <a:rPr lang="en-US" altLang="ko-KR" sz="1800">
                <a:latin typeface="Arial" charset="0"/>
              </a:rPr>
              <a:t>101100</a:t>
            </a:r>
          </a:p>
          <a:p>
            <a:pPr algn="ctr"/>
            <a:r>
              <a:rPr lang="en-US" altLang="ko-KR" sz="1800">
                <a:latin typeface="Arial" charset="0"/>
              </a:rPr>
              <a:t>101110</a:t>
            </a:r>
          </a:p>
          <a:p>
            <a:pPr algn="ctr"/>
            <a:endParaRPr lang="en-US" altLang="ko-KR" sz="1800">
              <a:latin typeface="Arial" charset="0"/>
            </a:endParaRPr>
          </a:p>
        </p:txBody>
      </p:sp>
      <p:sp>
        <p:nvSpPr>
          <p:cNvPr id="27654" name="Rectangle 6"/>
          <p:cNvSpPr>
            <a:spLocks noChangeArrowheads="1"/>
          </p:cNvSpPr>
          <p:nvPr/>
        </p:nvSpPr>
        <p:spPr bwMode="auto">
          <a:xfrm>
            <a:off x="1765300" y="2982913"/>
            <a:ext cx="1201738" cy="1449387"/>
          </a:xfrm>
          <a:prstGeom prst="rect">
            <a:avLst/>
          </a:prstGeom>
          <a:solidFill>
            <a:schemeClr val="bg1"/>
          </a:solidFill>
          <a:ln w="9525">
            <a:solidFill>
              <a:schemeClr val="tx1"/>
            </a:solidFill>
            <a:miter lim="800000"/>
            <a:headEnd/>
            <a:tailEnd/>
          </a:ln>
        </p:spPr>
        <p:txBody>
          <a:bodyPr wrap="none" anchor="ctr"/>
          <a:lstStyle/>
          <a:p>
            <a:pPr algn="ctr"/>
            <a:r>
              <a:rPr lang="en-US" altLang="ko-KR" sz="1800">
                <a:latin typeface="Arial" charset="0"/>
              </a:rPr>
              <a:t>001000</a:t>
            </a:r>
          </a:p>
          <a:p>
            <a:pPr algn="ctr"/>
            <a:r>
              <a:rPr lang="en-US" altLang="ko-KR" sz="1800">
                <a:latin typeface="Arial" charset="0"/>
              </a:rPr>
              <a:t>001010</a:t>
            </a:r>
          </a:p>
          <a:p>
            <a:pPr algn="ctr"/>
            <a:r>
              <a:rPr lang="en-US" altLang="ko-KR" sz="1800">
                <a:latin typeface="Arial" charset="0"/>
              </a:rPr>
              <a:t>001011</a:t>
            </a:r>
          </a:p>
          <a:p>
            <a:pPr algn="ctr"/>
            <a:endParaRPr lang="en-US" altLang="ko-KR" sz="1800">
              <a:latin typeface="Arial" charset="0"/>
            </a:endParaRPr>
          </a:p>
        </p:txBody>
      </p:sp>
      <p:sp>
        <p:nvSpPr>
          <p:cNvPr id="27655" name="Line 7"/>
          <p:cNvSpPr>
            <a:spLocks noChangeShapeType="1"/>
          </p:cNvSpPr>
          <p:nvPr/>
        </p:nvSpPr>
        <p:spPr bwMode="auto">
          <a:xfrm flipH="1">
            <a:off x="2382838" y="2271713"/>
            <a:ext cx="549275" cy="70485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7656" name="Line 8"/>
          <p:cNvSpPr>
            <a:spLocks noChangeShapeType="1"/>
          </p:cNvSpPr>
          <p:nvPr/>
        </p:nvSpPr>
        <p:spPr bwMode="auto">
          <a:xfrm>
            <a:off x="3578225" y="2279650"/>
            <a:ext cx="250825" cy="677863"/>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7657" name="Line 9"/>
          <p:cNvSpPr>
            <a:spLocks noChangeShapeType="1"/>
          </p:cNvSpPr>
          <p:nvPr/>
        </p:nvSpPr>
        <p:spPr bwMode="auto">
          <a:xfrm flipH="1">
            <a:off x="3879850" y="2274888"/>
            <a:ext cx="338138" cy="66675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7658" name="Line 10"/>
          <p:cNvSpPr>
            <a:spLocks noChangeShapeType="1"/>
          </p:cNvSpPr>
          <p:nvPr/>
        </p:nvSpPr>
        <p:spPr bwMode="auto">
          <a:xfrm>
            <a:off x="6862763" y="2270125"/>
            <a:ext cx="1452562" cy="677863"/>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7659" name="Line 11"/>
          <p:cNvSpPr>
            <a:spLocks noChangeShapeType="1"/>
          </p:cNvSpPr>
          <p:nvPr/>
        </p:nvSpPr>
        <p:spPr bwMode="auto">
          <a:xfrm flipH="1">
            <a:off x="825500" y="2274888"/>
            <a:ext cx="1436688" cy="66675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7660" name="Rectangle 12"/>
          <p:cNvSpPr>
            <a:spLocks noChangeArrowheads="1"/>
          </p:cNvSpPr>
          <p:nvPr/>
        </p:nvSpPr>
        <p:spPr bwMode="auto">
          <a:xfrm>
            <a:off x="7691438" y="2976563"/>
            <a:ext cx="1201737" cy="1449387"/>
          </a:xfrm>
          <a:prstGeom prst="rect">
            <a:avLst/>
          </a:prstGeom>
          <a:solidFill>
            <a:schemeClr val="bg1"/>
          </a:solidFill>
          <a:ln w="9525">
            <a:solidFill>
              <a:schemeClr val="tx1"/>
            </a:solidFill>
            <a:miter lim="800000"/>
            <a:headEnd/>
            <a:tailEnd/>
          </a:ln>
        </p:spPr>
        <p:txBody>
          <a:bodyPr wrap="none" anchor="ctr"/>
          <a:lstStyle/>
          <a:p>
            <a:pPr algn="ctr"/>
            <a:r>
              <a:rPr lang="en-US" altLang="ko-KR" sz="1800">
                <a:latin typeface="Arial" charset="0"/>
              </a:rPr>
              <a:t>111000</a:t>
            </a:r>
          </a:p>
          <a:p>
            <a:pPr algn="ctr"/>
            <a:r>
              <a:rPr lang="en-US" altLang="ko-KR" sz="1800">
                <a:latin typeface="Arial" charset="0"/>
              </a:rPr>
              <a:t>111001</a:t>
            </a:r>
          </a:p>
          <a:p>
            <a:pPr algn="ctr"/>
            <a:endParaRPr lang="en-US" altLang="ko-KR" sz="1800">
              <a:latin typeface="Arial" charset="0"/>
            </a:endParaRPr>
          </a:p>
          <a:p>
            <a:pPr algn="ctr"/>
            <a:endParaRPr lang="en-US" altLang="ko-KR" sz="1800">
              <a:latin typeface="Arial" charset="0"/>
            </a:endParaRPr>
          </a:p>
        </p:txBody>
      </p:sp>
      <p:sp>
        <p:nvSpPr>
          <p:cNvPr id="27661" name="Line 13"/>
          <p:cNvSpPr>
            <a:spLocks noChangeShapeType="1"/>
          </p:cNvSpPr>
          <p:nvPr/>
        </p:nvSpPr>
        <p:spPr bwMode="auto">
          <a:xfrm>
            <a:off x="6230938" y="2266950"/>
            <a:ext cx="1843087" cy="663575"/>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7662" name="Line 14"/>
          <p:cNvSpPr>
            <a:spLocks noChangeShapeType="1"/>
          </p:cNvSpPr>
          <p:nvPr/>
        </p:nvSpPr>
        <p:spPr bwMode="auto">
          <a:xfrm>
            <a:off x="4884738" y="2278063"/>
            <a:ext cx="396875" cy="677862"/>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7663" name="Line 15"/>
          <p:cNvSpPr>
            <a:spLocks noChangeShapeType="1"/>
          </p:cNvSpPr>
          <p:nvPr/>
        </p:nvSpPr>
        <p:spPr bwMode="auto">
          <a:xfrm>
            <a:off x="5553075" y="2265363"/>
            <a:ext cx="1231900" cy="677862"/>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ko-KR" altLang="en-US"/>
          </a:p>
        </p:txBody>
      </p:sp>
      <p:sp>
        <p:nvSpPr>
          <p:cNvPr id="27664" name="Rectangle 16"/>
          <p:cNvSpPr>
            <a:spLocks noChangeArrowheads="1"/>
          </p:cNvSpPr>
          <p:nvPr/>
        </p:nvSpPr>
        <p:spPr bwMode="auto">
          <a:xfrm>
            <a:off x="261938" y="2979738"/>
            <a:ext cx="1201737" cy="1449387"/>
          </a:xfrm>
          <a:prstGeom prst="rect">
            <a:avLst/>
          </a:prstGeom>
          <a:solidFill>
            <a:schemeClr val="bg1"/>
          </a:solidFill>
          <a:ln w="9525">
            <a:solidFill>
              <a:schemeClr val="tx1"/>
            </a:solidFill>
            <a:miter lim="800000"/>
            <a:headEnd/>
            <a:tailEnd/>
          </a:ln>
        </p:spPr>
        <p:txBody>
          <a:bodyPr wrap="none" anchor="ctr"/>
          <a:lstStyle/>
          <a:p>
            <a:pPr algn="ctr"/>
            <a:r>
              <a:rPr lang="en-US" altLang="ko-KR" sz="1800" dirty="0">
                <a:latin typeface="Arial" charset="0"/>
              </a:rPr>
              <a:t>000000</a:t>
            </a:r>
          </a:p>
          <a:p>
            <a:pPr algn="ctr"/>
            <a:r>
              <a:rPr lang="en-US" altLang="ko-KR" sz="1800" dirty="0">
                <a:latin typeface="Arial" charset="0"/>
              </a:rPr>
              <a:t>000100</a:t>
            </a:r>
          </a:p>
          <a:p>
            <a:pPr algn="ctr"/>
            <a:endParaRPr lang="en-US" altLang="ko-KR" sz="1800" dirty="0">
              <a:latin typeface="Arial" charset="0"/>
            </a:endParaRPr>
          </a:p>
          <a:p>
            <a:pPr algn="ctr"/>
            <a:endParaRPr lang="en-US" altLang="ko-KR" sz="1800" dirty="0">
              <a:latin typeface="Arial" charset="0"/>
            </a:endParaRPr>
          </a:p>
        </p:txBody>
      </p:sp>
      <p:graphicFrame>
        <p:nvGraphicFramePr>
          <p:cNvPr id="33809" name="Group 17"/>
          <p:cNvGraphicFramePr>
            <a:graphicFrameLocks noGrp="1"/>
          </p:cNvGraphicFramePr>
          <p:nvPr>
            <p:extLst>
              <p:ext uri="{D42A27DB-BD31-4B8C-83A1-F6EECF244321}">
                <p14:modId xmlns:p14="http://schemas.microsoft.com/office/powerpoint/2010/main" val="2028434947"/>
              </p:ext>
            </p:extLst>
          </p:nvPr>
        </p:nvGraphicFramePr>
        <p:xfrm>
          <a:off x="1781175" y="1885950"/>
          <a:ext cx="5341938" cy="365125"/>
        </p:xfrm>
        <a:graphic>
          <a:graphicData uri="http://schemas.openxmlformats.org/drawingml/2006/table">
            <a:tbl>
              <a:tblPr/>
              <a:tblGrid>
                <a:gridCol w="668338">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8337">
                  <a:extLst>
                    <a:ext uri="{9D8B030D-6E8A-4147-A177-3AD203B41FA5}">
                      <a16:colId xmlns:a16="http://schemas.microsoft.com/office/drawing/2014/main" val="20002"/>
                    </a:ext>
                  </a:extLst>
                </a:gridCol>
                <a:gridCol w="668338">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8337">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8338">
                  <a:extLst>
                    <a:ext uri="{9D8B030D-6E8A-4147-A177-3AD203B41FA5}">
                      <a16:colId xmlns:a16="http://schemas.microsoft.com/office/drawing/2014/main" val="20007"/>
                    </a:ext>
                  </a:extLst>
                </a:gridCol>
              </a:tblGrid>
              <a:tr h="365125">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27685" name="Rectangle 37"/>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Insertion of 000000</a:t>
            </a:r>
          </a:p>
        </p:txBody>
      </p:sp>
    </p:spTree>
    <p:extLst>
      <p:ext uri="{BB962C8B-B14F-4D97-AF65-F5344CB8AC3E}">
        <p14:creationId xmlns:p14="http://schemas.microsoft.com/office/powerpoint/2010/main" val="1278609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1A278C77-49DE-4B5E-B777-303C74CA8D98}" type="slidenum">
              <a:rPr kumimoji="0" lang="en-US" altLang="ko-KR" sz="1400" smtClean="0">
                <a:latin typeface="Trebuchet MS" pitchFamily="34" charset="0"/>
              </a:rPr>
              <a:pPr/>
              <a:t>33</a:t>
            </a:fld>
            <a:endParaRPr kumimoji="0" lang="en-US" altLang="ko-KR" sz="1400">
              <a:latin typeface="Trebuchet MS" pitchFamily="34" charset="0"/>
            </a:endParaRPr>
          </a:p>
        </p:txBody>
      </p:sp>
      <p:sp>
        <p:nvSpPr>
          <p:cNvPr id="28675" name="Text Box 3"/>
          <p:cNvSpPr txBox="1">
            <a:spLocks noChangeArrowheads="1"/>
          </p:cNvSpPr>
          <p:nvPr/>
        </p:nvSpPr>
        <p:spPr bwMode="auto">
          <a:xfrm>
            <a:off x="557213" y="1438275"/>
            <a:ext cx="79756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a:latin typeface="Garamond" pitchFamily="18" charset="0"/>
              </a:rPr>
              <a:t>If there is a room in the bucket, insert.  Otherwise, split the bucket.</a:t>
            </a:r>
            <a:endParaRPr lang="en-US" altLang="ko-KR" sz="2000">
              <a:latin typeface="Garamond" pitchFamily="18" charset="0"/>
              <a:sym typeface="Wingdings" pitchFamily="2" charset="2"/>
            </a:endParaRPr>
          </a:p>
          <a:p>
            <a:pPr algn="just" eaLnBrk="1" hangingPunct="1">
              <a:lnSpc>
                <a:spcPct val="110000"/>
              </a:lnSpc>
              <a:spcBef>
                <a:spcPct val="50000"/>
              </a:spcBef>
              <a:buFontTx/>
              <a:buChar char="•"/>
            </a:pPr>
            <a:r>
              <a:rPr lang="en-US" altLang="ko-KR" sz="2000">
                <a:latin typeface="Garamond" pitchFamily="18" charset="0"/>
                <a:sym typeface="Wingdings" pitchFamily="2" charset="2"/>
              </a:rPr>
              <a:t> One additional bit for our directory</a:t>
            </a:r>
          </a:p>
          <a:p>
            <a:pPr algn="just" eaLnBrk="1" hangingPunct="1">
              <a:lnSpc>
                <a:spcPct val="110000"/>
              </a:lnSpc>
              <a:spcBef>
                <a:spcPct val="50000"/>
              </a:spcBef>
              <a:buFontTx/>
              <a:buChar char="•"/>
            </a:pPr>
            <a:r>
              <a:rPr lang="en-US" altLang="ko-KR" sz="2000">
                <a:latin typeface="Garamond" pitchFamily="18" charset="0"/>
                <a:sym typeface="Wingdings" pitchFamily="2" charset="2"/>
              </a:rPr>
              <a:t> Split the bucket that overflowed.</a:t>
            </a:r>
          </a:p>
          <a:p>
            <a:pPr algn="just" eaLnBrk="1" hangingPunct="1">
              <a:lnSpc>
                <a:spcPct val="110000"/>
              </a:lnSpc>
              <a:spcBef>
                <a:spcPct val="50000"/>
              </a:spcBef>
              <a:buFontTx/>
              <a:buChar char="•"/>
            </a:pPr>
            <a:r>
              <a:rPr lang="en-US" altLang="ko-KR" sz="2000">
                <a:latin typeface="Garamond" pitchFamily="18" charset="0"/>
                <a:sym typeface="Wingdings" pitchFamily="2" charset="2"/>
              </a:rPr>
              <a:t> We </a:t>
            </a:r>
            <a:r>
              <a:rPr lang="en-US" altLang="ko-KR" sz="2000" i="1">
                <a:latin typeface="Garamond" pitchFamily="18" charset="0"/>
                <a:sym typeface="Wingdings" pitchFamily="2" charset="2"/>
              </a:rPr>
              <a:t>don</a:t>
            </a:r>
            <a:r>
              <a:rPr lang="en-US" altLang="ko-KR" sz="2000">
                <a:latin typeface="Garamond" pitchFamily="18" charset="0"/>
                <a:sym typeface="Wingdings" pitchFamily="2" charset="2"/>
              </a:rPr>
              <a:t>’</a:t>
            </a:r>
            <a:r>
              <a:rPr lang="en-US" altLang="ko-KR" sz="2000" i="1">
                <a:latin typeface="Garamond" pitchFamily="18" charset="0"/>
                <a:sym typeface="Wingdings" pitchFamily="2" charset="2"/>
              </a:rPr>
              <a:t>t </a:t>
            </a:r>
            <a:r>
              <a:rPr lang="en-US" altLang="ko-KR" sz="2000">
                <a:latin typeface="Garamond" pitchFamily="18" charset="0"/>
                <a:sym typeface="Wingdings" pitchFamily="2" charset="2"/>
              </a:rPr>
              <a:t>have to split others</a:t>
            </a:r>
          </a:p>
          <a:p>
            <a:pPr algn="just" eaLnBrk="1" hangingPunct="1">
              <a:lnSpc>
                <a:spcPct val="110000"/>
              </a:lnSpc>
              <a:spcBef>
                <a:spcPct val="50000"/>
              </a:spcBef>
              <a:buFontTx/>
              <a:buChar char="•"/>
            </a:pPr>
            <a:r>
              <a:rPr lang="en-US" altLang="ko-KR" sz="2000">
                <a:latin typeface="Garamond" pitchFamily="18" charset="0"/>
                <a:sym typeface="Wingdings" pitchFamily="2" charset="2"/>
              </a:rPr>
              <a:t> This scheme becomes bad if all keys go to the same bucket</a:t>
            </a:r>
            <a:br>
              <a:rPr lang="en-US" altLang="ko-KR" sz="2000">
                <a:latin typeface="Garamond" pitchFamily="18" charset="0"/>
                <a:sym typeface="Wingdings" pitchFamily="2" charset="2"/>
              </a:rPr>
            </a:br>
            <a:r>
              <a:rPr lang="en-US" altLang="ko-KR" sz="2000">
                <a:latin typeface="Garamond" pitchFamily="18" charset="0"/>
                <a:sym typeface="Wingdings" pitchFamily="2" charset="2"/>
              </a:rPr>
              <a:t>  (Since we extract bits </a:t>
            </a:r>
            <a:r>
              <a:rPr lang="en-US" altLang="ko-KR" sz="2000" u="sng">
                <a:solidFill>
                  <a:schemeClr val="accent2"/>
                </a:solidFill>
                <a:latin typeface="Garamond" pitchFamily="18" charset="0"/>
                <a:sym typeface="Wingdings" pitchFamily="2" charset="2"/>
              </a:rPr>
              <a:t>after hashing</a:t>
            </a:r>
            <a:r>
              <a:rPr lang="en-US" altLang="ko-KR" sz="2000">
                <a:latin typeface="Garamond" pitchFamily="18" charset="0"/>
                <a:sym typeface="Wingdings" pitchFamily="2" charset="2"/>
              </a:rPr>
              <a:t>, ununiform distribution of</a:t>
            </a:r>
            <a:br>
              <a:rPr lang="en-US" altLang="ko-KR" sz="2000">
                <a:latin typeface="Garamond" pitchFamily="18" charset="0"/>
                <a:sym typeface="Wingdings" pitchFamily="2" charset="2"/>
              </a:rPr>
            </a:br>
            <a:r>
              <a:rPr lang="en-US" altLang="ko-KR" sz="2000">
                <a:latin typeface="Garamond" pitchFamily="18" charset="0"/>
                <a:sym typeface="Wingdings" pitchFamily="2" charset="2"/>
              </a:rPr>
              <a:t>   initial keys do not mean ununiform distribution of hash results.)</a:t>
            </a:r>
            <a:endParaRPr lang="en-US" altLang="ko-KR" sz="2000">
              <a:latin typeface="Garamond" pitchFamily="18" charset="0"/>
            </a:endParaRPr>
          </a:p>
        </p:txBody>
      </p:sp>
      <p:sp>
        <p:nvSpPr>
          <p:cNvPr id="28676"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Insertion</a:t>
            </a:r>
          </a:p>
        </p:txBody>
      </p:sp>
    </p:spTree>
    <p:extLst>
      <p:ext uri="{BB962C8B-B14F-4D97-AF65-F5344CB8AC3E}">
        <p14:creationId xmlns:p14="http://schemas.microsoft.com/office/powerpoint/2010/main" val="382373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A0C90C85-7F7E-46D6-9B6D-B71B4BCFE8D2}" type="slidenum">
              <a:rPr kumimoji="0" lang="en-US" altLang="ko-KR" sz="1400" smtClean="0">
                <a:latin typeface="Trebuchet MS" pitchFamily="34" charset="0"/>
              </a:rPr>
              <a:pPr/>
              <a:t>4</a:t>
            </a:fld>
            <a:endParaRPr kumimoji="0" lang="en-US" altLang="ko-KR" sz="1400">
              <a:latin typeface="Trebuchet MS" pitchFamily="34" charset="0"/>
            </a:endParaRPr>
          </a:p>
        </p:txBody>
      </p:sp>
      <p:sp>
        <p:nvSpPr>
          <p:cNvPr id="4099" name="Text Box 3"/>
          <p:cNvSpPr txBox="1">
            <a:spLocks noChangeArrowheads="1"/>
          </p:cNvSpPr>
          <p:nvPr/>
        </p:nvSpPr>
        <p:spPr bwMode="auto">
          <a:xfrm>
            <a:off x="539552" y="1124744"/>
            <a:ext cx="7975600"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pPr>
            <a:r>
              <a:rPr lang="en-US" altLang="ko-KR" sz="2000" dirty="0">
                <a:latin typeface="Garamond" pitchFamily="18" charset="0"/>
              </a:rPr>
              <a:t>Hashing is a method that performs all dictionary operations (find, insert, delete) in </a:t>
            </a:r>
            <a:r>
              <a:rPr lang="en-US" altLang="ko-KR" sz="2000" i="1" dirty="0">
                <a:latin typeface="Garamond" pitchFamily="18" charset="0"/>
              </a:rPr>
              <a:t>O</a:t>
            </a:r>
            <a:r>
              <a:rPr lang="en-US" altLang="ko-KR" sz="2000" dirty="0">
                <a:latin typeface="Garamond" pitchFamily="18" charset="0"/>
              </a:rPr>
              <a:t>(1).</a:t>
            </a:r>
          </a:p>
          <a:p>
            <a:pPr algn="just" eaLnBrk="1" hangingPunct="1">
              <a:lnSpc>
                <a:spcPct val="110000"/>
              </a:lnSpc>
              <a:spcBef>
                <a:spcPct val="50000"/>
              </a:spcBef>
              <a:buFontTx/>
              <a:buChar char="•"/>
            </a:pPr>
            <a:r>
              <a:rPr lang="en-US" altLang="ko-KR" sz="2000" i="1" dirty="0">
                <a:latin typeface="Garamond" pitchFamily="18" charset="0"/>
              </a:rPr>
              <a:t> </a:t>
            </a:r>
            <a:r>
              <a:rPr lang="en-US" altLang="ko-KR" sz="2000" dirty="0">
                <a:latin typeface="Garamond" pitchFamily="18" charset="0"/>
              </a:rPr>
              <a:t>Since hashing is so good, it is the method of choice when just these operations (find, insert, delete, …) are performed</a:t>
            </a:r>
          </a:p>
          <a:p>
            <a:pPr algn="just" eaLnBrk="1" hangingPunct="1">
              <a:lnSpc>
                <a:spcPct val="110000"/>
              </a:lnSpc>
              <a:spcBef>
                <a:spcPct val="50000"/>
              </a:spcBef>
              <a:buFontTx/>
              <a:buChar char="•"/>
            </a:pPr>
            <a:r>
              <a:rPr lang="en-US" altLang="ko-KR" sz="2000" dirty="0">
                <a:latin typeface="Garamond" pitchFamily="18" charset="0"/>
              </a:rPr>
              <a:t> Trees are preferred when </a:t>
            </a:r>
          </a:p>
          <a:p>
            <a:pPr algn="just" eaLnBrk="1" hangingPunct="1">
              <a:lnSpc>
                <a:spcPct val="110000"/>
              </a:lnSpc>
              <a:spcBef>
                <a:spcPct val="50000"/>
              </a:spcBef>
            </a:pPr>
            <a:r>
              <a:rPr lang="en-US" altLang="ko-KR" sz="2000" dirty="0">
                <a:latin typeface="Garamond" pitchFamily="18" charset="0"/>
              </a:rPr>
              <a:t>    (1) storing data on second storage (B-tree), or </a:t>
            </a:r>
          </a:p>
          <a:p>
            <a:pPr algn="just" eaLnBrk="1" hangingPunct="1">
              <a:lnSpc>
                <a:spcPct val="110000"/>
              </a:lnSpc>
              <a:spcBef>
                <a:spcPct val="50000"/>
              </a:spcBef>
            </a:pPr>
            <a:r>
              <a:rPr lang="en-US" altLang="ko-KR" sz="2000" dirty="0">
                <a:latin typeface="Garamond" pitchFamily="18" charset="0"/>
              </a:rPr>
              <a:t>    (2) relative ordering of elements is important (find elements in  </a:t>
            </a:r>
          </a:p>
          <a:p>
            <a:pPr algn="just" eaLnBrk="1" hangingPunct="1">
              <a:lnSpc>
                <a:spcPct val="110000"/>
              </a:lnSpc>
              <a:spcBef>
                <a:spcPct val="50000"/>
              </a:spcBef>
            </a:pPr>
            <a:r>
              <a:rPr lang="en-US" altLang="ko-KR" sz="2000" dirty="0">
                <a:latin typeface="Garamond" pitchFamily="18" charset="0"/>
              </a:rPr>
              <a:t>          some range)</a:t>
            </a:r>
            <a:endParaRPr lang="en-US" altLang="ko-KR" sz="2000" i="1" dirty="0">
              <a:latin typeface="Garamond" pitchFamily="18" charset="0"/>
            </a:endParaRPr>
          </a:p>
          <a:p>
            <a:pPr algn="just" eaLnBrk="1" hangingPunct="1">
              <a:lnSpc>
                <a:spcPct val="110000"/>
              </a:lnSpc>
              <a:spcBef>
                <a:spcPct val="50000"/>
              </a:spcBef>
            </a:pPr>
            <a:r>
              <a:rPr lang="en-US" altLang="ko-KR" sz="2000" dirty="0">
                <a:latin typeface="Garamond" pitchFamily="18" charset="0"/>
              </a:rPr>
              <a:t>Typical application areas of Hashing</a:t>
            </a:r>
          </a:p>
          <a:p>
            <a:pPr algn="just" eaLnBrk="1" hangingPunct="1">
              <a:lnSpc>
                <a:spcPct val="110000"/>
              </a:lnSpc>
              <a:spcBef>
                <a:spcPct val="50000"/>
              </a:spcBef>
              <a:buFontTx/>
              <a:buChar char="•"/>
            </a:pPr>
            <a:r>
              <a:rPr lang="en-US" altLang="ko-KR" sz="2000" dirty="0">
                <a:latin typeface="Garamond" pitchFamily="18" charset="0"/>
              </a:rPr>
              <a:t> Symbol Table of variables in compilers</a:t>
            </a:r>
          </a:p>
          <a:p>
            <a:pPr algn="just" eaLnBrk="1" hangingPunct="1">
              <a:lnSpc>
                <a:spcPct val="110000"/>
              </a:lnSpc>
              <a:spcBef>
                <a:spcPct val="50000"/>
              </a:spcBef>
              <a:buFontTx/>
              <a:buChar char="•"/>
            </a:pPr>
            <a:r>
              <a:rPr lang="en-US" altLang="ko-KR" sz="2000" dirty="0">
                <a:latin typeface="Garamond" pitchFamily="18" charset="0"/>
              </a:rPr>
              <a:t> Virtual-to-Physical memory translation (page directory)</a:t>
            </a:r>
          </a:p>
        </p:txBody>
      </p:sp>
      <p:sp>
        <p:nvSpPr>
          <p:cNvPr id="4100"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n-lt"/>
              </a:rPr>
              <a:t>Hashing</a:t>
            </a:r>
          </a:p>
        </p:txBody>
      </p:sp>
    </p:spTree>
    <p:extLst>
      <p:ext uri="{BB962C8B-B14F-4D97-AF65-F5344CB8AC3E}">
        <p14:creationId xmlns:p14="http://schemas.microsoft.com/office/powerpoint/2010/main" val="2793283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59359F2D-5F25-4FA7-8820-5AEED969367E}" type="slidenum">
              <a:rPr kumimoji="0" lang="en-US" altLang="ko-KR" sz="1400" smtClean="0">
                <a:latin typeface="Trebuchet MS" pitchFamily="34" charset="0"/>
              </a:rPr>
              <a:pPr/>
              <a:t>5</a:t>
            </a:fld>
            <a:endParaRPr kumimoji="0" lang="en-US" altLang="ko-KR" sz="1400">
              <a:latin typeface="Trebuchet MS" pitchFamily="34" charset="0"/>
            </a:endParaRPr>
          </a:p>
        </p:txBody>
      </p:sp>
      <p:sp>
        <p:nvSpPr>
          <p:cNvPr id="5123" name="Text Box 3"/>
          <p:cNvSpPr txBox="1">
            <a:spLocks noChangeArrowheads="1"/>
          </p:cNvSpPr>
          <p:nvPr/>
        </p:nvSpPr>
        <p:spPr bwMode="auto">
          <a:xfrm>
            <a:off x="542925" y="1196752"/>
            <a:ext cx="7975600"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110000"/>
              </a:lnSpc>
              <a:spcBef>
                <a:spcPct val="50000"/>
              </a:spcBef>
              <a:buFontTx/>
              <a:buChar char="•"/>
            </a:pPr>
            <a:r>
              <a:rPr lang="en-US" altLang="ko-KR" sz="2000" dirty="0">
                <a:latin typeface="Garamond" pitchFamily="18" charset="0"/>
              </a:rPr>
              <a:t> </a:t>
            </a:r>
            <a:r>
              <a:rPr lang="en-US" altLang="ko-KR" sz="2000" dirty="0">
                <a:solidFill>
                  <a:srgbClr val="FF0000"/>
                </a:solidFill>
                <a:effectLst>
                  <a:outerShdw blurRad="38100" dist="38100" dir="2700000" algn="tl">
                    <a:srgbClr val="000000">
                      <a:alpha val="43137"/>
                    </a:srgbClr>
                  </a:outerShdw>
                </a:effectLst>
                <a:latin typeface="Garamond" pitchFamily="18" charset="0"/>
              </a:rPr>
              <a:t>Hash Table </a:t>
            </a:r>
          </a:p>
          <a:p>
            <a:pPr marL="800100" lvl="1" indent="-342900" algn="just" eaLnBrk="1" hangingPunct="1">
              <a:lnSpc>
                <a:spcPct val="110000"/>
              </a:lnSpc>
              <a:spcBef>
                <a:spcPct val="50000"/>
              </a:spcBef>
              <a:buFont typeface="Wingdings" pitchFamily="2" charset="2"/>
              <a:buChar char="ü"/>
            </a:pPr>
            <a:r>
              <a:rPr lang="en-US" altLang="ko-KR" sz="2000" dirty="0">
                <a:latin typeface="Garamond" pitchFamily="18" charset="0"/>
              </a:rPr>
              <a:t>containing </a:t>
            </a:r>
            <a:r>
              <a:rPr lang="en-US" altLang="ko-KR" sz="2000" i="1" dirty="0">
                <a:latin typeface="Garamond" pitchFamily="18" charset="0"/>
              </a:rPr>
              <a:t>m </a:t>
            </a:r>
            <a:r>
              <a:rPr lang="en-US" altLang="ko-KR" sz="2000" dirty="0">
                <a:latin typeface="Garamond" pitchFamily="18" charset="0"/>
              </a:rPr>
              <a:t>entries, possibly keys (an array of fixed size </a:t>
            </a:r>
            <a:r>
              <a:rPr lang="en-US" altLang="ko-KR" sz="2000" i="1" dirty="0">
                <a:latin typeface="Garamond" pitchFamily="18" charset="0"/>
              </a:rPr>
              <a:t>m</a:t>
            </a:r>
            <a:r>
              <a:rPr lang="en-US" altLang="ko-KR" sz="2000" dirty="0">
                <a:latin typeface="Garamond" pitchFamily="18" charset="0"/>
              </a:rPr>
              <a:t>).  </a:t>
            </a:r>
          </a:p>
          <a:p>
            <a:pPr marL="800100" lvl="1" indent="-342900" algn="just" eaLnBrk="1" hangingPunct="1">
              <a:lnSpc>
                <a:spcPct val="110000"/>
              </a:lnSpc>
              <a:spcBef>
                <a:spcPct val="50000"/>
              </a:spcBef>
              <a:buFont typeface="Wingdings" pitchFamily="2" charset="2"/>
              <a:buChar char="ü"/>
            </a:pPr>
            <a:r>
              <a:rPr lang="en-US" altLang="ko-KR" sz="2000" dirty="0">
                <a:latin typeface="Garamond" pitchFamily="18" charset="0"/>
              </a:rPr>
              <a:t>A key is typically a character string.</a:t>
            </a:r>
          </a:p>
          <a:p>
            <a:pPr algn="just" eaLnBrk="1" hangingPunct="1">
              <a:lnSpc>
                <a:spcPct val="110000"/>
              </a:lnSpc>
              <a:spcBef>
                <a:spcPct val="50000"/>
              </a:spcBef>
              <a:buFontTx/>
              <a:buChar char="•"/>
            </a:pPr>
            <a:r>
              <a:rPr lang="en-US" altLang="ko-KR" sz="2000" dirty="0">
                <a:latin typeface="Garamond" pitchFamily="18" charset="0"/>
              </a:rPr>
              <a:t> </a:t>
            </a:r>
            <a:r>
              <a:rPr lang="en-US" altLang="ko-KR" sz="2000" dirty="0">
                <a:solidFill>
                  <a:srgbClr val="FF0000"/>
                </a:solidFill>
                <a:effectLst>
                  <a:outerShdw blurRad="38100" dist="38100" dir="2700000" algn="tl">
                    <a:srgbClr val="000000">
                      <a:alpha val="43137"/>
                    </a:srgbClr>
                  </a:outerShdw>
                </a:effectLst>
                <a:latin typeface="Garamond" pitchFamily="18" charset="0"/>
              </a:rPr>
              <a:t>Hash Function</a:t>
            </a:r>
            <a:r>
              <a:rPr lang="en-US" altLang="ko-KR" sz="2000" i="1" dirty="0">
                <a:solidFill>
                  <a:srgbClr val="FF0000"/>
                </a:solidFill>
                <a:effectLst>
                  <a:outerShdw blurRad="38100" dist="38100" dir="2700000" algn="tl">
                    <a:srgbClr val="000000">
                      <a:alpha val="43137"/>
                    </a:srgbClr>
                  </a:outerShdw>
                </a:effectLst>
                <a:latin typeface="Garamond" pitchFamily="18" charset="0"/>
              </a:rPr>
              <a:t> h</a:t>
            </a:r>
            <a:r>
              <a:rPr lang="en-US" altLang="ko-KR" sz="2000" dirty="0">
                <a:solidFill>
                  <a:srgbClr val="FF0000"/>
                </a:solidFill>
                <a:effectLst>
                  <a:outerShdw blurRad="38100" dist="38100" dir="2700000" algn="tl">
                    <a:srgbClr val="000000">
                      <a:alpha val="43137"/>
                    </a:srgbClr>
                  </a:outerShdw>
                </a:effectLst>
                <a:latin typeface="Garamond" pitchFamily="18" charset="0"/>
              </a:rPr>
              <a:t>(</a:t>
            </a:r>
            <a:r>
              <a:rPr lang="en-US" altLang="ko-KR" sz="2000" i="1" dirty="0">
                <a:solidFill>
                  <a:srgbClr val="FF0000"/>
                </a:solidFill>
                <a:effectLst>
                  <a:outerShdw blurRad="38100" dist="38100" dir="2700000" algn="tl">
                    <a:srgbClr val="000000">
                      <a:alpha val="43137"/>
                    </a:srgbClr>
                  </a:outerShdw>
                </a:effectLst>
                <a:latin typeface="Garamond" pitchFamily="18" charset="0"/>
              </a:rPr>
              <a:t>k</a:t>
            </a:r>
            <a:r>
              <a:rPr lang="en-US" altLang="ko-KR" sz="2000" dirty="0">
                <a:solidFill>
                  <a:srgbClr val="FF0000"/>
                </a:solidFill>
                <a:effectLst>
                  <a:outerShdw blurRad="38100" dist="38100" dir="2700000" algn="tl">
                    <a:srgbClr val="000000">
                      <a:alpha val="43137"/>
                    </a:srgbClr>
                  </a:outerShdw>
                </a:effectLst>
                <a:latin typeface="Garamond" pitchFamily="18" charset="0"/>
              </a:rPr>
              <a:t>) : arithmetic function</a:t>
            </a:r>
          </a:p>
          <a:p>
            <a:pPr marL="800100" lvl="1" indent="-342900" algn="just" eaLnBrk="1" hangingPunct="1">
              <a:lnSpc>
                <a:spcPct val="110000"/>
              </a:lnSpc>
              <a:spcBef>
                <a:spcPct val="50000"/>
              </a:spcBef>
              <a:buFont typeface="Wingdings" pitchFamily="2" charset="2"/>
              <a:buChar char="ü"/>
            </a:pPr>
            <a:r>
              <a:rPr lang="en-US" altLang="ko-KR" sz="2000" dirty="0">
                <a:latin typeface="Garamond" pitchFamily="18" charset="0"/>
              </a:rPr>
              <a:t>that transforms each key </a:t>
            </a:r>
            <a:r>
              <a:rPr lang="en-US" altLang="ko-KR" sz="2000" i="1" dirty="0">
                <a:latin typeface="Garamond" pitchFamily="18" charset="0"/>
              </a:rPr>
              <a:t>k </a:t>
            </a:r>
            <a:r>
              <a:rPr lang="en-US" altLang="ko-KR" sz="2000" dirty="0">
                <a:latin typeface="Garamond" pitchFamily="18" charset="0"/>
              </a:rPr>
              <a:t>to into an address (index) of the hash table  in the range [0..</a:t>
            </a:r>
            <a:r>
              <a:rPr lang="en-US" altLang="ko-KR" sz="2000" i="1" dirty="0">
                <a:latin typeface="Garamond" pitchFamily="18" charset="0"/>
              </a:rPr>
              <a:t>m</a:t>
            </a:r>
            <a:r>
              <a:rPr lang="en-US" altLang="ko-KR" sz="2000" dirty="0">
                <a:latin typeface="Garamond" pitchFamily="18" charset="0"/>
              </a:rPr>
              <a:t>-1]   (</a:t>
            </a:r>
            <a:r>
              <a:rPr lang="en-US" altLang="ko-KR" sz="2000" i="1" dirty="0">
                <a:latin typeface="Garamond" pitchFamily="18" charset="0"/>
              </a:rPr>
              <a:t>h</a:t>
            </a:r>
            <a:r>
              <a:rPr lang="en-US" altLang="ko-KR" sz="2000" dirty="0">
                <a:latin typeface="Garamond" pitchFamily="18" charset="0"/>
              </a:rPr>
              <a:t>: </a:t>
            </a:r>
            <a:r>
              <a:rPr lang="en-US" altLang="ko-KR" sz="2000" i="1" dirty="0">
                <a:latin typeface="Garamond" pitchFamily="18" charset="0"/>
              </a:rPr>
              <a:t>U</a:t>
            </a:r>
            <a:r>
              <a:rPr lang="en-US" altLang="ko-KR" sz="2000" dirty="0">
                <a:latin typeface="Garamond" pitchFamily="18" charset="0"/>
              </a:rPr>
              <a:t> </a:t>
            </a:r>
            <a:r>
              <a:rPr lang="en-US" altLang="ko-KR" sz="2000" dirty="0">
                <a:latin typeface="Garamond" pitchFamily="18" charset="0"/>
                <a:sym typeface="Wingdings" pitchFamily="2" charset="2"/>
              </a:rPr>
              <a:t> {0, 1, …, </a:t>
            </a:r>
            <a:r>
              <a:rPr lang="en-US" altLang="ko-KR" sz="2000" i="1" dirty="0">
                <a:latin typeface="Garamond" pitchFamily="18" charset="0"/>
                <a:sym typeface="Wingdings" pitchFamily="2" charset="2"/>
              </a:rPr>
              <a:t>m</a:t>
            </a:r>
            <a:r>
              <a:rPr lang="en-US" altLang="ko-KR" sz="2000" dirty="0">
                <a:latin typeface="Garamond" pitchFamily="18" charset="0"/>
                <a:sym typeface="Wingdings" pitchFamily="2" charset="2"/>
              </a:rPr>
              <a:t>-1})</a:t>
            </a:r>
            <a:endParaRPr lang="en-US" altLang="ko-KR" sz="2000" dirty="0">
              <a:latin typeface="Garamond" pitchFamily="18" charset="0"/>
            </a:endParaRPr>
          </a:p>
          <a:p>
            <a:pPr marL="800100" lvl="1" indent="-342900" algn="just" eaLnBrk="1" hangingPunct="1">
              <a:lnSpc>
                <a:spcPct val="110000"/>
              </a:lnSpc>
              <a:spcBef>
                <a:spcPct val="50000"/>
              </a:spcBef>
              <a:buFont typeface="Wingdings" pitchFamily="2" charset="2"/>
              <a:buChar char="ü"/>
            </a:pPr>
            <a:r>
              <a:rPr lang="en-US" altLang="ko-KR" sz="2000" dirty="0">
                <a:latin typeface="Garamond" pitchFamily="18" charset="0"/>
              </a:rPr>
              <a:t>A hash function is usually the composition of two maps:</a:t>
            </a:r>
          </a:p>
          <a:p>
            <a:pPr marL="1200150" lvl="2" indent="-342900" algn="just" eaLnBrk="1" hangingPunct="1">
              <a:lnSpc>
                <a:spcPct val="110000"/>
              </a:lnSpc>
              <a:spcBef>
                <a:spcPct val="50000"/>
              </a:spcBef>
              <a:buFont typeface="Wingdings" pitchFamily="2" charset="2"/>
              <a:buChar char="v"/>
            </a:pPr>
            <a:r>
              <a:rPr lang="en-US" altLang="ko-KR" sz="2000" dirty="0">
                <a:solidFill>
                  <a:srgbClr val="0000FF"/>
                </a:solidFill>
                <a:latin typeface="Garamond" pitchFamily="18" charset="0"/>
              </a:rPr>
              <a:t>Hash code map</a:t>
            </a:r>
            <a:r>
              <a:rPr lang="en-US" altLang="ko-KR" sz="2000" dirty="0">
                <a:latin typeface="Garamond" pitchFamily="18" charset="0"/>
              </a:rPr>
              <a:t>: key </a:t>
            </a:r>
            <a:r>
              <a:rPr lang="en-US" altLang="ko-KR" sz="2000" dirty="0">
                <a:latin typeface="Garamond" pitchFamily="18" charset="0"/>
                <a:sym typeface="Wingdings" pitchFamily="2" charset="2"/>
              </a:rPr>
              <a:t> integer</a:t>
            </a:r>
          </a:p>
          <a:p>
            <a:pPr marL="1200150" lvl="2" indent="-342900" algn="just" eaLnBrk="1" hangingPunct="1">
              <a:lnSpc>
                <a:spcPct val="110000"/>
              </a:lnSpc>
              <a:spcBef>
                <a:spcPct val="50000"/>
              </a:spcBef>
              <a:buFont typeface="Wingdings" pitchFamily="2" charset="2"/>
              <a:buChar char="v"/>
            </a:pPr>
            <a:r>
              <a:rPr lang="en-US" altLang="ko-KR" sz="2000" dirty="0">
                <a:solidFill>
                  <a:srgbClr val="0000FF"/>
                </a:solidFill>
                <a:latin typeface="Garamond" pitchFamily="18" charset="0"/>
                <a:sym typeface="Wingdings" pitchFamily="2" charset="2"/>
              </a:rPr>
              <a:t>Compression map</a:t>
            </a:r>
            <a:r>
              <a:rPr lang="en-US" altLang="ko-KR" sz="2000" dirty="0">
                <a:latin typeface="Garamond" pitchFamily="18" charset="0"/>
                <a:sym typeface="Wingdings" pitchFamily="2" charset="2"/>
              </a:rPr>
              <a:t>: integer  [0,…, </a:t>
            </a:r>
            <a:r>
              <a:rPr lang="en-US" altLang="ko-KR" sz="2000" i="1" dirty="0">
                <a:latin typeface="Garamond" pitchFamily="18" charset="0"/>
                <a:sym typeface="Wingdings" pitchFamily="2" charset="2"/>
              </a:rPr>
              <a:t>m</a:t>
            </a:r>
            <a:r>
              <a:rPr lang="en-US" altLang="ko-KR" sz="2000" dirty="0">
                <a:latin typeface="Garamond" pitchFamily="18" charset="0"/>
                <a:sym typeface="Wingdings" pitchFamily="2" charset="2"/>
              </a:rPr>
              <a:t>-1]</a:t>
            </a:r>
            <a:endParaRPr lang="en-US" altLang="ko-KR" sz="2000" dirty="0">
              <a:latin typeface="Garamond" pitchFamily="18" charset="0"/>
            </a:endParaRPr>
          </a:p>
          <a:p>
            <a:pPr marL="800100" lvl="1" indent="-342900" algn="just" eaLnBrk="1" hangingPunct="1">
              <a:lnSpc>
                <a:spcPct val="110000"/>
              </a:lnSpc>
              <a:spcBef>
                <a:spcPct val="50000"/>
              </a:spcBef>
              <a:buFont typeface="Wingdings" pitchFamily="2" charset="2"/>
              <a:buChar char="ü"/>
            </a:pPr>
            <a:r>
              <a:rPr lang="en-US" altLang="ko-KR" sz="2000" i="1" u="sng" dirty="0">
                <a:latin typeface="Garamond" pitchFamily="18" charset="0"/>
              </a:rPr>
              <a:t>Different keys might be mapped (“hashed”) to the same location </a:t>
            </a:r>
            <a:r>
              <a:rPr lang="en-US" altLang="ko-KR" sz="2000" dirty="0">
                <a:latin typeface="Garamond" pitchFamily="18" charset="0"/>
              </a:rPr>
              <a:t>and this is called </a:t>
            </a:r>
            <a:r>
              <a:rPr lang="en-US" altLang="ko-KR" sz="2000" u="sng" dirty="0">
                <a:solidFill>
                  <a:srgbClr val="FF0000"/>
                </a:solidFill>
                <a:effectLst>
                  <a:outerShdw blurRad="38100" dist="38100" dir="2700000" algn="tl">
                    <a:srgbClr val="000000">
                      <a:alpha val="43137"/>
                    </a:srgbClr>
                  </a:outerShdw>
                </a:effectLst>
                <a:latin typeface="Garamond" pitchFamily="18" charset="0"/>
              </a:rPr>
              <a:t>Collision</a:t>
            </a:r>
            <a:r>
              <a:rPr lang="en-US" altLang="ko-KR" sz="2000" i="1" dirty="0">
                <a:latin typeface="Garamond" pitchFamily="18" charset="0"/>
              </a:rPr>
              <a:t>.</a:t>
            </a:r>
          </a:p>
        </p:txBody>
      </p:sp>
      <p:sp>
        <p:nvSpPr>
          <p:cNvPr id="5124"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n-lt"/>
              </a:rPr>
              <a:t>Components of Hashing</a:t>
            </a:r>
          </a:p>
        </p:txBody>
      </p:sp>
    </p:spTree>
    <p:extLst>
      <p:ext uri="{BB962C8B-B14F-4D97-AF65-F5344CB8AC3E}">
        <p14:creationId xmlns:p14="http://schemas.microsoft.com/office/powerpoint/2010/main" val="18705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186B8DE0-B6B2-4F44-AD41-E66052DF2F83}" type="slidenum">
              <a:rPr kumimoji="0" lang="en-US" altLang="ko-KR" sz="1400" smtClean="0">
                <a:latin typeface="Trebuchet MS" pitchFamily="34" charset="0"/>
              </a:rPr>
              <a:pPr/>
              <a:t>6</a:t>
            </a:fld>
            <a:endParaRPr kumimoji="0" lang="en-US" altLang="ko-KR" sz="1400">
              <a:latin typeface="Trebuchet MS" pitchFamily="34" charset="0"/>
            </a:endParaRPr>
          </a:p>
        </p:txBody>
      </p:sp>
      <p:sp>
        <p:nvSpPr>
          <p:cNvPr id="6147" name="Text Box 3"/>
          <p:cNvSpPr txBox="1">
            <a:spLocks noChangeArrowheads="1"/>
          </p:cNvSpPr>
          <p:nvPr/>
        </p:nvSpPr>
        <p:spPr bwMode="auto">
          <a:xfrm>
            <a:off x="523036" y="980728"/>
            <a:ext cx="7975600" cy="541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tabLst>
                <a:tab pos="2767013" algn="l"/>
              </a:tabLst>
              <a:defRPr kumimoji="1" sz="2400">
                <a:solidFill>
                  <a:schemeClr val="tx1"/>
                </a:solidFill>
                <a:latin typeface="굴림" charset="-127"/>
                <a:ea typeface="굴림" charset="-127"/>
              </a:defRPr>
            </a:lvl1pPr>
            <a:lvl2pPr marL="914400" indent="-45720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spcBef>
                <a:spcPct val="50000"/>
              </a:spcBef>
            </a:pPr>
            <a:r>
              <a:rPr lang="en-US" altLang="ko-KR" sz="2000" dirty="0">
                <a:latin typeface="Garamond" pitchFamily="18" charset="0"/>
              </a:rPr>
              <a:t>A good hash function</a:t>
            </a:r>
          </a:p>
          <a:p>
            <a:pPr algn="just" eaLnBrk="1" hangingPunct="1">
              <a:spcBef>
                <a:spcPct val="50000"/>
              </a:spcBef>
              <a:buFontTx/>
              <a:buChar char="•"/>
            </a:pPr>
            <a:r>
              <a:rPr lang="en-US" altLang="ko-KR" sz="2000" dirty="0">
                <a:latin typeface="Garamond" pitchFamily="18" charset="0"/>
              </a:rPr>
              <a:t> should be simple (fast) to compute</a:t>
            </a:r>
          </a:p>
          <a:p>
            <a:pPr algn="just" eaLnBrk="1" hangingPunct="1">
              <a:spcBef>
                <a:spcPct val="50000"/>
              </a:spcBef>
              <a:buFontTx/>
              <a:buChar char="•"/>
            </a:pPr>
            <a:r>
              <a:rPr lang="en-US" altLang="ko-KR" sz="2000" dirty="0">
                <a:latin typeface="Garamond" pitchFamily="18" charset="0"/>
              </a:rPr>
              <a:t> should produce less collisions  - different keys to different integers (ideally, random function)</a:t>
            </a:r>
          </a:p>
          <a:p>
            <a:pPr marL="800100" lvl="1" indent="-342900" algn="just" eaLnBrk="1" hangingPunct="1">
              <a:spcBef>
                <a:spcPct val="50000"/>
              </a:spcBef>
              <a:buFont typeface="Wingdings" pitchFamily="2" charset="2"/>
              <a:buChar char=""/>
            </a:pPr>
            <a:r>
              <a:rPr lang="en-US" altLang="ko-KR" sz="2000" dirty="0">
                <a:latin typeface="Garamond" pitchFamily="18" charset="0"/>
                <a:sym typeface="Wingdings" pitchFamily="2" charset="2"/>
              </a:rPr>
              <a:t>Don’t forget that equal keys should be mapped to equal positions in the hash table.</a:t>
            </a:r>
          </a:p>
          <a:p>
            <a:pPr marL="800100" lvl="1" indent="-342900" algn="just" eaLnBrk="1" hangingPunct="1">
              <a:spcBef>
                <a:spcPct val="50000"/>
              </a:spcBef>
              <a:buFont typeface="Wingdings" pitchFamily="2" charset="2"/>
              <a:buChar char=""/>
            </a:pPr>
            <a:r>
              <a:rPr lang="en-US" altLang="ko-KR" sz="2000" dirty="0">
                <a:latin typeface="Garamond" pitchFamily="18" charset="0"/>
                <a:sym typeface="Wingdings" pitchFamily="2" charset="2"/>
              </a:rPr>
              <a:t>But, this is actually impossible. </a:t>
            </a:r>
          </a:p>
          <a:p>
            <a:pPr marL="800100" lvl="1" indent="-342900" algn="just" eaLnBrk="1" hangingPunct="1">
              <a:spcBef>
                <a:spcPct val="50000"/>
              </a:spcBef>
              <a:buFont typeface="Wingdings" pitchFamily="2" charset="2"/>
              <a:buChar char=""/>
            </a:pPr>
            <a:r>
              <a:rPr lang="en-US" altLang="ko-KR" sz="2000" dirty="0">
                <a:latin typeface="Garamond" pitchFamily="18" charset="0"/>
                <a:sym typeface="Wingdings" pitchFamily="2" charset="2"/>
              </a:rPr>
              <a:t>So, at least, we seek a hash function that distribute the keys evenly over hash table.  (</a:t>
            </a:r>
            <a:r>
              <a:rPr lang="en-US" altLang="ko-KR" sz="2000" u="sng" dirty="0">
                <a:solidFill>
                  <a:srgbClr val="0000FF"/>
                </a:solidFill>
                <a:latin typeface="Garamond" pitchFamily="18" charset="0"/>
                <a:sym typeface="Wingdings" pitchFamily="2" charset="2"/>
              </a:rPr>
              <a:t>We still need a method for resolving the collisions !!!</a:t>
            </a:r>
            <a:r>
              <a:rPr lang="en-US" altLang="ko-KR" sz="2000" dirty="0">
                <a:latin typeface="Garamond" pitchFamily="18" charset="0"/>
                <a:sym typeface="Wingdings" pitchFamily="2" charset="2"/>
              </a:rPr>
              <a:t>)</a:t>
            </a:r>
          </a:p>
          <a:p>
            <a:pPr algn="just" eaLnBrk="1" hangingPunct="1">
              <a:lnSpc>
                <a:spcPct val="110000"/>
              </a:lnSpc>
              <a:spcBef>
                <a:spcPct val="50000"/>
              </a:spcBef>
              <a:buFontTx/>
              <a:buChar char="•"/>
            </a:pPr>
            <a:r>
              <a:rPr lang="en-US" altLang="ko-KR" sz="2000" i="1" dirty="0">
                <a:latin typeface="Garamond" pitchFamily="18" charset="0"/>
              </a:rPr>
              <a:t> </a:t>
            </a:r>
            <a:r>
              <a:rPr lang="en-US" altLang="ko-KR" sz="2000" u="sng" dirty="0">
                <a:solidFill>
                  <a:srgbClr val="FF0000"/>
                </a:solidFill>
                <a:latin typeface="Garamond" pitchFamily="18" charset="0"/>
              </a:rPr>
              <a:t>Two important topics in Hashing</a:t>
            </a:r>
          </a:p>
          <a:p>
            <a:pPr marL="800100" lvl="1" indent="-342900" algn="just" eaLnBrk="1" hangingPunct="1">
              <a:lnSpc>
                <a:spcPct val="110000"/>
              </a:lnSpc>
              <a:spcBef>
                <a:spcPct val="50000"/>
              </a:spcBef>
              <a:buFont typeface="Wingdings" pitchFamily="2" charset="2"/>
              <a:buChar char="ü"/>
            </a:pPr>
            <a:r>
              <a:rPr lang="en-US" altLang="ko-KR" sz="2000" u="sng" dirty="0">
                <a:solidFill>
                  <a:srgbClr val="FF0000"/>
                </a:solidFill>
                <a:latin typeface="Garamond" pitchFamily="18" charset="0"/>
              </a:rPr>
              <a:t>How to select a good Hash Function</a:t>
            </a:r>
          </a:p>
          <a:p>
            <a:pPr marL="800100" lvl="1" indent="-342900" algn="just" eaLnBrk="1" hangingPunct="1">
              <a:lnSpc>
                <a:spcPct val="110000"/>
              </a:lnSpc>
              <a:spcBef>
                <a:spcPct val="50000"/>
              </a:spcBef>
              <a:buFont typeface="Wingdings" pitchFamily="2" charset="2"/>
              <a:buChar char="ü"/>
            </a:pPr>
            <a:r>
              <a:rPr lang="en-US" altLang="ko-KR" sz="2000" u="sng" dirty="0">
                <a:solidFill>
                  <a:srgbClr val="FF0000"/>
                </a:solidFill>
                <a:latin typeface="Garamond" pitchFamily="18" charset="0"/>
              </a:rPr>
              <a:t>How to resolve collision</a:t>
            </a:r>
          </a:p>
        </p:txBody>
      </p:sp>
      <p:sp>
        <p:nvSpPr>
          <p:cNvPr id="6148"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Hash Function</a:t>
            </a:r>
          </a:p>
        </p:txBody>
      </p:sp>
    </p:spTree>
    <p:extLst>
      <p:ext uri="{BB962C8B-B14F-4D97-AF65-F5344CB8AC3E}">
        <p14:creationId xmlns:p14="http://schemas.microsoft.com/office/powerpoint/2010/main" val="206047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슬라이드 번호 개체 틀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61D446A6-A4FF-4898-8865-A9B537A8A21D}" type="slidenum">
              <a:rPr kumimoji="0" lang="en-US" altLang="ko-KR" sz="1400" smtClean="0">
                <a:latin typeface="Trebuchet MS" pitchFamily="34" charset="0"/>
              </a:rPr>
              <a:pPr/>
              <a:t>7</a:t>
            </a:fld>
            <a:endParaRPr kumimoji="0" lang="en-US" altLang="ko-KR" sz="1400">
              <a:latin typeface="Trebuchet MS" pitchFamily="34" charset="0"/>
            </a:endParaRPr>
          </a:p>
        </p:txBody>
      </p:sp>
      <p:sp>
        <p:nvSpPr>
          <p:cNvPr id="7171" name="Text Box 3"/>
          <p:cNvSpPr txBox="1">
            <a:spLocks noChangeArrowheads="1"/>
          </p:cNvSpPr>
          <p:nvPr/>
        </p:nvSpPr>
        <p:spPr bwMode="auto">
          <a:xfrm>
            <a:off x="441325" y="1124744"/>
            <a:ext cx="79756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80000"/>
              </a:lnSpc>
              <a:spcBef>
                <a:spcPct val="50000"/>
              </a:spcBef>
              <a:buFontTx/>
              <a:buChar char="•"/>
            </a:pPr>
            <a:r>
              <a:rPr lang="en-US" altLang="ko-KR" sz="2000" dirty="0">
                <a:latin typeface="Garamond" pitchFamily="18" charset="0"/>
              </a:rPr>
              <a:t>Integer cast</a:t>
            </a:r>
          </a:p>
          <a:p>
            <a:pPr marL="800100" lvl="1" indent="-342900" algn="just" eaLnBrk="1" hangingPunct="1">
              <a:lnSpc>
                <a:spcPct val="80000"/>
              </a:lnSpc>
              <a:spcBef>
                <a:spcPct val="50000"/>
              </a:spcBef>
              <a:buFont typeface="Wingdings" pitchFamily="2" charset="2"/>
              <a:buChar char="ü"/>
            </a:pPr>
            <a:r>
              <a:rPr lang="en-US" altLang="ko-KR" sz="2000" dirty="0">
                <a:latin typeface="Garamond" pitchFamily="18" charset="0"/>
              </a:rPr>
              <a:t>For numeric types with 32 bits or less, we can reinterpret the bits of the number as an integer</a:t>
            </a:r>
            <a:endParaRPr lang="en-US" altLang="ko-KR" sz="2000" dirty="0">
              <a:latin typeface="Trebuchet MS" pitchFamily="34" charset="0"/>
            </a:endParaRPr>
          </a:p>
          <a:p>
            <a:pPr algn="just" eaLnBrk="1" hangingPunct="1">
              <a:lnSpc>
                <a:spcPct val="80000"/>
              </a:lnSpc>
              <a:spcBef>
                <a:spcPct val="50000"/>
              </a:spcBef>
              <a:buFontTx/>
              <a:buChar char="•"/>
            </a:pPr>
            <a:r>
              <a:rPr lang="en-US" altLang="ko-KR" sz="2000" dirty="0">
                <a:latin typeface="Garamond" pitchFamily="18" charset="0"/>
              </a:rPr>
              <a:t>Component sum</a:t>
            </a:r>
          </a:p>
          <a:p>
            <a:pPr marL="800100" lvl="1" indent="-342900" algn="just" eaLnBrk="1" hangingPunct="1">
              <a:lnSpc>
                <a:spcPct val="80000"/>
              </a:lnSpc>
              <a:spcBef>
                <a:spcPct val="50000"/>
              </a:spcBef>
              <a:buFont typeface="Wingdings" pitchFamily="2" charset="2"/>
              <a:buChar char="ü"/>
            </a:pPr>
            <a:r>
              <a:rPr lang="en-US" altLang="ko-KR" sz="2000" dirty="0">
                <a:latin typeface="Garamond" pitchFamily="18" charset="0"/>
              </a:rPr>
              <a:t>For numeric types with mode than 32 bits, we can add the 32-bit components </a:t>
            </a:r>
          </a:p>
          <a:p>
            <a:pPr marL="800100" lvl="1" indent="-342900" algn="just" eaLnBrk="1" hangingPunct="1">
              <a:lnSpc>
                <a:spcPct val="80000"/>
              </a:lnSpc>
              <a:spcBef>
                <a:spcPct val="50000"/>
              </a:spcBef>
              <a:buFont typeface="Wingdings" pitchFamily="2" charset="2"/>
              <a:buChar char="ü"/>
            </a:pPr>
            <a:r>
              <a:rPr lang="en-US" altLang="ko-KR" sz="2000" dirty="0">
                <a:latin typeface="Garamond" pitchFamily="18" charset="0"/>
              </a:rPr>
              <a:t>Bad for strings</a:t>
            </a:r>
          </a:p>
          <a:p>
            <a:pPr marL="1257300" lvl="2" indent="-342900" algn="just" eaLnBrk="1" hangingPunct="1">
              <a:lnSpc>
                <a:spcPct val="80000"/>
              </a:lnSpc>
              <a:spcBef>
                <a:spcPct val="50000"/>
              </a:spcBef>
              <a:buFont typeface="Wingdings" pitchFamily="2" charset="2"/>
              <a:buChar char="v"/>
            </a:pPr>
            <a:r>
              <a:rPr lang="en-US" altLang="ko-KR" sz="2000" dirty="0">
                <a:latin typeface="Garamond" pitchFamily="18" charset="0"/>
              </a:rPr>
              <a:t>lots of similar length strings collide: </a:t>
            </a:r>
            <a:r>
              <a:rPr lang="en-US" altLang="ko-KR" sz="2000" dirty="0">
                <a:latin typeface="Trebuchet MS" pitchFamily="34" charset="0"/>
              </a:rPr>
              <a:t>dad vs. add, dog vs. god</a:t>
            </a:r>
          </a:p>
          <a:p>
            <a:pPr algn="just" eaLnBrk="1" hangingPunct="1">
              <a:lnSpc>
                <a:spcPct val="80000"/>
              </a:lnSpc>
              <a:spcBef>
                <a:spcPct val="50000"/>
              </a:spcBef>
              <a:buFontTx/>
              <a:buChar char="•"/>
            </a:pPr>
            <a:r>
              <a:rPr lang="en-US" altLang="ko-KR" sz="2000" dirty="0">
                <a:latin typeface="Garamond" pitchFamily="18" charset="0"/>
              </a:rPr>
              <a:t>Polynomial accumulation</a:t>
            </a:r>
          </a:p>
          <a:p>
            <a:pPr marL="800100" lvl="1" indent="-342900" algn="just" eaLnBrk="1" hangingPunct="1">
              <a:lnSpc>
                <a:spcPct val="80000"/>
              </a:lnSpc>
              <a:spcBef>
                <a:spcPct val="50000"/>
              </a:spcBef>
              <a:buFont typeface="Wingdings" pitchFamily="2" charset="2"/>
              <a:buChar char="ü"/>
            </a:pPr>
            <a:r>
              <a:rPr lang="en-US" altLang="ko-KR" sz="2000" dirty="0">
                <a:latin typeface="Garamond" pitchFamily="18" charset="0"/>
              </a:rPr>
              <a:t>For strings of a natural language, combine the character values by viewing them as the coefficients of a polynomial</a:t>
            </a:r>
          </a:p>
          <a:p>
            <a:pPr marL="800100" lvl="1" indent="-342900" algn="just" eaLnBrk="1" hangingPunct="1">
              <a:lnSpc>
                <a:spcPct val="80000"/>
              </a:lnSpc>
              <a:spcBef>
                <a:spcPct val="50000"/>
              </a:spcBef>
              <a:buFont typeface="Wingdings" pitchFamily="2" charset="2"/>
              <a:buChar char="ü"/>
            </a:pPr>
            <a:r>
              <a:rPr lang="en-US" altLang="ko-KR" sz="2000" dirty="0">
                <a:latin typeface="Garamond" pitchFamily="18" charset="0"/>
              </a:rPr>
              <a:t>“</a:t>
            </a:r>
            <a:r>
              <a:rPr lang="en-US" altLang="ko-KR" sz="2000" dirty="0" err="1">
                <a:latin typeface="Trebuchet MS" pitchFamily="34" charset="0"/>
              </a:rPr>
              <a:t>acb</a:t>
            </a:r>
            <a:r>
              <a:rPr lang="en-US" altLang="ko-KR" sz="2000" dirty="0">
                <a:latin typeface="Garamond" pitchFamily="18" charset="0"/>
              </a:rPr>
              <a:t>” =&gt; 26 * (26 * 1 + 3) + 2</a:t>
            </a:r>
          </a:p>
          <a:p>
            <a:pPr marL="800100" lvl="1" indent="-342900" algn="just" eaLnBrk="1" hangingPunct="1">
              <a:lnSpc>
                <a:spcPct val="80000"/>
              </a:lnSpc>
              <a:spcBef>
                <a:spcPct val="50000"/>
              </a:spcBef>
              <a:buFont typeface="Wingdings" pitchFamily="2" charset="2"/>
              <a:buChar char="ü"/>
            </a:pPr>
            <a:r>
              <a:rPr lang="en-US" altLang="ko-KR" sz="2000" dirty="0">
                <a:latin typeface="Garamond" pitchFamily="18" charset="0"/>
              </a:rPr>
              <a:t>number gets easily bigger than an </a:t>
            </a:r>
            <a:r>
              <a:rPr lang="en-US" altLang="ko-KR" sz="2000" dirty="0" err="1">
                <a:latin typeface="Trebuchet MS" pitchFamily="34" charset="0"/>
              </a:rPr>
              <a:t>int</a:t>
            </a:r>
            <a:endParaRPr lang="en-US" altLang="ko-KR" sz="2000" dirty="0">
              <a:latin typeface="Trebuchet MS" pitchFamily="34" charset="0"/>
            </a:endParaRPr>
          </a:p>
          <a:p>
            <a:pPr lvl="1" algn="just" eaLnBrk="1" hangingPunct="1">
              <a:lnSpc>
                <a:spcPct val="80000"/>
              </a:lnSpc>
              <a:spcBef>
                <a:spcPct val="50000"/>
              </a:spcBef>
              <a:buFontTx/>
              <a:buChar char="•"/>
            </a:pPr>
            <a:endParaRPr lang="en-US" altLang="ko-KR" sz="2000" dirty="0">
              <a:latin typeface="Garamond" pitchFamily="18" charset="0"/>
            </a:endParaRPr>
          </a:p>
        </p:txBody>
      </p:sp>
      <p:sp>
        <p:nvSpPr>
          <p:cNvPr id="7172"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Hash Function: Hash Code Maps</a:t>
            </a:r>
          </a:p>
        </p:txBody>
      </p:sp>
      <p:sp>
        <p:nvSpPr>
          <p:cNvPr id="2" name="직사각형 1"/>
          <p:cNvSpPr/>
          <p:nvPr/>
        </p:nvSpPr>
        <p:spPr>
          <a:xfrm>
            <a:off x="1044749" y="6230757"/>
            <a:ext cx="6768752" cy="31393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eaLnBrk="1" hangingPunct="1">
              <a:lnSpc>
                <a:spcPct val="80000"/>
              </a:lnSpc>
              <a:spcBef>
                <a:spcPct val="50000"/>
              </a:spcBef>
            </a:pPr>
            <a:r>
              <a:rPr lang="en-US" altLang="ko-KR" sz="1800" u="sng" dirty="0">
                <a:effectLst>
                  <a:outerShdw blurRad="38100" dist="38100" dir="2700000" algn="tl">
                    <a:srgbClr val="000000">
                      <a:alpha val="43137"/>
                    </a:srgbClr>
                  </a:outerShdw>
                </a:effectLst>
                <a:latin typeface="Garamond" pitchFamily="18" charset="0"/>
              </a:rPr>
              <a:t>In many cases, keys are given as a form of character string.</a:t>
            </a:r>
          </a:p>
        </p:txBody>
      </p:sp>
    </p:spTree>
    <p:extLst>
      <p:ext uri="{BB962C8B-B14F-4D97-AF65-F5344CB8AC3E}">
        <p14:creationId xmlns:p14="http://schemas.microsoft.com/office/powerpoint/2010/main" val="284801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186B8DE0-B6B2-4F44-AD41-E66052DF2F83}" type="slidenum">
              <a:rPr kumimoji="0" lang="en-US" altLang="ko-KR" sz="1400" smtClean="0">
                <a:latin typeface="Trebuchet MS" pitchFamily="34" charset="0"/>
              </a:rPr>
              <a:pPr/>
              <a:t>8</a:t>
            </a:fld>
            <a:endParaRPr kumimoji="0" lang="en-US" altLang="ko-KR" sz="1400">
              <a:latin typeface="Trebuchet MS" pitchFamily="34" charset="0"/>
            </a:endParaRPr>
          </a:p>
        </p:txBody>
      </p:sp>
      <p:sp>
        <p:nvSpPr>
          <p:cNvPr id="6148" name="Rectangle 4"/>
          <p:cNvSpPr>
            <a:spLocks noChangeArrowheads="1"/>
          </p:cNvSpPr>
          <p:nvPr/>
        </p:nvSpPr>
        <p:spPr bwMode="auto">
          <a:xfrm>
            <a:off x="542925" y="269875"/>
            <a:ext cx="777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Hash Function: Compression Maps</a:t>
            </a:r>
          </a:p>
        </p:txBody>
      </p:sp>
      <mc:AlternateContent xmlns:mc="http://schemas.openxmlformats.org/markup-compatibility/2006" xmlns:a14="http://schemas.microsoft.com/office/drawing/2010/main">
        <mc:Choice Requires="a14">
          <p:sp>
            <p:nvSpPr>
              <p:cNvPr id="5" name="Text Box 3"/>
              <p:cNvSpPr txBox="1">
                <a:spLocks noChangeArrowheads="1"/>
              </p:cNvSpPr>
              <p:nvPr/>
            </p:nvSpPr>
            <p:spPr bwMode="auto">
              <a:xfrm>
                <a:off x="557213" y="1052736"/>
                <a:ext cx="7975600" cy="49707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90000"/>
                  </a:lnSpc>
                  <a:spcBef>
                    <a:spcPct val="50000"/>
                  </a:spcBef>
                </a:pPr>
                <a:r>
                  <a:rPr lang="en-US" altLang="ko-KR" sz="2000" dirty="0">
                    <a:latin typeface="Garamond" pitchFamily="18" charset="0"/>
                  </a:rPr>
                  <a:t>Map integers to a location in hash table</a:t>
                </a:r>
              </a:p>
              <a:p>
                <a:pPr algn="just" eaLnBrk="1" hangingPunct="1">
                  <a:lnSpc>
                    <a:spcPct val="90000"/>
                  </a:lnSpc>
                  <a:spcBef>
                    <a:spcPct val="50000"/>
                  </a:spcBef>
                </a:pPr>
                <a:endParaRPr lang="en-US" altLang="ko-KR" sz="2000" dirty="0">
                  <a:latin typeface="Garamond" pitchFamily="18" charset="0"/>
                </a:endParaRPr>
              </a:p>
              <a:p>
                <a:pPr marL="342900" indent="-342900" algn="just" eaLnBrk="1" hangingPunct="1">
                  <a:lnSpc>
                    <a:spcPct val="90000"/>
                  </a:lnSpc>
                  <a:spcBef>
                    <a:spcPct val="50000"/>
                  </a:spcBef>
                  <a:buFont typeface="Arial" pitchFamily="34" charset="0"/>
                  <a:buChar char="•"/>
                </a:pPr>
                <a:r>
                  <a:rPr lang="en-US" altLang="ko-KR" sz="2000" dirty="0">
                    <a:latin typeface="Garamond" pitchFamily="18" charset="0"/>
                  </a:rPr>
                  <a:t>Division method: </a:t>
                </a:r>
                <a14:m>
                  <m:oMath xmlns:m="http://schemas.openxmlformats.org/officeDocument/2006/math">
                    <m:r>
                      <a:rPr lang="en-US" altLang="ko-KR" sz="2000" b="1" i="1" smtClean="0">
                        <a:latin typeface="Cambria Math"/>
                      </a:rPr>
                      <m:t>𝒉</m:t>
                    </m:r>
                    <m:d>
                      <m:dPr>
                        <m:ctrlPr>
                          <a:rPr lang="en-US" altLang="ko-KR" sz="2000" b="1" i="1" smtClean="0">
                            <a:latin typeface="Cambria Math" panose="02040503050406030204" pitchFamily="18" charset="0"/>
                          </a:rPr>
                        </m:ctrlPr>
                      </m:dPr>
                      <m:e>
                        <m:r>
                          <a:rPr lang="en-US" altLang="ko-KR" sz="2000" b="1" i="1" smtClean="0">
                            <a:latin typeface="Cambria Math"/>
                          </a:rPr>
                          <m:t>𝒌</m:t>
                        </m:r>
                      </m:e>
                    </m:d>
                    <m:r>
                      <a:rPr lang="en-US" altLang="ko-KR" sz="2000" b="1" i="1" smtClean="0">
                        <a:latin typeface="Cambria Math"/>
                      </a:rPr>
                      <m:t>=(</m:t>
                    </m:r>
                    <m:r>
                      <a:rPr lang="en-US" altLang="ko-KR" sz="2000" b="1" i="1" smtClean="0">
                        <a:latin typeface="Cambria Math"/>
                      </a:rPr>
                      <m:t>𝒌</m:t>
                    </m:r>
                    <m:r>
                      <a:rPr lang="en-US" altLang="ko-KR" sz="2000" b="1" i="1" smtClean="0">
                        <a:latin typeface="Cambria Math"/>
                      </a:rPr>
                      <m:t> </m:t>
                    </m:r>
                    <m:r>
                      <a:rPr lang="en-US" altLang="ko-KR" sz="2000" b="1" i="0" smtClean="0">
                        <a:latin typeface="Cambria Math"/>
                      </a:rPr>
                      <m:t>𝐦𝐨𝐝</m:t>
                    </m:r>
                    <m:r>
                      <a:rPr lang="en-US" altLang="ko-KR" sz="2000" b="1" i="1" smtClean="0">
                        <a:latin typeface="Cambria Math"/>
                      </a:rPr>
                      <m:t> </m:t>
                    </m:r>
                    <m:r>
                      <a:rPr lang="en-US" altLang="ko-KR" sz="2000" b="1" i="1" smtClean="0">
                        <a:latin typeface="Cambria Math"/>
                      </a:rPr>
                      <m:t>𝒎</m:t>
                    </m:r>
                    <m:r>
                      <a:rPr lang="en-US" altLang="ko-KR" sz="2000" b="1" i="1" smtClean="0">
                        <a:latin typeface="Cambria Math"/>
                      </a:rPr>
                      <m:t>)</m:t>
                    </m:r>
                  </m:oMath>
                </a14:m>
                <a:r>
                  <a:rPr lang="en-US" altLang="ko-KR" sz="2000" dirty="0">
                    <a:latin typeface="Garamond" pitchFamily="18" charset="0"/>
                  </a:rPr>
                  <a:t>, where </a:t>
                </a:r>
                <a:r>
                  <a:rPr lang="en-US" altLang="ko-KR" sz="2000" i="1" dirty="0">
                    <a:latin typeface="Garamond" pitchFamily="18" charset="0"/>
                  </a:rPr>
                  <a:t>m </a:t>
                </a:r>
                <a:r>
                  <a:rPr lang="en-US" altLang="ko-KR" sz="2000" dirty="0">
                    <a:latin typeface="Garamond" pitchFamily="18" charset="0"/>
                  </a:rPr>
                  <a:t>is a hash table size.</a:t>
                </a:r>
                <a:endParaRPr lang="en-US" altLang="ko-KR" sz="2000" i="1" dirty="0">
                  <a:latin typeface="Garamond" pitchFamily="18" charset="0"/>
                </a:endParaRPr>
              </a:p>
              <a:p>
                <a:pPr marL="800100" lvl="1" indent="-342900" algn="just" eaLnBrk="1" hangingPunct="1">
                  <a:lnSpc>
                    <a:spcPct val="90000"/>
                  </a:lnSpc>
                  <a:spcBef>
                    <a:spcPct val="50000"/>
                  </a:spcBef>
                  <a:buFont typeface="Wingdings" pitchFamily="2" charset="2"/>
                  <a:buChar char="ü"/>
                </a:pPr>
                <a:r>
                  <a:rPr lang="en-US" altLang="ko-KR" sz="2000" dirty="0">
                    <a:latin typeface="Garamond" pitchFamily="18" charset="0"/>
                  </a:rPr>
                  <a:t>For good scattering, </a:t>
                </a:r>
                <a:r>
                  <a:rPr lang="en-US" altLang="ko-KR" sz="2000" i="1" dirty="0">
                    <a:latin typeface="Garamond" pitchFamily="18" charset="0"/>
                  </a:rPr>
                  <a:t>m </a:t>
                </a:r>
                <a:r>
                  <a:rPr lang="en-US" altLang="ko-KR" sz="2000" dirty="0">
                    <a:latin typeface="Garamond" pitchFamily="18" charset="0"/>
                  </a:rPr>
                  <a:t>should not be a power of 2.</a:t>
                </a:r>
              </a:p>
              <a:p>
                <a:pPr marL="800100" lvl="1" indent="-342900" algn="just" eaLnBrk="1" hangingPunct="1">
                  <a:lnSpc>
                    <a:spcPct val="90000"/>
                  </a:lnSpc>
                  <a:spcBef>
                    <a:spcPct val="50000"/>
                  </a:spcBef>
                  <a:buFont typeface="Wingdings" pitchFamily="2" charset="2"/>
                  <a:buChar char="ü"/>
                </a:pPr>
                <a:r>
                  <a:rPr lang="en-US" altLang="ko-KR" sz="2000" dirty="0">
                    <a:latin typeface="Garamond" pitchFamily="18" charset="0"/>
                  </a:rPr>
                  <a:t>A prime number which is not too close to an exact power of 2 is often a good choice for </a:t>
                </a:r>
                <a:r>
                  <a:rPr lang="en-US" altLang="ko-KR" sz="2000" i="1" dirty="0">
                    <a:latin typeface="Garamond" pitchFamily="18" charset="0"/>
                  </a:rPr>
                  <a:t>m</a:t>
                </a:r>
              </a:p>
              <a:p>
                <a:pPr marL="57150" indent="-342900" algn="just" eaLnBrk="1" hangingPunct="1">
                  <a:lnSpc>
                    <a:spcPct val="90000"/>
                  </a:lnSpc>
                  <a:spcBef>
                    <a:spcPct val="50000"/>
                  </a:spcBef>
                  <a:buFont typeface="Arial" pitchFamily="34" charset="0"/>
                  <a:buChar char="•"/>
                </a:pPr>
                <a:r>
                  <a:rPr lang="en-US" altLang="ko-KR" sz="2000" dirty="0">
                    <a:latin typeface="Garamond" pitchFamily="18" charset="0"/>
                  </a:rPr>
                  <a:t>Multiplication method: </a:t>
                </a:r>
                <a14:m>
                  <m:oMath xmlns:m="http://schemas.openxmlformats.org/officeDocument/2006/math">
                    <m:r>
                      <a:rPr lang="en-US" altLang="ko-KR" sz="2000" b="1" i="1" smtClean="0">
                        <a:latin typeface="Cambria Math"/>
                      </a:rPr>
                      <m:t>𝒉</m:t>
                    </m:r>
                    <m:d>
                      <m:dPr>
                        <m:ctrlPr>
                          <a:rPr lang="en-US" altLang="ko-KR" sz="2000" b="1" i="1" smtClean="0">
                            <a:latin typeface="Cambria Math" panose="02040503050406030204" pitchFamily="18" charset="0"/>
                          </a:rPr>
                        </m:ctrlPr>
                      </m:dPr>
                      <m:e>
                        <m:r>
                          <a:rPr lang="en-US" altLang="ko-KR" sz="2000" b="1" i="1" smtClean="0">
                            <a:latin typeface="Cambria Math"/>
                          </a:rPr>
                          <m:t>𝒌</m:t>
                        </m:r>
                      </m:e>
                    </m:d>
                    <m:r>
                      <a:rPr lang="en-US" altLang="ko-KR" sz="2000" b="1" i="0" smtClean="0">
                        <a:latin typeface="Cambria Math"/>
                      </a:rPr>
                      <m:t>=</m:t>
                    </m:r>
                    <m:d>
                      <m:dPr>
                        <m:begChr m:val="⌊"/>
                        <m:endChr m:val="⌋"/>
                        <m:ctrlPr>
                          <a:rPr lang="en-US" altLang="ko-KR" sz="2000" i="1" smtClean="0">
                            <a:latin typeface="Cambria Math" panose="02040503050406030204" pitchFamily="18" charset="0"/>
                          </a:rPr>
                        </m:ctrlPr>
                      </m:dPr>
                      <m:e>
                        <m:r>
                          <a:rPr lang="en-US" altLang="ko-KR" sz="2000" b="1" i="1" smtClean="0">
                            <a:latin typeface="Cambria Math"/>
                          </a:rPr>
                          <m:t>𝒎</m:t>
                        </m:r>
                        <m:r>
                          <a:rPr lang="en-US" altLang="ko-KR" sz="2000" b="1" i="1" smtClean="0">
                            <a:latin typeface="Cambria Math"/>
                          </a:rPr>
                          <m:t>(</m:t>
                        </m:r>
                        <m:r>
                          <a:rPr lang="en-US" altLang="ko-KR" sz="2000" b="1" i="1" smtClean="0">
                            <a:latin typeface="Cambria Math"/>
                          </a:rPr>
                          <m:t>𝒌𝑨</m:t>
                        </m:r>
                        <m:r>
                          <a:rPr lang="en-US" altLang="ko-KR" sz="2000" b="1" i="1" smtClean="0">
                            <a:latin typeface="Cambria Math"/>
                          </a:rPr>
                          <m:t> </m:t>
                        </m:r>
                        <m:r>
                          <a:rPr lang="en-US" altLang="ko-KR" sz="2000" b="1" i="0" smtClean="0">
                            <a:latin typeface="Cambria Math"/>
                          </a:rPr>
                          <m:t>𝐦𝐨𝐝</m:t>
                        </m:r>
                        <m:r>
                          <a:rPr lang="en-US" altLang="ko-KR" sz="2000" b="1" i="1" smtClean="0">
                            <a:latin typeface="Cambria Math"/>
                          </a:rPr>
                          <m:t> </m:t>
                        </m:r>
                        <m:r>
                          <a:rPr lang="en-US" altLang="ko-KR" sz="2000" b="1" i="1" smtClean="0">
                            <a:latin typeface="Cambria Math"/>
                          </a:rPr>
                          <m:t>𝟏</m:t>
                        </m:r>
                        <m:r>
                          <a:rPr lang="en-US" altLang="ko-KR" sz="2000" b="1" i="1" smtClean="0">
                            <a:latin typeface="Cambria Math"/>
                          </a:rPr>
                          <m:t>)</m:t>
                        </m:r>
                      </m:e>
                    </m:d>
                  </m:oMath>
                </a14:m>
                <a:endParaRPr lang="en-US" altLang="ko-KR" sz="2000" dirty="0">
                  <a:latin typeface="Garamond" pitchFamily="18" charset="0"/>
                </a:endParaRPr>
              </a:p>
              <a:p>
                <a:pPr marL="800100" lvl="1" indent="-342900" algn="just" eaLnBrk="1" hangingPunct="1">
                  <a:lnSpc>
                    <a:spcPct val="90000"/>
                  </a:lnSpc>
                  <a:spcBef>
                    <a:spcPct val="50000"/>
                  </a:spcBef>
                  <a:buFont typeface="Wingdings" pitchFamily="2" charset="2"/>
                  <a:buChar char="ü"/>
                </a:pPr>
                <a:r>
                  <a:rPr lang="en-US" altLang="ko-KR" sz="2000" i="1" dirty="0">
                    <a:latin typeface="Garamond" pitchFamily="18" charset="0"/>
                  </a:rPr>
                  <a:t>A</a:t>
                </a:r>
                <a:r>
                  <a:rPr lang="en-US" altLang="ko-KR" sz="2000" dirty="0">
                    <a:latin typeface="Garamond" pitchFamily="18" charset="0"/>
                  </a:rPr>
                  <a:t> is a constant between 0 and 1. </a:t>
                </a:r>
                <a:r>
                  <a:rPr lang="en-US" altLang="ko-KR" sz="2000" i="1" dirty="0">
                    <a:latin typeface="Garamond" pitchFamily="18" charset="0"/>
                  </a:rPr>
                  <a:t>m</a:t>
                </a:r>
                <a:r>
                  <a:rPr lang="en-US" altLang="ko-KR" sz="2000" dirty="0">
                    <a:latin typeface="Garamond" pitchFamily="18" charset="0"/>
                  </a:rPr>
                  <a:t> can be a power of 2, while all the magic is in </a:t>
                </a:r>
                <a:r>
                  <a:rPr lang="en-US" altLang="ko-KR" sz="2000" i="1" dirty="0">
                    <a:latin typeface="Garamond" pitchFamily="18" charset="0"/>
                  </a:rPr>
                  <a:t>A </a:t>
                </a:r>
                <a:r>
                  <a:rPr lang="en-US" altLang="ko-KR" sz="2000" dirty="0">
                    <a:latin typeface="Garamond" pitchFamily="18" charset="0"/>
                  </a:rPr>
                  <a:t>(e.g. </a:t>
                </a:r>
                <a14:m>
                  <m:oMath xmlns:m="http://schemas.openxmlformats.org/officeDocument/2006/math">
                    <m:f>
                      <m:fPr>
                        <m:ctrlPr>
                          <a:rPr lang="en-US" altLang="ko-KR" sz="2000" i="1" smtClean="0">
                            <a:latin typeface="Cambria Math" panose="02040503050406030204" pitchFamily="18" charset="0"/>
                          </a:rPr>
                        </m:ctrlPr>
                      </m:fPr>
                      <m:num>
                        <m:rad>
                          <m:radPr>
                            <m:degHide m:val="on"/>
                            <m:ctrlPr>
                              <a:rPr lang="en-US" altLang="ko-KR" sz="2000" i="1" smtClean="0">
                                <a:latin typeface="Cambria Math" panose="02040503050406030204" pitchFamily="18" charset="0"/>
                              </a:rPr>
                            </m:ctrlPr>
                          </m:radPr>
                          <m:deg/>
                          <m:e>
                            <m:r>
                              <a:rPr lang="en-US" altLang="ko-KR" sz="2000" b="1" i="1" smtClean="0">
                                <a:latin typeface="Cambria Math"/>
                              </a:rPr>
                              <m:t>𝟓</m:t>
                            </m:r>
                          </m:e>
                        </m:rad>
                        <m:r>
                          <a:rPr lang="en-US" altLang="ko-KR" sz="2000" b="1" i="1" smtClean="0">
                            <a:latin typeface="Cambria Math"/>
                          </a:rPr>
                          <m:t>−</m:t>
                        </m:r>
                        <m:r>
                          <a:rPr lang="en-US" altLang="ko-KR" sz="2000" b="1" i="1" smtClean="0">
                            <a:latin typeface="Cambria Math"/>
                          </a:rPr>
                          <m:t>𝟏</m:t>
                        </m:r>
                      </m:num>
                      <m:den>
                        <m:r>
                          <a:rPr lang="en-US" altLang="ko-KR" sz="2000" b="1" i="1" smtClean="0">
                            <a:latin typeface="Cambria Math"/>
                          </a:rPr>
                          <m:t>𝟐</m:t>
                        </m:r>
                      </m:den>
                    </m:f>
                  </m:oMath>
                </a14:m>
                <a:r>
                  <a:rPr lang="en-US" altLang="ko-KR" sz="2000" dirty="0">
                    <a:latin typeface="Garamond" pitchFamily="18" charset="0"/>
                  </a:rPr>
                  <a:t>) </a:t>
                </a:r>
              </a:p>
              <a:p>
                <a:pPr marL="342900" indent="-342900" algn="just" eaLnBrk="1" hangingPunct="1">
                  <a:lnSpc>
                    <a:spcPct val="90000"/>
                  </a:lnSpc>
                  <a:spcBef>
                    <a:spcPct val="50000"/>
                  </a:spcBef>
                  <a:buFont typeface="Arial" pitchFamily="34" charset="0"/>
                  <a:buChar char="•"/>
                </a:pPr>
                <a:r>
                  <a:rPr lang="en-US" altLang="ko-KR" sz="2000" dirty="0">
                    <a:latin typeface="Garamond" pitchFamily="18" charset="0"/>
                  </a:rPr>
                  <a:t>Multiply, Add, and Divide (MAD): </a:t>
                </a:r>
                <a14:m>
                  <m:oMath xmlns:m="http://schemas.openxmlformats.org/officeDocument/2006/math">
                    <m:r>
                      <a:rPr lang="en-US" altLang="ko-KR" sz="2000" b="1" i="1" smtClean="0">
                        <a:latin typeface="Cambria Math"/>
                      </a:rPr>
                      <m:t>𝒉</m:t>
                    </m:r>
                    <m:d>
                      <m:dPr>
                        <m:ctrlPr>
                          <a:rPr lang="en-US" altLang="ko-KR" sz="2000" b="1" i="1" smtClean="0">
                            <a:latin typeface="Cambria Math" panose="02040503050406030204" pitchFamily="18" charset="0"/>
                          </a:rPr>
                        </m:ctrlPr>
                      </m:dPr>
                      <m:e>
                        <m:r>
                          <a:rPr lang="en-US" altLang="ko-KR" sz="2000" b="1" i="1" smtClean="0">
                            <a:latin typeface="Cambria Math"/>
                          </a:rPr>
                          <m:t>𝒌</m:t>
                        </m:r>
                      </m:e>
                    </m:d>
                    <m:r>
                      <a:rPr lang="en-US" altLang="ko-KR" sz="2000" b="1" i="1" smtClean="0">
                        <a:latin typeface="Cambria Math"/>
                      </a:rPr>
                      <m:t>=</m:t>
                    </m:r>
                    <m:d>
                      <m:dPr>
                        <m:begChr m:val="|"/>
                        <m:endChr m:val="|"/>
                        <m:ctrlPr>
                          <a:rPr lang="en-US" altLang="ko-KR" sz="2000" b="1" i="1" smtClean="0">
                            <a:latin typeface="Cambria Math" panose="02040503050406030204" pitchFamily="18" charset="0"/>
                          </a:rPr>
                        </m:ctrlPr>
                      </m:dPr>
                      <m:e>
                        <m:r>
                          <a:rPr lang="en-US" altLang="ko-KR" sz="2000" b="1" i="1" smtClean="0">
                            <a:latin typeface="Cambria Math"/>
                          </a:rPr>
                          <m:t>𝒂𝒌</m:t>
                        </m:r>
                        <m:r>
                          <a:rPr lang="en-US" altLang="ko-KR" sz="2000" b="1" i="1" smtClean="0">
                            <a:latin typeface="Cambria Math"/>
                          </a:rPr>
                          <m:t>+</m:t>
                        </m:r>
                        <m:r>
                          <a:rPr lang="en-US" altLang="ko-KR" sz="2000" b="1" i="1" smtClean="0">
                            <a:latin typeface="Cambria Math"/>
                          </a:rPr>
                          <m:t>𝒃</m:t>
                        </m:r>
                      </m:e>
                    </m:d>
                    <m:r>
                      <a:rPr lang="en-US" altLang="ko-KR" sz="2000" b="1" i="0" smtClean="0">
                        <a:latin typeface="Cambria Math"/>
                      </a:rPr>
                      <m:t> </m:t>
                    </m:r>
                    <m:r>
                      <a:rPr lang="en-US" altLang="ko-KR" sz="2000" b="1" i="0" smtClean="0">
                        <a:latin typeface="Cambria Math"/>
                      </a:rPr>
                      <m:t>𝐦𝐨𝐝</m:t>
                    </m:r>
                    <m:r>
                      <a:rPr lang="en-US" altLang="ko-KR" sz="2000" b="1" i="1" smtClean="0">
                        <a:latin typeface="Cambria Math"/>
                      </a:rPr>
                      <m:t> </m:t>
                    </m:r>
                    <m:r>
                      <a:rPr lang="en-US" altLang="ko-KR" sz="2000" b="1" i="1" smtClean="0">
                        <a:latin typeface="Cambria Math"/>
                      </a:rPr>
                      <m:t>𝒎</m:t>
                    </m:r>
                  </m:oMath>
                </a14:m>
                <a:endParaRPr lang="en-US" altLang="ko-KR" sz="2000" b="1" dirty="0">
                  <a:latin typeface="Garamond" pitchFamily="18" charset="0"/>
                </a:endParaRPr>
              </a:p>
              <a:p>
                <a:pPr marL="800100" lvl="1" indent="-342900" algn="just" eaLnBrk="1" hangingPunct="1">
                  <a:lnSpc>
                    <a:spcPct val="90000"/>
                  </a:lnSpc>
                  <a:spcBef>
                    <a:spcPct val="50000"/>
                  </a:spcBef>
                  <a:buFont typeface="Wingdings" pitchFamily="2" charset="2"/>
                  <a:buChar char="ü"/>
                </a:pPr>
                <a:r>
                  <a:rPr lang="en-US" altLang="ko-KR" sz="2000" dirty="0">
                    <a:latin typeface="Garamond" pitchFamily="18" charset="0"/>
                  </a:rPr>
                  <a:t>Eliminates patterns provided </a:t>
                </a:r>
                <a14:m>
                  <m:oMath xmlns:m="http://schemas.openxmlformats.org/officeDocument/2006/math">
                    <m:r>
                      <a:rPr lang="en-US" altLang="ko-KR" sz="2000" b="1" i="0" smtClean="0">
                        <a:latin typeface="Cambria Math"/>
                      </a:rPr>
                      <m:t>(</m:t>
                    </m:r>
                    <m:r>
                      <a:rPr lang="en-US" altLang="ko-KR" sz="2000" b="1" i="1" smtClean="0">
                        <a:latin typeface="Cambria Math"/>
                      </a:rPr>
                      <m:t>𝒂</m:t>
                    </m:r>
                    <m:r>
                      <a:rPr lang="en-US" altLang="ko-KR" sz="2000" b="1" i="1" smtClean="0">
                        <a:latin typeface="Cambria Math"/>
                      </a:rPr>
                      <m:t> </m:t>
                    </m:r>
                    <m:r>
                      <a:rPr lang="en-US" altLang="ko-KR" sz="2000" b="1" i="0" smtClean="0">
                        <a:latin typeface="Cambria Math"/>
                      </a:rPr>
                      <m:t>𝐦𝐨𝐝</m:t>
                    </m:r>
                    <m:r>
                      <a:rPr lang="en-US" altLang="ko-KR" sz="2000" b="1" i="1" smtClean="0">
                        <a:latin typeface="Cambria Math"/>
                      </a:rPr>
                      <m:t> </m:t>
                    </m:r>
                    <m:r>
                      <a:rPr lang="en-US" altLang="ko-KR" sz="2000" b="1" i="1" smtClean="0">
                        <a:latin typeface="Cambria Math"/>
                      </a:rPr>
                      <m:t>𝒎</m:t>
                    </m:r>
                    <m:r>
                      <a:rPr lang="en-US" altLang="ko-KR" sz="2000" b="1" i="1" smtClean="0">
                        <a:latin typeface="Cambria Math"/>
                      </a:rPr>
                      <m:t>)≠</m:t>
                    </m:r>
                    <m:r>
                      <a:rPr lang="en-US" altLang="ko-KR" sz="2000" b="1" i="1" smtClean="0">
                        <a:latin typeface="Cambria Math"/>
                        <a:ea typeface="Cambria Math"/>
                      </a:rPr>
                      <m:t>𝟎</m:t>
                    </m:r>
                  </m:oMath>
                </a14:m>
                <a:endParaRPr lang="en-US" altLang="ko-KR" sz="2000" dirty="0">
                  <a:latin typeface="Garamond" pitchFamily="18" charset="0"/>
                </a:endParaRPr>
              </a:p>
              <a:p>
                <a:pPr marL="800100" lvl="1" indent="-342900" algn="just" eaLnBrk="1" hangingPunct="1">
                  <a:lnSpc>
                    <a:spcPct val="90000"/>
                  </a:lnSpc>
                  <a:spcBef>
                    <a:spcPct val="50000"/>
                  </a:spcBef>
                  <a:buFont typeface="Wingdings" pitchFamily="2" charset="2"/>
                  <a:buChar char="ü"/>
                </a:pPr>
                <a:r>
                  <a:rPr lang="en-US" altLang="ko-KR" sz="2000" dirty="0">
                    <a:latin typeface="Garamond" pitchFamily="18" charset="0"/>
                  </a:rPr>
                  <a:t>Same formula used in pseudo random number generators</a:t>
                </a:r>
              </a:p>
            </p:txBody>
          </p:sp>
        </mc:Choice>
        <mc:Fallback xmlns="">
          <p:sp>
            <p:nvSpPr>
              <p:cNvPr id="5" name="Text Box 3"/>
              <p:cNvSpPr txBox="1">
                <a:spLocks noRot="1" noChangeAspect="1" noMove="1" noResize="1" noEditPoints="1" noAdjustHandles="1" noChangeArrowheads="1" noChangeShapeType="1" noTextEdit="1"/>
              </p:cNvSpPr>
              <p:nvPr/>
            </p:nvSpPr>
            <p:spPr bwMode="auto">
              <a:xfrm>
                <a:off x="557213" y="1052736"/>
                <a:ext cx="7975600" cy="4970720"/>
              </a:xfrm>
              <a:prstGeom prst="rect">
                <a:avLst/>
              </a:prstGeom>
              <a:blipFill rotWithShape="1">
                <a:blip r:embed="rId3"/>
                <a:stretch>
                  <a:fillRect l="-764" t="-1104" r="-764" b="-13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spTree>
    <p:extLst>
      <p:ext uri="{BB962C8B-B14F-4D97-AF65-F5344CB8AC3E}">
        <p14:creationId xmlns:p14="http://schemas.microsoft.com/office/powerpoint/2010/main" val="2972200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fld id="{186B8DE0-B6B2-4F44-AD41-E66052DF2F83}" type="slidenum">
              <a:rPr kumimoji="0" lang="en-US" altLang="ko-KR" sz="1400" smtClean="0">
                <a:latin typeface="Trebuchet MS" pitchFamily="34" charset="0"/>
              </a:rPr>
              <a:pPr/>
              <a:t>9</a:t>
            </a:fld>
            <a:endParaRPr kumimoji="0" lang="en-US" altLang="ko-KR" sz="1400">
              <a:latin typeface="Trebuchet MS" pitchFamily="34" charset="0"/>
            </a:endParaRPr>
          </a:p>
        </p:txBody>
      </p:sp>
      <p:sp>
        <p:nvSpPr>
          <p:cNvPr id="6148" name="Rectangle 4"/>
          <p:cNvSpPr>
            <a:spLocks noChangeArrowheads="1"/>
          </p:cNvSpPr>
          <p:nvPr/>
        </p:nvSpPr>
        <p:spPr bwMode="auto">
          <a:xfrm>
            <a:off x="542925" y="269875"/>
            <a:ext cx="7772400" cy="63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n-US" altLang="ko-KR" sz="3600" b="1" dirty="0">
                <a:solidFill>
                  <a:schemeClr val="accent2"/>
                </a:solidFill>
                <a:effectLst>
                  <a:outerShdw blurRad="38100" dist="38100" dir="2700000" algn="tl">
                    <a:srgbClr val="000000">
                      <a:alpha val="43137"/>
                    </a:srgbClr>
                  </a:outerShdw>
                </a:effectLst>
                <a:latin typeface="+mj-lt"/>
              </a:rPr>
              <a:t>Collision Resolution</a:t>
            </a:r>
          </a:p>
        </p:txBody>
      </p:sp>
      <p:sp>
        <p:nvSpPr>
          <p:cNvPr id="5" name="Text Box 3"/>
          <p:cNvSpPr txBox="1">
            <a:spLocks noChangeArrowheads="1"/>
          </p:cNvSpPr>
          <p:nvPr/>
        </p:nvSpPr>
        <p:spPr bwMode="auto">
          <a:xfrm>
            <a:off x="557213" y="1052736"/>
            <a:ext cx="7975600" cy="257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67013" algn="l"/>
              </a:tabLst>
              <a:defRPr kumimoji="1" sz="2400">
                <a:solidFill>
                  <a:schemeClr val="tx1"/>
                </a:solidFill>
                <a:latin typeface="굴림" charset="-127"/>
                <a:ea typeface="굴림" charset="-127"/>
              </a:defRPr>
            </a:lvl1pPr>
            <a:lvl2pPr marL="742950" indent="-285750" eaLnBrk="0" hangingPunct="0">
              <a:tabLst>
                <a:tab pos="2767013" algn="l"/>
              </a:tabLst>
              <a:defRPr kumimoji="1" sz="2400">
                <a:solidFill>
                  <a:schemeClr val="tx1"/>
                </a:solidFill>
                <a:latin typeface="굴림" charset="-127"/>
                <a:ea typeface="굴림" charset="-127"/>
              </a:defRPr>
            </a:lvl2pPr>
            <a:lvl3pPr marL="1143000" indent="-228600" eaLnBrk="0" hangingPunct="0">
              <a:tabLst>
                <a:tab pos="2767013" algn="l"/>
              </a:tabLst>
              <a:defRPr kumimoji="1" sz="2400">
                <a:solidFill>
                  <a:schemeClr val="tx1"/>
                </a:solidFill>
                <a:latin typeface="굴림" charset="-127"/>
                <a:ea typeface="굴림" charset="-127"/>
              </a:defRPr>
            </a:lvl3pPr>
            <a:lvl4pPr marL="1600200" indent="-228600" eaLnBrk="0" hangingPunct="0">
              <a:tabLst>
                <a:tab pos="2767013" algn="l"/>
              </a:tabLst>
              <a:defRPr kumimoji="1" sz="2400">
                <a:solidFill>
                  <a:schemeClr val="tx1"/>
                </a:solidFill>
                <a:latin typeface="굴림" charset="-127"/>
                <a:ea typeface="굴림" charset="-127"/>
              </a:defRPr>
            </a:lvl4pPr>
            <a:lvl5pPr marL="2057400" indent="-228600" eaLnBrk="0" hangingPunct="0">
              <a:tabLst>
                <a:tab pos="2767013" algn="l"/>
              </a:tabLst>
              <a:defRPr kumimoji="1" sz="2400">
                <a:solidFill>
                  <a:schemeClr val="tx1"/>
                </a:solidFill>
                <a:latin typeface="굴림" charset="-127"/>
                <a:ea typeface="굴림" charset="-127"/>
              </a:defRPr>
            </a:lvl5pPr>
            <a:lvl6pPr marL="25146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6pPr>
            <a:lvl7pPr marL="29718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7pPr>
            <a:lvl8pPr marL="34290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8pPr>
            <a:lvl9pPr marL="3886200" indent="-228600" eaLnBrk="0" fontAlgn="base" hangingPunct="0">
              <a:spcBef>
                <a:spcPct val="0"/>
              </a:spcBef>
              <a:spcAft>
                <a:spcPct val="0"/>
              </a:spcAft>
              <a:tabLst>
                <a:tab pos="2767013" algn="l"/>
              </a:tabLst>
              <a:defRPr kumimoji="1" sz="2400">
                <a:solidFill>
                  <a:schemeClr val="tx1"/>
                </a:solidFill>
                <a:latin typeface="굴림" charset="-127"/>
                <a:ea typeface="굴림" charset="-127"/>
              </a:defRPr>
            </a:lvl9pPr>
          </a:lstStyle>
          <a:p>
            <a:pPr algn="just" eaLnBrk="1" hangingPunct="1">
              <a:lnSpc>
                <a:spcPct val="90000"/>
              </a:lnSpc>
              <a:spcBef>
                <a:spcPct val="50000"/>
              </a:spcBef>
            </a:pPr>
            <a:r>
              <a:rPr lang="en-US" altLang="ko-KR" dirty="0">
                <a:effectLst>
                  <a:outerShdw blurRad="38100" dist="38100" dir="2700000" algn="tl">
                    <a:srgbClr val="000000">
                      <a:alpha val="43137"/>
                    </a:srgbClr>
                  </a:outerShdw>
                </a:effectLst>
                <a:latin typeface="Garamond" pitchFamily="18" charset="0"/>
              </a:rPr>
              <a:t>Two approaches for collision resolution</a:t>
            </a:r>
          </a:p>
          <a:p>
            <a:pPr algn="just" eaLnBrk="1" hangingPunct="1">
              <a:lnSpc>
                <a:spcPct val="90000"/>
              </a:lnSpc>
              <a:spcBef>
                <a:spcPct val="50000"/>
              </a:spcBef>
            </a:pPr>
            <a:endParaRPr lang="en-US" altLang="ko-KR" sz="2000" dirty="0">
              <a:latin typeface="Garamond" pitchFamily="18" charset="0"/>
            </a:endParaRPr>
          </a:p>
          <a:p>
            <a:pPr marL="342900" indent="-342900" algn="just" eaLnBrk="1" hangingPunct="1">
              <a:lnSpc>
                <a:spcPct val="90000"/>
              </a:lnSpc>
              <a:spcBef>
                <a:spcPct val="50000"/>
              </a:spcBef>
              <a:buFont typeface="Arial" pitchFamily="34" charset="0"/>
              <a:buChar char="•"/>
            </a:pPr>
            <a:r>
              <a:rPr lang="en-US" altLang="ko-KR" sz="2000" u="sng" dirty="0">
                <a:solidFill>
                  <a:srgbClr val="FF0000"/>
                </a:solidFill>
                <a:latin typeface="Garamond" pitchFamily="18" charset="0"/>
              </a:rPr>
              <a:t>Separate chaining (Closed addressing)</a:t>
            </a:r>
          </a:p>
          <a:p>
            <a:pPr marL="799200" lvl="1" indent="-342900" algn="just" eaLnBrk="1" hangingPunct="1">
              <a:lnSpc>
                <a:spcPct val="90000"/>
              </a:lnSpc>
              <a:spcBef>
                <a:spcPct val="50000"/>
              </a:spcBef>
              <a:buFont typeface="Wingdings" pitchFamily="2" charset="2"/>
              <a:buChar char="ü"/>
            </a:pPr>
            <a:r>
              <a:rPr lang="en-US" altLang="ko-KR" sz="2000" dirty="0">
                <a:latin typeface="Garamond" pitchFamily="18" charset="0"/>
              </a:rPr>
              <a:t>Put keys that collide in a linked-list  associated with index</a:t>
            </a:r>
          </a:p>
          <a:p>
            <a:pPr marL="342900" indent="-342900" algn="just" eaLnBrk="1" hangingPunct="1">
              <a:lnSpc>
                <a:spcPct val="90000"/>
              </a:lnSpc>
              <a:spcBef>
                <a:spcPct val="50000"/>
              </a:spcBef>
              <a:buFont typeface="Arial" pitchFamily="34" charset="0"/>
              <a:buChar char="•"/>
            </a:pPr>
            <a:r>
              <a:rPr lang="en-US" altLang="ko-KR" sz="2000" u="sng" dirty="0">
                <a:solidFill>
                  <a:srgbClr val="FF0000"/>
                </a:solidFill>
                <a:latin typeface="Garamond" pitchFamily="18" charset="0"/>
              </a:rPr>
              <a:t>Open addressing</a:t>
            </a:r>
          </a:p>
          <a:p>
            <a:pPr marL="800100" lvl="1" indent="-342900" algn="just" eaLnBrk="1" hangingPunct="1">
              <a:lnSpc>
                <a:spcPct val="90000"/>
              </a:lnSpc>
              <a:spcBef>
                <a:spcPct val="50000"/>
              </a:spcBef>
              <a:buFont typeface="Wingdings" pitchFamily="2" charset="2"/>
              <a:buChar char="ü"/>
            </a:pPr>
            <a:r>
              <a:rPr lang="en-US" altLang="ko-KR" sz="2000" dirty="0">
                <a:latin typeface="Garamond" pitchFamily="18" charset="0"/>
              </a:rPr>
              <a:t>When a key collides, find next empty slot and put it there</a:t>
            </a:r>
          </a:p>
        </p:txBody>
      </p:sp>
    </p:spTree>
    <p:extLst>
      <p:ext uri="{BB962C8B-B14F-4D97-AF65-F5344CB8AC3E}">
        <p14:creationId xmlns:p14="http://schemas.microsoft.com/office/powerpoint/2010/main" val="1477252528"/>
      </p:ext>
    </p:extLst>
  </p:cSld>
  <p:clrMapOvr>
    <a:masterClrMapping/>
  </p:clrMapOvr>
</p:sld>
</file>

<file path=ppt/theme/theme1.xml><?xml version="1.0" encoding="utf-8"?>
<a:theme xmlns:a="http://schemas.openxmlformats.org/drawingml/2006/main" name="1_기본 디자인">
  <a:themeElements>
    <a:clrScheme name="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기본 디자인">
      <a:majorFont>
        <a:latin typeface="Segoe UI"/>
        <a:ea typeface="맑은 고딕"/>
        <a:cs typeface=""/>
      </a:majorFont>
      <a:minorFont>
        <a:latin typeface="Segoe UI"/>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seoul</Template>
  <TotalTime>5982</TotalTime>
  <Words>3120</Words>
  <Application>Microsoft Macintosh PowerPoint</Application>
  <PresentationFormat>화면 슬라이드 쇼(4:3)</PresentationFormat>
  <Paragraphs>501</Paragraphs>
  <Slides>33</Slides>
  <Notes>11</Notes>
  <HiddenSlides>0</HiddenSlides>
  <MMClips>0</MMClips>
  <ScaleCrop>false</ScaleCrop>
  <HeadingPairs>
    <vt:vector size="8" baseType="variant">
      <vt:variant>
        <vt:lpstr>사용한 글꼴</vt:lpstr>
      </vt:variant>
      <vt:variant>
        <vt:i4>9</vt:i4>
      </vt:variant>
      <vt:variant>
        <vt:lpstr>테마</vt:lpstr>
      </vt:variant>
      <vt:variant>
        <vt:i4>1</vt:i4>
      </vt:variant>
      <vt:variant>
        <vt:lpstr>포함된 OLE 서버</vt:lpstr>
      </vt:variant>
      <vt:variant>
        <vt:i4>1</vt:i4>
      </vt:variant>
      <vt:variant>
        <vt:lpstr>슬라이드 제목</vt:lpstr>
      </vt:variant>
      <vt:variant>
        <vt:i4>33</vt:i4>
      </vt:variant>
    </vt:vector>
  </HeadingPairs>
  <TitlesOfParts>
    <vt:vector size="44" baseType="lpstr">
      <vt:lpstr>굴림</vt:lpstr>
      <vt:lpstr>맑은 고딕</vt:lpstr>
      <vt:lpstr>Arial</vt:lpstr>
      <vt:lpstr>Cambria Math</vt:lpstr>
      <vt:lpstr>Garamond</vt:lpstr>
      <vt:lpstr>Segoe UI</vt:lpstr>
      <vt:lpstr>Times New Roman</vt:lpstr>
      <vt:lpstr>Trebuchet MS</vt:lpstr>
      <vt:lpstr>Wingdings</vt:lpstr>
      <vt:lpstr>1_기본 디자인</vt:lpstr>
      <vt:lpstr>Equation</vt:lpstr>
      <vt:lpstr>자료구조 및 알고리즘  - Hashing</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Administrator</dc:creator>
  <cp:lastModifiedBy>정준상</cp:lastModifiedBy>
  <cp:revision>396</cp:revision>
  <cp:lastPrinted>2013-04-10T08:29:55Z</cp:lastPrinted>
  <dcterms:created xsi:type="dcterms:W3CDTF">2000-03-05T06:23:56Z</dcterms:created>
  <dcterms:modified xsi:type="dcterms:W3CDTF">2022-04-12T10:52:18Z</dcterms:modified>
</cp:coreProperties>
</file>