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37" r:id="rId2"/>
    <p:sldId id="366" r:id="rId3"/>
    <p:sldId id="375" r:id="rId4"/>
    <p:sldId id="386" r:id="rId5"/>
    <p:sldId id="387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90" r:id="rId14"/>
    <p:sldId id="383" r:id="rId15"/>
    <p:sldId id="389" r:id="rId16"/>
    <p:sldId id="384" r:id="rId17"/>
    <p:sldId id="385" r:id="rId18"/>
  </p:sldIdLst>
  <p:sldSz cx="9144000" cy="6858000" type="screen4x3"/>
  <p:notesSz cx="6807200" cy="99393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CC"/>
    <a:srgbClr val="0033CC"/>
    <a:srgbClr val="FFFF99"/>
    <a:srgbClr val="0099CC"/>
    <a:srgbClr val="339966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39" autoAdjust="0"/>
    <p:restoredTop sz="76150" autoAdjust="0"/>
  </p:normalViewPr>
  <p:slideViewPr>
    <p:cSldViewPr>
      <p:cViewPr varScale="1">
        <p:scale>
          <a:sx n="86" d="100"/>
          <a:sy n="86" d="100"/>
        </p:scale>
        <p:origin x="-4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136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61B09D-FE32-4E30-B5DC-8124FD2492B7}" type="datetimeFigureOut">
              <a:rPr lang="ko-KR" altLang="en-US"/>
              <a:pPr>
                <a:defRPr/>
              </a:pPr>
              <a:t>2013-06-17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B6CAFC-2A08-495F-9278-B57EB230F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F3182DE-BE29-48FE-8101-8F57BFCEC8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671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97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189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시행 횟수 </a:t>
            </a:r>
            <a:r>
              <a:rPr lang="en-US" altLang="ko-KR" baseline="0" dirty="0" smtClean="0"/>
              <a:t>log 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512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2279C-15A0-4044-8139-B8F1D3194092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root</a:t>
            </a:r>
            <a:r>
              <a:rPr lang="ko-KR" altLang="en-US"/>
              <a:t>에서 시작해서 </a:t>
            </a:r>
            <a:r>
              <a:rPr lang="en-US" altLang="ko-KR"/>
              <a:t>percolate-up </a:t>
            </a:r>
            <a:r>
              <a:rPr lang="ko-KR" altLang="en-US"/>
              <a:t>할 수도 있기는 하지만</a:t>
            </a:r>
            <a:r>
              <a:rPr lang="en-US" altLang="ko-KR"/>
              <a:t>, </a:t>
            </a:r>
            <a:r>
              <a:rPr lang="ko-KR" altLang="en-US"/>
              <a:t>그럴 경우 </a:t>
            </a:r>
            <a:r>
              <a:rPr lang="en-US" altLang="ko-KR"/>
              <a:t>leaf </a:t>
            </a:r>
            <a:r>
              <a:rPr lang="ko-KR" altLang="en-US"/>
              <a:t>까지 테스트하게 되어서 더 많은 노드를 봐야 함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2279C-15A0-4044-8139-B8F1D3194092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root</a:t>
            </a:r>
            <a:r>
              <a:rPr lang="ko-KR" altLang="en-US"/>
              <a:t>에서 시작해서 </a:t>
            </a:r>
            <a:r>
              <a:rPr lang="en-US" altLang="ko-KR"/>
              <a:t>percolate-up </a:t>
            </a:r>
            <a:r>
              <a:rPr lang="ko-KR" altLang="en-US"/>
              <a:t>할 수도 있기는 하지만</a:t>
            </a:r>
            <a:r>
              <a:rPr lang="en-US" altLang="ko-KR"/>
              <a:t>, </a:t>
            </a:r>
            <a:r>
              <a:rPr lang="ko-KR" altLang="en-US"/>
              <a:t>그럴 경우 </a:t>
            </a:r>
            <a:r>
              <a:rPr lang="en-US" altLang="ko-KR"/>
              <a:t>leaf </a:t>
            </a:r>
            <a:r>
              <a:rPr lang="ko-KR" altLang="en-US"/>
              <a:t>까지 테스트하게 되어서 더 많은 노드를 봐야 함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8637-B4C2-45FA-AD57-3E0AA6F273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55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15959-D091-4DC8-B350-343CF7AD98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99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9769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9769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4D87-3114-4C06-A194-6180940957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18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3E8BE-CCA0-41B3-B314-8C3E413AC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36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067175"/>
            <a:ext cx="40386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61D6B-85C5-4B43-9335-C3ED2C5CD3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53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F7AC-8578-4BDC-ADBC-EEC49446FF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0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1438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AF86-D035-4F02-8527-EF0B54C2FD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25533-763B-4113-B13D-80718CA67B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0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9C6A-970C-4A93-A29E-F2440D02CA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25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01865-7BF3-4F92-B4E0-EB2397518E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7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4CF3B-F8F3-4A4E-BB43-71DC77DE2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2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0" y="6524625"/>
            <a:ext cx="28575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aseline="0"/>
            </a:lvl1pPr>
          </a:lstStyle>
          <a:p>
            <a:pPr>
              <a:defRPr/>
            </a:pPr>
            <a:fld id="{9CA21EB0-CF16-4589-A10D-A5D81D52349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0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FC97C-83B0-4793-9514-AC24077267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0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2DBF-55C5-44AA-AE30-C3047F3892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0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26273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32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fld id="{AC606AC8-5602-4267-A098-B0C9D07001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Freeform 6"/>
          <p:cNvSpPr>
            <a:spLocks noChangeArrowheads="1"/>
          </p:cNvSpPr>
          <p:nvPr/>
        </p:nvSpPr>
        <p:spPr bwMode="auto">
          <a:xfrm>
            <a:off x="381000" y="228600"/>
            <a:ext cx="73152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73152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99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66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60848"/>
            <a:ext cx="8062913" cy="722313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자료구조 및 알고리즘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 Priority Queues (Heap)</a:t>
            </a:r>
            <a:endParaRPr lang="ko-KR" altLang="en-US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886200"/>
            <a:ext cx="76327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 dirty="0" err="1" smtClean="0"/>
              <a:t>Taehyoun</a:t>
            </a:r>
            <a:r>
              <a:rPr lang="en-US" altLang="ko-KR" sz="2800" b="1" smtClean="0"/>
              <a:t> Kim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b="1" smtClean="0"/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Dept. of Mechanical &amp; Information Engineering,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University of Seoul</a:t>
            </a:r>
          </a:p>
        </p:txBody>
      </p:sp>
    </p:spTree>
    <p:extLst>
      <p:ext uri="{BB962C8B-B14F-4D97-AF65-F5344CB8AC3E}">
        <p14:creationId xmlns:p14="http://schemas.microsoft.com/office/powerpoint/2010/main" val="15305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FC622-9BE7-4D66-B421-F1D60D065AE5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2361" y="1052736"/>
            <a:ext cx="4873735" cy="54784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ko-KR" sz="1400" dirty="0" err="1">
                <a:latin typeface="Garamond" pitchFamily="18" charset="0"/>
              </a:rPr>
              <a:t>struct</a:t>
            </a:r>
            <a:r>
              <a:rPr lang="en-US" altLang="ko-KR" sz="1400" dirty="0">
                <a:latin typeface="Garamond" pitchFamily="18" charset="0"/>
              </a:rPr>
              <a:t> </a:t>
            </a:r>
            <a:r>
              <a:rPr lang="en-US" altLang="ko-KR" sz="1400" dirty="0" err="1">
                <a:latin typeface="Garamond" pitchFamily="18" charset="0"/>
              </a:rPr>
              <a:t>HeapStruct</a:t>
            </a:r>
            <a:endParaRPr lang="en-US" altLang="ko-KR" sz="1400" dirty="0">
              <a:latin typeface="Garamond" pitchFamily="18" charset="0"/>
            </a:endParaRPr>
          </a:p>
          <a:p>
            <a:pPr algn="just"/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</a:t>
            </a:r>
            <a:r>
              <a:rPr lang="en-US" altLang="ko-KR" sz="1400" dirty="0" err="1">
                <a:latin typeface="Garamond" pitchFamily="18" charset="0"/>
              </a:rPr>
              <a:t>int</a:t>
            </a:r>
            <a:r>
              <a:rPr lang="en-US" altLang="ko-KR" sz="1400" dirty="0">
                <a:latin typeface="Garamond" pitchFamily="18" charset="0"/>
              </a:rPr>
              <a:t> Capacity;   </a:t>
            </a:r>
            <a:r>
              <a:rPr lang="en-US" altLang="ko-KR" sz="1400" dirty="0" smtClean="0">
                <a:latin typeface="Garamond" pitchFamily="18" charset="0"/>
              </a:rPr>
              <a:t>		</a:t>
            </a:r>
            <a:r>
              <a:rPr lang="en-US" altLang="ko-KR" sz="1400" dirty="0" smtClean="0">
                <a:solidFill>
                  <a:srgbClr val="0000FF"/>
                </a:solidFill>
                <a:latin typeface="Garamond" pitchFamily="18" charset="0"/>
              </a:rPr>
              <a:t>// </a:t>
            </a:r>
            <a:r>
              <a:rPr lang="en-US" altLang="ko-KR" sz="1400" dirty="0">
                <a:solidFill>
                  <a:srgbClr val="0000FF"/>
                </a:solidFill>
                <a:latin typeface="Garamond" pitchFamily="18" charset="0"/>
              </a:rPr>
              <a:t>max heap capacity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</a:t>
            </a:r>
            <a:r>
              <a:rPr lang="en-US" altLang="ko-KR" sz="1400" dirty="0" err="1">
                <a:latin typeface="Garamond" pitchFamily="18" charset="0"/>
              </a:rPr>
              <a:t>int</a:t>
            </a:r>
            <a:r>
              <a:rPr lang="en-US" altLang="ko-KR" sz="1400" dirty="0">
                <a:latin typeface="Garamond" pitchFamily="18" charset="0"/>
              </a:rPr>
              <a:t> Size;          </a:t>
            </a:r>
            <a:r>
              <a:rPr lang="en-US" altLang="ko-KR" sz="1400" dirty="0" smtClean="0">
                <a:latin typeface="Garamond" pitchFamily="18" charset="0"/>
              </a:rPr>
              <a:t>		</a:t>
            </a:r>
            <a:r>
              <a:rPr lang="en-US" altLang="ko-KR" sz="1400" dirty="0" smtClean="0">
                <a:solidFill>
                  <a:srgbClr val="0000FF"/>
                </a:solidFill>
                <a:latin typeface="Garamond" pitchFamily="18" charset="0"/>
              </a:rPr>
              <a:t>// </a:t>
            </a:r>
            <a:r>
              <a:rPr lang="en-US" altLang="ko-KR" sz="1400" dirty="0">
                <a:solidFill>
                  <a:srgbClr val="0000FF"/>
                </a:solidFill>
                <a:latin typeface="Garamond" pitchFamily="18" charset="0"/>
              </a:rPr>
              <a:t>current heap size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</a:t>
            </a:r>
            <a:r>
              <a:rPr lang="en-US" altLang="ko-KR" sz="1400" dirty="0" err="1">
                <a:latin typeface="Garamond" pitchFamily="18" charset="0"/>
              </a:rPr>
              <a:t>ElementType</a:t>
            </a:r>
            <a:r>
              <a:rPr lang="en-US" altLang="ko-KR" sz="1400" dirty="0">
                <a:latin typeface="Garamond" pitchFamily="18" charset="0"/>
              </a:rPr>
              <a:t> *Elements</a:t>
            </a:r>
            <a:r>
              <a:rPr lang="en-US" altLang="ko-KR" sz="1400" dirty="0" smtClean="0">
                <a:latin typeface="Garamond" pitchFamily="18" charset="0"/>
              </a:rPr>
              <a:t>;	</a:t>
            </a:r>
            <a:r>
              <a:rPr lang="en-US" altLang="ko-KR" sz="1400" dirty="0" smtClean="0">
                <a:solidFill>
                  <a:srgbClr val="0000FF"/>
                </a:solidFill>
                <a:latin typeface="Garamond" pitchFamily="18" charset="0"/>
              </a:rPr>
              <a:t>// Array</a:t>
            </a:r>
            <a:endParaRPr lang="en-US" altLang="ko-KR" sz="1400" dirty="0">
              <a:solidFill>
                <a:srgbClr val="0000FF"/>
              </a:solidFill>
              <a:latin typeface="Garamond" pitchFamily="18" charset="0"/>
            </a:endParaRPr>
          </a:p>
          <a:p>
            <a:pPr algn="just"/>
            <a:r>
              <a:rPr lang="en-US" altLang="ko-KR" sz="1400" dirty="0">
                <a:latin typeface="Garamond" pitchFamily="18" charset="0"/>
              </a:rPr>
              <a:t>};</a:t>
            </a:r>
          </a:p>
          <a:p>
            <a:pPr algn="just"/>
            <a:endParaRPr lang="en-US" altLang="ko-KR" sz="1400" dirty="0">
              <a:latin typeface="Garamond" pitchFamily="18" charset="0"/>
            </a:endParaRPr>
          </a:p>
          <a:p>
            <a:pPr algn="just"/>
            <a:r>
              <a:rPr lang="en-US" altLang="ko-KR" sz="1400" dirty="0">
                <a:latin typeface="Garamond" pitchFamily="18" charset="0"/>
              </a:rPr>
              <a:t>void</a:t>
            </a: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Insert</a:t>
            </a:r>
            <a:r>
              <a:rPr lang="en-US" altLang="ko-KR" sz="1400" dirty="0">
                <a:latin typeface="Garamond" pitchFamily="18" charset="0"/>
              </a:rPr>
              <a:t>( </a:t>
            </a:r>
            <a:r>
              <a:rPr lang="en-US" altLang="ko-KR" sz="1400" dirty="0" err="1">
                <a:latin typeface="Garamond" pitchFamily="18" charset="0"/>
              </a:rPr>
              <a:t>ElementType</a:t>
            </a:r>
            <a:r>
              <a:rPr lang="en-US" altLang="ko-KR" sz="1400" dirty="0">
                <a:latin typeface="Garamond" pitchFamily="18" charset="0"/>
              </a:rPr>
              <a:t> X, </a:t>
            </a:r>
            <a:r>
              <a:rPr lang="en-US" altLang="ko-KR" sz="1400" dirty="0" err="1">
                <a:latin typeface="Garamond" pitchFamily="18" charset="0"/>
              </a:rPr>
              <a:t>PriorityQueue</a:t>
            </a:r>
            <a:r>
              <a:rPr lang="en-US" altLang="ko-KR" sz="1400" dirty="0">
                <a:latin typeface="Garamond" pitchFamily="18" charset="0"/>
              </a:rPr>
              <a:t> H )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</a:t>
            </a:r>
            <a:r>
              <a:rPr lang="en-US" altLang="ko-KR" sz="1400" dirty="0" err="1">
                <a:latin typeface="Garamond" pitchFamily="18" charset="0"/>
              </a:rPr>
              <a:t>int</a:t>
            </a:r>
            <a:r>
              <a:rPr lang="en-US" altLang="ko-KR" sz="1400" dirty="0">
                <a:latin typeface="Garamond" pitchFamily="18" charset="0"/>
              </a:rPr>
              <a:t> </a:t>
            </a:r>
            <a:r>
              <a:rPr lang="en-US" altLang="ko-KR" sz="1400" dirty="0" err="1">
                <a:latin typeface="Garamond" pitchFamily="18" charset="0"/>
              </a:rPr>
              <a:t>i</a:t>
            </a:r>
            <a:r>
              <a:rPr lang="en-US" altLang="ko-KR" sz="1400" dirty="0" smtClean="0">
                <a:latin typeface="Garamond" pitchFamily="18" charset="0"/>
              </a:rPr>
              <a:t>;</a:t>
            </a:r>
          </a:p>
          <a:p>
            <a:pPr algn="just"/>
            <a:endParaRPr lang="en-US" altLang="ko-KR" sz="1400" dirty="0">
              <a:latin typeface="Garamond" pitchFamily="18" charset="0"/>
            </a:endParaRPr>
          </a:p>
          <a:p>
            <a:pPr algn="just"/>
            <a:r>
              <a:rPr lang="en-US" altLang="ko-KR" sz="1400" dirty="0">
                <a:latin typeface="Garamond" pitchFamily="18" charset="0"/>
              </a:rPr>
              <a:t>   if (</a:t>
            </a:r>
            <a:r>
              <a:rPr lang="en-US" altLang="ko-KR" sz="1400" dirty="0" err="1">
                <a:latin typeface="Garamond" pitchFamily="18" charset="0"/>
              </a:rPr>
              <a:t>IsFull</a:t>
            </a:r>
            <a:r>
              <a:rPr lang="en-US" altLang="ko-KR" sz="1400" dirty="0">
                <a:latin typeface="Garamond" pitchFamily="18" charset="0"/>
              </a:rPr>
              <a:t>( H ) )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{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   Error( “Priority queue is full” );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   return;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}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</a:t>
            </a:r>
            <a:endParaRPr lang="en-US" altLang="ko-KR" sz="1400" dirty="0" smtClean="0">
              <a:latin typeface="Garamond" pitchFamily="18" charset="0"/>
            </a:endParaRPr>
          </a:p>
          <a:p>
            <a:pPr algn="just"/>
            <a:r>
              <a:rPr lang="en-US" altLang="ko-KR" dirty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Garamond" pitchFamily="18" charset="0"/>
              </a:rPr>
              <a:t>  // percolate up until the heap-order property is met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  <a:latin typeface="Garamond" pitchFamily="18" charset="0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Garamond" pitchFamily="18" charset="0"/>
              </a:rPr>
              <a:t> = ++H-&gt;size;</a:t>
            </a:r>
            <a:endParaRPr lang="en-US" altLang="ko-KR" sz="1400" dirty="0">
              <a:solidFill>
                <a:schemeClr val="tx1"/>
              </a:solidFill>
              <a:latin typeface="Garamond" pitchFamily="18" charset="0"/>
            </a:endParaRPr>
          </a:p>
          <a:p>
            <a:pPr algn="just"/>
            <a:r>
              <a:rPr lang="en-US" altLang="ko-KR" sz="1400" dirty="0">
                <a:latin typeface="Garamond" pitchFamily="18" charset="0"/>
              </a:rPr>
              <a:t>   for</a:t>
            </a:r>
            <a:r>
              <a:rPr lang="en-US" altLang="ko-KR" sz="1400" dirty="0" smtClean="0">
                <a:latin typeface="Garamond" pitchFamily="18" charset="0"/>
              </a:rPr>
              <a:t>( ;  </a:t>
            </a:r>
            <a:r>
              <a:rPr lang="en-US" altLang="ko-KR" sz="1400" dirty="0" err="1" smtClean="0">
                <a:latin typeface="Garamond" pitchFamily="18" charset="0"/>
              </a:rPr>
              <a:t>i</a:t>
            </a:r>
            <a:r>
              <a:rPr lang="en-US" altLang="ko-KR" sz="1400" dirty="0" smtClean="0">
                <a:latin typeface="Garamond" pitchFamily="18" charset="0"/>
              </a:rPr>
              <a:t> &gt; 1 &amp;&amp; </a:t>
            </a:r>
            <a:r>
              <a:rPr lang="en-US" altLang="ko-KR" sz="1400" dirty="0">
                <a:latin typeface="Garamond" pitchFamily="18" charset="0"/>
              </a:rPr>
              <a:t>H-&gt;Elements[ </a:t>
            </a:r>
            <a:r>
              <a:rPr lang="en-US" altLang="ko-KR" sz="1400" dirty="0" err="1">
                <a:latin typeface="Garamond" pitchFamily="18" charset="0"/>
              </a:rPr>
              <a:t>i</a:t>
            </a:r>
            <a:r>
              <a:rPr lang="en-US" altLang="ko-KR" sz="1400" dirty="0">
                <a:latin typeface="Garamond" pitchFamily="18" charset="0"/>
              </a:rPr>
              <a:t>/2 ] &gt; </a:t>
            </a:r>
            <a:r>
              <a:rPr lang="en-US" altLang="ko-KR" sz="1400" dirty="0" smtClean="0">
                <a:latin typeface="Garamond" pitchFamily="18" charset="0"/>
              </a:rPr>
              <a:t>X ;  </a:t>
            </a:r>
            <a:r>
              <a:rPr lang="en-US" altLang="ko-KR" sz="1400" dirty="0" err="1">
                <a:latin typeface="Garamond" pitchFamily="18" charset="0"/>
              </a:rPr>
              <a:t>i</a:t>
            </a:r>
            <a:r>
              <a:rPr lang="en-US" altLang="ko-KR" sz="1400" dirty="0">
                <a:latin typeface="Garamond" pitchFamily="18" charset="0"/>
              </a:rPr>
              <a:t> /= 2 )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   H-&gt;Elements[ </a:t>
            </a:r>
            <a:r>
              <a:rPr lang="en-US" altLang="ko-KR" sz="1400" dirty="0" err="1">
                <a:latin typeface="Garamond" pitchFamily="18" charset="0"/>
              </a:rPr>
              <a:t>i</a:t>
            </a:r>
            <a:r>
              <a:rPr lang="en-US" altLang="ko-KR" sz="1400" dirty="0">
                <a:latin typeface="Garamond" pitchFamily="18" charset="0"/>
              </a:rPr>
              <a:t> ] = H-&gt;Elements[ </a:t>
            </a:r>
            <a:r>
              <a:rPr lang="en-US" altLang="ko-KR" sz="1400" dirty="0" err="1">
                <a:latin typeface="Garamond" pitchFamily="18" charset="0"/>
              </a:rPr>
              <a:t>i</a:t>
            </a:r>
            <a:r>
              <a:rPr lang="en-US" altLang="ko-KR" sz="1400" dirty="0">
                <a:latin typeface="Garamond" pitchFamily="18" charset="0"/>
              </a:rPr>
              <a:t>/2 ];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   H-&gt;Elements[ </a:t>
            </a:r>
            <a:r>
              <a:rPr lang="en-US" altLang="ko-KR" sz="1400" dirty="0" err="1">
                <a:latin typeface="Garamond" pitchFamily="18" charset="0"/>
              </a:rPr>
              <a:t>i</a:t>
            </a:r>
            <a:r>
              <a:rPr lang="en-US" altLang="ko-KR" sz="1400" dirty="0">
                <a:latin typeface="Garamond" pitchFamily="18" charset="0"/>
              </a:rPr>
              <a:t> ] = X;</a:t>
            </a:r>
          </a:p>
          <a:p>
            <a:pPr algn="just"/>
            <a:r>
              <a:rPr lang="en-US" altLang="ko-KR" sz="1400" dirty="0">
                <a:latin typeface="Garamond" pitchFamily="18" charset="0"/>
              </a:rPr>
              <a:t>}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Insertion into a Heap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360541" y="1052736"/>
            <a:ext cx="302735" cy="3281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995932" y="1652737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latin typeface="Garamond" pitchFamily="18" charset="0"/>
              </a:rPr>
              <a:t>16</a:t>
            </a:r>
            <a:endParaRPr lang="en-US" altLang="ko-KR" sz="1600" b="1" dirty="0">
              <a:latin typeface="Garamond" pitchFamily="18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751551" y="1660237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21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248166" y="2299615"/>
            <a:ext cx="302735" cy="32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24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216214" y="2301489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31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40152" y="3010241"/>
            <a:ext cx="302735" cy="3281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65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557942" y="3010241"/>
            <a:ext cx="302735" cy="3281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26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980362" y="3019616"/>
            <a:ext cx="302735" cy="32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32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7682637" y="2303365"/>
            <a:ext cx="302735" cy="32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19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488756" y="2301489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68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6931080" y="1330237"/>
            <a:ext cx="469943" cy="315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643915" y="1318987"/>
            <a:ext cx="448821" cy="33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6422415" y="1911488"/>
            <a:ext cx="362578" cy="3862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027885" y="1920864"/>
            <a:ext cx="293934" cy="3787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7839284" y="1952738"/>
            <a:ext cx="214730" cy="346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8268745" y="1920864"/>
            <a:ext cx="352017" cy="37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6121440" y="2593990"/>
            <a:ext cx="184810" cy="410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462897" y="2605240"/>
            <a:ext cx="242892" cy="39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7126450" y="2605240"/>
            <a:ext cx="176009" cy="408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7555911" y="3034616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600" b="1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 flipV="1">
            <a:off x="7460866" y="2614615"/>
            <a:ext cx="218251" cy="399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 rot="5400000">
            <a:off x="7080993" y="3426312"/>
            <a:ext cx="6912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</a:t>
            </a:r>
            <a:endParaRPr lang="en-US" altLang="ko-KR" sz="4000" b="1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7249655" y="4125863"/>
            <a:ext cx="302735" cy="3281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13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7885045" y="4725864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latin typeface="Garamond" pitchFamily="18" charset="0"/>
              </a:rPr>
              <a:t>16</a:t>
            </a:r>
            <a:endParaRPr lang="en-US" altLang="ko-KR" sz="1600" b="1" dirty="0">
              <a:latin typeface="Garamond" pitchFamily="18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640665" y="4733364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 smtClean="0">
                <a:solidFill>
                  <a:srgbClr val="0000FF"/>
                </a:solidFill>
                <a:latin typeface="Garamond" pitchFamily="18" charset="0"/>
              </a:rPr>
              <a:t>14</a:t>
            </a:r>
            <a:endParaRPr lang="en-US" altLang="ko-KR" sz="1600" b="1" dirty="0">
              <a:solidFill>
                <a:srgbClr val="0000FF"/>
              </a:solidFill>
              <a:latin typeface="Garamond" pitchFamily="18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137281" y="5372741"/>
            <a:ext cx="302735" cy="32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24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105328" y="5374616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21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5829265" y="6083368"/>
            <a:ext cx="302735" cy="3281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65</a:t>
            </a: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6447056" y="6083368"/>
            <a:ext cx="302735" cy="3281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26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6869476" y="6092743"/>
            <a:ext cx="302735" cy="32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32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7571750" y="5376491"/>
            <a:ext cx="302735" cy="32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19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8377869" y="5374616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68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6820194" y="4403364"/>
            <a:ext cx="469942" cy="315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7533028" y="4392114"/>
            <a:ext cx="448822" cy="33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6311529" y="4984615"/>
            <a:ext cx="362578" cy="3862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6916998" y="4993991"/>
            <a:ext cx="293935" cy="378751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7728398" y="5025865"/>
            <a:ext cx="214730" cy="346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157859" y="4993991"/>
            <a:ext cx="352017" cy="37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6010554" y="5667117"/>
            <a:ext cx="184808" cy="410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352011" y="5678367"/>
            <a:ext cx="242892" cy="397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7015563" y="5678367"/>
            <a:ext cx="176009" cy="408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7445024" y="6107743"/>
            <a:ext cx="302735" cy="32625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31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7349979" y="5687742"/>
            <a:ext cx="218251" cy="3993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7788838" y="288996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Garamond" pitchFamily="18" charset="0"/>
              </a:rPr>
              <a:t>14</a:t>
            </a:r>
            <a:endParaRPr lang="en-US" altLang="ko-KR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15C21-FBE5-4D00-9941-F4EED7D2159B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41325" y="1124744"/>
            <a:ext cx="7975600" cy="13954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Remove the root from the tree and return its value.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Remove the rightmost leaf and place it at the root.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Perform </a:t>
            </a:r>
            <a:r>
              <a:rPr lang="en-US" altLang="ko-KR" sz="2000" i="1" dirty="0">
                <a:latin typeface="Garamond" pitchFamily="18" charset="0"/>
              </a:rPr>
              <a:t>sifting/percolating down </a:t>
            </a:r>
            <a:r>
              <a:rPr lang="en-US" altLang="ko-KR" sz="2000" dirty="0">
                <a:latin typeface="Garamond" pitchFamily="18" charset="0"/>
              </a:rPr>
              <a:t>operations (if the key is larger than the smaller of its two children, then swap these two.  Repeat this.)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95936" y="3461394"/>
            <a:ext cx="8640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</a:t>
            </a:r>
            <a:endParaRPr lang="en-US" altLang="ko-KR" sz="2000" b="1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314575" y="289148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600" b="1">
              <a:latin typeface="Garamond" pitchFamily="18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887663" y="330740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14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765300" y="3313758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15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311275" y="3756670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24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2184400" y="375825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21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1033463" y="425038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65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1590675" y="425038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26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1971675" y="425673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32</a:t>
            </a: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2605088" y="375984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19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3332163" y="375825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68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1927225" y="3083570"/>
            <a:ext cx="423863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2570163" y="3075633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1468438" y="3486795"/>
            <a:ext cx="3270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2014538" y="3494733"/>
            <a:ext cx="265112" cy="2619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2746375" y="3515370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3133725" y="3494733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1196975" y="3961458"/>
            <a:ext cx="16668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1504950" y="3969395"/>
            <a:ext cx="21907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2103438" y="3969395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2490788" y="426625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600" b="1" dirty="0">
              <a:solidFill>
                <a:srgbClr val="0000FF"/>
              </a:solidFill>
              <a:latin typeface="Garamond" pitchFamily="18" charset="0"/>
            </a:endParaRP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H="1" flipV="1">
            <a:off x="2405063" y="3975745"/>
            <a:ext cx="196850" cy="2762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38" name="Freeform 26"/>
          <p:cNvSpPr>
            <a:spLocks/>
          </p:cNvSpPr>
          <p:nvPr/>
        </p:nvSpPr>
        <p:spPr bwMode="auto">
          <a:xfrm>
            <a:off x="2439988" y="2729558"/>
            <a:ext cx="327025" cy="149225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91" y="12"/>
              </a:cxn>
              <a:cxn ang="0">
                <a:pos x="206" y="20"/>
              </a:cxn>
            </a:cxnLst>
            <a:rect l="0" t="0" r="r" b="b"/>
            <a:pathLst>
              <a:path w="206" h="94">
                <a:moveTo>
                  <a:pt x="0" y="94"/>
                </a:moveTo>
                <a:cubicBezTo>
                  <a:pt x="28" y="59"/>
                  <a:pt x="57" y="24"/>
                  <a:pt x="91" y="12"/>
                </a:cubicBezTo>
                <a:cubicBezTo>
                  <a:pt x="125" y="0"/>
                  <a:pt x="165" y="10"/>
                  <a:pt x="206" y="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2727794" y="2708920"/>
            <a:ext cx="362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Garamond" pitchFamily="18" charset="0"/>
              </a:rPr>
              <a:t>13</a:t>
            </a:r>
          </a:p>
        </p:txBody>
      </p:sp>
      <p:sp>
        <p:nvSpPr>
          <p:cNvPr id="13340" name="Freeform 28"/>
          <p:cNvSpPr>
            <a:spLocks/>
          </p:cNvSpPr>
          <p:nvPr/>
        </p:nvSpPr>
        <p:spPr bwMode="auto">
          <a:xfrm>
            <a:off x="2351088" y="3101033"/>
            <a:ext cx="284162" cy="1149350"/>
          </a:xfrm>
          <a:custGeom>
            <a:avLst/>
            <a:gdLst/>
            <a:ahLst/>
            <a:cxnLst>
              <a:cxn ang="0">
                <a:pos x="179" y="724"/>
              </a:cxn>
              <a:cxn ang="0">
                <a:pos x="72" y="387"/>
              </a:cxn>
              <a:cxn ang="0">
                <a:pos x="7" y="132"/>
              </a:cxn>
              <a:cxn ang="0">
                <a:pos x="31" y="0"/>
              </a:cxn>
            </a:cxnLst>
            <a:rect l="0" t="0" r="r" b="b"/>
            <a:pathLst>
              <a:path w="179" h="724">
                <a:moveTo>
                  <a:pt x="179" y="724"/>
                </a:moveTo>
                <a:cubicBezTo>
                  <a:pt x="140" y="605"/>
                  <a:pt x="101" y="486"/>
                  <a:pt x="72" y="387"/>
                </a:cubicBezTo>
                <a:cubicBezTo>
                  <a:pt x="43" y="288"/>
                  <a:pt x="14" y="196"/>
                  <a:pt x="7" y="132"/>
                </a:cubicBezTo>
                <a:cubicBezTo>
                  <a:pt x="0" y="68"/>
                  <a:pt x="15" y="34"/>
                  <a:pt x="3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41" name="Oval 29"/>
          <p:cNvSpPr>
            <a:spLocks noChangeArrowheads="1"/>
          </p:cNvSpPr>
          <p:nvPr/>
        </p:nvSpPr>
        <p:spPr bwMode="auto">
          <a:xfrm>
            <a:off x="6477000" y="283433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600" b="1" dirty="0">
              <a:solidFill>
                <a:srgbClr val="0000FF"/>
              </a:solidFill>
              <a:latin typeface="Garamond" pitchFamily="18" charset="0"/>
            </a:endParaRPr>
          </a:p>
        </p:txBody>
      </p: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7050088" y="325025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Garamond" pitchFamily="18" charset="0"/>
              </a:rPr>
              <a:t>14</a:t>
            </a:r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>
            <a:off x="5927725" y="3256608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15</a:t>
            </a:r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5473700" y="3699520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24</a:t>
            </a:r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6346825" y="370110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21</a:t>
            </a:r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>
            <a:off x="5195888" y="419323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65</a:t>
            </a:r>
          </a:p>
        </p:txBody>
      </p:sp>
      <p:sp>
        <p:nvSpPr>
          <p:cNvPr id="13347" name="Oval 35"/>
          <p:cNvSpPr>
            <a:spLocks noChangeArrowheads="1"/>
          </p:cNvSpPr>
          <p:nvPr/>
        </p:nvSpPr>
        <p:spPr bwMode="auto">
          <a:xfrm>
            <a:off x="5753100" y="419323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26</a:t>
            </a:r>
          </a:p>
        </p:txBody>
      </p:sp>
      <p:sp>
        <p:nvSpPr>
          <p:cNvPr id="13348" name="Oval 36"/>
          <p:cNvSpPr>
            <a:spLocks noChangeArrowheads="1"/>
          </p:cNvSpPr>
          <p:nvPr/>
        </p:nvSpPr>
        <p:spPr bwMode="auto">
          <a:xfrm>
            <a:off x="6134100" y="419958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32</a:t>
            </a:r>
          </a:p>
        </p:txBody>
      </p:sp>
      <p:sp>
        <p:nvSpPr>
          <p:cNvPr id="13349" name="Oval 37"/>
          <p:cNvSpPr>
            <a:spLocks noChangeArrowheads="1"/>
          </p:cNvSpPr>
          <p:nvPr/>
        </p:nvSpPr>
        <p:spPr bwMode="auto">
          <a:xfrm>
            <a:off x="6767513" y="370269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19</a:t>
            </a:r>
          </a:p>
        </p:txBody>
      </p:sp>
      <p:sp>
        <p:nvSpPr>
          <p:cNvPr id="13350" name="Oval 38"/>
          <p:cNvSpPr>
            <a:spLocks noChangeArrowheads="1"/>
          </p:cNvSpPr>
          <p:nvPr/>
        </p:nvSpPr>
        <p:spPr bwMode="auto">
          <a:xfrm>
            <a:off x="7494588" y="370110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68</a:t>
            </a:r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6089650" y="3026420"/>
            <a:ext cx="423863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6732588" y="3018483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630863" y="3429645"/>
            <a:ext cx="3270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76963" y="3437583"/>
            <a:ext cx="265112" cy="2619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 flipH="1">
            <a:off x="6908800" y="3458220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7296150" y="3437583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 flipH="1">
            <a:off x="5359400" y="3904308"/>
            <a:ext cx="16668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667375" y="3912245"/>
            <a:ext cx="21907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6265863" y="3912245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6616700" y="464567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Garamond" pitchFamily="18" charset="0"/>
              </a:rPr>
              <a:t>14</a:t>
            </a:r>
          </a:p>
        </p:txBody>
      </p:sp>
      <p:sp>
        <p:nvSpPr>
          <p:cNvPr id="13361" name="Oval 49"/>
          <p:cNvSpPr>
            <a:spLocks noChangeArrowheads="1"/>
          </p:cNvSpPr>
          <p:nvPr/>
        </p:nvSpPr>
        <p:spPr bwMode="auto">
          <a:xfrm>
            <a:off x="7189788" y="506159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600" b="1" dirty="0">
              <a:solidFill>
                <a:srgbClr val="0000FF"/>
              </a:solidFill>
              <a:latin typeface="Garamond" pitchFamily="18" charset="0"/>
            </a:endParaRPr>
          </a:p>
        </p:txBody>
      </p:sp>
      <p:sp>
        <p:nvSpPr>
          <p:cNvPr id="13362" name="Oval 50"/>
          <p:cNvSpPr>
            <a:spLocks noChangeArrowheads="1"/>
          </p:cNvSpPr>
          <p:nvPr/>
        </p:nvSpPr>
        <p:spPr bwMode="auto">
          <a:xfrm>
            <a:off x="6067425" y="5067945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15</a:t>
            </a:r>
          </a:p>
        </p:txBody>
      </p:sp>
      <p:sp>
        <p:nvSpPr>
          <p:cNvPr id="13363" name="Oval 51"/>
          <p:cNvSpPr>
            <a:spLocks noChangeArrowheads="1"/>
          </p:cNvSpPr>
          <p:nvPr/>
        </p:nvSpPr>
        <p:spPr bwMode="auto">
          <a:xfrm>
            <a:off x="5613400" y="5510858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24</a:t>
            </a:r>
          </a:p>
        </p:txBody>
      </p:sp>
      <p:sp>
        <p:nvSpPr>
          <p:cNvPr id="13364" name="Oval 52"/>
          <p:cNvSpPr>
            <a:spLocks noChangeArrowheads="1"/>
          </p:cNvSpPr>
          <p:nvPr/>
        </p:nvSpPr>
        <p:spPr bwMode="auto">
          <a:xfrm>
            <a:off x="6486525" y="551244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21</a:t>
            </a:r>
          </a:p>
        </p:txBody>
      </p:sp>
      <p:sp>
        <p:nvSpPr>
          <p:cNvPr id="13365" name="Oval 53"/>
          <p:cNvSpPr>
            <a:spLocks noChangeArrowheads="1"/>
          </p:cNvSpPr>
          <p:nvPr/>
        </p:nvSpPr>
        <p:spPr bwMode="auto">
          <a:xfrm>
            <a:off x="5335588" y="600457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65</a:t>
            </a:r>
          </a:p>
        </p:txBody>
      </p:sp>
      <p:sp>
        <p:nvSpPr>
          <p:cNvPr id="13366" name="Oval 54"/>
          <p:cNvSpPr>
            <a:spLocks noChangeArrowheads="1"/>
          </p:cNvSpPr>
          <p:nvPr/>
        </p:nvSpPr>
        <p:spPr bwMode="auto">
          <a:xfrm>
            <a:off x="5892800" y="600457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26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6273800" y="601092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32</a:t>
            </a:r>
          </a:p>
        </p:txBody>
      </p:sp>
      <p:sp>
        <p:nvSpPr>
          <p:cNvPr id="13368" name="Oval 56"/>
          <p:cNvSpPr>
            <a:spLocks noChangeArrowheads="1"/>
          </p:cNvSpPr>
          <p:nvPr/>
        </p:nvSpPr>
        <p:spPr bwMode="auto">
          <a:xfrm>
            <a:off x="6907213" y="551403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Garamond" pitchFamily="18" charset="0"/>
              </a:rPr>
              <a:t>19</a:t>
            </a:r>
          </a:p>
        </p:txBody>
      </p:sp>
      <p:sp>
        <p:nvSpPr>
          <p:cNvPr id="13369" name="Oval 57"/>
          <p:cNvSpPr>
            <a:spLocks noChangeArrowheads="1"/>
          </p:cNvSpPr>
          <p:nvPr/>
        </p:nvSpPr>
        <p:spPr bwMode="auto">
          <a:xfrm>
            <a:off x="7634288" y="551244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68</a:t>
            </a:r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H="1">
            <a:off x="6229350" y="4837758"/>
            <a:ext cx="423863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6872288" y="4829820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 flipH="1">
            <a:off x="5770563" y="5240983"/>
            <a:ext cx="327025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6316663" y="5248920"/>
            <a:ext cx="265112" cy="2619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 flipH="1">
            <a:off x="7048500" y="5269558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75" name="Line 63"/>
          <p:cNvSpPr>
            <a:spLocks noChangeShapeType="1"/>
          </p:cNvSpPr>
          <p:nvPr/>
        </p:nvSpPr>
        <p:spPr bwMode="auto">
          <a:xfrm>
            <a:off x="7435850" y="5248920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76" name="Line 64"/>
          <p:cNvSpPr>
            <a:spLocks noChangeShapeType="1"/>
          </p:cNvSpPr>
          <p:nvPr/>
        </p:nvSpPr>
        <p:spPr bwMode="auto">
          <a:xfrm flipH="1">
            <a:off x="5499100" y="5715645"/>
            <a:ext cx="166688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77" name="Line 65"/>
          <p:cNvSpPr>
            <a:spLocks noChangeShapeType="1"/>
          </p:cNvSpPr>
          <p:nvPr/>
        </p:nvSpPr>
        <p:spPr bwMode="auto">
          <a:xfrm>
            <a:off x="5807075" y="5723583"/>
            <a:ext cx="219075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78" name="Line 66"/>
          <p:cNvSpPr>
            <a:spLocks noChangeShapeType="1"/>
          </p:cNvSpPr>
          <p:nvPr/>
        </p:nvSpPr>
        <p:spPr bwMode="auto">
          <a:xfrm flipH="1">
            <a:off x="6405563" y="5723583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79" name="Text Box 67"/>
          <p:cNvSpPr txBox="1">
            <a:spLocks noChangeArrowheads="1"/>
          </p:cNvSpPr>
          <p:nvPr/>
        </p:nvSpPr>
        <p:spPr bwMode="auto">
          <a:xfrm>
            <a:off x="7794753" y="4318645"/>
            <a:ext cx="433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</a:t>
            </a:r>
            <a:endParaRPr lang="en-US" altLang="ko-KR" sz="2000" b="1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4170525" y="5352108"/>
            <a:ext cx="5902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</a:t>
            </a:r>
            <a:endParaRPr lang="en-US" altLang="ko-KR" sz="2000" b="1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13381" name="Oval 69"/>
          <p:cNvSpPr>
            <a:spLocks noChangeArrowheads="1"/>
          </p:cNvSpPr>
          <p:nvPr/>
        </p:nvSpPr>
        <p:spPr bwMode="auto">
          <a:xfrm>
            <a:off x="2314575" y="473298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14</a:t>
            </a:r>
          </a:p>
        </p:txBody>
      </p:sp>
      <p:sp>
        <p:nvSpPr>
          <p:cNvPr id="13382" name="Oval 70"/>
          <p:cNvSpPr>
            <a:spLocks noChangeArrowheads="1"/>
          </p:cNvSpPr>
          <p:nvPr/>
        </p:nvSpPr>
        <p:spPr bwMode="auto">
          <a:xfrm>
            <a:off x="2887663" y="514890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19</a:t>
            </a:r>
          </a:p>
        </p:txBody>
      </p:sp>
      <p:sp>
        <p:nvSpPr>
          <p:cNvPr id="13383" name="Oval 71"/>
          <p:cNvSpPr>
            <a:spLocks noChangeArrowheads="1"/>
          </p:cNvSpPr>
          <p:nvPr/>
        </p:nvSpPr>
        <p:spPr bwMode="auto">
          <a:xfrm>
            <a:off x="1765300" y="5155258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15</a:t>
            </a:r>
          </a:p>
        </p:txBody>
      </p:sp>
      <p:sp>
        <p:nvSpPr>
          <p:cNvPr id="13384" name="Oval 72"/>
          <p:cNvSpPr>
            <a:spLocks noChangeArrowheads="1"/>
          </p:cNvSpPr>
          <p:nvPr/>
        </p:nvSpPr>
        <p:spPr bwMode="auto">
          <a:xfrm>
            <a:off x="1311275" y="5598170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24</a:t>
            </a:r>
          </a:p>
        </p:txBody>
      </p:sp>
      <p:sp>
        <p:nvSpPr>
          <p:cNvPr id="13385" name="Oval 73"/>
          <p:cNvSpPr>
            <a:spLocks noChangeArrowheads="1"/>
          </p:cNvSpPr>
          <p:nvPr/>
        </p:nvSpPr>
        <p:spPr bwMode="auto">
          <a:xfrm>
            <a:off x="2184400" y="559975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21</a:t>
            </a:r>
          </a:p>
        </p:txBody>
      </p:sp>
      <p:sp>
        <p:nvSpPr>
          <p:cNvPr id="13386" name="Oval 74"/>
          <p:cNvSpPr>
            <a:spLocks noChangeArrowheads="1"/>
          </p:cNvSpPr>
          <p:nvPr/>
        </p:nvSpPr>
        <p:spPr bwMode="auto">
          <a:xfrm>
            <a:off x="1033463" y="609188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65</a:t>
            </a:r>
          </a:p>
        </p:txBody>
      </p:sp>
      <p:sp>
        <p:nvSpPr>
          <p:cNvPr id="13387" name="Oval 75"/>
          <p:cNvSpPr>
            <a:spLocks noChangeArrowheads="1"/>
          </p:cNvSpPr>
          <p:nvPr/>
        </p:nvSpPr>
        <p:spPr bwMode="auto">
          <a:xfrm>
            <a:off x="1590675" y="609188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26</a:t>
            </a:r>
          </a:p>
        </p:txBody>
      </p:sp>
      <p:sp>
        <p:nvSpPr>
          <p:cNvPr id="13388" name="Oval 76"/>
          <p:cNvSpPr>
            <a:spLocks noChangeArrowheads="1"/>
          </p:cNvSpPr>
          <p:nvPr/>
        </p:nvSpPr>
        <p:spPr bwMode="auto">
          <a:xfrm>
            <a:off x="1971675" y="609823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32</a:t>
            </a:r>
          </a:p>
        </p:txBody>
      </p:sp>
      <p:sp>
        <p:nvSpPr>
          <p:cNvPr id="13389" name="Oval 77"/>
          <p:cNvSpPr>
            <a:spLocks noChangeArrowheads="1"/>
          </p:cNvSpPr>
          <p:nvPr/>
        </p:nvSpPr>
        <p:spPr bwMode="auto">
          <a:xfrm>
            <a:off x="2605088" y="560134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31</a:t>
            </a:r>
          </a:p>
        </p:txBody>
      </p:sp>
      <p:sp>
        <p:nvSpPr>
          <p:cNvPr id="13390" name="Oval 78"/>
          <p:cNvSpPr>
            <a:spLocks noChangeArrowheads="1"/>
          </p:cNvSpPr>
          <p:nvPr/>
        </p:nvSpPr>
        <p:spPr bwMode="auto">
          <a:xfrm>
            <a:off x="3332163" y="559975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Garamond" pitchFamily="18" charset="0"/>
              </a:rPr>
              <a:t>68</a:t>
            </a:r>
          </a:p>
        </p:txBody>
      </p:sp>
      <p:sp>
        <p:nvSpPr>
          <p:cNvPr id="13391" name="Line 79"/>
          <p:cNvSpPr>
            <a:spLocks noChangeShapeType="1"/>
          </p:cNvSpPr>
          <p:nvPr/>
        </p:nvSpPr>
        <p:spPr bwMode="auto">
          <a:xfrm flipH="1">
            <a:off x="1927225" y="4925070"/>
            <a:ext cx="423863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92" name="Line 80"/>
          <p:cNvSpPr>
            <a:spLocks noChangeShapeType="1"/>
          </p:cNvSpPr>
          <p:nvPr/>
        </p:nvSpPr>
        <p:spPr bwMode="auto">
          <a:xfrm>
            <a:off x="2570163" y="4917133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93" name="Line 81"/>
          <p:cNvSpPr>
            <a:spLocks noChangeShapeType="1"/>
          </p:cNvSpPr>
          <p:nvPr/>
        </p:nvSpPr>
        <p:spPr bwMode="auto">
          <a:xfrm flipH="1">
            <a:off x="1468438" y="5328295"/>
            <a:ext cx="3270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94" name="Line 82"/>
          <p:cNvSpPr>
            <a:spLocks noChangeShapeType="1"/>
          </p:cNvSpPr>
          <p:nvPr/>
        </p:nvSpPr>
        <p:spPr bwMode="auto">
          <a:xfrm>
            <a:off x="2014538" y="5336233"/>
            <a:ext cx="265112" cy="2619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95" name="Line 83"/>
          <p:cNvSpPr>
            <a:spLocks noChangeShapeType="1"/>
          </p:cNvSpPr>
          <p:nvPr/>
        </p:nvSpPr>
        <p:spPr bwMode="auto">
          <a:xfrm flipH="1">
            <a:off x="2746375" y="5356870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96" name="Line 84"/>
          <p:cNvSpPr>
            <a:spLocks noChangeShapeType="1"/>
          </p:cNvSpPr>
          <p:nvPr/>
        </p:nvSpPr>
        <p:spPr bwMode="auto">
          <a:xfrm>
            <a:off x="3133725" y="5336233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97" name="Line 85"/>
          <p:cNvSpPr>
            <a:spLocks noChangeShapeType="1"/>
          </p:cNvSpPr>
          <p:nvPr/>
        </p:nvSpPr>
        <p:spPr bwMode="auto">
          <a:xfrm flipH="1">
            <a:off x="1196975" y="5802958"/>
            <a:ext cx="16668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>
            <a:off x="1504950" y="5810895"/>
            <a:ext cx="21907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H="1">
            <a:off x="2103438" y="5810895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600"/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DeleteMin</a:t>
            </a:r>
            <a:endParaRPr lang="en-US" altLang="ko-KR" sz="3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1673" y="4053532"/>
            <a:ext cx="340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Garamond" pitchFamily="18" charset="0"/>
              </a:rPr>
              <a:t>31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738721" y="2767856"/>
            <a:ext cx="340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Garamond" pitchFamily="18" charset="0"/>
              </a:rPr>
              <a:t>31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74540" y="4878267"/>
            <a:ext cx="340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Garamond" pitchFamily="18" charset="0"/>
              </a:rPr>
              <a:t>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B635-8723-494D-91A5-E3E90A05BFA8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67545" y="908720"/>
            <a:ext cx="6696744" cy="563231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Garamond" pitchFamily="18" charset="0"/>
              </a:rPr>
              <a:t>PercolateDown</a:t>
            </a:r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Garamond" pitchFamily="18" charset="0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Garamond" pitchFamily="18" charset="0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  <a:latin typeface="Garamond" pitchFamily="18" charset="0"/>
              </a:rPr>
              <a:t>PriorityQueue</a:t>
            </a:r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 H)</a:t>
            </a: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{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  <a:r>
              <a:rPr lang="en-US" altLang="ko-KR" sz="1200" dirty="0" err="1" smtClean="0">
                <a:solidFill>
                  <a:schemeClr val="tx1"/>
                </a:solidFill>
                <a:latin typeface="Garamond" pitchFamily="18" charset="0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 Child, </a:t>
            </a:r>
            <a:r>
              <a:rPr lang="en-US" altLang="ko-KR" sz="1200" dirty="0" err="1" smtClean="0">
                <a:solidFill>
                  <a:schemeClr val="tx1"/>
                </a:solidFill>
                <a:latin typeface="Garamond" pitchFamily="18" charset="0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 = H-&gt;Elements[</a:t>
            </a:r>
            <a:r>
              <a:rPr lang="en-US" altLang="ko-KR" sz="1200" dirty="0" err="1" smtClean="0">
                <a:solidFill>
                  <a:schemeClr val="tx1"/>
                </a:solidFill>
                <a:latin typeface="Garamond" pitchFamily="18" charset="0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Garamond" pitchFamily="18" charset="0"/>
              </a:rPr>
              <a:t>];</a:t>
            </a:r>
          </a:p>
          <a:p>
            <a:pPr algn="just"/>
            <a:r>
              <a:rPr lang="en-US" altLang="ko-KR" sz="1200" dirty="0" smtClean="0">
                <a:solidFill>
                  <a:srgbClr val="0000FF"/>
                </a:solidFill>
                <a:latin typeface="Garamond" pitchFamily="18" charset="0"/>
              </a:rPr>
              <a:t>  // </a:t>
            </a: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percolate down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for( </a:t>
            </a:r>
            <a:r>
              <a:rPr lang="en-US" altLang="ko-KR" sz="1200" dirty="0" smtClean="0">
                <a:latin typeface="Garamond" pitchFamily="18" charset="0"/>
              </a:rPr>
              <a:t>;  </a:t>
            </a:r>
            <a:r>
              <a:rPr lang="en-US" altLang="ko-KR" sz="1200" dirty="0" err="1">
                <a:latin typeface="Garamond" pitchFamily="18" charset="0"/>
              </a:rPr>
              <a:t>i</a:t>
            </a:r>
            <a:r>
              <a:rPr lang="en-US" altLang="ko-KR" sz="1200" dirty="0">
                <a:latin typeface="Garamond" pitchFamily="18" charset="0"/>
              </a:rPr>
              <a:t>*2 &lt;= H-&gt;Size ;  </a:t>
            </a:r>
            <a:r>
              <a:rPr lang="en-US" altLang="ko-KR" sz="1200" dirty="0" err="1">
                <a:latin typeface="Garamond" pitchFamily="18" charset="0"/>
              </a:rPr>
              <a:t>i</a:t>
            </a:r>
            <a:r>
              <a:rPr lang="en-US" altLang="ko-KR" sz="1200" dirty="0">
                <a:latin typeface="Garamond" pitchFamily="18" charset="0"/>
              </a:rPr>
              <a:t> = Child )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{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   Child = </a:t>
            </a:r>
            <a:r>
              <a:rPr lang="en-US" altLang="ko-KR" sz="1200" dirty="0" err="1">
                <a:latin typeface="Garamond" pitchFamily="18" charset="0"/>
              </a:rPr>
              <a:t>i</a:t>
            </a:r>
            <a:r>
              <a:rPr lang="en-US" altLang="ko-KR" sz="1200" dirty="0">
                <a:latin typeface="Garamond" pitchFamily="18" charset="0"/>
              </a:rPr>
              <a:t> * 2;</a:t>
            </a:r>
          </a:p>
          <a:p>
            <a:pPr algn="just"/>
            <a:endParaRPr lang="en-US" altLang="ko-KR" sz="1200" dirty="0">
              <a:latin typeface="Garamond" pitchFamily="18" charset="0"/>
            </a:endParaRPr>
          </a:p>
          <a:p>
            <a:pPr algn="just"/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      // Check for single child case (# of nodes are an even number)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   if( Child != H-&gt;Size &amp;&amp; (H-&gt;Elements[ Child + 1 ] &lt; H-&gt;Elements[ Child ] ))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      Child++;</a:t>
            </a:r>
          </a:p>
          <a:p>
            <a:pPr algn="just"/>
            <a:endParaRPr lang="en-US" altLang="ko-KR" sz="1200" dirty="0">
              <a:latin typeface="Garamond" pitchFamily="18" charset="0"/>
            </a:endParaRPr>
          </a:p>
          <a:p>
            <a:pPr algn="just"/>
            <a:r>
              <a:rPr lang="en-US" altLang="ko-KR" sz="1200" dirty="0">
                <a:latin typeface="Garamond" pitchFamily="18" charset="0"/>
              </a:rPr>
              <a:t>      if( </a:t>
            </a:r>
            <a:r>
              <a:rPr lang="en-US" altLang="ko-KR" sz="1200" dirty="0" err="1" smtClean="0">
                <a:latin typeface="Garamond" pitchFamily="18" charset="0"/>
              </a:rPr>
              <a:t>tmp</a:t>
            </a:r>
            <a:r>
              <a:rPr lang="en-US" altLang="ko-KR" sz="1200" dirty="0" smtClean="0">
                <a:latin typeface="Garamond" pitchFamily="18" charset="0"/>
              </a:rPr>
              <a:t> &gt; </a:t>
            </a:r>
            <a:r>
              <a:rPr lang="en-US" altLang="ko-KR" sz="1200" dirty="0">
                <a:latin typeface="Garamond" pitchFamily="18" charset="0"/>
              </a:rPr>
              <a:t>H-&gt;Elements[ Child ] )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      H-&gt;Elements[ </a:t>
            </a:r>
            <a:r>
              <a:rPr lang="en-US" altLang="ko-KR" sz="1200" dirty="0" err="1">
                <a:latin typeface="Garamond" pitchFamily="18" charset="0"/>
              </a:rPr>
              <a:t>i</a:t>
            </a:r>
            <a:r>
              <a:rPr lang="en-US" altLang="ko-KR" sz="1200" dirty="0">
                <a:latin typeface="Garamond" pitchFamily="18" charset="0"/>
              </a:rPr>
              <a:t> ] = H-&gt;Elements[ Child ];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   else </a:t>
            </a: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// The heap-order property is met. Then exit.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      break;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}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H-&gt;Elements[ </a:t>
            </a:r>
            <a:r>
              <a:rPr lang="en-US" altLang="ko-KR" sz="1200" dirty="0" err="1">
                <a:latin typeface="Garamond" pitchFamily="18" charset="0"/>
              </a:rPr>
              <a:t>i</a:t>
            </a:r>
            <a:r>
              <a:rPr lang="en-US" altLang="ko-KR" sz="1200" dirty="0">
                <a:latin typeface="Garamond" pitchFamily="18" charset="0"/>
              </a:rPr>
              <a:t> ] = </a:t>
            </a:r>
            <a:r>
              <a:rPr lang="en-US" altLang="ko-KR" sz="1200" dirty="0" err="1" smtClean="0">
                <a:latin typeface="Garamond" pitchFamily="18" charset="0"/>
              </a:rPr>
              <a:t>tmp</a:t>
            </a:r>
            <a:r>
              <a:rPr lang="en-US" altLang="ko-KR" sz="1200" dirty="0" smtClean="0">
                <a:latin typeface="Garamond" pitchFamily="18" charset="0"/>
              </a:rPr>
              <a:t>;</a:t>
            </a:r>
            <a:endParaRPr lang="en-US" altLang="ko-KR" sz="1200" dirty="0">
              <a:latin typeface="Garamond" pitchFamily="18" charset="0"/>
            </a:endParaRPr>
          </a:p>
          <a:p>
            <a:pPr algn="just"/>
            <a:r>
              <a:rPr lang="en-US" altLang="ko-KR" sz="1200" dirty="0" smtClean="0">
                <a:latin typeface="Garamond" pitchFamily="18" charset="0"/>
              </a:rPr>
              <a:t>}</a:t>
            </a:r>
          </a:p>
          <a:p>
            <a:pPr algn="just"/>
            <a:endParaRPr lang="en-US" altLang="ko-KR" sz="1200" dirty="0">
              <a:latin typeface="Garamond" pitchFamily="18" charset="0"/>
            </a:endParaRPr>
          </a:p>
          <a:p>
            <a:pPr algn="just"/>
            <a:r>
              <a:rPr lang="en-US" altLang="ko-KR" sz="1200" dirty="0" err="1" smtClean="0">
                <a:latin typeface="Garamond" pitchFamily="18" charset="0"/>
              </a:rPr>
              <a:t>ElementType</a:t>
            </a:r>
            <a:r>
              <a:rPr lang="en-US" altLang="ko-KR" sz="1200" dirty="0" smtClean="0">
                <a:latin typeface="Garamond" pitchFamily="18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Garamond" pitchFamily="18" charset="0"/>
              </a:rPr>
              <a:t>DeleteMin</a:t>
            </a:r>
            <a:r>
              <a:rPr lang="en-US" altLang="ko-KR" sz="1200" dirty="0">
                <a:latin typeface="Garamond" pitchFamily="18" charset="0"/>
              </a:rPr>
              <a:t>( </a:t>
            </a:r>
            <a:r>
              <a:rPr lang="en-US" altLang="ko-KR" sz="1200" dirty="0" err="1">
                <a:latin typeface="Garamond" pitchFamily="18" charset="0"/>
              </a:rPr>
              <a:t>PriorityQueue</a:t>
            </a:r>
            <a:r>
              <a:rPr lang="en-US" altLang="ko-KR" sz="1200" dirty="0">
                <a:latin typeface="Garamond" pitchFamily="18" charset="0"/>
              </a:rPr>
              <a:t> H )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{</a:t>
            </a:r>
          </a:p>
          <a:p>
            <a:pPr algn="just"/>
            <a:r>
              <a:rPr lang="en-US" altLang="ko-KR" sz="1200" dirty="0" smtClean="0">
                <a:latin typeface="Garamond" pitchFamily="18" charset="0"/>
              </a:rPr>
              <a:t>   </a:t>
            </a:r>
            <a:r>
              <a:rPr lang="en-US" altLang="ko-KR" sz="1200" dirty="0" err="1" smtClean="0">
                <a:latin typeface="Garamond" pitchFamily="18" charset="0"/>
              </a:rPr>
              <a:t>ElementType</a:t>
            </a:r>
            <a:r>
              <a:rPr lang="en-US" altLang="ko-KR" sz="1200" dirty="0" smtClean="0">
                <a:latin typeface="Garamond" pitchFamily="18" charset="0"/>
              </a:rPr>
              <a:t> </a:t>
            </a:r>
            <a:r>
              <a:rPr lang="en-US" altLang="ko-KR" sz="1200" dirty="0" err="1">
                <a:latin typeface="Garamond" pitchFamily="18" charset="0"/>
              </a:rPr>
              <a:t>MinElement</a:t>
            </a:r>
            <a:r>
              <a:rPr lang="en-US" altLang="ko-KR" sz="1200" dirty="0" smtClean="0">
                <a:latin typeface="Garamond" pitchFamily="18" charset="0"/>
              </a:rPr>
              <a:t>,;</a:t>
            </a:r>
            <a:endParaRPr lang="en-US" altLang="ko-KR" sz="1200" dirty="0">
              <a:latin typeface="Garamond" pitchFamily="18" charset="0"/>
            </a:endParaRPr>
          </a:p>
          <a:p>
            <a:pPr algn="just"/>
            <a:r>
              <a:rPr lang="en-US" altLang="ko-KR" sz="1200" dirty="0">
                <a:latin typeface="Garamond" pitchFamily="18" charset="0"/>
              </a:rPr>
              <a:t>   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</a:t>
            </a:r>
            <a:r>
              <a:rPr lang="en-US" altLang="ko-KR" sz="1200" dirty="0" err="1">
                <a:latin typeface="Garamond" pitchFamily="18" charset="0"/>
              </a:rPr>
              <a:t>MinElement</a:t>
            </a:r>
            <a:r>
              <a:rPr lang="en-US" altLang="ko-KR" sz="1200" dirty="0">
                <a:latin typeface="Garamond" pitchFamily="18" charset="0"/>
              </a:rPr>
              <a:t> = H-&gt;Elements[ 1 ];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  </a:t>
            </a:r>
            <a:r>
              <a:rPr lang="en-US" altLang="ko-KR" sz="1200" dirty="0" smtClean="0">
                <a:latin typeface="Garamond" pitchFamily="18" charset="0"/>
              </a:rPr>
              <a:t>H-&gt;Elements[ 1 ] </a:t>
            </a:r>
            <a:r>
              <a:rPr lang="en-US" altLang="ko-KR" sz="1200" dirty="0">
                <a:latin typeface="Garamond" pitchFamily="18" charset="0"/>
              </a:rPr>
              <a:t>= H-&gt;Elements[ H-&gt;Size-- </a:t>
            </a:r>
            <a:r>
              <a:rPr lang="en-US" altLang="ko-KR" sz="1200" dirty="0" smtClean="0">
                <a:latin typeface="Garamond" pitchFamily="18" charset="0"/>
              </a:rPr>
              <a:t>];</a:t>
            </a:r>
          </a:p>
          <a:p>
            <a:pPr algn="just"/>
            <a:r>
              <a:rPr lang="en-US" altLang="ko-KR" sz="1200" dirty="0">
                <a:latin typeface="Garamond" pitchFamily="18" charset="0"/>
              </a:rPr>
              <a:t> </a:t>
            </a:r>
            <a:r>
              <a:rPr lang="en-US" altLang="ko-KR" sz="1200" dirty="0" smtClean="0">
                <a:latin typeface="Garamond" pitchFamily="18" charset="0"/>
              </a:rPr>
              <a:t>  </a:t>
            </a:r>
            <a:r>
              <a:rPr lang="en-US" altLang="ko-KR" sz="1200" dirty="0" err="1" smtClean="0">
                <a:latin typeface="Garamond" pitchFamily="18" charset="0"/>
              </a:rPr>
              <a:t>PercolateDown</a:t>
            </a:r>
            <a:r>
              <a:rPr lang="en-US" altLang="ko-KR" sz="1200" dirty="0" smtClean="0">
                <a:latin typeface="Garamond" pitchFamily="18" charset="0"/>
              </a:rPr>
              <a:t> (1, H);</a:t>
            </a:r>
          </a:p>
          <a:p>
            <a:pPr algn="just"/>
            <a:endParaRPr lang="en-US" altLang="ko-KR" sz="1200" dirty="0">
              <a:latin typeface="Garamond" pitchFamily="18" charset="0"/>
            </a:endParaRPr>
          </a:p>
          <a:p>
            <a:pPr algn="just"/>
            <a:r>
              <a:rPr lang="en-US" altLang="ko-KR" sz="1200" dirty="0" smtClean="0">
                <a:latin typeface="Garamond" pitchFamily="18" charset="0"/>
              </a:rPr>
              <a:t>   return </a:t>
            </a:r>
            <a:r>
              <a:rPr lang="en-US" altLang="ko-KR" sz="1200" dirty="0" err="1" smtClean="0">
                <a:latin typeface="Garamond" pitchFamily="18" charset="0"/>
              </a:rPr>
              <a:t>MinElement</a:t>
            </a:r>
            <a:r>
              <a:rPr lang="en-US" altLang="ko-KR" sz="1200" dirty="0">
                <a:latin typeface="Garamond" pitchFamily="18" charset="0"/>
              </a:rPr>
              <a:t>;</a:t>
            </a:r>
          </a:p>
          <a:p>
            <a:pPr algn="just"/>
            <a:r>
              <a:rPr lang="en-US" altLang="ko-KR" sz="1200" dirty="0" smtClean="0">
                <a:latin typeface="Garamond" pitchFamily="18" charset="0"/>
              </a:rPr>
              <a:t>}</a:t>
            </a:r>
            <a:endParaRPr lang="en-US" altLang="ko-KR" sz="1200" dirty="0">
              <a:latin typeface="Garamond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DeleteMin</a:t>
            </a:r>
            <a:endParaRPr lang="en-US" altLang="ko-KR" sz="3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CA76-4316-45C6-A318-038F31D39260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72008" y="260648"/>
            <a:ext cx="7772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Other Heap Operations</a:t>
            </a:r>
            <a:endParaRPr lang="en-US" altLang="ko-KR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1196752"/>
            <a:ext cx="856895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200" dirty="0" smtClean="0">
                <a:latin typeface="Garamond" pitchFamily="18" charset="0"/>
              </a:rPr>
              <a:t>Change Priority (Key value) at the position P by the amount delta</a:t>
            </a:r>
          </a:p>
          <a:p>
            <a:pPr marL="792000" lvl="1" indent="-3429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800" dirty="0" err="1" smtClean="0">
                <a:latin typeface="Garamond" pitchFamily="18" charset="0"/>
              </a:rPr>
              <a:t>DecreaseKey</a:t>
            </a:r>
            <a:r>
              <a:rPr lang="en-US" altLang="ko-KR" sz="1800" dirty="0" smtClean="0">
                <a:latin typeface="Garamond" pitchFamily="18" charset="0"/>
              </a:rPr>
              <a:t> (P, delta, H)</a:t>
            </a:r>
          </a:p>
          <a:p>
            <a:pPr marL="792000" lvl="1" indent="-3429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800" dirty="0" err="1" smtClean="0">
                <a:latin typeface="Garamond" pitchFamily="18" charset="0"/>
              </a:rPr>
              <a:t>IncreaseKey</a:t>
            </a:r>
            <a:r>
              <a:rPr lang="en-US" altLang="ko-KR" sz="1800" dirty="0" smtClean="0">
                <a:latin typeface="Garamond" pitchFamily="18" charset="0"/>
              </a:rPr>
              <a:t> (P, delta, H)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200" dirty="0" smtClean="0">
                <a:latin typeface="Garamond" pitchFamily="18" charset="0"/>
              </a:rPr>
              <a:t>Remove the node at the position P</a:t>
            </a:r>
            <a:endParaRPr lang="en-US" altLang="ko-KR" sz="2200" dirty="0">
              <a:latin typeface="Garamond" pitchFamily="18" charset="0"/>
            </a:endParaRPr>
          </a:p>
          <a:p>
            <a:pPr marL="792000" lvl="1" indent="-3429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800" dirty="0" smtClean="0">
                <a:latin typeface="Garamond" pitchFamily="18" charset="0"/>
              </a:rPr>
              <a:t>Delete (P, H) </a:t>
            </a:r>
            <a:r>
              <a:rPr lang="en-US" altLang="ko-KR" sz="1800" dirty="0" smtClean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altLang="ko-KR" sz="1800" dirty="0" err="1" smtClean="0">
                <a:latin typeface="Garamond" pitchFamily="18" charset="0"/>
                <a:sym typeface="Wingdings" pitchFamily="2" charset="2"/>
              </a:rPr>
              <a:t>DecreaseKey</a:t>
            </a:r>
            <a:r>
              <a:rPr lang="en-US" altLang="ko-KR" sz="1800" dirty="0" smtClean="0">
                <a:latin typeface="Garamond" pitchFamily="18" charset="0"/>
                <a:sym typeface="Wingdings" pitchFamily="2" charset="2"/>
              </a:rPr>
              <a:t> (P, infinity, H)  and </a:t>
            </a:r>
            <a:r>
              <a:rPr lang="en-US" altLang="ko-KR" sz="1800" dirty="0" err="1" smtClean="0">
                <a:latin typeface="Garamond" pitchFamily="18" charset="0"/>
                <a:sym typeface="Wingdings" pitchFamily="2" charset="2"/>
              </a:rPr>
              <a:t>DeleteMin</a:t>
            </a:r>
            <a:endParaRPr lang="en-US" altLang="ko-KR" sz="1800" dirty="0">
              <a:latin typeface="Garamond" pitchFamily="18" charset="0"/>
            </a:endParaRPr>
          </a:p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200" dirty="0" smtClean="0">
                <a:latin typeface="Garamond" pitchFamily="18" charset="0"/>
              </a:rPr>
              <a:t>Construct a Heap</a:t>
            </a:r>
          </a:p>
          <a:p>
            <a:pPr marL="800100" lvl="1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800" dirty="0" err="1" smtClean="0">
                <a:latin typeface="Garamond" pitchFamily="18" charset="0"/>
              </a:rPr>
              <a:t>BuildHeap</a:t>
            </a:r>
            <a:r>
              <a:rPr lang="en-US" altLang="ko-KR" sz="1800" dirty="0" smtClean="0">
                <a:latin typeface="Garamond" pitchFamily="18" charset="0"/>
              </a:rPr>
              <a:t>(H)</a:t>
            </a:r>
            <a:endParaRPr lang="en-US" altLang="ko-KR" sz="1800" dirty="0">
              <a:latin typeface="Garamond" pitchFamily="18" charset="0"/>
            </a:endParaRPr>
          </a:p>
          <a:p>
            <a:pPr marL="792000" lvl="1" indent="-3429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endParaRPr lang="en-US" altLang="ko-KR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8EE6C-9876-49FC-8153-AB0F825D30F7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57213" y="1052736"/>
            <a:ext cx="8010525" cy="17297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2400" u="sng" dirty="0">
                <a:solidFill>
                  <a:srgbClr val="0000FF"/>
                </a:solidFill>
                <a:latin typeface="Garamond" pitchFamily="18" charset="0"/>
              </a:rPr>
              <a:t>Build a Heap containing </a:t>
            </a:r>
            <a:r>
              <a:rPr lang="en-US" altLang="ko-KR" sz="2400" i="1" u="sng" dirty="0">
                <a:solidFill>
                  <a:srgbClr val="0000FF"/>
                </a:solidFill>
                <a:latin typeface="Garamond" pitchFamily="18" charset="0"/>
              </a:rPr>
              <a:t>n </a:t>
            </a:r>
            <a:r>
              <a:rPr lang="en-US" altLang="ko-KR" sz="2400" u="sng" dirty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sz="2400" u="sng" dirty="0" smtClean="0">
                <a:solidFill>
                  <a:srgbClr val="0000FF"/>
                </a:solidFill>
                <a:latin typeface="Garamond" pitchFamily="18" charset="0"/>
              </a:rPr>
              <a:t>keys.</a:t>
            </a:r>
            <a:endParaRPr lang="en-US" altLang="ko-KR" sz="2400" u="sng" dirty="0">
              <a:solidFill>
                <a:srgbClr val="0000FF"/>
              </a:solidFill>
              <a:latin typeface="Garamond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1800" dirty="0">
                <a:latin typeface="Garamond" pitchFamily="18" charset="0"/>
              </a:rPr>
              <a:t>takes</a:t>
            </a:r>
            <a:r>
              <a:rPr lang="en-US" altLang="ko-KR" sz="1800" i="1" dirty="0">
                <a:latin typeface="Garamond" pitchFamily="18" charset="0"/>
              </a:rPr>
              <a:t> O</a:t>
            </a:r>
            <a:r>
              <a:rPr lang="en-US" altLang="ko-KR" sz="1800" dirty="0">
                <a:latin typeface="Garamond" pitchFamily="18" charset="0"/>
              </a:rPr>
              <a:t>(</a:t>
            </a:r>
            <a:r>
              <a:rPr lang="en-US" altLang="ko-KR" sz="1800" i="1" dirty="0">
                <a:latin typeface="Garamond" pitchFamily="18" charset="0"/>
              </a:rPr>
              <a:t>n </a:t>
            </a:r>
            <a:r>
              <a:rPr lang="en-US" altLang="ko-KR" sz="1800" dirty="0" err="1" smtClean="0">
                <a:latin typeface="Garamond" pitchFamily="18" charset="0"/>
              </a:rPr>
              <a:t>lg</a:t>
            </a:r>
            <a:r>
              <a:rPr lang="en-US" altLang="ko-KR" sz="1800" dirty="0" smtClean="0">
                <a:latin typeface="Garamond" pitchFamily="18" charset="0"/>
              </a:rPr>
              <a:t> </a:t>
            </a:r>
            <a:r>
              <a:rPr lang="en-US" altLang="ko-KR" sz="1800" i="1" dirty="0">
                <a:latin typeface="Garamond" pitchFamily="18" charset="0"/>
              </a:rPr>
              <a:t>n</a:t>
            </a:r>
            <a:r>
              <a:rPr lang="en-US" altLang="ko-KR" sz="1800" dirty="0">
                <a:latin typeface="Garamond" pitchFamily="18" charset="0"/>
              </a:rPr>
              <a:t>) with consecutive insertions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1800" dirty="0">
                <a:latin typeface="Garamond" pitchFamily="18" charset="0"/>
              </a:rPr>
              <a:t> But it can take </a:t>
            </a:r>
            <a:r>
              <a:rPr lang="en-US" altLang="ko-KR" sz="1800" i="1" dirty="0">
                <a:latin typeface="Garamond" pitchFamily="18" charset="0"/>
              </a:rPr>
              <a:t>O</a:t>
            </a:r>
            <a:r>
              <a:rPr lang="en-US" altLang="ko-KR" sz="1800" dirty="0">
                <a:latin typeface="Garamond" pitchFamily="18" charset="0"/>
              </a:rPr>
              <a:t>(</a:t>
            </a:r>
            <a:r>
              <a:rPr lang="en-US" altLang="ko-KR" sz="1800" i="1" dirty="0">
                <a:latin typeface="Garamond" pitchFamily="18" charset="0"/>
              </a:rPr>
              <a:t>n</a:t>
            </a:r>
            <a:r>
              <a:rPr lang="en-US" altLang="ko-KR" sz="1800" dirty="0">
                <a:latin typeface="Garamond" pitchFamily="18" charset="0"/>
              </a:rPr>
              <a:t>) if they are already in array.  </a:t>
            </a:r>
            <a:endParaRPr lang="en-US" altLang="ko-KR" sz="1800" dirty="0" smtClean="0">
              <a:latin typeface="Garamond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1800" dirty="0">
                <a:latin typeface="Garamond" pitchFamily="18" charset="0"/>
              </a:rPr>
              <a:t> </a:t>
            </a:r>
            <a:r>
              <a:rPr lang="en-US" altLang="ko-KR" sz="1800" dirty="0" smtClean="0">
                <a:latin typeface="Garamond" pitchFamily="18" charset="0"/>
              </a:rPr>
              <a:t>Starting with </a:t>
            </a:r>
            <a:r>
              <a:rPr lang="en-US" altLang="ko-KR" sz="1800" dirty="0">
                <a:latin typeface="Garamond" pitchFamily="18" charset="0"/>
              </a:rPr>
              <a:t>the lowest non-leaf node, working back towards root, perform sift-down on each node of the tree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289425" y="3732213"/>
            <a:ext cx="40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b="1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</a:t>
            </a:r>
            <a:endParaRPr lang="en-US" altLang="ko-KR" sz="1800" b="1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513513" y="310515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21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7086600" y="352107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68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964238" y="3527425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65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510213" y="3970338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14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6383338" y="397192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5232400" y="446405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31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5789613" y="446405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32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6170613" y="447040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26</a:t>
            </a: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6804025" y="39735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24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7531100" y="397192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19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6126163" y="3297238"/>
            <a:ext cx="423862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769100" y="3289300"/>
            <a:ext cx="404813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5667375" y="3700463"/>
            <a:ext cx="327025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6213475" y="3708400"/>
            <a:ext cx="265113" cy="2619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H="1">
            <a:off x="6945313" y="3729038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7332663" y="3708400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H="1">
            <a:off x="5395913" y="4175125"/>
            <a:ext cx="166687" cy="2841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5703888" y="4183063"/>
            <a:ext cx="219075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6302375" y="4183063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7886700" y="458946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</a:t>
            </a:r>
            <a:endParaRPr lang="en-US" altLang="ko-KR" sz="1800" b="1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297363" y="5622925"/>
            <a:ext cx="409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b="1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</a:t>
            </a:r>
            <a:endParaRPr lang="en-US" altLang="ko-KR" sz="1800" b="1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>
            <a:off x="2393950" y="31924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 dirty="0">
                <a:latin typeface="Garamond" pitchFamily="18" charset="0"/>
              </a:rPr>
              <a:t>21</a:t>
            </a:r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2967038" y="36083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68</a:t>
            </a:r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1844675" y="3614738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65</a:t>
            </a:r>
          </a:p>
        </p:txBody>
      </p: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1390650" y="4057650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31</a:t>
            </a:r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2263775" y="405923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13</a:t>
            </a:r>
          </a:p>
        </p:txBody>
      </p:sp>
      <p:sp>
        <p:nvSpPr>
          <p:cNvPr id="15391" name="Oval 31"/>
          <p:cNvSpPr>
            <a:spLocks noChangeArrowheads="1"/>
          </p:cNvSpPr>
          <p:nvPr/>
        </p:nvSpPr>
        <p:spPr bwMode="auto">
          <a:xfrm>
            <a:off x="1112838" y="45513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14</a:t>
            </a:r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>
            <a:off x="1670050" y="45513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32</a:t>
            </a:r>
          </a:p>
        </p:txBody>
      </p:sp>
      <p:sp>
        <p:nvSpPr>
          <p:cNvPr id="15393" name="Oval 33"/>
          <p:cNvSpPr>
            <a:spLocks noChangeArrowheads="1"/>
          </p:cNvSpPr>
          <p:nvPr/>
        </p:nvSpPr>
        <p:spPr bwMode="auto">
          <a:xfrm>
            <a:off x="2051050" y="45577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26</a:t>
            </a:r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2684463" y="406082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24</a:t>
            </a:r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>
            <a:off x="3411538" y="405923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19</a:t>
            </a:r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H="1">
            <a:off x="2006600" y="3384550"/>
            <a:ext cx="423863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2649538" y="3376613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H="1">
            <a:off x="1547813" y="3787775"/>
            <a:ext cx="3270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2093913" y="3795713"/>
            <a:ext cx="265112" cy="2619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 flipH="1">
            <a:off x="2825750" y="3816350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3213100" y="3795713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 flipH="1">
            <a:off x="1276350" y="4262438"/>
            <a:ext cx="16668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1584325" y="4270375"/>
            <a:ext cx="21907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 flipH="1">
            <a:off x="2182813" y="4270375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6575425" y="48783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21</a:t>
            </a:r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>
            <a:off x="7148513" y="52943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19</a:t>
            </a:r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>
            <a:off x="6026150" y="5300663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13</a:t>
            </a:r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5572125" y="5743575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14</a:t>
            </a:r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>
            <a:off x="6445250" y="57451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26</a:t>
            </a:r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>
            <a:off x="5294313" y="62372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31</a:t>
            </a:r>
          </a:p>
        </p:txBody>
      </p:sp>
      <p:sp>
        <p:nvSpPr>
          <p:cNvPr id="15411" name="Oval 51"/>
          <p:cNvSpPr>
            <a:spLocks noChangeArrowheads="1"/>
          </p:cNvSpPr>
          <p:nvPr/>
        </p:nvSpPr>
        <p:spPr bwMode="auto">
          <a:xfrm>
            <a:off x="5851525" y="62372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32</a:t>
            </a:r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6232525" y="624363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65</a:t>
            </a:r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>
            <a:off x="6865938" y="574675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24</a:t>
            </a:r>
          </a:p>
        </p:txBody>
      </p:sp>
      <p:sp>
        <p:nvSpPr>
          <p:cNvPr id="15414" name="Oval 54"/>
          <p:cNvSpPr>
            <a:spLocks noChangeArrowheads="1"/>
          </p:cNvSpPr>
          <p:nvPr/>
        </p:nvSpPr>
        <p:spPr bwMode="auto">
          <a:xfrm>
            <a:off x="7593013" y="57451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68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 flipH="1">
            <a:off x="6188075" y="5070475"/>
            <a:ext cx="423863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6831013" y="5062538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 flipH="1">
            <a:off x="5729288" y="5473700"/>
            <a:ext cx="3270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6275388" y="5481638"/>
            <a:ext cx="265112" cy="261937"/>
          </a:xfrm>
          <a:prstGeom prst="line">
            <a:avLst/>
          </a:prstGeom>
          <a:noFill/>
          <a:ln w="635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 flipH="1">
            <a:off x="7007225" y="5502275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7394575" y="5481638"/>
            <a:ext cx="317500" cy="2603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 flipH="1">
            <a:off x="5457825" y="5948363"/>
            <a:ext cx="16668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5765800" y="5956300"/>
            <a:ext cx="21907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 flipH="1">
            <a:off x="6364288" y="5956300"/>
            <a:ext cx="158750" cy="28257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>
            <a:off x="2495550" y="49260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13</a:t>
            </a:r>
          </a:p>
        </p:txBody>
      </p:sp>
      <p:sp>
        <p:nvSpPr>
          <p:cNvPr id="15425" name="Oval 65"/>
          <p:cNvSpPr>
            <a:spLocks noChangeArrowheads="1"/>
          </p:cNvSpPr>
          <p:nvPr/>
        </p:nvSpPr>
        <p:spPr bwMode="auto">
          <a:xfrm>
            <a:off x="3068638" y="534193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19</a:t>
            </a:r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>
            <a:off x="1946275" y="5348288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14</a:t>
            </a:r>
          </a:p>
        </p:txBody>
      </p:sp>
      <p:sp>
        <p:nvSpPr>
          <p:cNvPr id="15427" name="Oval 67"/>
          <p:cNvSpPr>
            <a:spLocks noChangeArrowheads="1"/>
          </p:cNvSpPr>
          <p:nvPr/>
        </p:nvSpPr>
        <p:spPr bwMode="auto">
          <a:xfrm>
            <a:off x="1492250" y="5791200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21</a:t>
            </a:r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>
            <a:off x="2365375" y="57927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26</a:t>
            </a:r>
          </a:p>
        </p:txBody>
      </p:sp>
      <p:sp>
        <p:nvSpPr>
          <p:cNvPr id="15429" name="Oval 69"/>
          <p:cNvSpPr>
            <a:spLocks noChangeArrowheads="1"/>
          </p:cNvSpPr>
          <p:nvPr/>
        </p:nvSpPr>
        <p:spPr bwMode="auto">
          <a:xfrm>
            <a:off x="1214438" y="62849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31</a:t>
            </a:r>
          </a:p>
        </p:txBody>
      </p:sp>
      <p:sp>
        <p:nvSpPr>
          <p:cNvPr id="15430" name="Oval 70"/>
          <p:cNvSpPr>
            <a:spLocks noChangeArrowheads="1"/>
          </p:cNvSpPr>
          <p:nvPr/>
        </p:nvSpPr>
        <p:spPr bwMode="auto">
          <a:xfrm>
            <a:off x="1771650" y="62849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32</a:t>
            </a:r>
          </a:p>
        </p:txBody>
      </p:sp>
      <p:sp>
        <p:nvSpPr>
          <p:cNvPr id="15431" name="Oval 71"/>
          <p:cNvSpPr>
            <a:spLocks noChangeArrowheads="1"/>
          </p:cNvSpPr>
          <p:nvPr/>
        </p:nvSpPr>
        <p:spPr bwMode="auto">
          <a:xfrm>
            <a:off x="2152650" y="62912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65</a:t>
            </a:r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>
            <a:off x="2786063" y="579437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24</a:t>
            </a:r>
          </a:p>
        </p:txBody>
      </p:sp>
      <p:sp>
        <p:nvSpPr>
          <p:cNvPr id="15433" name="Oval 73"/>
          <p:cNvSpPr>
            <a:spLocks noChangeArrowheads="1"/>
          </p:cNvSpPr>
          <p:nvPr/>
        </p:nvSpPr>
        <p:spPr bwMode="auto">
          <a:xfrm>
            <a:off x="3513138" y="57927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68</a:t>
            </a:r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 flipH="1">
            <a:off x="2108200" y="5118100"/>
            <a:ext cx="423863" cy="21907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2751138" y="5110163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 flipH="1">
            <a:off x="1649413" y="5521325"/>
            <a:ext cx="327025" cy="2682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195513" y="5529263"/>
            <a:ext cx="265112" cy="2619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 flipH="1">
            <a:off x="2927350" y="5549900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314700" y="5529263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 flipH="1">
            <a:off x="1377950" y="5995988"/>
            <a:ext cx="16668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1685925" y="6003925"/>
            <a:ext cx="21907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 flipH="1">
            <a:off x="2284413" y="6003925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1246188" y="3856038"/>
            <a:ext cx="195262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2260600" y="3851275"/>
            <a:ext cx="195263" cy="207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5783263" y="3324225"/>
            <a:ext cx="195262" cy="207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7046913" y="3294063"/>
            <a:ext cx="195262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80163" y="4770438"/>
            <a:ext cx="195262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Building a Heap</a:t>
            </a:r>
          </a:p>
        </p:txBody>
      </p:sp>
    </p:spTree>
    <p:extLst>
      <p:ext uri="{BB962C8B-B14F-4D97-AF65-F5344CB8AC3E}">
        <p14:creationId xmlns:p14="http://schemas.microsoft.com/office/powerpoint/2010/main" val="907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8EE6C-9876-49FC-8153-AB0F825D30F7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224748" y="3732213"/>
            <a:ext cx="5389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</a:t>
            </a:r>
            <a:endParaRPr lang="en-US" altLang="ko-KR" sz="1800" b="1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513513" y="310515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21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7086600" y="352107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68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964238" y="3527425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65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510213" y="3970338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14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6383338" y="397192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5232400" y="446405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31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5789613" y="446405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32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6170613" y="447040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26</a:t>
            </a: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6804025" y="39735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24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7531100" y="397192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19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6126163" y="3297238"/>
            <a:ext cx="423862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769100" y="3289300"/>
            <a:ext cx="404813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5667375" y="3700463"/>
            <a:ext cx="327025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6213475" y="3708400"/>
            <a:ext cx="265113" cy="26193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H="1">
            <a:off x="6945313" y="3729038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7332663" y="3708400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H="1">
            <a:off x="5395913" y="4175125"/>
            <a:ext cx="166687" cy="2841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5703888" y="4183063"/>
            <a:ext cx="219075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6302375" y="4183063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7847296" y="4589463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</a:t>
            </a:r>
            <a:endParaRPr lang="en-US" altLang="ko-KR" sz="2800" b="1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232686" y="5622925"/>
            <a:ext cx="5389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Garamond" pitchFamily="18" charset="0"/>
                <a:sym typeface="Symbol" pitchFamily="18" charset="2"/>
              </a:rPr>
              <a:t></a:t>
            </a:r>
            <a:endParaRPr lang="en-US" altLang="ko-KR" sz="1800" b="1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>
            <a:off x="2393950" y="31924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 dirty="0">
                <a:latin typeface="Garamond" pitchFamily="18" charset="0"/>
              </a:rPr>
              <a:t>21</a:t>
            </a:r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2967038" y="36083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68</a:t>
            </a:r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1844675" y="3614738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65</a:t>
            </a:r>
          </a:p>
        </p:txBody>
      </p: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1390650" y="4057650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31</a:t>
            </a:r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2263775" y="405923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13</a:t>
            </a:r>
          </a:p>
        </p:txBody>
      </p:sp>
      <p:sp>
        <p:nvSpPr>
          <p:cNvPr id="15391" name="Oval 31"/>
          <p:cNvSpPr>
            <a:spLocks noChangeArrowheads="1"/>
          </p:cNvSpPr>
          <p:nvPr/>
        </p:nvSpPr>
        <p:spPr bwMode="auto">
          <a:xfrm>
            <a:off x="1112838" y="45513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14</a:t>
            </a:r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>
            <a:off x="1670050" y="45513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32</a:t>
            </a:r>
          </a:p>
        </p:txBody>
      </p:sp>
      <p:sp>
        <p:nvSpPr>
          <p:cNvPr id="15393" name="Oval 33"/>
          <p:cNvSpPr>
            <a:spLocks noChangeArrowheads="1"/>
          </p:cNvSpPr>
          <p:nvPr/>
        </p:nvSpPr>
        <p:spPr bwMode="auto">
          <a:xfrm>
            <a:off x="2051050" y="45577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26</a:t>
            </a:r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2684463" y="406082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24</a:t>
            </a:r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>
            <a:off x="3411538" y="405923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19</a:t>
            </a:r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H="1">
            <a:off x="2006600" y="3384550"/>
            <a:ext cx="423863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2649538" y="3376613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H="1">
            <a:off x="1547813" y="3787775"/>
            <a:ext cx="3270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2093913" y="3795713"/>
            <a:ext cx="265112" cy="2619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 flipH="1">
            <a:off x="2825750" y="3816350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3213100" y="3795713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 flipH="1">
            <a:off x="1276350" y="4262438"/>
            <a:ext cx="16668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1584325" y="4270375"/>
            <a:ext cx="21907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 flipH="1">
            <a:off x="2182813" y="4270375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6575425" y="48783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21</a:t>
            </a:r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>
            <a:off x="7148513" y="52943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19</a:t>
            </a:r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>
            <a:off x="6026150" y="5300663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13</a:t>
            </a:r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5572125" y="5743575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14</a:t>
            </a:r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>
            <a:off x="6445250" y="57451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26</a:t>
            </a:r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>
            <a:off x="5294313" y="62372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31</a:t>
            </a:r>
          </a:p>
        </p:txBody>
      </p:sp>
      <p:sp>
        <p:nvSpPr>
          <p:cNvPr id="15411" name="Oval 51"/>
          <p:cNvSpPr>
            <a:spLocks noChangeArrowheads="1"/>
          </p:cNvSpPr>
          <p:nvPr/>
        </p:nvSpPr>
        <p:spPr bwMode="auto">
          <a:xfrm>
            <a:off x="5851525" y="62372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32</a:t>
            </a:r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6232525" y="624363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65</a:t>
            </a:r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>
            <a:off x="6865938" y="5746750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24</a:t>
            </a:r>
          </a:p>
        </p:txBody>
      </p:sp>
      <p:sp>
        <p:nvSpPr>
          <p:cNvPr id="15414" name="Oval 54"/>
          <p:cNvSpPr>
            <a:spLocks noChangeArrowheads="1"/>
          </p:cNvSpPr>
          <p:nvPr/>
        </p:nvSpPr>
        <p:spPr bwMode="auto">
          <a:xfrm>
            <a:off x="7593013" y="57451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68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 flipH="1">
            <a:off x="6188075" y="5070475"/>
            <a:ext cx="423863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6831013" y="5062538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 flipH="1">
            <a:off x="5729288" y="5473700"/>
            <a:ext cx="3270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6275388" y="5481638"/>
            <a:ext cx="265112" cy="261937"/>
          </a:xfrm>
          <a:prstGeom prst="line">
            <a:avLst/>
          </a:prstGeom>
          <a:noFill/>
          <a:ln w="635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 flipH="1">
            <a:off x="7007225" y="5502275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7394575" y="5481638"/>
            <a:ext cx="317500" cy="2603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 flipH="1">
            <a:off x="5457825" y="5948363"/>
            <a:ext cx="16668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5765800" y="5956300"/>
            <a:ext cx="21907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 flipH="1">
            <a:off x="6364288" y="5956300"/>
            <a:ext cx="158750" cy="28257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>
            <a:off x="2495550" y="49260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13</a:t>
            </a:r>
          </a:p>
        </p:txBody>
      </p:sp>
      <p:sp>
        <p:nvSpPr>
          <p:cNvPr id="15425" name="Oval 65"/>
          <p:cNvSpPr>
            <a:spLocks noChangeArrowheads="1"/>
          </p:cNvSpPr>
          <p:nvPr/>
        </p:nvSpPr>
        <p:spPr bwMode="auto">
          <a:xfrm>
            <a:off x="3068638" y="534193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19</a:t>
            </a:r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>
            <a:off x="1946275" y="5348288"/>
            <a:ext cx="273050" cy="225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14</a:t>
            </a:r>
          </a:p>
        </p:txBody>
      </p:sp>
      <p:sp>
        <p:nvSpPr>
          <p:cNvPr id="15427" name="Oval 67"/>
          <p:cNvSpPr>
            <a:spLocks noChangeArrowheads="1"/>
          </p:cNvSpPr>
          <p:nvPr/>
        </p:nvSpPr>
        <p:spPr bwMode="auto">
          <a:xfrm>
            <a:off x="1492250" y="5791200"/>
            <a:ext cx="27305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21</a:t>
            </a:r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>
            <a:off x="2365375" y="57927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26</a:t>
            </a:r>
          </a:p>
        </p:txBody>
      </p:sp>
      <p:sp>
        <p:nvSpPr>
          <p:cNvPr id="15429" name="Oval 69"/>
          <p:cNvSpPr>
            <a:spLocks noChangeArrowheads="1"/>
          </p:cNvSpPr>
          <p:nvPr/>
        </p:nvSpPr>
        <p:spPr bwMode="auto">
          <a:xfrm>
            <a:off x="1214438" y="62849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31</a:t>
            </a:r>
          </a:p>
        </p:txBody>
      </p:sp>
      <p:sp>
        <p:nvSpPr>
          <p:cNvPr id="15430" name="Oval 70"/>
          <p:cNvSpPr>
            <a:spLocks noChangeArrowheads="1"/>
          </p:cNvSpPr>
          <p:nvPr/>
        </p:nvSpPr>
        <p:spPr bwMode="auto">
          <a:xfrm>
            <a:off x="1771650" y="628491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32</a:t>
            </a:r>
          </a:p>
        </p:txBody>
      </p:sp>
      <p:sp>
        <p:nvSpPr>
          <p:cNvPr id="15431" name="Oval 71"/>
          <p:cNvSpPr>
            <a:spLocks noChangeArrowheads="1"/>
          </p:cNvSpPr>
          <p:nvPr/>
        </p:nvSpPr>
        <p:spPr bwMode="auto">
          <a:xfrm>
            <a:off x="2152650" y="6291263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65</a:t>
            </a:r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>
            <a:off x="2786063" y="5794375"/>
            <a:ext cx="273050" cy="227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24</a:t>
            </a:r>
          </a:p>
        </p:txBody>
      </p:sp>
      <p:sp>
        <p:nvSpPr>
          <p:cNvPr id="15433" name="Oval 73"/>
          <p:cNvSpPr>
            <a:spLocks noChangeArrowheads="1"/>
          </p:cNvSpPr>
          <p:nvPr/>
        </p:nvSpPr>
        <p:spPr bwMode="auto">
          <a:xfrm>
            <a:off x="3513138" y="5792788"/>
            <a:ext cx="273050" cy="227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>
                <a:latin typeface="Garamond" pitchFamily="18" charset="0"/>
              </a:rPr>
              <a:t>68</a:t>
            </a:r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 flipH="1">
            <a:off x="2108200" y="5118100"/>
            <a:ext cx="423863" cy="21907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2751138" y="5110163"/>
            <a:ext cx="404812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 flipH="1">
            <a:off x="1649413" y="5521325"/>
            <a:ext cx="327025" cy="2682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195513" y="5529263"/>
            <a:ext cx="265112" cy="26193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 flipH="1">
            <a:off x="2927350" y="5549900"/>
            <a:ext cx="1936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314700" y="5529263"/>
            <a:ext cx="3175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 flipH="1">
            <a:off x="1377950" y="5995988"/>
            <a:ext cx="16668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1685925" y="6003925"/>
            <a:ext cx="219075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 flipH="1">
            <a:off x="2284413" y="6003925"/>
            <a:ext cx="1587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1246188" y="3856038"/>
            <a:ext cx="195262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2260600" y="3851275"/>
            <a:ext cx="195263" cy="207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5783263" y="3324225"/>
            <a:ext cx="195262" cy="207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7046913" y="3294063"/>
            <a:ext cx="195262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80163" y="4770438"/>
            <a:ext cx="195262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Building a Heap</a:t>
            </a:r>
          </a:p>
        </p:txBody>
      </p:sp>
      <p:sp>
        <p:nvSpPr>
          <p:cNvPr id="89" name="Text Box 2"/>
          <p:cNvSpPr txBox="1">
            <a:spLocks noChangeArrowheads="1"/>
          </p:cNvSpPr>
          <p:nvPr/>
        </p:nvSpPr>
        <p:spPr bwMode="auto">
          <a:xfrm>
            <a:off x="1711325" y="908720"/>
            <a:ext cx="5452964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void </a:t>
            </a:r>
            <a:r>
              <a:rPr lang="en-US" altLang="ko-KR" sz="1600" dirty="0" err="1" smtClean="0">
                <a:solidFill>
                  <a:schemeClr val="tx1"/>
                </a:solidFill>
                <a:latin typeface="Garamond" pitchFamily="18" charset="0"/>
              </a:rPr>
              <a:t>BuildHeap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Garamond" pitchFamily="18" charset="0"/>
              </a:rPr>
              <a:t>PriorityQueue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 H)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{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latin typeface="Garamond" pitchFamily="18" charset="0"/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Garamond" pitchFamily="18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;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Garamond" pitchFamily="18" charset="0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   for (</a:t>
            </a:r>
            <a:r>
              <a:rPr lang="en-US" altLang="ko-KR" sz="1600" dirty="0" err="1" smtClean="0">
                <a:solidFill>
                  <a:schemeClr val="tx1"/>
                </a:solidFill>
                <a:latin typeface="Garamond" pitchFamily="18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 = H-&gt;Size/2 ; </a:t>
            </a:r>
            <a:r>
              <a:rPr lang="en-US" altLang="ko-KR" sz="1600" dirty="0" err="1" smtClean="0">
                <a:solidFill>
                  <a:schemeClr val="tx1"/>
                </a:solidFill>
                <a:latin typeface="Garamond" pitchFamily="18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 &gt; 0 ; </a:t>
            </a:r>
            <a:r>
              <a:rPr lang="en-US" altLang="ko-KR" sz="1600" dirty="0" err="1" smtClean="0">
                <a:solidFill>
                  <a:schemeClr val="tx1"/>
                </a:solidFill>
                <a:latin typeface="Garamond" pitchFamily="18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--)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Garamond" pitchFamily="18" charset="0"/>
              </a:rPr>
              <a:t>PercolateDown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en-US" altLang="ko-KR" sz="1600" dirty="0" err="1" smtClean="0">
                <a:solidFill>
                  <a:schemeClr val="tx1"/>
                </a:solidFill>
                <a:latin typeface="Garamond" pitchFamily="18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, H);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9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96258-9052-41B6-BC4D-0B5FDA980964}" type="slidenum">
              <a:rPr lang="en-US" altLang="ko-KR"/>
              <a:pPr/>
              <a:t>16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39087" cy="1855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7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 smtClean="0">
                    <a:latin typeface="Garamond" pitchFamily="18" charset="0"/>
                  </a:rPr>
                  <a:t>Let’s assume that the tree is complete: 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/>
                      </a:rPr>
                      <m:t>𝒏</m:t>
                    </m:r>
                    <m:r>
                      <a:rPr lang="en-US" altLang="ko-KR" sz="20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/>
                          </a:rPr>
                          <m:t>𝒉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ko-KR" sz="2000" b="1" i="1" smtClean="0">
                        <a:latin typeface="Cambria Math"/>
                      </a:rPr>
                      <m:t>−</m:t>
                    </m:r>
                    <m:r>
                      <a:rPr lang="en-US" altLang="ko-KR" sz="20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7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There is one key at </a:t>
                </a:r>
                <a:r>
                  <a:rPr lang="en-US" altLang="ko-KR" sz="2000" dirty="0" smtClean="0">
                    <a:latin typeface="Garamond" pitchFamily="18" charset="0"/>
                  </a:rPr>
                  <a:t>level  </a:t>
                </a:r>
                <a:r>
                  <a:rPr lang="en-US" altLang="ko-KR" sz="2000" dirty="0">
                    <a:latin typeface="Garamond" pitchFamily="18" charset="0"/>
                  </a:rPr>
                  <a:t>0, which might sift down </a:t>
                </a:r>
                <a:r>
                  <a:rPr lang="en-US" altLang="ko-KR" sz="2000" i="1" dirty="0">
                    <a:latin typeface="Garamond" pitchFamily="18" charset="0"/>
                  </a:rPr>
                  <a:t>h </a:t>
                </a:r>
                <a:r>
                  <a:rPr lang="en-US" altLang="ko-KR" sz="2000" dirty="0">
                    <a:latin typeface="Garamond" pitchFamily="18" charset="0"/>
                  </a:rPr>
                  <a:t>levels.</a:t>
                </a:r>
              </a:p>
              <a:p>
                <a:pPr algn="just">
                  <a:lnSpc>
                    <a:spcPct val="7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There are two keys at level </a:t>
                </a:r>
                <a:r>
                  <a:rPr lang="en-US" altLang="ko-KR" sz="2000" dirty="0" smtClean="0">
                    <a:latin typeface="Garamond" pitchFamily="18" charset="0"/>
                  </a:rPr>
                  <a:t> 1</a:t>
                </a:r>
                <a:r>
                  <a:rPr lang="en-US" altLang="ko-KR" sz="2000" dirty="0">
                    <a:latin typeface="Garamond" pitchFamily="18" charset="0"/>
                  </a:rPr>
                  <a:t>, which might sift down </a:t>
                </a:r>
                <a:r>
                  <a:rPr lang="en-US" altLang="ko-KR" sz="2000" i="1" dirty="0">
                    <a:latin typeface="Garamond" pitchFamily="18" charset="0"/>
                  </a:rPr>
                  <a:t>h</a:t>
                </a:r>
                <a:r>
                  <a:rPr lang="en-US" altLang="ko-KR" sz="2000" dirty="0">
                    <a:latin typeface="Garamond" pitchFamily="18" charset="0"/>
                  </a:rPr>
                  <a:t> – 1 levels</a:t>
                </a:r>
              </a:p>
              <a:p>
                <a:pPr algn="just">
                  <a:lnSpc>
                    <a:spcPct val="7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There are four keys at level </a:t>
                </a:r>
                <a:r>
                  <a:rPr lang="en-US" altLang="ko-KR" sz="2000" dirty="0" smtClean="0">
                    <a:latin typeface="Garamond" pitchFamily="18" charset="0"/>
                  </a:rPr>
                  <a:t> 2</a:t>
                </a:r>
                <a:r>
                  <a:rPr lang="en-US" altLang="ko-KR" sz="2000" dirty="0">
                    <a:latin typeface="Garamond" pitchFamily="18" charset="0"/>
                  </a:rPr>
                  <a:t>, which might sift down </a:t>
                </a:r>
                <a:r>
                  <a:rPr lang="en-US" altLang="ko-KR" sz="2000" i="1" dirty="0">
                    <a:latin typeface="Garamond" pitchFamily="18" charset="0"/>
                  </a:rPr>
                  <a:t>h </a:t>
                </a:r>
                <a:r>
                  <a:rPr lang="en-US" altLang="ko-KR" sz="2000" dirty="0">
                    <a:latin typeface="Garamond" pitchFamily="18" charset="0"/>
                  </a:rPr>
                  <a:t>– 2 levels </a:t>
                </a:r>
              </a:p>
              <a:p>
                <a:pPr algn="just">
                  <a:lnSpc>
                    <a:spcPct val="7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...</a:t>
                </a:r>
              </a:p>
            </p:txBody>
          </p:sp>
        </mc:Choice>
        <mc:Fallback xmlns="">
          <p:sp>
            <p:nvSpPr>
              <p:cNvPr id="1843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39087" cy="1855251"/>
              </a:xfrm>
              <a:prstGeom prst="rect">
                <a:avLst/>
              </a:prstGeom>
              <a:blipFill rotWithShape="1">
                <a:blip r:embed="rId2"/>
                <a:stretch>
                  <a:fillRect l="-767" t="-5263" b="-296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Analysis of Building a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1512" y="3265118"/>
                <a:ext cx="6754477" cy="277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/>
                        </a:rPr>
                        <m:t>𝑺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𝒉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𝟒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</a:rPr>
                        <m:t>+ …+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ko-KR" sz="2000" b="1" dirty="0" smtClean="0"/>
              </a:p>
              <a:p>
                <a:endParaRPr lang="en-US" altLang="ko-KR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/>
                        </a:rPr>
                        <m:t>𝟐</m:t>
                      </m:r>
                      <m:r>
                        <a:rPr lang="en-US" altLang="ko-KR" sz="2000" i="1">
                          <a:latin typeface="Cambria Math"/>
                        </a:rPr>
                        <m:t>𝑺</m:t>
                      </m:r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𝟐</m:t>
                      </m:r>
                      <m:r>
                        <a:rPr lang="en-US" altLang="ko-KR" sz="2000" i="1">
                          <a:latin typeface="Cambria Math"/>
                        </a:rPr>
                        <m:t>𝒉</m:t>
                      </m:r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𝟒</m:t>
                      </m:r>
                      <m:d>
                        <m:d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𝟖</m:t>
                      </m:r>
                      <m:d>
                        <m:d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ko-KR" sz="2000" i="1">
                          <a:latin typeface="Cambria Math"/>
                        </a:rPr>
                        <m:t>+ …+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</m:sup>
                      </m:sSup>
                      <m:d>
                        <m:d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/>
                        </a:rPr>
                        <m:t>𝟐</m:t>
                      </m:r>
                      <m:r>
                        <a:rPr lang="en-US" altLang="ko-KR" sz="2000" i="1">
                          <a:latin typeface="Cambria Math"/>
                        </a:rPr>
                        <m:t>𝑺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𝑺</m:t>
                      </m:r>
                      <m:r>
                        <a:rPr lang="en-US" altLang="ko-KR" sz="2000" i="1">
                          <a:latin typeface="Cambria Math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−</m:t>
                      </m:r>
                      <m:r>
                        <a:rPr lang="en-US" altLang="ko-KR" sz="2000" i="1">
                          <a:latin typeface="Cambria Math"/>
                        </a:rPr>
                        <m:t>𝒉</m:t>
                      </m:r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𝟐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𝟒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/>
                        </a:rPr>
                        <m:t>)</m:t>
                      </m:r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</m:sup>
                      </m:sSup>
                    </m:oMath>
                  </m:oMathPara>
                </a14:m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/>
                        </a:rPr>
                        <m:t>                                = </m:t>
                      </m:r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r>
                        <a:rPr lang="en-US" altLang="ko-KR" sz="2000" i="1">
                          <a:latin typeface="Cambria Math"/>
                        </a:rPr>
                        <m:t>𝒉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𝟏</m:t>
                      </m:r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𝟒</m:t>
                          </m:r>
                          <m:r>
                            <a:rPr lang="en-US" altLang="ko-KR" sz="2000" i="1">
                              <a:latin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ko-KR" sz="2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</m:sup>
                      </m:sSup>
                    </m:oMath>
                  </m:oMathPara>
                </a14:m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/>
                        </a:rPr>
                        <m:t>                       </m:t>
                      </m:r>
                      <m:r>
                        <a:rPr lang="en-US" altLang="ko-KR" sz="20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</m:sup>
                      </m:sSup>
                      <m:r>
                        <a:rPr lang="en-US" altLang="ko-KR" sz="2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/>
                            </a:rPr>
                            <m:t>𝒉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0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𝟐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/>
                              <a:ea typeface="Cambria Math"/>
                            </a:rPr>
                            <m:t>𝒉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𝒉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en-US" altLang="ko-KR" sz="2000" b="1" dirty="0" smtClean="0">
                  <a:ea typeface="Cambria Math"/>
                </a:endParaRPr>
              </a:p>
              <a:p>
                <a:r>
                  <a:rPr lang="en-US" altLang="ko-KR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 =</m:t>
                    </m:r>
                    <m:r>
                      <a:rPr lang="en-US" altLang="ko-KR" sz="2000" i="1" smtClean="0">
                        <a:latin typeface="Cambria Math"/>
                      </a:rPr>
                      <m:t>𝟐</m:t>
                    </m:r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0" smtClean="0">
                            <a:latin typeface="Cambria Math"/>
                            <a:ea typeface="Cambria Math"/>
                          </a:rPr>
                          <m:t>𝐥𝐠</m:t>
                        </m:r>
                        <m:r>
                          <a:rPr lang="en-US" altLang="ko-KR" sz="20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sz="2000" b="1" i="0" smtClean="0">
                        <a:latin typeface="Cambria Math"/>
                        <a:ea typeface="Cambria Math"/>
                      </a:rPr>
                      <m:t>𝐥𝐠</m:t>
                    </m:r>
                    <m:r>
                      <a:rPr lang="en-US" altLang="ko-KR" sz="2000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20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ko-KR" sz="2000" b="1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0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altLang="ko-KR" sz="20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altLang="ko-KR" sz="2000" b="1" dirty="0" smtClean="0">
                    <a:ea typeface="Cambria Math"/>
                  </a:rPr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2" y="3265118"/>
                <a:ext cx="6754477" cy="27756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/>
          <p:cNvCxnSpPr/>
          <p:nvPr/>
        </p:nvCxnSpPr>
        <p:spPr bwMode="auto">
          <a:xfrm>
            <a:off x="3203848" y="5733256"/>
            <a:ext cx="5760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415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2346-469E-4BA7-B708-4D557416C6A9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57213" y="1438275"/>
            <a:ext cx="79756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Heap </a:t>
            </a:r>
            <a:r>
              <a:rPr lang="en-US" altLang="ko-KR" sz="2000" dirty="0" smtClean="0">
                <a:latin typeface="Garamond" pitchFamily="18" charset="0"/>
              </a:rPr>
              <a:t>sorting</a:t>
            </a:r>
          </a:p>
          <a:p>
            <a:pPr marL="800100" lvl="1" indent="-342900" algn="just">
              <a:spcBef>
                <a:spcPct val="50000"/>
              </a:spcBef>
              <a:buFont typeface="Wingdings" pitchFamily="2" charset="2"/>
              <a:buChar char="ü"/>
              <a:tabLst>
                <a:tab pos="2767013" algn="l"/>
              </a:tabLst>
            </a:pPr>
            <a:r>
              <a:rPr lang="en-US" altLang="ko-KR" sz="2000" dirty="0" smtClean="0">
                <a:latin typeface="Garamond" pitchFamily="18" charset="0"/>
              </a:rPr>
              <a:t> Inserting </a:t>
            </a:r>
            <a:r>
              <a:rPr lang="en-US" altLang="ko-KR" sz="2000" dirty="0">
                <a:latin typeface="Garamond" pitchFamily="18" charset="0"/>
              </a:rPr>
              <a:t>keys in a Heap (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)), then repetitively applying </a:t>
            </a:r>
            <a:r>
              <a:rPr lang="en-US" altLang="ko-KR" sz="1800" dirty="0" err="1">
                <a:latin typeface="Arial" charset="0"/>
              </a:rPr>
              <a:t>DeleteMin</a:t>
            </a:r>
            <a:r>
              <a:rPr lang="en-US" altLang="ko-KR" sz="2000" dirty="0">
                <a:latin typeface="Garamond" pitchFamily="18" charset="0"/>
              </a:rPr>
              <a:t> (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 </a:t>
            </a:r>
            <a:r>
              <a:rPr lang="en-US" altLang="ko-KR" sz="2000" dirty="0">
                <a:latin typeface="Garamond" pitchFamily="18" charset="0"/>
              </a:rPr>
              <a:t>log 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)): Most Basic Sorting Algorithm</a:t>
            </a: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 smtClean="0">
                <a:latin typeface="Garamond" pitchFamily="18" charset="0"/>
              </a:rPr>
              <a:t> Process (Job) Scheduling in Operating Systems</a:t>
            </a:r>
          </a:p>
          <a:p>
            <a:pPr marL="800100" lvl="1" indent="-342900" algn="just">
              <a:spcBef>
                <a:spcPct val="50000"/>
              </a:spcBef>
              <a:buFont typeface="Wingdings" pitchFamily="2" charset="2"/>
              <a:buChar char="ü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Typically modern </a:t>
            </a:r>
            <a:r>
              <a:rPr lang="en-US" altLang="ko-KR" sz="2000" dirty="0" err="1" smtClean="0">
                <a:latin typeface="Garamond" pitchFamily="18" charset="0"/>
              </a:rPr>
              <a:t>OSes</a:t>
            </a:r>
            <a:r>
              <a:rPr lang="en-US" altLang="ko-KR" sz="2000" dirty="0" smtClean="0">
                <a:latin typeface="Garamond" pitchFamily="18" charset="0"/>
              </a:rPr>
              <a:t> tend to schedule multiple processes according to their priorities </a:t>
            </a: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 smtClean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</a:rPr>
              <a:t>Event </a:t>
            </a:r>
            <a:r>
              <a:rPr lang="en-US" altLang="ko-KR" sz="2000" dirty="0" smtClean="0">
                <a:latin typeface="Garamond" pitchFamily="18" charset="0"/>
              </a:rPr>
              <a:t>Simulation</a:t>
            </a:r>
          </a:p>
          <a:p>
            <a:pPr marL="800100" lvl="1" indent="-342900" algn="just">
              <a:spcBef>
                <a:spcPct val="50000"/>
              </a:spcBef>
              <a:buFont typeface="Wingdings" pitchFamily="2" charset="2"/>
              <a:buChar char="ü"/>
              <a:tabLst>
                <a:tab pos="2767013" algn="l"/>
              </a:tabLst>
            </a:pPr>
            <a:r>
              <a:rPr lang="en-US" altLang="ko-KR" sz="2000" dirty="0" smtClean="0">
                <a:latin typeface="Garamond" pitchFamily="18" charset="0"/>
              </a:rPr>
              <a:t> Statistical </a:t>
            </a:r>
            <a:r>
              <a:rPr lang="en-US" altLang="ko-KR" sz="2000" dirty="0">
                <a:latin typeface="Garamond" pitchFamily="18" charset="0"/>
              </a:rPr>
              <a:t>analysis for how long on average a customer has to wait in a bank with </a:t>
            </a:r>
            <a:r>
              <a:rPr lang="en-US" altLang="ko-KR" sz="2000" i="1" dirty="0">
                <a:latin typeface="Garamond" pitchFamily="18" charset="0"/>
              </a:rPr>
              <a:t>k</a:t>
            </a:r>
            <a:r>
              <a:rPr lang="en-US" altLang="ko-KR" sz="2000" dirty="0">
                <a:latin typeface="Garamond" pitchFamily="18" charset="0"/>
              </a:rPr>
              <a:t> tellers.</a:t>
            </a:r>
          </a:p>
          <a:p>
            <a:pPr algn="just"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63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 of Heaps</a:t>
            </a:r>
          </a:p>
        </p:txBody>
      </p:sp>
    </p:spTree>
    <p:extLst>
      <p:ext uri="{BB962C8B-B14F-4D97-AF65-F5344CB8AC3E}">
        <p14:creationId xmlns:p14="http://schemas.microsoft.com/office/powerpoint/2010/main" val="3417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/>
              <a:t>2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41325" y="1052736"/>
            <a:ext cx="79756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200" dirty="0" smtClean="0">
                <a:latin typeface="Garamond" pitchFamily="18" charset="0"/>
              </a:rPr>
              <a:t>Many applications require that we process records with keys in order, but not necessarily in full sorted order and not necessarily all at once.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200" dirty="0" smtClean="0">
                <a:latin typeface="Garamond" pitchFamily="18" charset="0"/>
              </a:rPr>
              <a:t>A </a:t>
            </a:r>
            <a:r>
              <a:rPr lang="en-US" altLang="ko-KR" sz="2200" dirty="0" smtClean="0">
                <a:solidFill>
                  <a:srgbClr val="FF0000"/>
                </a:solidFill>
                <a:latin typeface="Garamond" pitchFamily="18" charset="0"/>
              </a:rPr>
              <a:t>priority queue </a:t>
            </a:r>
            <a:r>
              <a:rPr lang="en-US" altLang="ko-KR" sz="2200" dirty="0" smtClean="0">
                <a:latin typeface="Garamond" pitchFamily="18" charset="0"/>
              </a:rPr>
              <a:t>is a data structure of items with keys that supports two basic operations:</a:t>
            </a:r>
          </a:p>
          <a:p>
            <a:pPr marL="1085850" lvl="1" indent="-3429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000" dirty="0" smtClean="0">
                <a:latin typeface="Garamond" pitchFamily="18" charset="0"/>
              </a:rPr>
              <a:t>Insert a new item</a:t>
            </a:r>
          </a:p>
          <a:p>
            <a:pPr marL="1085850" lvl="1" indent="-3429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000" dirty="0" smtClean="0">
                <a:latin typeface="Garamond" pitchFamily="18" charset="0"/>
              </a:rPr>
              <a:t>Remove the item with </a:t>
            </a:r>
            <a:r>
              <a:rPr lang="en-US" altLang="ko-KR" sz="2000" u="sng" dirty="0" smtClean="0">
                <a:latin typeface="Garamond" pitchFamily="18" charset="0"/>
              </a:rPr>
              <a:t>the smallest (largest) key 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</a:rPr>
              <a:t>(priority)</a:t>
            </a:r>
          </a:p>
          <a:p>
            <a:pPr marL="1085850" lvl="1" indent="-3429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000" dirty="0" smtClean="0">
                <a:latin typeface="Garamond" pitchFamily="18" charset="0"/>
              </a:rPr>
              <a:t>Comparison with Stack and Queue 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200" dirty="0" smtClean="0">
                <a:latin typeface="Garamond" pitchFamily="18" charset="0"/>
              </a:rPr>
              <a:t>Application of priority queues</a:t>
            </a:r>
          </a:p>
          <a:p>
            <a:pPr marL="1085850" lvl="1" indent="-3429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000" dirty="0" smtClean="0">
                <a:latin typeface="Garamond" pitchFamily="18" charset="0"/>
              </a:rPr>
              <a:t>Event simulation systems</a:t>
            </a:r>
          </a:p>
          <a:p>
            <a:pPr marL="1085850" lvl="1" indent="-342900" algn="just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000" dirty="0" smtClean="0">
                <a:latin typeface="Garamond" pitchFamily="18" charset="0"/>
              </a:rPr>
              <a:t>Process scheduling in OS</a:t>
            </a: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Background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B6149-2E83-4F4A-B149-6AB0F0D2086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57213" y="1438275"/>
            <a:ext cx="7975600" cy="383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2400" dirty="0">
                <a:latin typeface="Garamond" pitchFamily="18" charset="0"/>
              </a:rPr>
              <a:t>Priority queue </a:t>
            </a:r>
            <a:r>
              <a:rPr lang="en-US" altLang="ko-KR" sz="2400" i="1" dirty="0">
                <a:latin typeface="Garamond" pitchFamily="18" charset="0"/>
              </a:rPr>
              <a:t>Q </a:t>
            </a:r>
            <a:r>
              <a:rPr lang="en-US" altLang="ko-KR" sz="2400" dirty="0">
                <a:latin typeface="Garamond" pitchFamily="18" charset="0"/>
              </a:rPr>
              <a:t>supports the following </a:t>
            </a:r>
            <a:r>
              <a:rPr lang="en-US" altLang="ko-KR" sz="2400" dirty="0" smtClean="0">
                <a:latin typeface="Garamond" pitchFamily="18" charset="0"/>
              </a:rPr>
              <a:t>basic operations</a:t>
            </a:r>
            <a:endParaRPr lang="en-US" altLang="ko-KR" sz="2400" dirty="0"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 </a:t>
            </a:r>
            <a:r>
              <a:rPr lang="en-US" altLang="ko-KR" sz="1800" dirty="0">
                <a:latin typeface="Arial" charset="0"/>
              </a:rPr>
              <a:t>Insert(x, 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1800" dirty="0">
                <a:latin typeface="Arial" charset="0"/>
              </a:rPr>
              <a:t>  y = </a:t>
            </a:r>
            <a:r>
              <a:rPr lang="en-US" altLang="ko-KR" sz="1800" dirty="0" err="1">
                <a:latin typeface="Arial" charset="0"/>
              </a:rPr>
              <a:t>DeleteMin</a:t>
            </a:r>
            <a:r>
              <a:rPr lang="en-US" altLang="ko-KR" sz="1800" dirty="0">
                <a:latin typeface="Arial" charset="0"/>
              </a:rPr>
              <a:t>(Q</a:t>
            </a:r>
            <a:r>
              <a:rPr lang="en-US" altLang="ko-KR" sz="1800" dirty="0" smtClean="0">
                <a:latin typeface="Arial" charset="0"/>
              </a:rPr>
              <a:t>)</a:t>
            </a:r>
            <a:endParaRPr lang="en-US" altLang="ko-KR" sz="1800" dirty="0">
              <a:latin typeface="Arial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Char char="•"/>
              <a:tabLst>
                <a:tab pos="2767013" algn="l"/>
              </a:tabLst>
            </a:pPr>
            <a:endParaRPr lang="en-US" altLang="ko-KR" sz="1800" dirty="0" smtClean="0">
              <a:latin typeface="Arial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tabLst>
                <a:tab pos="2767013" algn="l"/>
              </a:tabLst>
            </a:pPr>
            <a:r>
              <a:rPr lang="en-US" altLang="ko-KR" sz="2400" dirty="0" smtClean="0">
                <a:latin typeface="Garamond" pitchFamily="18" charset="0"/>
              </a:rPr>
              <a:t>Other</a:t>
            </a:r>
            <a:r>
              <a:rPr lang="en-US" altLang="ko-KR" sz="2400" dirty="0">
                <a:latin typeface="Garamond" pitchFamily="18" charset="0"/>
              </a:rPr>
              <a:t> </a:t>
            </a:r>
            <a:r>
              <a:rPr lang="en-US" altLang="ko-KR" sz="2400" dirty="0" smtClean="0">
                <a:latin typeface="Garamond" pitchFamily="18" charset="0"/>
              </a:rPr>
              <a:t>operations may be supported for priority queues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2767013" algn="l"/>
              </a:tabLst>
            </a:pPr>
            <a:r>
              <a:rPr lang="en-US" altLang="ko-KR" sz="2000" dirty="0" smtClean="0">
                <a:latin typeface="Garamond" pitchFamily="18" charset="0"/>
              </a:rPr>
              <a:t>Construct (Build) a priority queue from </a:t>
            </a:r>
            <a:r>
              <a:rPr lang="en-US" altLang="ko-KR" sz="2000" i="1" dirty="0" smtClean="0">
                <a:latin typeface="Garamond" pitchFamily="18" charset="0"/>
              </a:rPr>
              <a:t>N  </a:t>
            </a:r>
            <a:r>
              <a:rPr lang="en-US" altLang="ko-KR" sz="2000" dirty="0" smtClean="0">
                <a:latin typeface="Garamond" pitchFamily="18" charset="0"/>
              </a:rPr>
              <a:t>given items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2767013" algn="l"/>
              </a:tabLst>
            </a:pPr>
            <a:r>
              <a:rPr lang="en-US" altLang="ko-KR" sz="2000" dirty="0" smtClean="0">
                <a:latin typeface="Garamond" pitchFamily="18" charset="0"/>
              </a:rPr>
              <a:t>Change the priority of an arbitrary specified item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tabLst>
                <a:tab pos="2767013" algn="l"/>
              </a:tabLst>
            </a:pPr>
            <a:r>
              <a:rPr lang="en-US" altLang="ko-KR" sz="2000" dirty="0" smtClean="0">
                <a:latin typeface="Garamond" pitchFamily="18" charset="0"/>
              </a:rPr>
              <a:t>Join two priority queues into one large one</a:t>
            </a:r>
            <a:endParaRPr lang="en-US" altLang="ko-KR" sz="2000" dirty="0"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tabLst>
                <a:tab pos="2767013" algn="l"/>
              </a:tabLst>
            </a:pPr>
            <a:endParaRPr lang="en-US" altLang="ko-KR" sz="1800" dirty="0">
              <a:latin typeface="Arial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42925" y="286204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Priority Queue ADT</a:t>
            </a:r>
          </a:p>
        </p:txBody>
      </p:sp>
    </p:spTree>
    <p:extLst>
      <p:ext uri="{BB962C8B-B14F-4D97-AF65-F5344CB8AC3E}">
        <p14:creationId xmlns:p14="http://schemas.microsoft.com/office/powerpoint/2010/main" val="33294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B6149-2E83-4F4A-B149-6AB0F0D2086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42925" y="228148"/>
            <a:ext cx="7772400" cy="76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Elementary Implementations</a:t>
            </a:r>
            <a:endParaRPr lang="en-US" altLang="ko-KR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45170"/>
              </p:ext>
            </p:extLst>
          </p:nvPr>
        </p:nvGraphicFramePr>
        <p:xfrm>
          <a:off x="1115616" y="1268760"/>
          <a:ext cx="6057864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875"/>
                <a:gridCol w="1120270"/>
                <a:gridCol w="1211573"/>
                <a:gridCol w="1211573"/>
                <a:gridCol w="1211573"/>
              </a:tblGrid>
              <a:tr h="45282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Insert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Remove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minimum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Find minimum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Change priority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Ordered</a:t>
                      </a:r>
                      <a:r>
                        <a:rPr lang="en-US" altLang="ko-KR" sz="1600" b="1" baseline="0" dirty="0" smtClean="0">
                          <a:solidFill>
                            <a:sysClr val="windowText" lastClr="000000"/>
                          </a:solidFill>
                        </a:rPr>
                        <a:t> Array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Ordered List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Unordered Array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Unordered List 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Heap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lg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ko-KR" altLang="en-US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lg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ko-KR" altLang="en-US" sz="160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lg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ko-KR" altLang="en-US" sz="160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44187" y="4750283"/>
            <a:ext cx="798951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1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200" dirty="0" smtClean="0">
                <a:latin typeface="Garamond" pitchFamily="18" charset="0"/>
              </a:rPr>
              <a:t>Note that the simple implementations can often outperform more complicated methods in many practical situations.</a:t>
            </a:r>
          </a:p>
          <a:p>
            <a:pPr marL="800100" lvl="1" indent="-342900" algn="just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800" dirty="0" smtClean="0">
                <a:latin typeface="Garamond" pitchFamily="18" charset="0"/>
              </a:rPr>
              <a:t>Only a few “remove the minimum” operations (many insertions)</a:t>
            </a:r>
          </a:p>
          <a:p>
            <a:pPr marL="800100" lvl="1" indent="-342900" algn="just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800" dirty="0" smtClean="0">
                <a:latin typeface="Garamond" pitchFamily="18" charset="0"/>
              </a:rPr>
              <a:t>Many “find the minimum” compared with insertions </a:t>
            </a:r>
            <a:endParaRPr lang="en-US" altLang="ko-KR" sz="18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B6149-2E83-4F4A-B149-6AB0F0D2086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42925" y="228148"/>
            <a:ext cx="7772400" cy="76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Heap Data Structure</a:t>
            </a:r>
            <a:endParaRPr lang="en-US" altLang="ko-KR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772399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2200" dirty="0" smtClean="0"/>
              <a:t>A </a:t>
            </a:r>
            <a:r>
              <a:rPr lang="en-US" altLang="ko-KR" sz="2200" dirty="0" smtClean="0">
                <a:solidFill>
                  <a:srgbClr val="FF0000"/>
                </a:solidFill>
              </a:rPr>
              <a:t>heap</a:t>
            </a:r>
            <a:r>
              <a:rPr lang="en-US" altLang="ko-KR" sz="2200" dirty="0" smtClean="0"/>
              <a:t> is a set of nodes with keys arranged in </a:t>
            </a:r>
            <a:r>
              <a:rPr lang="en-US" altLang="ko-KR" sz="2200" dirty="0" smtClean="0">
                <a:solidFill>
                  <a:srgbClr val="0000FF"/>
                </a:solidFill>
              </a:rPr>
              <a:t>a complete heap-ordered binary tree</a:t>
            </a:r>
            <a:r>
              <a:rPr lang="en-US" altLang="ko-KR" sz="2200" dirty="0" smtClean="0"/>
              <a:t>, represented as an array.</a:t>
            </a:r>
            <a:endParaRPr lang="ko-KR" altLang="en-US" sz="2200" dirty="0"/>
          </a:p>
        </p:txBody>
      </p:sp>
      <p:sp>
        <p:nvSpPr>
          <p:cNvPr id="3" name="직사각형 2"/>
          <p:cNvSpPr/>
          <p:nvPr/>
        </p:nvSpPr>
        <p:spPr>
          <a:xfrm>
            <a:off x="664273" y="2276872"/>
            <a:ext cx="765105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Structure Property</a:t>
            </a:r>
          </a:p>
          <a:p>
            <a:pPr marL="800100" lvl="1" indent="-3429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800" dirty="0" smtClean="0">
                <a:latin typeface="Garamond" pitchFamily="18" charset="0"/>
              </a:rPr>
              <a:t>Complete Binary Tree, with the possible exception of the leaves, which is filled from left to right.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Heap Order Property</a:t>
            </a:r>
          </a:p>
          <a:p>
            <a:pPr marL="800100" lvl="1" indent="-3429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800" dirty="0" smtClean="0">
                <a:latin typeface="Garamond" pitchFamily="18" charset="0"/>
              </a:rPr>
              <a:t>The smallest element should be at the root.</a:t>
            </a:r>
          </a:p>
          <a:p>
            <a:pPr marL="800100" lvl="1" indent="-3429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800" dirty="0" smtClean="0">
                <a:latin typeface="Garamond" pitchFamily="18" charset="0"/>
              </a:rPr>
              <a:t>The key of any node should be smaller than or equal to all of its descendants.</a:t>
            </a:r>
          </a:p>
          <a:p>
            <a:pPr marL="800100" lvl="1" indent="-342900" algn="just">
              <a:spcBef>
                <a:spcPct val="50000"/>
              </a:spcBef>
              <a:buFont typeface="Wingdings" pitchFamily="2" charset="2"/>
              <a:buChar char="ü"/>
            </a:pPr>
            <a:endParaRPr lang="en-US" altLang="ko-KR" sz="18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4EF76-34FD-4CE9-BBF9-AB46FC8CBC28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8840" y="1105902"/>
            <a:ext cx="8281631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2000" dirty="0">
                <a:solidFill>
                  <a:srgbClr val="FF0000"/>
                </a:solidFill>
                <a:latin typeface="Garamond" pitchFamily="18" charset="0"/>
              </a:rPr>
              <a:t>Binary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</a:rPr>
              <a:t>Heap </a:t>
            </a:r>
            <a:r>
              <a:rPr lang="en-US" altLang="ko-KR" sz="2000" dirty="0" smtClean="0">
                <a:latin typeface="Garamond" pitchFamily="18" charset="0"/>
              </a:rPr>
              <a:t>: </a:t>
            </a:r>
            <a:r>
              <a:rPr lang="en-US" altLang="ko-KR" sz="2000" dirty="0">
                <a:latin typeface="Garamond" pitchFamily="18" charset="0"/>
              </a:rPr>
              <a:t>A Complete, Partially Ordered Binary Tree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i="1" dirty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</a:rPr>
              <a:t>Complete Tree: </a:t>
            </a:r>
            <a:r>
              <a:rPr lang="en-US" altLang="ko-KR" sz="2000" dirty="0" smtClean="0">
                <a:latin typeface="Garamond" pitchFamily="18" charset="0"/>
              </a:rPr>
              <a:t>with </a:t>
            </a:r>
            <a:r>
              <a:rPr lang="en-US" altLang="ko-KR" sz="2000" dirty="0">
                <a:latin typeface="Garamond" pitchFamily="18" charset="0"/>
              </a:rPr>
              <a:t>height </a:t>
            </a:r>
            <a:r>
              <a:rPr lang="en-US" altLang="ko-KR" sz="2000" i="1" dirty="0">
                <a:latin typeface="Garamond" pitchFamily="18" charset="0"/>
              </a:rPr>
              <a:t>h</a:t>
            </a:r>
            <a:r>
              <a:rPr lang="en-US" altLang="ko-KR" sz="2000" dirty="0">
                <a:latin typeface="Garamond" pitchFamily="18" charset="0"/>
              </a:rPr>
              <a:t>, there are between 2</a:t>
            </a:r>
            <a:r>
              <a:rPr lang="en-US" altLang="ko-KR" sz="2000" i="1" baseline="30000" dirty="0">
                <a:latin typeface="Garamond" pitchFamily="18" charset="0"/>
              </a:rPr>
              <a:t>h</a:t>
            </a:r>
            <a:r>
              <a:rPr lang="en-US" altLang="ko-KR" sz="2000" dirty="0">
                <a:latin typeface="Garamond" pitchFamily="18" charset="0"/>
              </a:rPr>
              <a:t> and </a:t>
            </a:r>
            <a:r>
              <a:rPr lang="en-US" altLang="ko-KR" sz="2000" dirty="0" smtClean="0">
                <a:latin typeface="Garamond" pitchFamily="18" charset="0"/>
              </a:rPr>
              <a:t>(2</a:t>
            </a:r>
            <a:r>
              <a:rPr lang="en-US" altLang="ko-KR" sz="2000" i="1" baseline="30000" dirty="0" smtClean="0">
                <a:latin typeface="Garamond" pitchFamily="18" charset="0"/>
              </a:rPr>
              <a:t>h+</a:t>
            </a:r>
            <a:r>
              <a:rPr lang="en-US" altLang="ko-KR" sz="2000" baseline="30000" dirty="0" smtClean="0">
                <a:latin typeface="Garamond" pitchFamily="18" charset="0"/>
              </a:rPr>
              <a:t>1</a:t>
            </a:r>
            <a:r>
              <a:rPr lang="en-US" altLang="ko-KR" sz="2000" dirty="0" smtClean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</a:rPr>
              <a:t>– </a:t>
            </a:r>
            <a:r>
              <a:rPr lang="en-US" altLang="ko-KR" sz="2000" dirty="0" smtClean="0">
                <a:latin typeface="Garamond" pitchFamily="18" charset="0"/>
              </a:rPr>
              <a:t>1) </a:t>
            </a:r>
            <a:r>
              <a:rPr lang="en-US" altLang="ko-KR" sz="2000" dirty="0">
                <a:latin typeface="Garamond" pitchFamily="18" charset="0"/>
              </a:rPr>
              <a:t>nodes</a:t>
            </a:r>
            <a:r>
              <a:rPr lang="en-US" altLang="ko-KR" sz="2000" dirty="0" smtClean="0">
                <a:latin typeface="Garamond" pitchFamily="18" charset="0"/>
              </a:rPr>
              <a:t>.</a:t>
            </a:r>
            <a:endParaRPr lang="en-US" altLang="ko-KR" sz="2000" dirty="0"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Partially Ordered Tree: the key of each internal node is less than or equal to the keys of its children</a:t>
            </a:r>
            <a:endParaRPr lang="en-US" altLang="ko-KR" sz="2000" i="1" dirty="0"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endParaRPr lang="en-US" altLang="ko-KR" sz="2000" dirty="0"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2000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2000" dirty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2000" dirty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2000" dirty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2000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Binary </a:t>
            </a:r>
            <a:r>
              <a:rPr lang="en-US" altLang="ko-KR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Heap can be stored in Arrays since it is complete!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Binary Heaps</a:t>
            </a:r>
          </a:p>
        </p:txBody>
      </p:sp>
      <p:grpSp>
        <p:nvGrpSpPr>
          <p:cNvPr id="8197" name="Group 5"/>
          <p:cNvGrpSpPr>
            <a:grpSpLocks noChangeAspect="1"/>
          </p:cNvGrpSpPr>
          <p:nvPr/>
        </p:nvGrpSpPr>
        <p:grpSpPr bwMode="auto">
          <a:xfrm>
            <a:off x="1619672" y="3212976"/>
            <a:ext cx="2803525" cy="2159000"/>
            <a:chOff x="1453" y="958"/>
            <a:chExt cx="2402" cy="1850"/>
          </a:xfrm>
          <a:solidFill>
            <a:schemeClr val="bg1"/>
          </a:solidFill>
        </p:grpSpPr>
        <p:sp>
          <p:nvSpPr>
            <p:cNvPr id="8198" name="Oval 6"/>
            <p:cNvSpPr>
              <a:spLocks noChangeAspect="1" noChangeArrowheads="1"/>
            </p:cNvSpPr>
            <p:nvPr/>
          </p:nvSpPr>
          <p:spPr bwMode="auto">
            <a:xfrm>
              <a:off x="2650" y="958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13</a:t>
              </a:r>
            </a:p>
          </p:txBody>
        </p:sp>
        <p:sp>
          <p:nvSpPr>
            <p:cNvPr id="8199" name="Oval 7"/>
            <p:cNvSpPr>
              <a:spLocks noChangeAspect="1" noChangeArrowheads="1"/>
            </p:cNvSpPr>
            <p:nvPr/>
          </p:nvSpPr>
          <p:spPr bwMode="auto">
            <a:xfrm>
              <a:off x="3185" y="1441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14</a:t>
              </a:r>
            </a:p>
          </p:txBody>
        </p:sp>
        <p:sp>
          <p:nvSpPr>
            <p:cNvPr id="8200" name="Oval 8"/>
            <p:cNvSpPr>
              <a:spLocks noChangeAspect="1" noChangeArrowheads="1"/>
            </p:cNvSpPr>
            <p:nvPr/>
          </p:nvSpPr>
          <p:spPr bwMode="auto">
            <a:xfrm>
              <a:off x="2136" y="1447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 dirty="0">
                  <a:latin typeface="Garamond" pitchFamily="18" charset="0"/>
                </a:rPr>
                <a:t>21</a:t>
              </a:r>
            </a:p>
          </p:txBody>
        </p:sp>
        <p:sp>
          <p:nvSpPr>
            <p:cNvPr id="8201" name="Oval 9"/>
            <p:cNvSpPr>
              <a:spLocks noChangeAspect="1" noChangeArrowheads="1"/>
            </p:cNvSpPr>
            <p:nvPr/>
          </p:nvSpPr>
          <p:spPr bwMode="auto">
            <a:xfrm>
              <a:off x="1712" y="1963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24</a:t>
              </a:r>
            </a:p>
          </p:txBody>
        </p:sp>
        <p:sp>
          <p:nvSpPr>
            <p:cNvPr id="8202" name="Oval 10"/>
            <p:cNvSpPr>
              <a:spLocks noChangeAspect="1" noChangeArrowheads="1"/>
            </p:cNvSpPr>
            <p:nvPr/>
          </p:nvSpPr>
          <p:spPr bwMode="auto">
            <a:xfrm>
              <a:off x="2528" y="1964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31</a:t>
              </a:r>
            </a:p>
          </p:txBody>
        </p:sp>
        <p:sp>
          <p:nvSpPr>
            <p:cNvPr id="8203" name="Oval 11"/>
            <p:cNvSpPr>
              <a:spLocks noChangeAspect="1" noChangeArrowheads="1"/>
            </p:cNvSpPr>
            <p:nvPr/>
          </p:nvSpPr>
          <p:spPr bwMode="auto">
            <a:xfrm>
              <a:off x="1453" y="2536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65</a:t>
              </a:r>
            </a:p>
          </p:txBody>
        </p:sp>
        <p:sp>
          <p:nvSpPr>
            <p:cNvPr id="8204" name="Oval 12"/>
            <p:cNvSpPr>
              <a:spLocks noChangeAspect="1" noChangeArrowheads="1"/>
            </p:cNvSpPr>
            <p:nvPr/>
          </p:nvSpPr>
          <p:spPr bwMode="auto">
            <a:xfrm>
              <a:off x="1973" y="2536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26</a:t>
              </a:r>
            </a:p>
          </p:txBody>
        </p:sp>
        <p:sp>
          <p:nvSpPr>
            <p:cNvPr id="8205" name="Oval 13"/>
            <p:cNvSpPr>
              <a:spLocks noChangeAspect="1" noChangeArrowheads="1"/>
            </p:cNvSpPr>
            <p:nvPr/>
          </p:nvSpPr>
          <p:spPr bwMode="auto">
            <a:xfrm>
              <a:off x="2329" y="2544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32</a:t>
              </a:r>
            </a:p>
          </p:txBody>
        </p:sp>
        <p:sp>
          <p:nvSpPr>
            <p:cNvPr id="8206" name="Oval 14"/>
            <p:cNvSpPr>
              <a:spLocks noChangeAspect="1" noChangeArrowheads="1"/>
            </p:cNvSpPr>
            <p:nvPr/>
          </p:nvSpPr>
          <p:spPr bwMode="auto">
            <a:xfrm>
              <a:off x="2921" y="1966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19</a:t>
              </a:r>
            </a:p>
          </p:txBody>
        </p:sp>
        <p:sp>
          <p:nvSpPr>
            <p:cNvPr id="8207" name="Oval 15"/>
            <p:cNvSpPr>
              <a:spLocks noChangeAspect="1" noChangeArrowheads="1"/>
            </p:cNvSpPr>
            <p:nvPr/>
          </p:nvSpPr>
          <p:spPr bwMode="auto">
            <a:xfrm>
              <a:off x="3600" y="1964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Garamond" pitchFamily="18" charset="0"/>
                </a:rPr>
                <a:t>68</a:t>
              </a:r>
            </a:p>
          </p:txBody>
        </p:sp>
        <p:sp>
          <p:nvSpPr>
            <p:cNvPr id="8208" name="Line 16"/>
            <p:cNvSpPr>
              <a:spLocks noChangeAspect="1" noChangeShapeType="1"/>
            </p:cNvSpPr>
            <p:nvPr/>
          </p:nvSpPr>
          <p:spPr bwMode="auto">
            <a:xfrm flipH="1">
              <a:off x="2288" y="1181"/>
              <a:ext cx="395" cy="25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9" name="Line 17"/>
            <p:cNvSpPr>
              <a:spLocks noChangeAspect="1" noChangeShapeType="1"/>
            </p:cNvSpPr>
            <p:nvPr/>
          </p:nvSpPr>
          <p:spPr bwMode="auto">
            <a:xfrm>
              <a:off x="2888" y="1173"/>
              <a:ext cx="379" cy="2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0" name="Line 18"/>
            <p:cNvSpPr>
              <a:spLocks noChangeAspect="1" noChangeShapeType="1"/>
            </p:cNvSpPr>
            <p:nvPr/>
          </p:nvSpPr>
          <p:spPr bwMode="auto">
            <a:xfrm flipH="1">
              <a:off x="1860" y="1650"/>
              <a:ext cx="304" cy="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1" name="Line 19"/>
            <p:cNvSpPr>
              <a:spLocks noChangeAspect="1" noChangeShapeType="1"/>
            </p:cNvSpPr>
            <p:nvPr/>
          </p:nvSpPr>
          <p:spPr bwMode="auto">
            <a:xfrm>
              <a:off x="2370" y="1658"/>
              <a:ext cx="247" cy="30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2" name="Line 20"/>
            <p:cNvSpPr>
              <a:spLocks noChangeAspect="1" noChangeShapeType="1"/>
            </p:cNvSpPr>
            <p:nvPr/>
          </p:nvSpPr>
          <p:spPr bwMode="auto">
            <a:xfrm flipH="1">
              <a:off x="3053" y="1683"/>
              <a:ext cx="181" cy="2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3" name="Line 21"/>
            <p:cNvSpPr>
              <a:spLocks noChangeAspect="1" noChangeShapeType="1"/>
            </p:cNvSpPr>
            <p:nvPr/>
          </p:nvSpPr>
          <p:spPr bwMode="auto">
            <a:xfrm>
              <a:off x="3415" y="1658"/>
              <a:ext cx="296" cy="30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4" name="Line 22"/>
            <p:cNvSpPr>
              <a:spLocks noChangeAspect="1" noChangeShapeType="1"/>
            </p:cNvSpPr>
            <p:nvPr/>
          </p:nvSpPr>
          <p:spPr bwMode="auto">
            <a:xfrm flipH="1">
              <a:off x="1605" y="2201"/>
              <a:ext cx="156" cy="33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5" name="Line 23"/>
            <p:cNvSpPr>
              <a:spLocks noChangeAspect="1" noChangeShapeType="1"/>
            </p:cNvSpPr>
            <p:nvPr/>
          </p:nvSpPr>
          <p:spPr bwMode="auto">
            <a:xfrm>
              <a:off x="1893" y="2209"/>
              <a:ext cx="205" cy="32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6" name="Line 24"/>
            <p:cNvSpPr>
              <a:spLocks noChangeAspect="1" noChangeShapeType="1"/>
            </p:cNvSpPr>
            <p:nvPr/>
          </p:nvSpPr>
          <p:spPr bwMode="auto">
            <a:xfrm flipH="1">
              <a:off x="2452" y="2209"/>
              <a:ext cx="148" cy="33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217" name="Group 25"/>
          <p:cNvGrpSpPr>
            <a:grpSpLocks noChangeAspect="1"/>
          </p:cNvGrpSpPr>
          <p:nvPr/>
        </p:nvGrpSpPr>
        <p:grpSpPr bwMode="auto">
          <a:xfrm>
            <a:off x="4828010" y="3212976"/>
            <a:ext cx="2803525" cy="2159000"/>
            <a:chOff x="1453" y="958"/>
            <a:chExt cx="2402" cy="1850"/>
          </a:xfrm>
          <a:solidFill>
            <a:schemeClr val="bg1"/>
          </a:solidFill>
        </p:grpSpPr>
        <p:sp>
          <p:nvSpPr>
            <p:cNvPr id="8218" name="Oval 26"/>
            <p:cNvSpPr>
              <a:spLocks noChangeAspect="1" noChangeArrowheads="1"/>
            </p:cNvSpPr>
            <p:nvPr/>
          </p:nvSpPr>
          <p:spPr bwMode="auto">
            <a:xfrm>
              <a:off x="2650" y="958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8219" name="Oval 27"/>
            <p:cNvSpPr>
              <a:spLocks noChangeAspect="1" noChangeArrowheads="1"/>
            </p:cNvSpPr>
            <p:nvPr/>
          </p:nvSpPr>
          <p:spPr bwMode="auto">
            <a:xfrm>
              <a:off x="3185" y="1441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14</a:t>
              </a:r>
            </a:p>
          </p:txBody>
        </p:sp>
        <p:sp>
          <p:nvSpPr>
            <p:cNvPr id="8220" name="Oval 28"/>
            <p:cNvSpPr>
              <a:spLocks noChangeAspect="1" noChangeArrowheads="1"/>
            </p:cNvSpPr>
            <p:nvPr/>
          </p:nvSpPr>
          <p:spPr bwMode="auto">
            <a:xfrm>
              <a:off x="2136" y="1447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Arial" charset="0"/>
                </a:rPr>
                <a:t>21</a:t>
              </a:r>
              <a:endParaRPr lang="en-US" altLang="ko-KR" sz="14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221" name="Oval 29"/>
            <p:cNvSpPr>
              <a:spLocks noChangeAspect="1" noChangeArrowheads="1"/>
            </p:cNvSpPr>
            <p:nvPr/>
          </p:nvSpPr>
          <p:spPr bwMode="auto">
            <a:xfrm>
              <a:off x="1712" y="1963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altLang="ko-KR" sz="14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222" name="Oval 30"/>
            <p:cNvSpPr>
              <a:spLocks noChangeAspect="1" noChangeArrowheads="1"/>
            </p:cNvSpPr>
            <p:nvPr/>
          </p:nvSpPr>
          <p:spPr bwMode="auto">
            <a:xfrm>
              <a:off x="2528" y="1964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31</a:t>
              </a:r>
            </a:p>
          </p:txBody>
        </p:sp>
        <p:sp>
          <p:nvSpPr>
            <p:cNvPr id="8223" name="Oval 31"/>
            <p:cNvSpPr>
              <a:spLocks noChangeAspect="1" noChangeArrowheads="1"/>
            </p:cNvSpPr>
            <p:nvPr/>
          </p:nvSpPr>
          <p:spPr bwMode="auto">
            <a:xfrm>
              <a:off x="1453" y="2536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65</a:t>
              </a:r>
            </a:p>
          </p:txBody>
        </p:sp>
        <p:sp>
          <p:nvSpPr>
            <p:cNvPr id="8224" name="Oval 32"/>
            <p:cNvSpPr>
              <a:spLocks noChangeAspect="1" noChangeArrowheads="1"/>
            </p:cNvSpPr>
            <p:nvPr/>
          </p:nvSpPr>
          <p:spPr bwMode="auto">
            <a:xfrm>
              <a:off x="1973" y="2536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26</a:t>
              </a:r>
            </a:p>
          </p:txBody>
        </p:sp>
        <p:sp>
          <p:nvSpPr>
            <p:cNvPr id="8225" name="Oval 33"/>
            <p:cNvSpPr>
              <a:spLocks noChangeAspect="1" noChangeArrowheads="1"/>
            </p:cNvSpPr>
            <p:nvPr/>
          </p:nvSpPr>
          <p:spPr bwMode="auto">
            <a:xfrm>
              <a:off x="2329" y="2544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32</a:t>
              </a:r>
            </a:p>
          </p:txBody>
        </p:sp>
        <p:sp>
          <p:nvSpPr>
            <p:cNvPr id="8226" name="Oval 34"/>
            <p:cNvSpPr>
              <a:spLocks noChangeAspect="1" noChangeArrowheads="1"/>
            </p:cNvSpPr>
            <p:nvPr/>
          </p:nvSpPr>
          <p:spPr bwMode="auto">
            <a:xfrm>
              <a:off x="2921" y="1966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19</a:t>
              </a:r>
            </a:p>
          </p:txBody>
        </p:sp>
        <p:sp>
          <p:nvSpPr>
            <p:cNvPr id="8227" name="Oval 35"/>
            <p:cNvSpPr>
              <a:spLocks noChangeAspect="1" noChangeArrowheads="1"/>
            </p:cNvSpPr>
            <p:nvPr/>
          </p:nvSpPr>
          <p:spPr bwMode="auto">
            <a:xfrm>
              <a:off x="3600" y="1964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68</a:t>
              </a:r>
            </a:p>
          </p:txBody>
        </p:sp>
        <p:sp>
          <p:nvSpPr>
            <p:cNvPr id="8228" name="Line 36"/>
            <p:cNvSpPr>
              <a:spLocks noChangeAspect="1" noChangeShapeType="1"/>
            </p:cNvSpPr>
            <p:nvPr/>
          </p:nvSpPr>
          <p:spPr bwMode="auto">
            <a:xfrm flipH="1">
              <a:off x="2288" y="1181"/>
              <a:ext cx="395" cy="25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29" name="Line 37"/>
            <p:cNvSpPr>
              <a:spLocks noChangeAspect="1" noChangeShapeType="1"/>
            </p:cNvSpPr>
            <p:nvPr/>
          </p:nvSpPr>
          <p:spPr bwMode="auto">
            <a:xfrm>
              <a:off x="2888" y="1173"/>
              <a:ext cx="379" cy="2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0" name="Line 38"/>
            <p:cNvSpPr>
              <a:spLocks noChangeAspect="1" noChangeShapeType="1"/>
            </p:cNvSpPr>
            <p:nvPr/>
          </p:nvSpPr>
          <p:spPr bwMode="auto">
            <a:xfrm flipH="1">
              <a:off x="1860" y="1650"/>
              <a:ext cx="304" cy="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1" name="Line 39"/>
            <p:cNvSpPr>
              <a:spLocks noChangeAspect="1" noChangeShapeType="1"/>
            </p:cNvSpPr>
            <p:nvPr/>
          </p:nvSpPr>
          <p:spPr bwMode="auto">
            <a:xfrm>
              <a:off x="2370" y="1658"/>
              <a:ext cx="247" cy="30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2" name="Line 40"/>
            <p:cNvSpPr>
              <a:spLocks noChangeAspect="1" noChangeShapeType="1"/>
            </p:cNvSpPr>
            <p:nvPr/>
          </p:nvSpPr>
          <p:spPr bwMode="auto">
            <a:xfrm flipH="1">
              <a:off x="3053" y="1683"/>
              <a:ext cx="181" cy="2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3" name="Line 41"/>
            <p:cNvSpPr>
              <a:spLocks noChangeAspect="1" noChangeShapeType="1"/>
            </p:cNvSpPr>
            <p:nvPr/>
          </p:nvSpPr>
          <p:spPr bwMode="auto">
            <a:xfrm>
              <a:off x="3415" y="1658"/>
              <a:ext cx="296" cy="30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4" name="Line 42"/>
            <p:cNvSpPr>
              <a:spLocks noChangeAspect="1" noChangeShapeType="1"/>
            </p:cNvSpPr>
            <p:nvPr/>
          </p:nvSpPr>
          <p:spPr bwMode="auto">
            <a:xfrm flipH="1">
              <a:off x="1605" y="2201"/>
              <a:ext cx="156" cy="33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5" name="Line 43"/>
            <p:cNvSpPr>
              <a:spLocks noChangeAspect="1" noChangeShapeType="1"/>
            </p:cNvSpPr>
            <p:nvPr/>
          </p:nvSpPr>
          <p:spPr bwMode="auto">
            <a:xfrm>
              <a:off x="1893" y="2209"/>
              <a:ext cx="205" cy="32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36" name="Line 44"/>
            <p:cNvSpPr>
              <a:spLocks noChangeAspect="1" noChangeShapeType="1"/>
            </p:cNvSpPr>
            <p:nvPr/>
          </p:nvSpPr>
          <p:spPr bwMode="auto">
            <a:xfrm flipH="1">
              <a:off x="2452" y="2209"/>
              <a:ext cx="148" cy="33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CA76-4316-45C6-A318-038F31D39260}" type="slidenum">
              <a:rPr lang="en-US" altLang="ko-KR"/>
              <a:pPr/>
              <a:t>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Box 3"/>
              <p:cNvSpPr txBox="1">
                <a:spLocks noChangeArrowheads="1"/>
              </p:cNvSpPr>
              <p:nvPr/>
            </p:nvSpPr>
            <p:spPr bwMode="auto">
              <a:xfrm>
                <a:off x="557213" y="1438275"/>
                <a:ext cx="7975600" cy="3966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400" dirty="0" smtClean="0">
                    <a:latin typeface="Garamond" pitchFamily="18" charset="0"/>
                  </a:rPr>
                  <a:t>Consider an indexing of nodes in heap from 1 to </a:t>
                </a:r>
                <a:r>
                  <a:rPr lang="en-US" altLang="ko-KR" sz="24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ko-KR" sz="2400" i="1" dirty="0">
                    <a:latin typeface="Garamond" pitchFamily="18" charset="0"/>
                  </a:rPr>
                  <a:t>.</a:t>
                </a:r>
                <a:br>
                  <a:rPr lang="en-US" altLang="ko-KR" sz="2400" i="1" dirty="0">
                    <a:latin typeface="Garamond" pitchFamily="18" charset="0"/>
                  </a:rPr>
                </a:br>
                <a:r>
                  <a:rPr lang="en-US" altLang="ko-KR" sz="2400" dirty="0">
                    <a:latin typeface="Garamond" pitchFamily="18" charset="0"/>
                  </a:rPr>
                  <a:t>(so the root is numbered 1 and the last leaf is numbered </a:t>
                </a:r>
                <a:r>
                  <a:rPr lang="en-US" altLang="ko-KR" sz="24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ko-KR" sz="2400" dirty="0" smtClean="0">
                    <a:latin typeface="Garamond" pitchFamily="18" charset="0"/>
                  </a:rPr>
                  <a:t>)</a:t>
                </a:r>
                <a:endParaRPr lang="en-US" altLang="ko-KR" sz="24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There is a simple mathematical relationship between index of a node and that of its children</a:t>
                </a: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1800" dirty="0" err="1" smtClean="0">
                    <a:latin typeface="Arial" charset="0"/>
                  </a:rPr>
                  <a:t>left_child</a:t>
                </a:r>
                <a:r>
                  <a:rPr lang="en-US" altLang="ko-KR" sz="1800" dirty="0" smtClean="0">
                    <a:latin typeface="Arial" charset="0"/>
                  </a:rPr>
                  <a:t>(</a:t>
                </a:r>
                <a:r>
                  <a:rPr lang="en-US" altLang="ko-KR" sz="18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ko-KR" sz="1800" dirty="0" smtClean="0">
                    <a:latin typeface="Arial" charset="0"/>
                  </a:rPr>
                  <a:t>) </a:t>
                </a:r>
                <a:r>
                  <a:rPr lang="en-US" altLang="ko-KR" sz="1800" dirty="0">
                    <a:latin typeface="Arial" charset="0"/>
                  </a:rPr>
                  <a:t>:</a:t>
                </a:r>
                <a:r>
                  <a:rPr lang="en-US" altLang="ko-KR" sz="2000" dirty="0">
                    <a:latin typeface="Garamond" pitchFamily="18" charset="0"/>
                  </a:rPr>
                  <a:t> 2</a:t>
                </a:r>
                <a:r>
                  <a:rPr lang="en-US" altLang="ko-KR" sz="20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(when  2</a:t>
                </a:r>
                <a:r>
                  <a:rPr lang="en-US" altLang="ko-KR" sz="20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 </a:t>
                </a:r>
                <a:r>
                  <a:rPr lang="en-US" altLang="ko-KR" sz="20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)</a:t>
                </a: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1800" dirty="0" err="1" smtClean="0">
                    <a:latin typeface="Arial" charset="0"/>
                  </a:rPr>
                  <a:t>right_child</a:t>
                </a:r>
                <a:r>
                  <a:rPr lang="en-US" altLang="ko-KR" sz="1800" dirty="0" smtClean="0">
                    <a:latin typeface="Arial" charset="0"/>
                  </a:rPr>
                  <a:t>(</a:t>
                </a:r>
                <a:r>
                  <a:rPr lang="en-US" altLang="ko-KR" sz="18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ko-KR" sz="1800" dirty="0" smtClean="0">
                    <a:latin typeface="Arial" charset="0"/>
                  </a:rPr>
                  <a:t>):</a:t>
                </a:r>
                <a:r>
                  <a:rPr lang="en-US" altLang="ko-KR" sz="2000" dirty="0" smtClean="0">
                    <a:latin typeface="Garamond" pitchFamily="18" charset="0"/>
                  </a:rPr>
                  <a:t> 2</a:t>
                </a:r>
                <a:r>
                  <a:rPr lang="en-US" altLang="ko-KR" sz="20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ko-KR" sz="2000" i="1" dirty="0" smtClean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+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1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(when  2</a:t>
                </a:r>
                <a:r>
                  <a:rPr lang="en-US" altLang="ko-KR" sz="2000" i="1" dirty="0">
                    <a:latin typeface="Times New Roman" pitchFamily="18" charset="0"/>
                    <a:cs typeface="Times New Roman" pitchFamily="18" charset="0"/>
                  </a:rPr>
                  <a:t>i </a:t>
                </a:r>
                <a:r>
                  <a:rPr lang="en-US" altLang="ko-KR" sz="2000" dirty="0">
                    <a:latin typeface="Garamond" pitchFamily="18" charset="0"/>
                  </a:rPr>
                  <a:t>+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1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 </a:t>
                </a:r>
                <a:r>
                  <a:rPr lang="en-US" altLang="ko-KR" sz="20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)</a:t>
                </a:r>
                <a:endParaRPr lang="en-US" altLang="ko-KR" sz="2000" dirty="0">
                  <a:latin typeface="Garamond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ct val="50000"/>
                  </a:spcBef>
                  <a:buFontTx/>
                  <a:buChar char="•"/>
                  <a:tabLst>
                    <a:tab pos="2767013" algn="l"/>
                  </a:tabLst>
                </a:pPr>
                <a:r>
                  <a:rPr lang="en-US" altLang="ko-KR" sz="2000" dirty="0">
                    <a:latin typeface="Garamond" pitchFamily="18" charset="0"/>
                  </a:rPr>
                  <a:t> </a:t>
                </a:r>
                <a:r>
                  <a:rPr lang="en-US" altLang="ko-KR" sz="1800" dirty="0" smtClean="0">
                    <a:latin typeface="Arial" charset="0"/>
                  </a:rPr>
                  <a:t>parent(</a:t>
                </a:r>
                <a:r>
                  <a:rPr lang="en-US" altLang="ko-KR" sz="18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ko-KR" sz="1800" dirty="0" smtClean="0">
                    <a:latin typeface="Arial" charset="0"/>
                  </a:rPr>
                  <a:t>)  </a:t>
                </a:r>
                <a:r>
                  <a:rPr lang="en-US" altLang="ko-KR" sz="1800" dirty="0">
                    <a:latin typeface="Arial" charset="0"/>
                  </a:rPr>
                  <a:t>:</a:t>
                </a:r>
                <a:r>
                  <a:rPr lang="en-US" altLang="ko-KR" sz="2000" dirty="0">
                    <a:latin typeface="Arial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latin typeface="Cambria Math"/>
                              </a:rPr>
                              <m:t>𝒊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000" dirty="0" smtClean="0">
                    <a:latin typeface="Garamond" pitchFamily="18" charset="0"/>
                  </a:rPr>
                  <a:t>       </a:t>
                </a:r>
                <a:r>
                  <a:rPr lang="en-US" altLang="ko-KR" sz="2000" dirty="0">
                    <a:latin typeface="Garamond" pitchFamily="18" charset="0"/>
                  </a:rPr>
                  <a:t>(for </a:t>
                </a:r>
                <a:r>
                  <a:rPr lang="en-US" altLang="ko-KR" sz="20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ko-KR" sz="2000" i="1" dirty="0">
                    <a:latin typeface="Garamond" pitchFamily="18" charset="0"/>
                  </a:rPr>
                  <a:t> </a:t>
                </a:r>
                <a:r>
                  <a:rPr lang="en-US" altLang="ko-KR" sz="2000" dirty="0">
                    <a:latin typeface="Garamond" pitchFamily="18" charset="0"/>
                    <a:sym typeface="Symbol" pitchFamily="18" charset="2"/>
                  </a:rPr>
                  <a:t> 2)</a:t>
                </a:r>
                <a:endParaRPr lang="en-US" altLang="ko-KR" sz="20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921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213" y="1438275"/>
                <a:ext cx="7975600" cy="3966214"/>
              </a:xfrm>
              <a:prstGeom prst="rect">
                <a:avLst/>
              </a:prstGeom>
              <a:blipFill rotWithShape="1">
                <a:blip r:embed="rId2"/>
                <a:stretch>
                  <a:fillRect l="-1146" t="-922" r="-11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72008" y="260648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Array Implementation of a Heap</a:t>
            </a:r>
          </a:p>
        </p:txBody>
      </p:sp>
    </p:spTree>
    <p:extLst>
      <p:ext uri="{BB962C8B-B14F-4D97-AF65-F5344CB8AC3E}">
        <p14:creationId xmlns:p14="http://schemas.microsoft.com/office/powerpoint/2010/main" val="2461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E8D70-6304-4242-94DF-12F3C7297DA1}" type="slidenum">
              <a:rPr lang="en-US" altLang="ko-KR"/>
              <a:pPr/>
              <a:t>8</a:t>
            </a:fld>
            <a:endParaRPr lang="en-US" altLang="ko-KR"/>
          </a:p>
        </p:txBody>
      </p: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2306638" y="1520825"/>
            <a:ext cx="3813175" cy="2936875"/>
            <a:chOff x="1453" y="958"/>
            <a:chExt cx="2402" cy="1850"/>
          </a:xfrm>
          <a:solidFill>
            <a:schemeClr val="bg1"/>
          </a:solidFill>
        </p:grpSpPr>
        <p:sp>
          <p:nvSpPr>
            <p:cNvPr id="10242" name="Oval 2"/>
            <p:cNvSpPr>
              <a:spLocks noChangeArrowheads="1"/>
            </p:cNvSpPr>
            <p:nvPr/>
          </p:nvSpPr>
          <p:spPr bwMode="auto">
            <a:xfrm>
              <a:off x="2650" y="958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13</a:t>
              </a:r>
            </a:p>
          </p:txBody>
        </p:sp>
        <p:sp>
          <p:nvSpPr>
            <p:cNvPr id="10243" name="Oval 3"/>
            <p:cNvSpPr>
              <a:spLocks noChangeArrowheads="1"/>
            </p:cNvSpPr>
            <p:nvPr/>
          </p:nvSpPr>
          <p:spPr bwMode="auto">
            <a:xfrm>
              <a:off x="3185" y="1441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14</a:t>
              </a:r>
            </a:p>
          </p:txBody>
        </p:sp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2136" y="1447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21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1712" y="1963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24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528" y="1964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31</a:t>
              </a: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1453" y="2536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65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973" y="2536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26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2329" y="2544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32</a:t>
              </a:r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2921" y="1966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19</a:t>
              </a: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600" y="1964"/>
              <a:ext cx="255" cy="2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latin typeface="Garamond" pitchFamily="18" charset="0"/>
                </a:rPr>
                <a:t>68</a:t>
              </a: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H="1">
              <a:off x="2288" y="1181"/>
              <a:ext cx="395" cy="25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888" y="1173"/>
              <a:ext cx="379" cy="2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 flipH="1">
              <a:off x="1860" y="1650"/>
              <a:ext cx="304" cy="3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370" y="1658"/>
              <a:ext cx="247" cy="30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H="1">
              <a:off x="3053" y="1683"/>
              <a:ext cx="181" cy="2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3415" y="1658"/>
              <a:ext cx="296" cy="30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1605" y="2201"/>
              <a:ext cx="156" cy="33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893" y="2209"/>
              <a:ext cx="205" cy="32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H="1">
              <a:off x="2452" y="2209"/>
              <a:ext cx="148" cy="33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83568" y="5353050"/>
            <a:ext cx="137224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b="1" dirty="0">
                <a:latin typeface="Garamond" pitchFamily="18" charset="0"/>
              </a:rPr>
              <a:t>array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b="1" dirty="0">
                <a:latin typeface="Garamond" pitchFamily="18" charset="0"/>
              </a:rPr>
              <a:t>index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917249" y="5459413"/>
            <a:ext cx="5330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>
                <a:latin typeface="Garamond" pitchFamily="18" charset="0"/>
              </a:rPr>
              <a:t> 0      1      2     3      4     5      6      7      8     9     10    11</a:t>
            </a:r>
          </a:p>
        </p:txBody>
      </p:sp>
      <p:graphicFrame>
        <p:nvGraphicFramePr>
          <p:cNvPr id="1026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1336"/>
              </p:ext>
            </p:extLst>
          </p:nvPr>
        </p:nvGraphicFramePr>
        <p:xfrm>
          <a:off x="2027238" y="5021263"/>
          <a:ext cx="5168900" cy="409575"/>
        </p:xfrm>
        <a:graphic>
          <a:graphicData uri="http://schemas.openxmlformats.org/drawingml/2006/table">
            <a:tbl>
              <a:tblPr/>
              <a:tblGrid>
                <a:gridCol w="431800"/>
                <a:gridCol w="430212"/>
                <a:gridCol w="430213"/>
                <a:gridCol w="430212"/>
                <a:gridCol w="431800"/>
                <a:gridCol w="431800"/>
                <a:gridCol w="428625"/>
                <a:gridCol w="431800"/>
                <a:gridCol w="430213"/>
                <a:gridCol w="430212"/>
                <a:gridCol w="430213"/>
                <a:gridCol w="4318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marL="36000" marR="36000" marT="18000" marB="18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13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24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31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19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68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26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</a:rPr>
                        <a:t>32</a:t>
                      </a: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marL="36000" marR="36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Array Implementation of a Heap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91213" y="1366936"/>
            <a:ext cx="18085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Min Heap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9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866F4-B7AE-4082-8F59-86633E9306B7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0651" y="1124744"/>
            <a:ext cx="7975600" cy="21544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Put into the next available leaf </a:t>
            </a:r>
            <a:r>
              <a:rPr lang="en-US" altLang="ko-KR" sz="2000" dirty="0" smtClean="0">
                <a:latin typeface="Garamond" pitchFamily="18" charset="0"/>
              </a:rPr>
              <a:t>node (</a:t>
            </a:r>
            <a:r>
              <a:rPr lang="en-US" altLang="ko-KR" sz="2000" dirty="0">
                <a:latin typeface="Garamond" pitchFamily="18" charset="0"/>
              </a:rPr>
              <a:t>this is simple since it is an array)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endParaRPr lang="en-US" altLang="ko-KR" sz="1000" dirty="0">
              <a:latin typeface="Garamond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Look at the parent of this element and swap if the parent is larger </a:t>
            </a:r>
            <a:r>
              <a:rPr lang="en-US" altLang="ko-KR" sz="2000" dirty="0" smtClean="0">
                <a:latin typeface="Garamond" pitchFamily="18" charset="0"/>
              </a:rPr>
              <a:t>     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tabLst>
                <a:tab pos="2767013" algn="l"/>
              </a:tabLst>
            </a:pPr>
            <a:r>
              <a:rPr lang="en-US" altLang="ko-KR" sz="2000" dirty="0" smtClean="0">
                <a:latin typeface="Garamond" pitchFamily="18" charset="0"/>
              </a:rPr>
              <a:t>    (</a:t>
            </a:r>
            <a:r>
              <a:rPr lang="en-US" altLang="ko-KR" sz="2000" dirty="0">
                <a:latin typeface="Garamond" pitchFamily="18" charset="0"/>
              </a:rPr>
              <a:t>note that the partial ordering is preserved)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Char char="•"/>
              <a:tabLst>
                <a:tab pos="2767013" algn="l"/>
              </a:tabLst>
            </a:pPr>
            <a:r>
              <a:rPr lang="en-US" altLang="ko-KR" sz="2000" dirty="0">
                <a:latin typeface="Garamond" pitchFamily="18" charset="0"/>
              </a:rPr>
              <a:t> Repeat with the parent (</a:t>
            </a:r>
            <a:r>
              <a:rPr lang="en-US" altLang="ko-KR" sz="2000" i="1" dirty="0">
                <a:latin typeface="Garamond" pitchFamily="18" charset="0"/>
              </a:rPr>
              <a:t>sifting/percolating up</a:t>
            </a:r>
            <a:r>
              <a:rPr lang="en-US" altLang="ko-KR" sz="2000" dirty="0">
                <a:latin typeface="Garamond" pitchFamily="18" charset="0"/>
              </a:rPr>
              <a:t>)</a:t>
            </a: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Insertion into a Heap</a:t>
            </a:r>
          </a:p>
        </p:txBody>
      </p:sp>
    </p:spTree>
    <p:extLst>
      <p:ext uri="{BB962C8B-B14F-4D97-AF65-F5344CB8AC3E}">
        <p14:creationId xmlns:p14="http://schemas.microsoft.com/office/powerpoint/2010/main" val="42803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Segoe UI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seoul</Template>
  <TotalTime>6283</TotalTime>
  <Words>1425</Words>
  <Application>Microsoft Office PowerPoint</Application>
  <PresentationFormat>화면 슬라이드 쇼(4:3)</PresentationFormat>
  <Paragraphs>413</Paragraphs>
  <Slides>17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1_기본 디자인</vt:lpstr>
      <vt:lpstr>자료구조 및 알고리즘  - Priority Queues (Heap)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Administrator</dc:creator>
  <cp:lastModifiedBy>TedKim</cp:lastModifiedBy>
  <cp:revision>442</cp:revision>
  <cp:lastPrinted>2013-04-10T08:29:55Z</cp:lastPrinted>
  <dcterms:created xsi:type="dcterms:W3CDTF">2000-03-05T06:23:56Z</dcterms:created>
  <dcterms:modified xsi:type="dcterms:W3CDTF">2013-06-17T11:34:16Z</dcterms:modified>
</cp:coreProperties>
</file>