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337" r:id="rId2"/>
    <p:sldId id="447" r:id="rId3"/>
    <p:sldId id="474" r:id="rId4"/>
    <p:sldId id="448" r:id="rId5"/>
    <p:sldId id="449" r:id="rId6"/>
    <p:sldId id="450" r:id="rId7"/>
    <p:sldId id="451" r:id="rId8"/>
    <p:sldId id="452" r:id="rId9"/>
    <p:sldId id="483" r:id="rId10"/>
    <p:sldId id="484" r:id="rId11"/>
    <p:sldId id="481" r:id="rId12"/>
    <p:sldId id="48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7" r:id="rId27"/>
    <p:sldId id="487" r:id="rId28"/>
    <p:sldId id="468" r:id="rId29"/>
    <p:sldId id="469" r:id="rId30"/>
    <p:sldId id="485" r:id="rId31"/>
    <p:sldId id="470" r:id="rId32"/>
    <p:sldId id="486" r:id="rId33"/>
    <p:sldId id="471" r:id="rId34"/>
    <p:sldId id="472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</p:sldIdLst>
  <p:sldSz cx="9144000" cy="6858000" type="screen4x3"/>
  <p:notesSz cx="6807200" cy="99393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FFFFCC"/>
    <a:srgbClr val="0033CC"/>
    <a:srgbClr val="FFFF99"/>
    <a:srgbClr val="0099CC"/>
    <a:srgbClr val="339966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29" autoAdjust="0"/>
    <p:restoredTop sz="96197" autoAdjust="0"/>
  </p:normalViewPr>
  <p:slideViewPr>
    <p:cSldViewPr>
      <p:cViewPr varScale="1">
        <p:scale>
          <a:sx n="119" d="100"/>
          <a:sy n="119" d="100"/>
        </p:scale>
        <p:origin x="6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136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61B09D-FE32-4E30-B5DC-8124FD2492B7}" type="datetimeFigureOut">
              <a:rPr lang="ko-KR" altLang="en-US"/>
              <a:pPr>
                <a:defRPr/>
              </a:pPr>
              <a:t>2022. 5. 31.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B6CAFC-2A08-495F-9278-B57EB230F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F3182DE-BE29-48FE-8101-8F57BFCEC8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671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974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E12B6-8AF5-4B22-8676-35C0FB98B66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56671" y="9441814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59" tIns="45779" rIns="91559" bIns="45779" anchor="b"/>
          <a:lstStyle/>
          <a:p>
            <a:pPr algn="r"/>
            <a:fld id="{CCE9D375-F9A7-44DA-B5F8-75754FD11ED1}" type="slidenum">
              <a:rPr lang="en-US" altLang="ko-KR" sz="1200">
                <a:latin typeface="Times New Roman" pitchFamily="18" charset="0"/>
              </a:rPr>
              <a:pPr algn="r"/>
              <a:t>15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1735" cy="4472940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/>
              <a:t>이것은 </a:t>
            </a:r>
            <a:r>
              <a:rPr lang="en-US" altLang="ko-KR"/>
              <a:t>simple-minded algorithm O(V^2). A better algorithm in the next slide.</a:t>
            </a:r>
          </a:p>
          <a:p>
            <a:pPr>
              <a:buFontTx/>
              <a:buChar char="-"/>
            </a:pPr>
            <a:r>
              <a:rPr lang="en-US" altLang="ko-KR"/>
              <a:t>Indegree=0 </a:t>
            </a:r>
            <a:r>
              <a:rPr lang="ko-KR" altLang="en-US"/>
              <a:t>인 </a:t>
            </a:r>
            <a:r>
              <a:rPr lang="en-US" altLang="ko-KR"/>
              <a:t>vertex </a:t>
            </a:r>
            <a:r>
              <a:rPr lang="ko-KR" altLang="en-US"/>
              <a:t>가 없으면</a:t>
            </a:r>
            <a:r>
              <a:rPr lang="en-US" altLang="ko-KR"/>
              <a:t>? cycle.</a:t>
            </a:r>
          </a:p>
        </p:txBody>
      </p:sp>
    </p:spTree>
    <p:extLst>
      <p:ext uri="{BB962C8B-B14F-4D97-AF65-F5344CB8AC3E}">
        <p14:creationId xmlns:p14="http://schemas.microsoft.com/office/powerpoint/2010/main" val="232332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0DA32-2FEC-4256-B971-BE848AE21B51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56671" y="9441814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59" tIns="45779" rIns="91559" bIns="45779" anchor="b"/>
          <a:lstStyle/>
          <a:p>
            <a:pPr algn="r"/>
            <a:fld id="{913267F8-2DAA-4547-90F3-865F5DE2A126}" type="slidenum">
              <a:rPr lang="en-US" altLang="ko-KR" sz="1200">
                <a:latin typeface="Times New Roman" pitchFamily="18" charset="0"/>
              </a:rPr>
              <a:pPr algn="r"/>
              <a:t>21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1735" cy="4472940"/>
          </a:xfrm>
        </p:spPr>
        <p:txBody>
          <a:bodyPr/>
          <a:lstStyle/>
          <a:p>
            <a:r>
              <a:rPr lang="en-US" altLang="ko-KR" dirty="0"/>
              <a:t>This is a pseudo code to find single-source shortest paths from s in an </a:t>
            </a:r>
            <a:r>
              <a:rPr lang="en-US" altLang="ko-KR" dirty="0" err="1"/>
              <a:t>unweighted</a:t>
            </a:r>
            <a:r>
              <a:rPr lang="en-US" altLang="ko-KR" dirty="0"/>
              <a:t> graph.</a:t>
            </a:r>
          </a:p>
          <a:p>
            <a:r>
              <a:rPr lang="en-US" altLang="ko-KR" dirty="0"/>
              <a:t>Infinity = not visited</a:t>
            </a:r>
          </a:p>
        </p:txBody>
      </p:sp>
    </p:spTree>
    <p:extLst>
      <p:ext uri="{BB962C8B-B14F-4D97-AF65-F5344CB8AC3E}">
        <p14:creationId xmlns:p14="http://schemas.microsoft.com/office/powerpoint/2010/main" val="2706595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C17EA-7162-4873-B6AA-4DC48F4204B0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56671" y="9441814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59" tIns="45779" rIns="91559" bIns="45779" anchor="b"/>
          <a:lstStyle/>
          <a:p>
            <a:pPr algn="r"/>
            <a:fld id="{72392B84-92D4-482D-AD2F-E282952821D6}" type="slidenum">
              <a:rPr lang="en-US" altLang="ko-KR" sz="1200">
                <a:latin typeface="Times New Roman" pitchFamily="18" charset="0"/>
              </a:rPr>
              <a:pPr algn="r"/>
              <a:t>28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1735" cy="4472940"/>
          </a:xfrm>
        </p:spPr>
        <p:txBody>
          <a:bodyPr/>
          <a:lstStyle/>
          <a:p>
            <a:r>
              <a:rPr lang="en-US" altLang="ko-KR" dirty="0"/>
              <a:t>Fibonacci heap</a:t>
            </a:r>
            <a:r>
              <a:rPr lang="ko-KR" altLang="en-US" dirty="0"/>
              <a:t>을 사용하면 </a:t>
            </a:r>
            <a:r>
              <a:rPr lang="en-US" altLang="ko-KR" dirty="0"/>
              <a:t>O(e  + n log n)  </a:t>
            </a:r>
          </a:p>
        </p:txBody>
      </p:sp>
    </p:spTree>
    <p:extLst>
      <p:ext uri="{BB962C8B-B14F-4D97-AF65-F5344CB8AC3E}">
        <p14:creationId xmlns:p14="http://schemas.microsoft.com/office/powerpoint/2010/main" val="217214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50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- negative edge</a:t>
            </a:r>
            <a:r>
              <a:rPr lang="en-US" altLang="ko-KR" baseline="0" dirty="0"/>
              <a:t> cost</a:t>
            </a:r>
            <a:r>
              <a:rPr lang="ko-KR" altLang="en-US" baseline="0" dirty="0"/>
              <a:t>가 있을 때 </a:t>
            </a:r>
            <a:r>
              <a:rPr lang="en-US" altLang="ko-KR" baseline="0" dirty="0" err="1"/>
              <a:t>Dijkstra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알고리즘을 쓸 수 없는 이유</a:t>
            </a:r>
            <a:r>
              <a:rPr lang="en-US" altLang="ko-KR" baseline="0" dirty="0"/>
              <a:t>?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negative edge</a:t>
            </a:r>
            <a:r>
              <a:rPr lang="en-US" altLang="ko-KR" baseline="0" dirty="0"/>
              <a:t> cost</a:t>
            </a:r>
            <a:r>
              <a:rPr lang="ko-KR" altLang="en-US" baseline="0" dirty="0"/>
              <a:t>의 크기 만큼 </a:t>
            </a:r>
            <a:r>
              <a:rPr lang="en-US" altLang="ko-KR" baseline="0" dirty="0"/>
              <a:t>offset </a:t>
            </a:r>
            <a:r>
              <a:rPr lang="ko-KR" altLang="en-US" baseline="0" dirty="0"/>
              <a:t>시켜서 모든 </a:t>
            </a:r>
            <a:r>
              <a:rPr lang="en-US" altLang="ko-KR" baseline="0" dirty="0"/>
              <a:t>edge cost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nonnegative</a:t>
            </a:r>
            <a:r>
              <a:rPr lang="ko-KR" altLang="en-US" baseline="0" dirty="0"/>
              <a:t>로 만들고 </a:t>
            </a:r>
            <a:r>
              <a:rPr lang="en-US" altLang="ko-KR" baseline="0" dirty="0" err="1"/>
              <a:t>Dijkstra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알고리즘을 쓰면 안 되는 이유</a:t>
            </a:r>
            <a:r>
              <a:rPr lang="en-US" altLang="ko-KR" baseline="0" dirty="0"/>
              <a:t>? (single edge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relative cost</a:t>
            </a:r>
            <a:r>
              <a:rPr lang="ko-KR" altLang="en-US" baseline="0" dirty="0"/>
              <a:t>의 순서가 </a:t>
            </a:r>
            <a:r>
              <a:rPr lang="en-US" altLang="ko-KR" baseline="0" dirty="0"/>
              <a:t>ok. </a:t>
            </a:r>
            <a:r>
              <a:rPr lang="ko-KR" altLang="en-US" baseline="0" dirty="0"/>
              <a:t>그러나</a:t>
            </a:r>
            <a:r>
              <a:rPr lang="en-US" altLang="ko-KR" baseline="0" dirty="0"/>
              <a:t>, (negative cost edge</a:t>
            </a:r>
            <a:r>
              <a:rPr lang="ko-KR" altLang="en-US" baseline="0" dirty="0"/>
              <a:t>를 포함하는</a:t>
            </a:r>
            <a:r>
              <a:rPr lang="en-US" altLang="ko-KR" baseline="0" dirty="0"/>
              <a:t>) path</a:t>
            </a:r>
            <a:r>
              <a:rPr lang="ko-KR" altLang="en-US" baseline="0" dirty="0"/>
              <a:t>에 대해서는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EFB5-3C7A-47CB-B495-01E18CCB0DCA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926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782B0-6454-451E-AAB4-4EE2CD674C8D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56671" y="9441814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59" tIns="45779" rIns="91559" bIns="45779" anchor="b"/>
          <a:lstStyle/>
          <a:p>
            <a:pPr algn="r"/>
            <a:fld id="{E388822F-FD01-4279-99F6-0F123D52FF6C}" type="slidenum">
              <a:rPr lang="en-US" altLang="ko-KR" sz="1200">
                <a:latin typeface="Times New Roman" pitchFamily="18" charset="0"/>
              </a:rPr>
              <a:pPr algn="r"/>
              <a:t>32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1735" cy="4472940"/>
          </a:xfrm>
        </p:spPr>
        <p:txBody>
          <a:bodyPr/>
          <a:lstStyle/>
          <a:p>
            <a:r>
              <a:rPr lang="en-US" altLang="ko-KR" dirty="0"/>
              <a:t>what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s the earliest completion time?  EC1=0, </a:t>
            </a:r>
            <a:r>
              <a:rPr lang="en-US" altLang="ko-KR" dirty="0" err="1"/>
              <a:t>ECw</a:t>
            </a:r>
            <a:r>
              <a:rPr lang="en-US" altLang="ko-KR" dirty="0"/>
              <a:t> = max (</a:t>
            </a:r>
            <a:r>
              <a:rPr lang="en-US" altLang="ko-KR" dirty="0" err="1"/>
              <a:t>ECv</a:t>
            </a:r>
            <a:r>
              <a:rPr lang="en-US" altLang="ko-KR" dirty="0"/>
              <a:t> + cost(</a:t>
            </a:r>
            <a:r>
              <a:rPr lang="en-US" altLang="ko-KR" dirty="0" err="1"/>
              <a:t>v,w</a:t>
            </a:r>
            <a:r>
              <a:rPr lang="en-US" altLang="ko-KR" dirty="0"/>
              <a:t>)) for all (v, w)</a:t>
            </a:r>
          </a:p>
          <a:p>
            <a:r>
              <a:rPr lang="en-US" altLang="ko-KR" dirty="0"/>
              <a:t>which activities can be delayed without affecting completion time? by how long? </a:t>
            </a:r>
            <a:r>
              <a:rPr lang="en-US" altLang="ko-KR" dirty="0" err="1"/>
              <a:t>LCn</a:t>
            </a:r>
            <a:r>
              <a:rPr lang="en-US" altLang="ko-KR" dirty="0"/>
              <a:t>=</a:t>
            </a:r>
            <a:r>
              <a:rPr lang="en-US" altLang="ko-KR" dirty="0" err="1"/>
              <a:t>ECn</a:t>
            </a:r>
            <a:r>
              <a:rPr lang="en-US" altLang="ko-KR" dirty="0"/>
              <a:t>, </a:t>
            </a:r>
            <a:r>
              <a:rPr lang="en-US" altLang="ko-KR" dirty="0" err="1"/>
              <a:t>LCv</a:t>
            </a:r>
            <a:r>
              <a:rPr lang="en-US" altLang="ko-KR" dirty="0"/>
              <a:t> = min (</a:t>
            </a:r>
            <a:r>
              <a:rPr lang="en-US" altLang="ko-KR" dirty="0" err="1"/>
              <a:t>LCw</a:t>
            </a:r>
            <a:r>
              <a:rPr lang="en-US" altLang="ko-KR" dirty="0"/>
              <a:t> - c(</a:t>
            </a:r>
            <a:r>
              <a:rPr lang="en-US" altLang="ko-KR" dirty="0" err="1"/>
              <a:t>v,w</a:t>
            </a:r>
            <a:r>
              <a:rPr lang="en-US" altLang="ko-KR" dirty="0"/>
              <a:t>)) for all (</a:t>
            </a:r>
            <a:r>
              <a:rPr lang="en-US" altLang="ko-KR" dirty="0" err="1"/>
              <a:t>v,w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939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782B0-6454-451E-AAB4-4EE2CD674C8D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56671" y="9441814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59" tIns="45779" rIns="91559" bIns="45779" anchor="b"/>
          <a:lstStyle/>
          <a:p>
            <a:pPr algn="r"/>
            <a:fld id="{E388822F-FD01-4279-99F6-0F123D52FF6C}" type="slidenum">
              <a:rPr lang="en-US" altLang="ko-KR" sz="1200">
                <a:latin typeface="Times New Roman" pitchFamily="18" charset="0"/>
              </a:rPr>
              <a:pPr algn="r"/>
              <a:t>33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1735" cy="4472940"/>
          </a:xfrm>
        </p:spPr>
        <p:txBody>
          <a:bodyPr/>
          <a:lstStyle/>
          <a:p>
            <a:r>
              <a:rPr lang="en-US" altLang="ko-KR" dirty="0"/>
              <a:t>what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s the earliest completion time?  EC1=0, </a:t>
            </a:r>
            <a:r>
              <a:rPr lang="en-US" altLang="ko-KR" dirty="0" err="1"/>
              <a:t>ECw</a:t>
            </a:r>
            <a:r>
              <a:rPr lang="en-US" altLang="ko-KR" dirty="0"/>
              <a:t> = max (</a:t>
            </a:r>
            <a:r>
              <a:rPr lang="en-US" altLang="ko-KR" dirty="0" err="1"/>
              <a:t>ECv</a:t>
            </a:r>
            <a:r>
              <a:rPr lang="en-US" altLang="ko-KR" dirty="0"/>
              <a:t> + cost(</a:t>
            </a:r>
            <a:r>
              <a:rPr lang="en-US" altLang="ko-KR" dirty="0" err="1"/>
              <a:t>v,w</a:t>
            </a:r>
            <a:r>
              <a:rPr lang="en-US" altLang="ko-KR" dirty="0"/>
              <a:t>)) for all (v, w)</a:t>
            </a:r>
          </a:p>
          <a:p>
            <a:r>
              <a:rPr lang="en-US" altLang="ko-KR" dirty="0"/>
              <a:t>which activities can be delayed without affecting completion time? by how long? </a:t>
            </a:r>
            <a:r>
              <a:rPr lang="en-US" altLang="ko-KR" dirty="0" err="1"/>
              <a:t>LCn</a:t>
            </a:r>
            <a:r>
              <a:rPr lang="en-US" altLang="ko-KR" dirty="0"/>
              <a:t>=</a:t>
            </a:r>
            <a:r>
              <a:rPr lang="en-US" altLang="ko-KR" dirty="0" err="1"/>
              <a:t>ECn</a:t>
            </a:r>
            <a:r>
              <a:rPr lang="en-US" altLang="ko-KR" dirty="0"/>
              <a:t>, </a:t>
            </a:r>
            <a:r>
              <a:rPr lang="en-US" altLang="ko-KR" dirty="0" err="1"/>
              <a:t>LCv</a:t>
            </a:r>
            <a:r>
              <a:rPr lang="en-US" altLang="ko-KR" dirty="0"/>
              <a:t> = min (</a:t>
            </a:r>
            <a:r>
              <a:rPr lang="en-US" altLang="ko-KR" dirty="0" err="1"/>
              <a:t>LCw</a:t>
            </a:r>
            <a:r>
              <a:rPr lang="en-US" altLang="ko-KR" dirty="0"/>
              <a:t> - c(</a:t>
            </a:r>
            <a:r>
              <a:rPr lang="en-US" altLang="ko-KR" dirty="0" err="1"/>
              <a:t>v,w</a:t>
            </a:r>
            <a:r>
              <a:rPr lang="en-US" altLang="ko-KR" dirty="0"/>
              <a:t>)) for all (</a:t>
            </a:r>
            <a:r>
              <a:rPr lang="en-US" altLang="ko-KR" dirty="0" err="1"/>
              <a:t>v,w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3430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EFB5-3C7A-47CB-B495-01E18CCB0DCA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35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CEF70-F7DD-4D57-A262-54CD8BCE9E25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6"/>
            <a:ext cx="4991947" cy="4472702"/>
          </a:xfrm>
        </p:spPr>
        <p:txBody>
          <a:bodyPr/>
          <a:lstStyle/>
          <a:p>
            <a:r>
              <a:rPr lang="en-US" altLang="ko-KR"/>
              <a:t>d^k[i, k]=d^k-1[i, k] </a:t>
            </a:r>
            <a:r>
              <a:rPr lang="ko-KR" altLang="en-US"/>
              <a:t>이고 </a:t>
            </a:r>
            <a:r>
              <a:rPr lang="en-US" altLang="ko-KR"/>
              <a:t>d^k[k, j]=d^k-1[k, j] </a:t>
            </a:r>
            <a:r>
              <a:rPr lang="ko-KR" altLang="en-US"/>
              <a:t>이므로 </a:t>
            </a:r>
            <a:r>
              <a:rPr lang="en-US" altLang="ko-KR"/>
              <a:t>d[i, k], d[k, j]</a:t>
            </a:r>
            <a:r>
              <a:rPr lang="ko-KR" altLang="en-US"/>
              <a:t>는 </a:t>
            </a:r>
            <a:r>
              <a:rPr lang="en-US" altLang="ko-KR"/>
              <a:t>k</a:t>
            </a:r>
            <a:r>
              <a:rPr lang="ko-KR" altLang="en-US"/>
              <a:t>번째 </a:t>
            </a:r>
            <a:r>
              <a:rPr lang="en-US" altLang="ko-KR"/>
              <a:t>iteration</a:t>
            </a:r>
            <a:r>
              <a:rPr lang="ko-KR" altLang="en-US"/>
              <a:t>에서 변하지 않는다</a:t>
            </a:r>
            <a:r>
              <a:rPr lang="en-US" altLang="ko-KR"/>
              <a:t>.  </a:t>
            </a:r>
            <a:r>
              <a:rPr lang="ko-KR" altLang="en-US"/>
              <a:t>따라서 저장할 필요가 없다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922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MST</a:t>
            </a:r>
            <a:r>
              <a:rPr lang="en-US" altLang="ko-KR" baseline="0" dirty="0"/>
              <a:t>: </a:t>
            </a:r>
            <a:r>
              <a:rPr lang="ko-KR" altLang="en-US" baseline="0" dirty="0"/>
              <a:t>그래프에 속한 모든 정점을 </a:t>
            </a:r>
            <a:r>
              <a:rPr lang="ko-KR" altLang="en-US" baseline="0" dirty="0" err="1"/>
              <a:t>싸이클</a:t>
            </a:r>
            <a:r>
              <a:rPr lang="ko-KR" altLang="en-US" baseline="0" dirty="0"/>
              <a:t> 없이 최소 비용으로 연결한 트리 </a:t>
            </a:r>
            <a:r>
              <a:rPr lang="en-US" altLang="ko-KR" baseline="0" dirty="0"/>
              <a:t>(</a:t>
            </a:r>
            <a:r>
              <a:rPr lang="ko-KR" altLang="en-US" baseline="0" dirty="0"/>
              <a:t>그래프의 모든 정점이 </a:t>
            </a:r>
            <a:r>
              <a:rPr lang="en-US" altLang="ko-KR" baseline="0" dirty="0"/>
              <a:t>reachable </a:t>
            </a:r>
            <a:r>
              <a:rPr lang="ko-KR" altLang="en-US" baseline="0" dirty="0"/>
              <a:t>해야 만 존재함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Tree: acyclic</a:t>
            </a:r>
          </a:p>
          <a:p>
            <a:r>
              <a:rPr lang="en-US" altLang="ko-KR" baseline="0" dirty="0"/>
              <a:t>Span: </a:t>
            </a:r>
            <a:r>
              <a:rPr lang="ko-KR" altLang="en-US" baseline="0" dirty="0"/>
              <a:t>모든 정점을 연결</a:t>
            </a:r>
            <a:endParaRPr lang="en-US" altLang="ko-KR" baseline="0" dirty="0"/>
          </a:p>
          <a:p>
            <a:r>
              <a:rPr lang="en-US" altLang="ko-KR" baseline="0" dirty="0"/>
              <a:t>Minimum: </a:t>
            </a:r>
            <a:r>
              <a:rPr lang="ko-KR" altLang="en-US" baseline="0" dirty="0"/>
              <a:t>최소 비용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9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37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ECA4D-7447-4364-AE36-86DAF6817240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6"/>
            <a:ext cx="4991947" cy="4472702"/>
          </a:xfrm>
        </p:spPr>
        <p:txBody>
          <a:bodyPr/>
          <a:lstStyle/>
          <a:p>
            <a:r>
              <a:rPr lang="en-US" altLang="ko-KR"/>
              <a:t>Prim algorithm: S={nodes in the tree}</a:t>
            </a:r>
          </a:p>
        </p:txBody>
      </p:sp>
    </p:spTree>
    <p:extLst>
      <p:ext uri="{BB962C8B-B14F-4D97-AF65-F5344CB8AC3E}">
        <p14:creationId xmlns:p14="http://schemas.microsoft.com/office/powerpoint/2010/main" val="368790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loop</a:t>
            </a:r>
            <a:r>
              <a:rPr lang="ko-KR" altLang="en-US" dirty="0"/>
              <a:t>는 </a:t>
            </a:r>
            <a:r>
              <a:rPr lang="en-US" altLang="ko-KR" dirty="0"/>
              <a:t>accept</a:t>
            </a:r>
            <a:r>
              <a:rPr lang="ko-KR" altLang="en-US" dirty="0"/>
              <a:t>된 </a:t>
            </a:r>
            <a:r>
              <a:rPr lang="en-US" altLang="ko-KR" dirty="0"/>
              <a:t>edge</a:t>
            </a:r>
            <a:r>
              <a:rPr lang="ko-KR" altLang="en-US" dirty="0"/>
              <a:t>의 수가 </a:t>
            </a:r>
            <a:r>
              <a:rPr lang="en-US" altLang="ko-KR" dirty="0"/>
              <a:t>|V|-1 </a:t>
            </a:r>
            <a:r>
              <a:rPr lang="ko-KR" altLang="en-US" dirty="0"/>
              <a:t>일 때 끝나도록 최적화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62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64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F5A05-40B6-43E8-A797-1760BF6A42C0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45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Fig. 22.4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F5A05-40B6-43E8-A797-1760BF6A42C0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601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F5A05-40B6-43E8-A797-1760BF6A42C0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5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Fig. 22.3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F5A05-40B6-43E8-A797-1760BF6A42C0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42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그림 추가할 것 </a:t>
            </a:r>
            <a:r>
              <a:rPr lang="en-US" altLang="ko-KR" dirty="0"/>
              <a:t>(</a:t>
            </a:r>
            <a:r>
              <a:rPr lang="ko-KR" altLang="en-US" dirty="0"/>
              <a:t>우리 과 이수체계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10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80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8637-B4C2-45FA-AD57-3E0AA6F273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5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15959-D091-4DC8-B350-343CF7AD98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99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976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976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4D87-3114-4C06-A194-618094095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18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3E8BE-CCA0-41B3-B314-8C3E413AC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36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14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067175"/>
            <a:ext cx="4038600" cy="2314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61D6B-85C5-4B43-9335-C3ED2C5CD3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5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F7AC-8578-4BDC-ADBC-EEC49446FF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0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8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589712"/>
            <a:ext cx="2133600" cy="268288"/>
          </a:xfrm>
          <a:ln/>
        </p:spPr>
        <p:txBody>
          <a:bodyPr/>
          <a:lstStyle>
            <a:lvl1pPr algn="l">
              <a:defRPr sz="1400" b="1"/>
            </a:lvl1pPr>
          </a:lstStyle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88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25533-763B-4113-B13D-80718CA67B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0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9C6A-970C-4A93-A29E-F2440D02CA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5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01865-7BF3-4F92-B4E0-EB2397518E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7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4CF3B-F8F3-4A4E-BB43-71DC77DE2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2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0" y="6524625"/>
            <a:ext cx="28575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aseline="0"/>
            </a:lvl1pPr>
          </a:lstStyle>
          <a:p>
            <a:pPr>
              <a:defRPr/>
            </a:pPr>
            <a:fld id="{9CA21EB0-CF16-4589-A10D-A5D81D52349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0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FC97C-83B0-4793-9514-AC24077267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0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2DBF-55C5-44AA-AE30-C3047F3892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0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26273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32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fld id="{AC606AC8-5602-4267-A098-B0C9D07001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>
            <a:off x="381000" y="228600"/>
            <a:ext cx="73152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73152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99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66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60848"/>
            <a:ext cx="8062913" cy="722313"/>
          </a:xfrm>
        </p:spPr>
        <p:txBody>
          <a:bodyPr/>
          <a:lstStyle/>
          <a:p>
            <a:pPr eaLnBrk="1" hangingPunct="1"/>
            <a:r>
              <a:rPr lang="ko-KR" altLang="en-US" b="1" dirty="0"/>
              <a:t>자료구조 및 알고리즘 </a:t>
            </a:r>
            <a:br>
              <a:rPr lang="en-US" altLang="ko-KR" b="1" dirty="0"/>
            </a:br>
            <a:r>
              <a:rPr lang="en-US" altLang="ko-KR" b="1"/>
              <a:t>- Graphs</a:t>
            </a:r>
            <a:endParaRPr lang="ko-KR" alt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886200"/>
            <a:ext cx="76327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 dirty="0" err="1"/>
              <a:t>Taehyoun</a:t>
            </a:r>
            <a:r>
              <a:rPr lang="en-US" altLang="ko-KR" sz="2800" b="1"/>
              <a:t> Kim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b="1"/>
          </a:p>
          <a:p>
            <a:pPr eaLnBrk="1" hangingPunct="1">
              <a:lnSpc>
                <a:spcPct val="90000"/>
              </a:lnSpc>
            </a:pPr>
            <a:r>
              <a:rPr lang="en-US" altLang="ko-KR" b="1"/>
              <a:t>Dept. of Mechanical &amp; Information Engineering,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/>
              <a:t>University of Seoul</a:t>
            </a:r>
          </a:p>
        </p:txBody>
      </p:sp>
    </p:spTree>
    <p:extLst>
      <p:ext uri="{BB962C8B-B14F-4D97-AF65-F5344CB8AC3E}">
        <p14:creationId xmlns:p14="http://schemas.microsoft.com/office/powerpoint/2010/main" val="153054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396034" y="215875"/>
            <a:ext cx="8964612" cy="404813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맑은 고딕" pitchFamily="50" charset="-127"/>
                <a:cs typeface="+mj-cs"/>
              </a:rPr>
              <a:t>Depth-First</a:t>
            </a:r>
            <a:r>
              <a:rPr kumimoji="1" lang="en-US" altLang="ko-KR" sz="3600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맑은 고딕" pitchFamily="50" charset="-127"/>
                <a:cs typeface="+mj-cs"/>
              </a:rPr>
              <a:t> Search</a:t>
            </a:r>
            <a:endParaRPr kumimoji="1" lang="en-US" altLang="ko-KR" sz="360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맑은 고딕" pitchFamily="50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156075" y="6600825"/>
            <a:ext cx="615950" cy="257175"/>
          </a:xfrm>
        </p:spPr>
        <p:txBody>
          <a:bodyPr/>
          <a:lstStyle/>
          <a:p>
            <a:pPr algn="ctr">
              <a:defRPr/>
            </a:pPr>
            <a:fld id="{B5503980-DC3F-4E9E-9115-F1EFBC96AE35}" type="slidenum">
              <a:rPr lang="ko-KR" altLang="en-US" smtClean="0">
                <a:solidFill>
                  <a:schemeClr val="bg1"/>
                </a:solidFill>
              </a:rPr>
              <a:pPr algn="ctr">
                <a:defRPr/>
              </a:pPr>
              <a:t>10</a:t>
            </a:fld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411839" y="980728"/>
            <a:ext cx="4466501" cy="57477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/* the sequence number of visit */</a:t>
            </a:r>
          </a:p>
          <a:p>
            <a:pPr marL="457200" indent="-457200" algn="just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 err="1">
                <a:latin typeface="Lucida Console" pitchFamily="49" charset="0"/>
                <a:ea typeface="맑은 고딕" pitchFamily="50" charset="-127"/>
              </a:rPr>
              <a:t>int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 id=0;  </a:t>
            </a:r>
          </a:p>
          <a:p>
            <a:pPr marL="457200" indent="-457200" algn="just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  <a:ea typeface="맑은 고딕" pitchFamily="50" charset="-127"/>
            </a:endParaRPr>
          </a:p>
          <a:p>
            <a:pPr marL="457200" indent="-457200" algn="just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DFS(Graph 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</a:rPr>
              <a:t>G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)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{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   for each vertex 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</a:rPr>
              <a:t>u 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 V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G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value[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 = 0; 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/* white */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   for each vertex 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</a:rPr>
              <a:t>u 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 V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G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if (value[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 == 0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)</a:t>
            </a:r>
            <a:endParaRPr lang="en-US" altLang="ko-KR" sz="1600" b="0" dirty="0">
              <a:latin typeface="Lucida Console" pitchFamily="49" charset="0"/>
              <a:ea typeface="맑은 고딕" pitchFamily="50" charset="-127"/>
              <a:sym typeface="Symbol"/>
            </a:endParaRP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   VISIT(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);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}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  <a:ea typeface="맑은 고딕" pitchFamily="50" charset="-127"/>
              <a:sym typeface="Symbol"/>
            </a:endParaRP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VISIT(Vertex 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)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{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value[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 = ++id;  /* gray */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for each vertex 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v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 </a:t>
            </a:r>
            <a:r>
              <a:rPr lang="en-US" altLang="ko-KR" sz="1600" b="0" dirty="0" err="1">
                <a:latin typeface="Lucida Console" pitchFamily="49" charset="0"/>
                <a:ea typeface="맑은 고딕" pitchFamily="50" charset="-127"/>
                <a:sym typeface="Symbol"/>
              </a:rPr>
              <a:t>adj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if (value[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v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 == 0)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   VISIT(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v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);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/* black */</a:t>
            </a:r>
          </a:p>
          <a:p>
            <a:pPr marL="457200" indent="-457200" algn="l">
              <a:lnSpc>
                <a:spcPts val="21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}</a:t>
            </a:r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5508104" y="1052736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</a:t>
            </a:r>
          </a:p>
        </p:txBody>
      </p:sp>
      <p:sp>
        <p:nvSpPr>
          <p:cNvPr id="7" name="Oval 51"/>
          <p:cNvSpPr>
            <a:spLocks noChangeArrowheads="1"/>
          </p:cNvSpPr>
          <p:nvPr/>
        </p:nvSpPr>
        <p:spPr bwMode="auto">
          <a:xfrm>
            <a:off x="5897042" y="1772816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6577640" y="177281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3</a:t>
            </a:r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7308304" y="1577553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7</a:t>
            </a:r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5508104" y="3165711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6</a:t>
            </a: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564271" y="238014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5</a:t>
            </a:r>
          </a:p>
        </p:txBody>
      </p:sp>
      <p:sp>
        <p:nvSpPr>
          <p:cNvPr id="12" name="Oval 51"/>
          <p:cNvSpPr>
            <a:spLocks noChangeArrowheads="1"/>
          </p:cNvSpPr>
          <p:nvPr/>
        </p:nvSpPr>
        <p:spPr bwMode="auto">
          <a:xfrm>
            <a:off x="5897042" y="2382902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4</a:t>
            </a:r>
          </a:p>
        </p:txBody>
      </p:sp>
      <p:cxnSp>
        <p:nvCxnSpPr>
          <p:cNvPr id="3" name="직선 연결선 2"/>
          <p:cNvCxnSpPr>
            <a:stCxn id="6" idx="4"/>
            <a:endCxn id="10" idx="0"/>
          </p:cNvCxnSpPr>
          <p:nvPr/>
        </p:nvCxnSpPr>
        <p:spPr bwMode="auto">
          <a:xfrm>
            <a:off x="5702573" y="1443261"/>
            <a:ext cx="0" cy="1722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6"/>
            <a:endCxn id="9" idx="1"/>
          </p:cNvCxnSpPr>
          <p:nvPr/>
        </p:nvCxnSpPr>
        <p:spPr bwMode="auto">
          <a:xfrm>
            <a:off x="5897042" y="1247999"/>
            <a:ext cx="1468221" cy="3867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6" idx="5"/>
            <a:endCxn id="7" idx="0"/>
          </p:cNvCxnSpPr>
          <p:nvPr/>
        </p:nvCxnSpPr>
        <p:spPr bwMode="auto">
          <a:xfrm>
            <a:off x="5840083" y="1386070"/>
            <a:ext cx="251428" cy="3867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endCxn id="8" idx="1"/>
          </p:cNvCxnSpPr>
          <p:nvPr/>
        </p:nvCxnSpPr>
        <p:spPr bwMode="auto">
          <a:xfrm>
            <a:off x="5872328" y="1334498"/>
            <a:ext cx="762271" cy="495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1" idx="3"/>
            <a:endCxn id="10" idx="6"/>
          </p:cNvCxnSpPr>
          <p:nvPr/>
        </p:nvCxnSpPr>
        <p:spPr bwMode="auto">
          <a:xfrm flipH="1">
            <a:off x="5897042" y="2713479"/>
            <a:ext cx="724188" cy="6474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3"/>
            <a:endCxn id="11" idx="7"/>
          </p:cNvCxnSpPr>
          <p:nvPr/>
        </p:nvCxnSpPr>
        <p:spPr bwMode="auto">
          <a:xfrm flipH="1">
            <a:off x="6896250" y="1910887"/>
            <a:ext cx="469013" cy="526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stCxn id="12" idx="6"/>
            <a:endCxn id="11" idx="2"/>
          </p:cNvCxnSpPr>
          <p:nvPr/>
        </p:nvCxnSpPr>
        <p:spPr bwMode="auto">
          <a:xfrm flipV="1">
            <a:off x="6285980" y="2575408"/>
            <a:ext cx="278291" cy="27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12" idx="4"/>
            <a:endCxn id="10" idx="7"/>
          </p:cNvCxnSpPr>
          <p:nvPr/>
        </p:nvCxnSpPr>
        <p:spPr bwMode="auto">
          <a:xfrm flipH="1">
            <a:off x="5840083" y="2773427"/>
            <a:ext cx="251428" cy="44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385255" y="3797687"/>
            <a:ext cx="27469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dirty="0"/>
              <a:t>Construct adjacency list</a:t>
            </a:r>
            <a:endParaRPr lang="ko-KR" alt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5385255" y="4437112"/>
            <a:ext cx="299088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dirty="0"/>
              <a:t>Follow DFS sequence and </a:t>
            </a:r>
          </a:p>
          <a:p>
            <a:r>
              <a:rPr lang="en-US" altLang="ko-KR" sz="1800" dirty="0"/>
              <a:t>print the result</a:t>
            </a:r>
            <a:endParaRPr lang="ko-KR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85255" y="5373216"/>
            <a:ext cx="26324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dirty="0"/>
              <a:t>Run-time complexity ?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514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547052" y="260648"/>
            <a:ext cx="8964612" cy="404813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맑은 고딕" pitchFamily="50" charset="-127"/>
                <a:cs typeface="+mj-cs"/>
              </a:rPr>
              <a:t>Breadth-First</a:t>
            </a:r>
            <a:r>
              <a:rPr kumimoji="1" lang="en-US" altLang="ko-KR" sz="3600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맑은 고딕" pitchFamily="50" charset="-127"/>
                <a:cs typeface="+mj-cs"/>
              </a:rPr>
              <a:t> Search</a:t>
            </a:r>
            <a:endParaRPr kumimoji="1" lang="en-US" altLang="ko-KR" sz="360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맑은 고딕" pitchFamily="50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156075" y="6600825"/>
            <a:ext cx="615950" cy="257175"/>
          </a:xfrm>
        </p:spPr>
        <p:txBody>
          <a:bodyPr/>
          <a:lstStyle/>
          <a:p>
            <a:pPr algn="ctr">
              <a:defRPr/>
            </a:pPr>
            <a:fld id="{B5503980-DC3F-4E9E-9115-F1EFBC96AE35}" type="slidenum">
              <a:rPr lang="ko-KR" altLang="en-US" smtClean="0">
                <a:solidFill>
                  <a:schemeClr val="bg1"/>
                </a:solidFill>
              </a:rPr>
              <a:pPr algn="ctr">
                <a:defRPr/>
              </a:pPr>
              <a:t>11</a:t>
            </a:fld>
            <a:endParaRPr lang="en-US" altLang="ko-K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3"/>
              <p:cNvSpPr txBox="1">
                <a:spLocks noChangeArrowheads="1"/>
              </p:cNvSpPr>
              <p:nvPr/>
            </p:nvSpPr>
            <p:spPr bwMode="auto">
              <a:xfrm>
                <a:off x="529673" y="1124744"/>
                <a:ext cx="8162924" cy="3016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Bef>
                    <a:spcPct val="50000"/>
                  </a:spcBef>
                  <a:buFont typeface="Arial" pitchFamily="34" charset="0"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Given a source node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and a graph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(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we want to systematically explore the edges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so that every vertex reachable from </a:t>
                </a:r>
                <a:r>
                  <a:rPr lang="en-US" altLang="ko-KR" sz="2000" i="1" dirty="0">
                    <a:latin typeface="Garamond" pitchFamily="18" charset="0"/>
                  </a:rPr>
                  <a:t>s</a:t>
                </a:r>
                <a:r>
                  <a:rPr lang="en-US" altLang="ko-KR" sz="2000" dirty="0">
                    <a:latin typeface="Garamond" pitchFamily="18" charset="0"/>
                  </a:rPr>
                  <a:t> can be visited.</a:t>
                </a:r>
              </a:p>
              <a:p>
                <a:pPr marL="457200" indent="-457200" algn="just">
                  <a:spcBef>
                    <a:spcPct val="50000"/>
                  </a:spcBef>
                  <a:buFont typeface="Arial" pitchFamily="34" charset="0"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Computes the distance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to each vertex.</a:t>
                </a:r>
              </a:p>
              <a:p>
                <a:pPr marL="457200" indent="-457200" algn="just">
                  <a:spcBef>
                    <a:spcPct val="50000"/>
                  </a:spcBef>
                  <a:buFont typeface="Arial" pitchFamily="34" charset="0"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Generates a “breadth-first tree”: its root is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; all the vertices reachable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are included in the tree</a:t>
                </a:r>
              </a:p>
              <a:p>
                <a:pPr marL="457200" indent="-457200" algn="just">
                  <a:spcBef>
                    <a:spcPct val="50000"/>
                  </a:spcBef>
                  <a:buFont typeface="Arial" pitchFamily="34" charset="0"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the path in the breadth-first tree is a shortest path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673" y="1124744"/>
                <a:ext cx="8162924" cy="3016210"/>
              </a:xfrm>
              <a:prstGeom prst="rect">
                <a:avLst/>
              </a:prstGeom>
              <a:blipFill rotWithShape="1">
                <a:blip r:embed="rId3"/>
                <a:stretch>
                  <a:fillRect l="-672" t="-810" r="-747" b="-303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59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467165" y="304006"/>
            <a:ext cx="8964612" cy="40481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맑은 고딕" pitchFamily="50" charset="-127"/>
                <a:cs typeface="+mj-cs"/>
              </a:rPr>
              <a:t>Breadth-First</a:t>
            </a:r>
            <a:r>
              <a:rPr kumimoji="1" lang="en-US" altLang="ko-KR" sz="3600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맑은 고딕" pitchFamily="50" charset="-127"/>
                <a:cs typeface="+mj-cs"/>
              </a:rPr>
              <a:t> Search</a:t>
            </a:r>
            <a:endParaRPr kumimoji="1" lang="en-US" altLang="ko-KR" sz="360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맑은 고딕" pitchFamily="50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156075" y="6600825"/>
            <a:ext cx="615950" cy="257175"/>
          </a:xfrm>
        </p:spPr>
        <p:txBody>
          <a:bodyPr/>
          <a:lstStyle/>
          <a:p>
            <a:pPr algn="ctr">
              <a:defRPr/>
            </a:pPr>
            <a:fld id="{B5503980-DC3F-4E9E-9115-F1EFBC96AE35}" type="slidenum">
              <a:rPr lang="ko-KR" altLang="en-US" smtClean="0">
                <a:solidFill>
                  <a:schemeClr val="bg1"/>
                </a:solidFill>
              </a:rPr>
              <a:pPr algn="ctr">
                <a:defRPr/>
              </a:pPr>
              <a:t>12</a:t>
            </a:fld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536" y="1063239"/>
            <a:ext cx="4317107" cy="5386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 err="1">
                <a:latin typeface="Lucida Console" pitchFamily="49" charset="0"/>
              </a:rPr>
              <a:t>int</a:t>
            </a:r>
            <a:r>
              <a:rPr lang="en-US" altLang="ko-KR" sz="1600" b="0" dirty="0">
                <a:latin typeface="Lucida Console" pitchFamily="49" charset="0"/>
              </a:rPr>
              <a:t> id = 0;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BFS (Graph </a:t>
            </a:r>
            <a:r>
              <a:rPr lang="en-US" altLang="ko-KR" sz="1600" b="0" i="1" dirty="0">
                <a:latin typeface="Lucida Console" pitchFamily="49" charset="0"/>
              </a:rPr>
              <a:t>G</a:t>
            </a:r>
            <a:r>
              <a:rPr lang="en-US" altLang="ko-KR" sz="1600" b="0" dirty="0">
                <a:latin typeface="Lucida Console" pitchFamily="49" charset="0"/>
              </a:rPr>
              <a:t>, Vertex </a:t>
            </a:r>
            <a:r>
              <a:rPr lang="en-US" altLang="ko-KR" sz="1600" b="0" i="1" dirty="0">
                <a:latin typeface="Lucida Console" pitchFamily="49" charset="0"/>
              </a:rPr>
              <a:t>s</a:t>
            </a:r>
            <a:r>
              <a:rPr lang="en-US" altLang="ko-KR" sz="1600" b="0" dirty="0">
                <a:latin typeface="Lucida Console" pitchFamily="49" charset="0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Vertex </a:t>
            </a:r>
            <a:r>
              <a:rPr lang="en-US" altLang="ko-KR" sz="1600" b="0" i="1" dirty="0">
                <a:latin typeface="Lucida Console" pitchFamily="49" charset="0"/>
              </a:rPr>
              <a:t>t</a:t>
            </a:r>
            <a:r>
              <a:rPr lang="en-US" altLang="ko-KR" sz="1600" b="0" dirty="0">
                <a:latin typeface="Lucida Console" pitchFamily="49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</a:rPr>
              <a:t>for each vertex 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</a:rPr>
              <a:t>u 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 V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G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 – {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s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 value[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 = 0;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</a:t>
            </a:r>
            <a:r>
              <a:rPr lang="en-US" altLang="ko-KR" sz="1600" b="0" dirty="0" err="1">
                <a:latin typeface="Lucida Console" pitchFamily="49" charset="0"/>
              </a:rPr>
              <a:t>enqueue</a:t>
            </a:r>
            <a:r>
              <a:rPr lang="en-US" altLang="ko-KR" sz="1600" b="0" dirty="0">
                <a:latin typeface="Lucida Console" pitchFamily="49" charset="0"/>
              </a:rPr>
              <a:t>(Q, </a:t>
            </a:r>
            <a:r>
              <a:rPr lang="en-US" altLang="ko-KR" sz="1600" b="0" i="1" dirty="0">
                <a:latin typeface="Lucida Console" pitchFamily="49" charset="0"/>
              </a:rPr>
              <a:t>s</a:t>
            </a:r>
            <a:r>
              <a:rPr lang="en-US" altLang="ko-KR" sz="1600" b="0" dirty="0">
                <a:latin typeface="Lucida Console" pitchFamily="49" charset="0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while (!</a:t>
            </a:r>
            <a:r>
              <a:rPr lang="en-US" altLang="ko-KR" sz="1600" b="0" dirty="0" err="1">
                <a:latin typeface="Lucida Console" pitchFamily="49" charset="0"/>
              </a:rPr>
              <a:t>isEmpty</a:t>
            </a:r>
            <a:r>
              <a:rPr lang="en-US" altLang="ko-KR" sz="1600" b="0" dirty="0">
                <a:latin typeface="Lucida Console" pitchFamily="49" charset="0"/>
              </a:rPr>
              <a:t>(Q)) 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t= </a:t>
            </a:r>
            <a:r>
              <a:rPr lang="en-US" altLang="ko-KR" sz="1600" b="0" dirty="0" err="1">
                <a:latin typeface="Lucida Console" pitchFamily="49" charset="0"/>
              </a:rPr>
              <a:t>dequeue</a:t>
            </a:r>
            <a:r>
              <a:rPr lang="en-US" altLang="ko-KR" sz="1600" b="0" dirty="0">
                <a:latin typeface="Lucida Console" pitchFamily="49" charset="0"/>
              </a:rPr>
              <a:t>(Q);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value[</a:t>
            </a:r>
            <a:r>
              <a:rPr lang="en-US" altLang="ko-KR" sz="1600" b="0" i="1" dirty="0">
                <a:latin typeface="Lucida Console" pitchFamily="49" charset="0"/>
              </a:rPr>
              <a:t>t</a:t>
            </a:r>
            <a:r>
              <a:rPr lang="en-US" altLang="ko-KR" sz="1600" b="0" dirty="0">
                <a:latin typeface="Lucida Console" pitchFamily="49" charset="0"/>
              </a:rPr>
              <a:t>] = ++id;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for each vertex </a:t>
            </a:r>
            <a:r>
              <a:rPr lang="en-US" altLang="ko-KR" sz="1600" b="0" i="1" dirty="0">
                <a:latin typeface="Lucida Console" pitchFamily="49" charset="0"/>
              </a:rPr>
              <a:t>u</a:t>
            </a:r>
            <a:r>
              <a:rPr lang="en-US" altLang="ko-KR" sz="1600" b="0" dirty="0">
                <a:latin typeface="Lucida Console" pitchFamily="49" charset="0"/>
              </a:rPr>
              <a:t> 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 </a:t>
            </a:r>
            <a:r>
              <a:rPr lang="en-US" altLang="ko-KR" sz="1600" b="0" dirty="0" err="1">
                <a:latin typeface="Lucida Console" pitchFamily="49" charset="0"/>
                <a:ea typeface="맑은 고딕" pitchFamily="50" charset="-127"/>
                <a:sym typeface="Symbol"/>
              </a:rPr>
              <a:t>adj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t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    if (value[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] == 0) 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       </a:t>
            </a:r>
            <a:r>
              <a:rPr lang="en-US" altLang="ko-KR" sz="1600" b="0" dirty="0" err="1">
                <a:latin typeface="Lucida Console" pitchFamily="49" charset="0"/>
                <a:ea typeface="맑은 고딕" pitchFamily="50" charset="-127"/>
                <a:sym typeface="Symbol"/>
              </a:rPr>
              <a:t>enqueue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(Q, </a:t>
            </a:r>
            <a:r>
              <a:rPr lang="en-US" altLang="ko-KR" sz="1600" b="0" i="1" dirty="0">
                <a:latin typeface="Lucida Console" pitchFamily="49" charset="0"/>
                <a:ea typeface="맑은 고딕" pitchFamily="50" charset="-127"/>
                <a:sym typeface="Symbol"/>
              </a:rPr>
              <a:t>u</a:t>
            </a: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  <a:ea typeface="맑은 고딕" pitchFamily="50" charset="-127"/>
                <a:sym typeface="Symbol"/>
              </a:rPr>
              <a:t>         }</a:t>
            </a:r>
            <a:endParaRPr lang="en-US" altLang="ko-KR" sz="16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Oval 51"/>
          <p:cNvSpPr>
            <a:spLocks noChangeArrowheads="1"/>
          </p:cNvSpPr>
          <p:nvPr/>
        </p:nvSpPr>
        <p:spPr bwMode="auto">
          <a:xfrm>
            <a:off x="5508104" y="1052736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</a:t>
            </a:r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5897042" y="1772816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577640" y="177281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3</a:t>
            </a:r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7308304" y="1577553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7</a:t>
            </a: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5508104" y="3165711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6</a:t>
            </a:r>
          </a:p>
        </p:txBody>
      </p:sp>
      <p:sp>
        <p:nvSpPr>
          <p:cNvPr id="12" name="Oval 51"/>
          <p:cNvSpPr>
            <a:spLocks noChangeArrowheads="1"/>
          </p:cNvSpPr>
          <p:nvPr/>
        </p:nvSpPr>
        <p:spPr bwMode="auto">
          <a:xfrm>
            <a:off x="6564271" y="238014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5</a:t>
            </a:r>
          </a:p>
        </p:txBody>
      </p:sp>
      <p:sp>
        <p:nvSpPr>
          <p:cNvPr id="13" name="Oval 51"/>
          <p:cNvSpPr>
            <a:spLocks noChangeArrowheads="1"/>
          </p:cNvSpPr>
          <p:nvPr/>
        </p:nvSpPr>
        <p:spPr bwMode="auto">
          <a:xfrm>
            <a:off x="5897042" y="2382902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4</a:t>
            </a:r>
          </a:p>
        </p:txBody>
      </p:sp>
      <p:cxnSp>
        <p:nvCxnSpPr>
          <p:cNvPr id="14" name="직선 연결선 13"/>
          <p:cNvCxnSpPr>
            <a:stCxn id="7" idx="4"/>
            <a:endCxn id="11" idx="0"/>
          </p:cNvCxnSpPr>
          <p:nvPr/>
        </p:nvCxnSpPr>
        <p:spPr bwMode="auto">
          <a:xfrm>
            <a:off x="5702573" y="1443261"/>
            <a:ext cx="0" cy="1722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7" idx="6"/>
            <a:endCxn id="10" idx="1"/>
          </p:cNvCxnSpPr>
          <p:nvPr/>
        </p:nvCxnSpPr>
        <p:spPr bwMode="auto">
          <a:xfrm>
            <a:off x="5897042" y="1247999"/>
            <a:ext cx="1468221" cy="3867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7" idx="5"/>
            <a:endCxn id="8" idx="0"/>
          </p:cNvCxnSpPr>
          <p:nvPr/>
        </p:nvCxnSpPr>
        <p:spPr bwMode="auto">
          <a:xfrm>
            <a:off x="5840083" y="1386070"/>
            <a:ext cx="251428" cy="3867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endCxn id="9" idx="1"/>
          </p:cNvCxnSpPr>
          <p:nvPr/>
        </p:nvCxnSpPr>
        <p:spPr bwMode="auto">
          <a:xfrm>
            <a:off x="5872328" y="1334498"/>
            <a:ext cx="762271" cy="495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12" idx="3"/>
            <a:endCxn id="11" idx="6"/>
          </p:cNvCxnSpPr>
          <p:nvPr/>
        </p:nvCxnSpPr>
        <p:spPr bwMode="auto">
          <a:xfrm flipH="1">
            <a:off x="5897042" y="2713479"/>
            <a:ext cx="724188" cy="6474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10" idx="3"/>
            <a:endCxn id="12" idx="7"/>
          </p:cNvCxnSpPr>
          <p:nvPr/>
        </p:nvCxnSpPr>
        <p:spPr bwMode="auto">
          <a:xfrm flipH="1">
            <a:off x="6896250" y="1910887"/>
            <a:ext cx="469013" cy="526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13" idx="6"/>
            <a:endCxn id="12" idx="2"/>
          </p:cNvCxnSpPr>
          <p:nvPr/>
        </p:nvCxnSpPr>
        <p:spPr bwMode="auto">
          <a:xfrm flipV="1">
            <a:off x="6285980" y="2575408"/>
            <a:ext cx="278291" cy="27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stCxn id="13" idx="4"/>
            <a:endCxn id="11" idx="7"/>
          </p:cNvCxnSpPr>
          <p:nvPr/>
        </p:nvCxnSpPr>
        <p:spPr bwMode="auto">
          <a:xfrm flipH="1">
            <a:off x="5840083" y="2773427"/>
            <a:ext cx="251428" cy="44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385255" y="3797687"/>
            <a:ext cx="27469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dirty="0"/>
              <a:t>Construct adjacency list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5255" y="4437112"/>
            <a:ext cx="299088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dirty="0"/>
              <a:t>Follow BFS sequence and </a:t>
            </a:r>
          </a:p>
          <a:p>
            <a:r>
              <a:rPr lang="en-US" altLang="ko-KR" sz="1800" dirty="0"/>
              <a:t>print the result</a:t>
            </a:r>
            <a:endParaRPr lang="ko-KR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385255" y="5373216"/>
            <a:ext cx="26324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dirty="0"/>
              <a:t>Run-time complexity ?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478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CB133-FCE1-4ED0-99EA-EEF9018090B0}" type="slidenum">
              <a:rPr lang="en-US" altLang="ko-KR"/>
              <a:pPr/>
              <a:t>13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Text Box 3"/>
              <p:cNvSpPr txBox="1">
                <a:spLocks noChangeArrowheads="1"/>
              </p:cNvSpPr>
              <p:nvPr/>
            </p:nvSpPr>
            <p:spPr bwMode="auto">
              <a:xfrm>
                <a:off x="333499" y="1196752"/>
                <a:ext cx="8191252" cy="2092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Ordering of vertices in a DAG, such that if there exists a path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2000" b="1" i="0" dirty="0" smtClean="0">
                        <a:latin typeface="Cambria Math"/>
                      </a:rPr>
                      <m:t>  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 err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 err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appears after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Example: A topological ordering of courses</a:t>
                </a:r>
              </a:p>
              <a:p>
                <a:pPr marL="396000" lvl="1" algn="just">
                  <a:lnSpc>
                    <a:spcPct val="110000"/>
                  </a:lnSpc>
                  <a:spcBef>
                    <a:spcPct val="50000"/>
                  </a:spcBef>
                  <a:buFont typeface="Symbol" pitchFamily="18" charset="2"/>
                  <a:buChar char="-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Any course sequence that does not violate the prerequisite      requirement.</a:t>
                </a:r>
              </a:p>
            </p:txBody>
          </p:sp>
        </mc:Choice>
        <mc:Fallback xmlns="">
          <p:sp>
            <p:nvSpPr>
              <p:cNvPr id="1229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499" y="1196752"/>
                <a:ext cx="8191252" cy="2092881"/>
              </a:xfrm>
              <a:prstGeom prst="rect">
                <a:avLst/>
              </a:prstGeom>
              <a:blipFill rotWithShape="1">
                <a:blip r:embed="rId3"/>
                <a:stretch>
                  <a:fillRect l="-670" t="-581" r="-819" b="-34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Topological Sort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4296" y="3933378"/>
            <a:ext cx="1827213" cy="2873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400">
                <a:latin typeface="+mn-ea"/>
                <a:ea typeface="+mn-ea"/>
              </a:rPr>
              <a:t>전산수학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969321" y="3788916"/>
            <a:ext cx="1979613" cy="287337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400">
                <a:latin typeface="+mn-ea"/>
                <a:ea typeface="+mn-ea"/>
              </a:rPr>
              <a:t>소프트웨어공학및설계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99196" y="4509641"/>
            <a:ext cx="1844675" cy="2873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자료구조및알고리즘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307709" y="4485828"/>
            <a:ext cx="1728787" cy="2873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400">
                <a:latin typeface="+mn-ea"/>
                <a:ea typeface="+mn-ea"/>
              </a:rPr>
              <a:t>내장형시스템및실습</a:t>
            </a:r>
          </a:p>
        </p:txBody>
      </p:sp>
      <p:cxnSp>
        <p:nvCxnSpPr>
          <p:cNvPr id="13" name="AutoShape 9"/>
          <p:cNvCxnSpPr>
            <a:cxnSpLocks noChangeShapeType="1"/>
            <a:stCxn id="20" idx="3"/>
            <a:endCxn id="22" idx="1"/>
          </p:cNvCxnSpPr>
          <p:nvPr/>
        </p:nvCxnSpPr>
        <p:spPr bwMode="auto">
          <a:xfrm flipV="1">
            <a:off x="2218184" y="5884416"/>
            <a:ext cx="519112" cy="1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11" idx="3"/>
            <a:endCxn id="12" idx="1"/>
          </p:cNvCxnSpPr>
          <p:nvPr/>
        </p:nvCxnSpPr>
        <p:spPr bwMode="auto">
          <a:xfrm flipV="1">
            <a:off x="4543871" y="4630291"/>
            <a:ext cx="2763838" cy="2381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510284" y="3573016"/>
            <a:ext cx="2152650" cy="29845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400">
                <a:latin typeface="+mn-ea"/>
                <a:ea typeface="+mn-ea"/>
              </a:rPr>
              <a:t>프로그래밍방법론및실습</a:t>
            </a:r>
          </a:p>
        </p:txBody>
      </p:sp>
      <p:cxnSp>
        <p:nvCxnSpPr>
          <p:cNvPr id="16" name="AutoShape 15"/>
          <p:cNvCxnSpPr>
            <a:cxnSpLocks noChangeShapeType="1"/>
            <a:stCxn id="9" idx="3"/>
            <a:endCxn id="11" idx="1"/>
          </p:cNvCxnSpPr>
          <p:nvPr/>
        </p:nvCxnSpPr>
        <p:spPr bwMode="auto">
          <a:xfrm>
            <a:off x="2151509" y="4077841"/>
            <a:ext cx="547687" cy="5762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7" name="AutoShape 16"/>
          <p:cNvCxnSpPr>
            <a:cxnSpLocks noChangeShapeType="1"/>
            <a:stCxn id="11" idx="3"/>
            <a:endCxn id="10" idx="1"/>
          </p:cNvCxnSpPr>
          <p:nvPr/>
        </p:nvCxnSpPr>
        <p:spPr bwMode="auto">
          <a:xfrm flipV="1">
            <a:off x="4543871" y="3933378"/>
            <a:ext cx="425450" cy="7207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8" name="AutoShape 17"/>
          <p:cNvCxnSpPr>
            <a:cxnSpLocks noChangeShapeType="1"/>
            <a:stCxn id="15" idx="3"/>
            <a:endCxn id="10" idx="1"/>
          </p:cNvCxnSpPr>
          <p:nvPr/>
        </p:nvCxnSpPr>
        <p:spPr bwMode="auto">
          <a:xfrm>
            <a:off x="4662934" y="3722241"/>
            <a:ext cx="306387" cy="2111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0634" y="4509641"/>
            <a:ext cx="2005012" cy="287337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400">
                <a:latin typeface="+mn-ea"/>
                <a:ea typeface="+mn-ea"/>
              </a:rPr>
              <a:t>컴퓨터기초및프로그래밍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9684" y="5741541"/>
            <a:ext cx="1968500" cy="287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err="1">
                <a:latin typeface="+mn-ea"/>
                <a:ea typeface="+mn-ea"/>
              </a:rPr>
              <a:t>디지털논리설계및실습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21" name="AutoShape 20"/>
          <p:cNvCxnSpPr>
            <a:cxnSpLocks noChangeShapeType="1"/>
            <a:stCxn id="9" idx="3"/>
            <a:endCxn id="15" idx="1"/>
          </p:cNvCxnSpPr>
          <p:nvPr/>
        </p:nvCxnSpPr>
        <p:spPr bwMode="auto">
          <a:xfrm flipV="1">
            <a:off x="2151509" y="3722241"/>
            <a:ext cx="358775" cy="355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37296" y="5741541"/>
            <a:ext cx="1843088" cy="287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>
                <a:latin typeface="+mn-ea"/>
                <a:ea typeface="+mn-ea"/>
              </a:rPr>
              <a:t>컴퓨터시스템구조론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048696" y="5741541"/>
            <a:ext cx="1827213" cy="28733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>
                <a:latin typeface="+mn-ea"/>
                <a:ea typeface="+mn-ea"/>
              </a:rPr>
              <a:t>데이터통신</a:t>
            </a:r>
          </a:p>
        </p:txBody>
      </p:sp>
      <p:cxnSp>
        <p:nvCxnSpPr>
          <p:cNvPr id="24" name="AutoShape 23"/>
          <p:cNvCxnSpPr>
            <a:cxnSpLocks noChangeShapeType="1"/>
            <a:stCxn id="19" idx="3"/>
            <a:endCxn id="11" idx="1"/>
          </p:cNvCxnSpPr>
          <p:nvPr/>
        </p:nvCxnSpPr>
        <p:spPr bwMode="auto">
          <a:xfrm>
            <a:off x="2235646" y="4654103"/>
            <a:ext cx="4635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5" name="AutoShape 28"/>
          <p:cNvCxnSpPr>
            <a:cxnSpLocks noChangeShapeType="1"/>
            <a:stCxn id="19" idx="3"/>
            <a:endCxn id="15" idx="1"/>
          </p:cNvCxnSpPr>
          <p:nvPr/>
        </p:nvCxnSpPr>
        <p:spPr bwMode="auto">
          <a:xfrm flipV="1">
            <a:off x="2235646" y="3722241"/>
            <a:ext cx="274638" cy="9318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6" name="AutoShape 30"/>
          <p:cNvCxnSpPr>
            <a:cxnSpLocks noChangeShapeType="1"/>
            <a:stCxn id="10" idx="3"/>
            <a:endCxn id="12" idx="0"/>
          </p:cNvCxnSpPr>
          <p:nvPr/>
        </p:nvCxnSpPr>
        <p:spPr bwMode="auto">
          <a:xfrm>
            <a:off x="6948934" y="3933378"/>
            <a:ext cx="1223962" cy="5524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5" idx="3"/>
            <a:endCxn id="23" idx="1"/>
          </p:cNvCxnSpPr>
          <p:nvPr/>
        </p:nvCxnSpPr>
        <p:spPr bwMode="auto">
          <a:xfrm>
            <a:off x="4662934" y="3722241"/>
            <a:ext cx="385762" cy="21637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1" idx="3"/>
            <a:endCxn id="23" idx="1"/>
          </p:cNvCxnSpPr>
          <p:nvPr/>
        </p:nvCxnSpPr>
        <p:spPr bwMode="auto">
          <a:xfrm>
            <a:off x="4543871" y="4654103"/>
            <a:ext cx="504825" cy="1231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22" idx="3"/>
            <a:endCxn id="12" idx="1"/>
          </p:cNvCxnSpPr>
          <p:nvPr/>
        </p:nvCxnSpPr>
        <p:spPr bwMode="auto">
          <a:xfrm flipV="1">
            <a:off x="4580384" y="4630291"/>
            <a:ext cx="2727325" cy="1254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0" name="AutoShape 35"/>
          <p:cNvCxnSpPr>
            <a:cxnSpLocks noChangeShapeType="1"/>
            <a:stCxn id="23" idx="0"/>
            <a:endCxn id="12" idx="2"/>
          </p:cNvCxnSpPr>
          <p:nvPr/>
        </p:nvCxnSpPr>
        <p:spPr bwMode="auto">
          <a:xfrm flipV="1">
            <a:off x="5963096" y="4773166"/>
            <a:ext cx="2209800" cy="9683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4919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003D5-6F41-4B75-8CEC-7278F950FE2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1665288" y="3354660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1079500" y="423413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2063750" y="4300810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1509713" y="4405585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H="1">
            <a:off x="1289050" y="3745185"/>
            <a:ext cx="56515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920875" y="3757885"/>
            <a:ext cx="309563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21" name="Oval 11"/>
          <p:cNvSpPr>
            <a:spLocks noChangeArrowheads="1"/>
          </p:cNvSpPr>
          <p:nvPr/>
        </p:nvSpPr>
        <p:spPr bwMode="auto">
          <a:xfrm>
            <a:off x="2741613" y="3324497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</a:t>
            </a:r>
          </a:p>
        </p:txBody>
      </p:sp>
      <p:sp>
        <p:nvSpPr>
          <p:cNvPr id="13322" name="Oval 12"/>
          <p:cNvSpPr>
            <a:spLocks noChangeArrowheads="1"/>
          </p:cNvSpPr>
          <p:nvPr/>
        </p:nvSpPr>
        <p:spPr bwMode="auto">
          <a:xfrm>
            <a:off x="3305175" y="4264297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 flipH="1">
            <a:off x="2338388" y="3676922"/>
            <a:ext cx="5111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24" name="Line 14"/>
          <p:cNvSpPr>
            <a:spLocks noChangeShapeType="1"/>
          </p:cNvSpPr>
          <p:nvPr/>
        </p:nvSpPr>
        <p:spPr bwMode="auto">
          <a:xfrm>
            <a:off x="3054350" y="3721372"/>
            <a:ext cx="363538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>
            <a:off x="2119313" y="3535635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H="1">
            <a:off x="2473325" y="445638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130300" y="2995885"/>
            <a:ext cx="1182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0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2555875" y="2987947"/>
            <a:ext cx="1182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1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403225" y="4623072"/>
            <a:ext cx="1182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1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738313" y="4781822"/>
            <a:ext cx="1182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4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3155950" y="4645297"/>
            <a:ext cx="1182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1</a:t>
            </a:r>
          </a:p>
        </p:txBody>
      </p:sp>
      <p:sp>
        <p:nvSpPr>
          <p:cNvPr id="13332" name="Line 22"/>
          <p:cNvSpPr>
            <a:spLocks noChangeShapeType="1"/>
          </p:cNvSpPr>
          <p:nvPr/>
        </p:nvSpPr>
        <p:spPr bwMode="auto">
          <a:xfrm flipV="1">
            <a:off x="4603750" y="3662635"/>
            <a:ext cx="436563" cy="0"/>
          </a:xfrm>
          <a:prstGeom prst="line">
            <a:avLst/>
          </a:prstGeom>
          <a:noFill/>
          <a:ln w="57150" cmpd="dbl">
            <a:solidFill>
              <a:schemeClr val="accent2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33" name="Oval 24"/>
          <p:cNvSpPr>
            <a:spLocks noChangeArrowheads="1"/>
          </p:cNvSpPr>
          <p:nvPr/>
        </p:nvSpPr>
        <p:spPr bwMode="auto">
          <a:xfrm>
            <a:off x="5265738" y="4184922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13334" name="Oval 25"/>
          <p:cNvSpPr>
            <a:spLocks noChangeArrowheads="1"/>
          </p:cNvSpPr>
          <p:nvPr/>
        </p:nvSpPr>
        <p:spPr bwMode="auto">
          <a:xfrm>
            <a:off x="6249988" y="4251597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13335" name="Line 26"/>
          <p:cNvSpPr>
            <a:spLocks noChangeShapeType="1"/>
          </p:cNvSpPr>
          <p:nvPr/>
        </p:nvSpPr>
        <p:spPr bwMode="auto">
          <a:xfrm>
            <a:off x="5695950" y="4356372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36" name="Oval 29"/>
          <p:cNvSpPr>
            <a:spLocks noChangeArrowheads="1"/>
          </p:cNvSpPr>
          <p:nvPr/>
        </p:nvSpPr>
        <p:spPr bwMode="auto">
          <a:xfrm>
            <a:off x="6927850" y="327528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</a:t>
            </a:r>
          </a:p>
        </p:txBody>
      </p:sp>
      <p:sp>
        <p:nvSpPr>
          <p:cNvPr id="13337" name="Oval 30"/>
          <p:cNvSpPr>
            <a:spLocks noChangeArrowheads="1"/>
          </p:cNvSpPr>
          <p:nvPr/>
        </p:nvSpPr>
        <p:spPr bwMode="auto">
          <a:xfrm>
            <a:off x="7491413" y="4215085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13338" name="Line 31"/>
          <p:cNvSpPr>
            <a:spLocks noChangeShapeType="1"/>
          </p:cNvSpPr>
          <p:nvPr/>
        </p:nvSpPr>
        <p:spPr bwMode="auto">
          <a:xfrm flipH="1">
            <a:off x="6524625" y="3627710"/>
            <a:ext cx="5111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39" name="Line 32"/>
          <p:cNvSpPr>
            <a:spLocks noChangeShapeType="1"/>
          </p:cNvSpPr>
          <p:nvPr/>
        </p:nvSpPr>
        <p:spPr bwMode="auto">
          <a:xfrm>
            <a:off x="7240588" y="3672160"/>
            <a:ext cx="36353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40" name="Line 34"/>
          <p:cNvSpPr>
            <a:spLocks noChangeShapeType="1"/>
          </p:cNvSpPr>
          <p:nvPr/>
        </p:nvSpPr>
        <p:spPr bwMode="auto">
          <a:xfrm flipH="1">
            <a:off x="6659563" y="4407172"/>
            <a:ext cx="833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41" name="Text Box 36"/>
          <p:cNvSpPr txBox="1">
            <a:spLocks noChangeArrowheads="1"/>
          </p:cNvSpPr>
          <p:nvPr/>
        </p:nvSpPr>
        <p:spPr bwMode="auto">
          <a:xfrm>
            <a:off x="6732588" y="2938735"/>
            <a:ext cx="1182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0</a:t>
            </a:r>
          </a:p>
        </p:txBody>
      </p:sp>
      <p:sp>
        <p:nvSpPr>
          <p:cNvPr id="13342" name="Text Box 37"/>
          <p:cNvSpPr txBox="1">
            <a:spLocks noChangeArrowheads="1"/>
          </p:cNvSpPr>
          <p:nvPr/>
        </p:nvSpPr>
        <p:spPr bwMode="auto">
          <a:xfrm>
            <a:off x="4932363" y="3870597"/>
            <a:ext cx="1182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0</a:t>
            </a:r>
          </a:p>
        </p:txBody>
      </p:sp>
      <p:sp>
        <p:nvSpPr>
          <p:cNvPr id="13343" name="Text Box 38"/>
          <p:cNvSpPr txBox="1">
            <a:spLocks noChangeArrowheads="1"/>
          </p:cNvSpPr>
          <p:nvPr/>
        </p:nvSpPr>
        <p:spPr bwMode="auto">
          <a:xfrm>
            <a:off x="5789613" y="4705622"/>
            <a:ext cx="1182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3</a:t>
            </a:r>
          </a:p>
        </p:txBody>
      </p:sp>
      <p:sp>
        <p:nvSpPr>
          <p:cNvPr id="13344" name="Text Box 39"/>
          <p:cNvSpPr txBox="1">
            <a:spLocks noChangeArrowheads="1"/>
          </p:cNvSpPr>
          <p:nvPr/>
        </p:nvSpPr>
        <p:spPr bwMode="auto">
          <a:xfrm>
            <a:off x="7191375" y="4673872"/>
            <a:ext cx="1182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1</a:t>
            </a:r>
          </a:p>
        </p:txBody>
      </p:sp>
      <p:sp>
        <p:nvSpPr>
          <p:cNvPr id="13345" name="Line 40"/>
          <p:cNvSpPr>
            <a:spLocks noChangeShapeType="1"/>
          </p:cNvSpPr>
          <p:nvPr/>
        </p:nvSpPr>
        <p:spPr bwMode="auto">
          <a:xfrm flipV="1">
            <a:off x="1316038" y="6356622"/>
            <a:ext cx="436562" cy="0"/>
          </a:xfrm>
          <a:prstGeom prst="line">
            <a:avLst/>
          </a:prstGeom>
          <a:noFill/>
          <a:ln w="57150" cmpd="dbl">
            <a:solidFill>
              <a:schemeClr val="accent2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46" name="Oval 41"/>
          <p:cNvSpPr>
            <a:spLocks noChangeArrowheads="1"/>
          </p:cNvSpPr>
          <p:nvPr/>
        </p:nvSpPr>
        <p:spPr bwMode="auto">
          <a:xfrm>
            <a:off x="2328863" y="5910535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13347" name="Oval 42"/>
          <p:cNvSpPr>
            <a:spLocks noChangeArrowheads="1"/>
          </p:cNvSpPr>
          <p:nvPr/>
        </p:nvSpPr>
        <p:spPr bwMode="auto">
          <a:xfrm>
            <a:off x="3570288" y="5886722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13348" name="Line 43"/>
          <p:cNvSpPr>
            <a:spLocks noChangeShapeType="1"/>
          </p:cNvSpPr>
          <p:nvPr/>
        </p:nvSpPr>
        <p:spPr bwMode="auto">
          <a:xfrm flipH="1">
            <a:off x="2738438" y="6066110"/>
            <a:ext cx="833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49" name="Text Box 44"/>
          <p:cNvSpPr txBox="1">
            <a:spLocks noChangeArrowheads="1"/>
          </p:cNvSpPr>
          <p:nvPr/>
        </p:nvSpPr>
        <p:spPr bwMode="auto">
          <a:xfrm>
            <a:off x="1922463" y="6364560"/>
            <a:ext cx="1182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1</a:t>
            </a:r>
          </a:p>
        </p:txBody>
      </p:sp>
      <p:sp>
        <p:nvSpPr>
          <p:cNvPr id="13350" name="Text Box 45"/>
          <p:cNvSpPr txBox="1">
            <a:spLocks noChangeArrowheads="1"/>
          </p:cNvSpPr>
          <p:nvPr/>
        </p:nvSpPr>
        <p:spPr bwMode="auto">
          <a:xfrm>
            <a:off x="3276600" y="5527947"/>
            <a:ext cx="1182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Indegree = 0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Topological Sort: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03225" y="1089943"/>
                <a:ext cx="8273231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Algorithm: For each vertex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whose </a:t>
                </a:r>
                <a:r>
                  <a:rPr lang="en-US" altLang="ko-KR" sz="2000" dirty="0" err="1">
                    <a:latin typeface="Garamond" pitchFamily="18" charset="0"/>
                  </a:rPr>
                  <a:t>indegree</a:t>
                </a:r>
                <a:r>
                  <a:rPr lang="en-US" altLang="ko-KR" sz="2000" dirty="0">
                    <a:latin typeface="Garamond" pitchFamily="18" charset="0"/>
                  </a:rPr>
                  <a:t> is zero, print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and remove                  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and its outgoing edges (which leads to decrementing the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𝑖𝑛𝑑𝑒𝑔𝑟𝑒𝑒</m:t>
                    </m:r>
                  </m:oMath>
                </a14:m>
                <a:r>
                  <a:rPr lang="en-US" altLang="ko-KR" sz="1800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dirty="0" err="1">
                    <a:latin typeface="Garamond" pitchFamily="18" charset="0"/>
                  </a:rPr>
                  <a:t>’s</a:t>
                </a:r>
                <a:r>
                  <a:rPr lang="en-US" altLang="ko-KR" sz="2000" dirty="0">
                    <a:latin typeface="Garamond" pitchFamily="18" charset="0"/>
                  </a:rPr>
                  <a:t> adjacent vertices).</a:t>
                </a:r>
              </a:p>
              <a:p>
                <a:pPr marL="360000" lvl="1" algn="just">
                  <a:lnSpc>
                    <a:spcPct val="110000"/>
                  </a:lnSpc>
                  <a:spcBef>
                    <a:spcPts val="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Use either stack or queue to keep track of vertices with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𝑖𝑛𝑑𝑒𝑔𝑟𝑒𝑒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= 0</a:t>
                </a:r>
              </a:p>
              <a:p>
                <a:pPr marL="360000" lvl="1" algn="just">
                  <a:lnSpc>
                    <a:spcPct val="110000"/>
                  </a:lnSpc>
                  <a:spcBef>
                    <a:spcPts val="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Use adjacency list representation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5" y="1089943"/>
                <a:ext cx="8273231" cy="1785104"/>
              </a:xfrm>
              <a:prstGeom prst="rect">
                <a:avLst/>
              </a:prstGeom>
              <a:blipFill rotWithShape="1">
                <a:blip r:embed="rId3"/>
                <a:stretch>
                  <a:fillRect l="-737" t="-683" r="-811" b="-4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0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386EB-39EE-412B-910D-02F28A9E10AB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42925" y="1196752"/>
            <a:ext cx="6837387" cy="51152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 err="1">
                <a:latin typeface="Lucida Console" pitchFamily="49" charset="0"/>
              </a:rPr>
              <a:t>Topsort</a:t>
            </a:r>
            <a:r>
              <a:rPr lang="en-US" altLang="ko-KR" sz="1600" b="0" dirty="0">
                <a:latin typeface="Lucida Console" pitchFamily="49" charset="0"/>
              </a:rPr>
              <a:t> (Graph G)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</a:t>
            </a:r>
            <a:r>
              <a:rPr lang="en-US" altLang="ko-KR" sz="1600" b="0" dirty="0" err="1">
                <a:latin typeface="Lucida Console" pitchFamily="49" charset="0"/>
              </a:rPr>
              <a:t>int</a:t>
            </a:r>
            <a:r>
              <a:rPr lang="en-US" altLang="ko-KR" sz="1600" b="0" dirty="0">
                <a:latin typeface="Lucida Console" pitchFamily="49" charset="0"/>
              </a:rPr>
              <a:t> Counter;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Vertex V, W;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for( Counter = 0; Counter &lt; </a:t>
            </a:r>
            <a:r>
              <a:rPr lang="en-US" altLang="ko-KR" sz="1600" b="0" dirty="0" err="1">
                <a:latin typeface="Lucida Console" pitchFamily="49" charset="0"/>
              </a:rPr>
              <a:t>NumVertex</a:t>
            </a:r>
            <a:r>
              <a:rPr lang="en-US" altLang="ko-KR" sz="1600" b="0" dirty="0">
                <a:latin typeface="Lucida Console" pitchFamily="49" charset="0"/>
              </a:rPr>
              <a:t>; Counter++ 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V = </a:t>
            </a:r>
            <a:r>
              <a:rPr lang="en-US" altLang="ko-KR" sz="1600" b="0" dirty="0" err="1">
                <a:latin typeface="Lucida Console" pitchFamily="49" charset="0"/>
              </a:rPr>
              <a:t>FindNewVertexOfDegreeZero</a:t>
            </a:r>
            <a:r>
              <a:rPr lang="en-US" altLang="ko-KR" sz="1600" b="0" dirty="0">
                <a:latin typeface="Lucida Console" pitchFamily="49" charset="0"/>
              </a:rPr>
              <a:t>( 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if ( V == </a:t>
            </a:r>
            <a:r>
              <a:rPr lang="en-US" altLang="ko-KR" sz="1600" b="0" dirty="0" err="1">
                <a:latin typeface="Lucida Console" pitchFamily="49" charset="0"/>
              </a:rPr>
              <a:t>NotAVertex</a:t>
            </a:r>
            <a:r>
              <a:rPr lang="en-US" altLang="ko-KR" sz="1600" b="0" dirty="0">
                <a:latin typeface="Lucida Console" pitchFamily="49" charset="0"/>
              </a:rPr>
              <a:t> 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{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   Error(“Graph has a cycle”);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   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</a:t>
            </a:r>
            <a:r>
              <a:rPr lang="en-US" altLang="ko-KR" sz="1600" b="0" dirty="0" err="1">
                <a:latin typeface="Lucida Console" pitchFamily="49" charset="0"/>
              </a:rPr>
              <a:t>TopNum</a:t>
            </a:r>
            <a:r>
              <a:rPr lang="en-US" altLang="ko-KR" sz="1600" b="0" dirty="0">
                <a:latin typeface="Lucida Console" pitchFamily="49" charset="0"/>
              </a:rPr>
              <a:t>[V] = Counter;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for each W adjacent to V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   </a:t>
            </a:r>
            <a:r>
              <a:rPr lang="en-US" altLang="ko-KR" sz="1600" b="0" dirty="0" err="1">
                <a:latin typeface="Lucida Console" pitchFamily="49" charset="0"/>
              </a:rPr>
              <a:t>Indegree</a:t>
            </a:r>
            <a:r>
              <a:rPr lang="en-US" altLang="ko-KR" sz="1600" b="0" dirty="0">
                <a:latin typeface="Lucida Console" pitchFamily="49" charset="0"/>
              </a:rPr>
              <a:t>[W]--;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Topological Sort: Code</a:t>
            </a:r>
          </a:p>
        </p:txBody>
      </p:sp>
    </p:spTree>
    <p:extLst>
      <p:ext uri="{BB962C8B-B14F-4D97-AF65-F5344CB8AC3E}">
        <p14:creationId xmlns:p14="http://schemas.microsoft.com/office/powerpoint/2010/main" val="310111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BF551-C2F3-487F-BF79-29654608D795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557213" y="1052736"/>
            <a:ext cx="6391051" cy="54353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4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 err="1">
                <a:latin typeface="Lucida Console" pitchFamily="49" charset="0"/>
              </a:rPr>
              <a:t>Topsort</a:t>
            </a:r>
            <a:r>
              <a:rPr lang="en-US" altLang="ko-KR" sz="1400" b="0" dirty="0">
                <a:latin typeface="Lucida Console" pitchFamily="49" charset="0"/>
              </a:rPr>
              <a:t> (Graph G)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{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Queue Q;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</a:t>
            </a:r>
            <a:r>
              <a:rPr lang="en-US" altLang="ko-KR" sz="1400" b="0" dirty="0" err="1">
                <a:latin typeface="Lucida Console" pitchFamily="49" charset="0"/>
              </a:rPr>
              <a:t>int</a:t>
            </a:r>
            <a:r>
              <a:rPr lang="en-US" altLang="ko-KR" sz="1400" b="0" dirty="0">
                <a:latin typeface="Lucida Console" pitchFamily="49" charset="0"/>
              </a:rPr>
              <a:t> Counter = 0;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Vertex V, W;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4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Q = </a:t>
            </a:r>
            <a:r>
              <a:rPr lang="en-US" altLang="ko-KR" sz="1400" b="0" dirty="0" err="1">
                <a:latin typeface="Lucida Console" pitchFamily="49" charset="0"/>
              </a:rPr>
              <a:t>CreateQueue</a:t>
            </a:r>
            <a:r>
              <a:rPr lang="en-US" altLang="ko-KR" sz="1400" b="0" dirty="0">
                <a:latin typeface="Lucida Console" pitchFamily="49" charset="0"/>
              </a:rPr>
              <a:t>(</a:t>
            </a:r>
            <a:r>
              <a:rPr lang="en-US" altLang="ko-KR" sz="1400" b="0" dirty="0" err="1">
                <a:latin typeface="Lucida Console" pitchFamily="49" charset="0"/>
              </a:rPr>
              <a:t>NumVertex</a:t>
            </a:r>
            <a:r>
              <a:rPr lang="en-US" altLang="ko-KR" sz="1400" b="0" dirty="0">
                <a:latin typeface="Lucida Console" pitchFamily="49" charset="0"/>
              </a:rPr>
              <a:t>);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</a:t>
            </a:r>
            <a:r>
              <a:rPr lang="en-US" altLang="ko-KR" sz="1400" b="0" dirty="0" err="1">
                <a:latin typeface="Lucida Console" pitchFamily="49" charset="0"/>
              </a:rPr>
              <a:t>MakeEmtpy</a:t>
            </a:r>
            <a:r>
              <a:rPr lang="en-US" altLang="ko-KR" sz="1400" b="0" dirty="0">
                <a:latin typeface="Lucida Console" pitchFamily="49" charset="0"/>
              </a:rPr>
              <a:t>(Q);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for each vertex V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if( </a:t>
            </a:r>
            <a:r>
              <a:rPr lang="en-US" altLang="ko-KR" sz="1400" b="0" dirty="0" err="1">
                <a:latin typeface="Lucida Console" pitchFamily="49" charset="0"/>
              </a:rPr>
              <a:t>Indegree</a:t>
            </a:r>
            <a:r>
              <a:rPr lang="en-US" altLang="ko-KR" sz="1400" b="0" dirty="0">
                <a:latin typeface="Lucida Console" pitchFamily="49" charset="0"/>
              </a:rPr>
              <a:t>[V] == 0 ) </a:t>
            </a:r>
            <a:r>
              <a:rPr lang="en-US" altLang="ko-KR" sz="1400" b="0" dirty="0" err="1">
                <a:latin typeface="Lucida Console" pitchFamily="49" charset="0"/>
              </a:rPr>
              <a:t>Enqueue</a:t>
            </a:r>
            <a:r>
              <a:rPr lang="en-US" altLang="ko-KR" sz="1400" b="0" dirty="0">
                <a:latin typeface="Lucida Console" pitchFamily="49" charset="0"/>
              </a:rPr>
              <a:t>(V, Q);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400" b="0" dirty="0">
              <a:latin typeface="Lucida Console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while( !</a:t>
            </a:r>
            <a:r>
              <a:rPr lang="en-US" altLang="ko-KR" sz="1400" b="0" dirty="0" err="1">
                <a:latin typeface="Lucida Console" pitchFamily="49" charset="0"/>
              </a:rPr>
              <a:t>IsEmtpy</a:t>
            </a:r>
            <a:r>
              <a:rPr lang="en-US" altLang="ko-KR" sz="1400" b="0" dirty="0">
                <a:latin typeface="Lucida Console" pitchFamily="49" charset="0"/>
              </a:rPr>
              <a:t>(Q) 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{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V = </a:t>
            </a:r>
            <a:r>
              <a:rPr lang="en-US" altLang="ko-KR" sz="1400" b="0" dirty="0" err="1">
                <a:latin typeface="Lucida Console" pitchFamily="49" charset="0"/>
              </a:rPr>
              <a:t>Dequeue</a:t>
            </a:r>
            <a:r>
              <a:rPr lang="en-US" altLang="ko-KR" sz="1400" b="0" dirty="0">
                <a:latin typeface="Lucida Console" pitchFamily="49" charset="0"/>
              </a:rPr>
              <a:t>(Q);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</a:t>
            </a:r>
            <a:r>
              <a:rPr lang="en-US" altLang="ko-KR" sz="1400" b="0" dirty="0" err="1">
                <a:latin typeface="Lucida Console" pitchFamily="49" charset="0"/>
              </a:rPr>
              <a:t>TopNum</a:t>
            </a:r>
            <a:r>
              <a:rPr lang="en-US" altLang="ko-KR" sz="1400" b="0" dirty="0">
                <a:latin typeface="Lucida Console" pitchFamily="49" charset="0"/>
              </a:rPr>
              <a:t>[V] = ++Counter;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for each W adjacent to V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if ( --</a:t>
            </a:r>
            <a:r>
              <a:rPr lang="en-US" altLang="ko-KR" sz="1400" b="0" dirty="0" err="1">
                <a:latin typeface="Lucida Console" pitchFamily="49" charset="0"/>
              </a:rPr>
              <a:t>Indegree</a:t>
            </a:r>
            <a:r>
              <a:rPr lang="en-US" altLang="ko-KR" sz="1400" b="0" dirty="0">
                <a:latin typeface="Lucida Console" pitchFamily="49" charset="0"/>
              </a:rPr>
              <a:t>[W] == 0 ) </a:t>
            </a:r>
            <a:r>
              <a:rPr lang="en-US" altLang="ko-KR" sz="1400" b="0" dirty="0" err="1">
                <a:latin typeface="Lucida Console" pitchFamily="49" charset="0"/>
              </a:rPr>
              <a:t>Enqueue</a:t>
            </a:r>
            <a:r>
              <a:rPr lang="en-US" altLang="ko-KR" sz="1400" b="0" dirty="0">
                <a:latin typeface="Lucida Console" pitchFamily="49" charset="0"/>
              </a:rPr>
              <a:t>(W, Q);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if ( Counter != </a:t>
            </a:r>
            <a:r>
              <a:rPr lang="en-US" altLang="ko-KR" sz="1400" b="0" dirty="0" err="1">
                <a:latin typeface="Lucida Console" pitchFamily="49" charset="0"/>
              </a:rPr>
              <a:t>NumVertex</a:t>
            </a:r>
            <a:r>
              <a:rPr lang="en-US" altLang="ko-KR" sz="1400" b="0" dirty="0">
                <a:latin typeface="Lucida Console" pitchFamily="49" charset="0"/>
              </a:rPr>
              <a:t> ) Error(“Graph has a cycle”);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</a:t>
            </a:r>
            <a:r>
              <a:rPr lang="en-US" altLang="ko-KR" sz="1400" b="0" dirty="0" err="1">
                <a:latin typeface="Lucida Console" pitchFamily="49" charset="0"/>
              </a:rPr>
              <a:t>DisposeQueue</a:t>
            </a:r>
            <a:r>
              <a:rPr lang="en-US" altLang="ko-KR" sz="1400" b="0" dirty="0">
                <a:latin typeface="Lucida Console" pitchFamily="49" charset="0"/>
              </a:rPr>
              <a:t>(Q);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}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Topological Sort : Code</a:t>
            </a:r>
          </a:p>
        </p:txBody>
      </p:sp>
    </p:spTree>
    <p:extLst>
      <p:ext uri="{BB962C8B-B14F-4D97-AF65-F5344CB8AC3E}">
        <p14:creationId xmlns:p14="http://schemas.microsoft.com/office/powerpoint/2010/main" val="188465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4F6C9-EA37-4D5F-B685-22D4C8A6E1F7}" type="slidenum">
              <a:rPr lang="en-US" altLang="ko-KR"/>
              <a:pPr/>
              <a:t>17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Text Box 3"/>
              <p:cNvSpPr txBox="1">
                <a:spLocks noChangeArrowheads="1"/>
              </p:cNvSpPr>
              <p:nvPr/>
            </p:nvSpPr>
            <p:spPr bwMode="auto">
              <a:xfrm>
                <a:off x="574933" y="1124744"/>
                <a:ext cx="7758112" cy="306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Similar as in most graph traversal algorithms,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|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|,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|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|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The initialization (for loop) takes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time.</a:t>
                </a: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The real meat is in the while loop</a:t>
                </a:r>
              </a:p>
              <a:p>
                <a:pPr lvl="1"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</a:t>
                </a:r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The number of iterations of the while loop is at most </a:t>
                </a:r>
                <a:r>
                  <a:rPr lang="en-US" altLang="ko-KR" sz="1800" i="1" dirty="0">
                    <a:latin typeface="Garamond" pitchFamily="18" charset="0"/>
                    <a:sym typeface="Symbol" pitchFamily="18" charset="2"/>
                  </a:rPr>
                  <a:t>n</a:t>
                </a:r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.</a:t>
                </a:r>
              </a:p>
              <a:p>
                <a:pPr lvl="1"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 The number of iterations of the inner loop is proportional to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/>
                        <a:sym typeface="Symbol" pitchFamily="18" charset="2"/>
                      </a:rPr>
                      <m:t>𝑜𝑢𝑡𝑑𝑒𝑔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𝑣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 and each iteration takes constant time.</a:t>
                </a:r>
              </a:p>
              <a:p>
                <a:pPr lvl="1"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 Since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/>
                        <a:sym typeface="Symbol" pitchFamily="18" charset="2"/>
                      </a:rPr>
                      <m:t>𝑜𝑢𝑡𝑑𝑒𝑔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𝑣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 may be zero and we need to spend some time updating loop variables, etc. in this case, the time is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r>
                      <a:rPr lang="en-US" altLang="ko-KR" sz="1800" i="1" dirty="0" err="1">
                        <a:latin typeface="Cambria Math"/>
                        <a:sym typeface="Symbol" pitchFamily="18" charset="2"/>
                      </a:rPr>
                      <m:t>𝑜𝑢𝑡𝑑𝑒𝑔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𝑣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) + 1)</m:t>
                    </m:r>
                  </m:oMath>
                </a14:m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.</a:t>
                </a:r>
              </a:p>
              <a:p>
                <a:pPr lvl="1"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 The running time is </a:t>
                </a:r>
              </a:p>
            </p:txBody>
          </p:sp>
        </mc:Choice>
        <mc:Fallback xmlns="">
          <p:sp>
            <p:nvSpPr>
              <p:cNvPr id="1843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933" y="1124744"/>
                <a:ext cx="7758112" cy="306237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786" t="-2590" r="-707" b="-2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17613"/>
              </p:ext>
            </p:extLst>
          </p:nvPr>
        </p:nvGraphicFramePr>
        <p:xfrm>
          <a:off x="1547664" y="4365104"/>
          <a:ext cx="578326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700" imgH="660400" progId="">
                  <p:embed/>
                </p:oleObj>
              </mc:Choice>
              <mc:Fallback>
                <p:oleObj name="Equation" r:id="rId4" imgW="3060700" imgH="660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365104"/>
                        <a:ext cx="5783263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Running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11669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F81E-E5FA-4853-AF7A-755F770697FB}" type="slidenum">
              <a:rPr lang="en-US" altLang="ko-KR"/>
              <a:pPr/>
              <a:t>18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Text Box 3"/>
              <p:cNvSpPr txBox="1">
                <a:spLocks noChangeArrowheads="1"/>
              </p:cNvSpPr>
              <p:nvPr/>
            </p:nvSpPr>
            <p:spPr bwMode="auto">
              <a:xfrm>
                <a:off x="441325" y="1196752"/>
                <a:ext cx="7975600" cy="42678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Definitions</a:t>
                </a:r>
              </a:p>
              <a:p>
                <a:pPr lvl="1"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 weighted graph: a graph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/>
                      </a:rPr>
                      <m:t>=(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where a cost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𝑐</m:t>
                    </m:r>
                    <m:r>
                      <a:rPr lang="en-US" altLang="ko-KR" sz="2000" i="1" baseline="-25000" dirty="0" err="1">
                        <a:latin typeface="Cambria Math"/>
                      </a:rPr>
                      <m:t>𝑖𝑗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is associated with each edge.</a:t>
                </a:r>
              </a:p>
              <a:p>
                <a:pPr lvl="1"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Weighted path length: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for the path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1</m:t>
                    </m:r>
                    <m:r>
                      <m:rPr>
                        <m:nor/>
                      </m:rPr>
                      <a:rPr lang="en-US" altLang="ko-KR" sz="2000" b="0" dirty="0">
                        <a:latin typeface="Garamond" pitchFamily="18" charset="0"/>
                      </a:rPr>
                      <m:t>,</m:t>
                    </m:r>
                    <m:r>
                      <a:rPr lang="en-US" altLang="ko-KR" sz="2000" b="0" i="1" dirty="0">
                        <a:latin typeface="Cambria Math"/>
                      </a:rPr>
                      <m:t>𝑣</m:t>
                    </m:r>
                    <m:r>
                      <a:rPr lang="en-US" altLang="ko-KR" sz="2000" b="0" i="1" baseline="-25000" dirty="0"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altLang="ko-KR" sz="2000" b="0" dirty="0">
                        <a:latin typeface="Garamond" pitchFamily="18" charset="0"/>
                      </a:rPr>
                      <m:t>,</m:t>
                    </m:r>
                    <m:r>
                      <a:rPr lang="en-US" altLang="ko-KR" sz="2000" b="0" i="1" dirty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altLang="ko-KR" sz="2000" b="0" dirty="0">
                        <a:latin typeface="Garamond" pitchFamily="18" charset="0"/>
                      </a:rPr>
                      <m:t>,</m:t>
                    </m:r>
                    <m:r>
                      <a:rPr lang="en-US" altLang="ko-KR" sz="2000" i="1" dirty="0" err="1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 err="1">
                        <a:latin typeface="Cambria Math"/>
                      </a:rPr>
                      <m:t>𝑛</m:t>
                    </m:r>
                  </m:oMath>
                </a14:m>
                <a:endParaRPr lang="en-US" altLang="ko-KR" sz="2000" i="1" baseline="-25000" dirty="0">
                  <a:latin typeface="Garamond" pitchFamily="18" charset="0"/>
                </a:endParaRPr>
              </a:p>
              <a:p>
                <a:pPr lvl="1"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dirty="0" err="1">
                    <a:latin typeface="Garamond" pitchFamily="18" charset="0"/>
                  </a:rPr>
                  <a:t>Unweighted</a:t>
                </a:r>
                <a:r>
                  <a:rPr lang="en-US" altLang="ko-KR" sz="2000" dirty="0">
                    <a:latin typeface="Garamond" pitchFamily="18" charset="0"/>
                  </a:rPr>
                  <a:t> path length: the number of edges on the path, i.e., </a:t>
                </a:r>
                <a14:m>
                  <m:oMath xmlns:m="http://schemas.openxmlformats.org/officeDocument/2006/math">
                    <m:r>
                      <a:rPr lang="en-US" altLang="ko-KR" sz="2000" b="1" i="0" dirty="0" smtClean="0">
                        <a:latin typeface="Cambria Math"/>
                      </a:rPr>
                      <m:t>   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𝑐</m:t>
                    </m:r>
                    <m:r>
                      <a:rPr lang="en-US" altLang="ko-KR" sz="2000" i="1" baseline="-25000" dirty="0" err="1">
                        <a:latin typeface="Cambria Math"/>
                      </a:rPr>
                      <m:t>𝑖𝑗</m:t>
                    </m:r>
                    <m:r>
                      <a:rPr lang="en-US" altLang="ko-KR" sz="2000" i="1" dirty="0">
                        <a:latin typeface="Cambria Math"/>
                      </a:rPr>
                      <m:t> = 1.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Single source shortest-path problem: given as input a weighted graph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and a distinguished vertex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find the shortest weighted path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to every other vertex in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.</a:t>
                </a:r>
              </a:p>
              <a:p>
                <a:pPr lvl="1"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In a computer network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𝑐</m:t>
                    </m:r>
                    <m:r>
                      <a:rPr lang="en-US" altLang="ko-KR" sz="2000" i="1" baseline="-25000" dirty="0" err="1">
                        <a:latin typeface="Cambria Math"/>
                      </a:rPr>
                      <m:t>𝑖𝑗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may be communication cost (phone bill per 1000 bytes) or delay cost (time to transmit 1000 bytes), or a combination of these and other  factors.</a:t>
                </a:r>
              </a:p>
            </p:txBody>
          </p:sp>
        </mc:Choice>
        <mc:Fallback xmlns="">
          <p:sp>
            <p:nvSpPr>
              <p:cNvPr id="1945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1196752"/>
                <a:ext cx="7975600" cy="4267835"/>
              </a:xfrm>
              <a:prstGeom prst="rect">
                <a:avLst/>
              </a:prstGeom>
              <a:blipFill rotWithShape="1">
                <a:blip r:embed="rId2"/>
                <a:stretch>
                  <a:fillRect l="-764" t="-1286" r="-764" b="-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Shortest Path Algorithms</a:t>
            </a:r>
          </a:p>
        </p:txBody>
      </p:sp>
    </p:spTree>
    <p:extLst>
      <p:ext uri="{BB962C8B-B14F-4D97-AF65-F5344CB8AC3E}">
        <p14:creationId xmlns:p14="http://schemas.microsoft.com/office/powerpoint/2010/main" val="99951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ADA30-4339-4265-85A0-2097B7C12CA8}" type="slidenum">
              <a:rPr lang="en-US" altLang="ko-KR"/>
              <a:pPr/>
              <a:t>19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Text Box 2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2585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In many practical applications, we consider finding the shortest path      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  from one vertex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to another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.</a:t>
                </a:r>
                <a:endParaRPr lang="en-US" altLang="ko-KR" sz="2000" dirty="0">
                  <a:latin typeface="Garamond" pitchFamily="18" charset="0"/>
                </a:endParaRPr>
              </a:p>
              <a:p>
                <a:pPr marL="360000"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Currently no algorithms can find the path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any faster than finding the path from </a:t>
                </a:r>
                <a:r>
                  <a:rPr lang="en-US" altLang="ko-KR" sz="2000" i="1" dirty="0">
                    <a:latin typeface="Garamond" pitchFamily="18" charset="0"/>
                  </a:rPr>
                  <a:t>s</a:t>
                </a:r>
                <a:r>
                  <a:rPr lang="en-US" altLang="ko-KR" sz="2000" dirty="0">
                    <a:latin typeface="Garamond" pitchFamily="18" charset="0"/>
                  </a:rPr>
                  <a:t> to all vertices.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When negative-cost cycles are present in the graph, the shortest-path may be undefined.     </a:t>
                </a:r>
              </a:p>
            </p:txBody>
          </p:sp>
        </mc:Choice>
        <mc:Fallback xmlns="">
          <p:sp>
            <p:nvSpPr>
              <p:cNvPr id="2048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258532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64" t="-472" r="-764" b="-28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765425" y="410527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439863" y="5375275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154488" y="5380038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1851025" y="5570538"/>
            <a:ext cx="2300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487" name="Line 12"/>
          <p:cNvSpPr>
            <a:spLocks noChangeShapeType="1"/>
          </p:cNvSpPr>
          <p:nvPr/>
        </p:nvSpPr>
        <p:spPr bwMode="auto">
          <a:xfrm flipH="1">
            <a:off x="1727200" y="4437063"/>
            <a:ext cx="108902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488" name="Text Box 13"/>
          <p:cNvSpPr txBox="1">
            <a:spLocks noChangeArrowheads="1"/>
          </p:cNvSpPr>
          <p:nvPr/>
        </p:nvSpPr>
        <p:spPr bwMode="auto">
          <a:xfrm>
            <a:off x="1997075" y="4638675"/>
            <a:ext cx="27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20489" name="Text Box 14"/>
          <p:cNvSpPr txBox="1">
            <a:spLocks noChangeArrowheads="1"/>
          </p:cNvSpPr>
          <p:nvPr/>
        </p:nvSpPr>
        <p:spPr bwMode="auto">
          <a:xfrm>
            <a:off x="3665538" y="4584700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Garamond" pitchFamily="18" charset="0"/>
              </a:rPr>
              <a:t>-10</a:t>
            </a:r>
          </a:p>
        </p:txBody>
      </p:sp>
      <p:sp>
        <p:nvSpPr>
          <p:cNvPr id="20490" name="Text Box 15"/>
          <p:cNvSpPr txBox="1">
            <a:spLocks noChangeArrowheads="1"/>
          </p:cNvSpPr>
          <p:nvPr/>
        </p:nvSpPr>
        <p:spPr bwMode="auto">
          <a:xfrm>
            <a:off x="2952750" y="5565775"/>
            <a:ext cx="265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Garamond" pitchFamily="18" charset="0"/>
              </a:rPr>
              <a:t>1</a:t>
            </a:r>
          </a:p>
        </p:txBody>
      </p:sp>
      <p:sp>
        <p:nvSpPr>
          <p:cNvPr id="20491" name="Text Box 16"/>
          <p:cNvSpPr txBox="1">
            <a:spLocks noChangeArrowheads="1"/>
          </p:cNvSpPr>
          <p:nvPr/>
        </p:nvSpPr>
        <p:spPr bwMode="auto">
          <a:xfrm>
            <a:off x="5702300" y="4389438"/>
            <a:ext cx="1449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Garamond" pitchFamily="18" charset="0"/>
              </a:rPr>
              <a:t>5-4: 1</a:t>
            </a:r>
          </a:p>
          <a:p>
            <a:r>
              <a:rPr lang="en-US" altLang="ko-KR" sz="2000" b="1">
                <a:latin typeface="Garamond" pitchFamily="18" charset="0"/>
              </a:rPr>
              <a:t>5-4-2-5-4: -5</a:t>
            </a:r>
          </a:p>
        </p:txBody>
      </p:sp>
      <p:sp>
        <p:nvSpPr>
          <p:cNvPr id="20492" name="Line 17"/>
          <p:cNvSpPr>
            <a:spLocks noChangeShapeType="1"/>
          </p:cNvSpPr>
          <p:nvPr/>
        </p:nvSpPr>
        <p:spPr bwMode="auto">
          <a:xfrm>
            <a:off x="3132138" y="4437063"/>
            <a:ext cx="11430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62756" y="296346"/>
            <a:ext cx="82137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Shortest Path Algorithms : Examples</a:t>
            </a:r>
          </a:p>
        </p:txBody>
      </p:sp>
    </p:spTree>
    <p:extLst>
      <p:ext uri="{BB962C8B-B14F-4D97-AF65-F5344CB8AC3E}">
        <p14:creationId xmlns:p14="http://schemas.microsoft.com/office/powerpoint/2010/main" val="95329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BE4A8-AF6E-4C9E-9610-7BC51930A807}" type="slidenum">
              <a:rPr lang="en-US" altLang="ko-KR"/>
              <a:pPr/>
              <a:t>2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Text Box 3"/>
              <p:cNvSpPr txBox="1">
                <a:spLocks noChangeArrowheads="1"/>
              </p:cNvSpPr>
              <p:nvPr/>
            </p:nvSpPr>
            <p:spPr bwMode="auto">
              <a:xfrm>
                <a:off x="542924" y="1124744"/>
                <a:ext cx="8493571" cy="1785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 graph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(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: a collection of </a:t>
                </a:r>
                <a:r>
                  <a:rPr lang="en-US" altLang="ko-KR" sz="2000" i="1" dirty="0">
                    <a:latin typeface="Garamond" pitchFamily="18" charset="0"/>
                  </a:rPr>
                  <a:t>vertices</a:t>
                </a:r>
                <a:r>
                  <a:rPr lang="en-US" altLang="ko-KR" sz="2000" dirty="0">
                    <a:latin typeface="Garamond" pitchFamily="18" charset="0"/>
                  </a:rPr>
                  <a:t> and </a:t>
                </a:r>
                <a:r>
                  <a:rPr lang="en-US" altLang="ko-KR" sz="2000" i="1" dirty="0">
                    <a:latin typeface="Garamond" pitchFamily="18" charset="0"/>
                  </a:rPr>
                  <a:t>edges</a:t>
                </a:r>
                <a:r>
                  <a:rPr lang="en-US" altLang="ko-KR" sz="2000" dirty="0">
                    <a:latin typeface="Garamond" pitchFamily="18" charset="0"/>
                  </a:rPr>
                  <a:t>.</a:t>
                </a:r>
              </a:p>
              <a:p>
                <a:pPr marL="360000" lvl="1" algn="just"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 set of vertices (nodes)</a:t>
                </a:r>
              </a:p>
              <a:p>
                <a:pPr marL="360000" lvl="1" algn="just"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 set of edges (arcs), each of which is a pair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𝑤</m:t>
                    </m:r>
                    <m:r>
                      <a:rPr lang="en-US" altLang="ko-KR" sz="2000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𝑤</m:t>
                    </m:r>
                    <m:r>
                      <a:rPr lang="en-US" altLang="ko-KR" sz="2000" i="1" dirty="0" smtClean="0">
                        <a:latin typeface="Cambria Math"/>
                      </a:rPr>
                      <m:t> ∈</m:t>
                    </m:r>
                    <m:r>
                      <a:rPr lang="en-US" altLang="ko-KR" sz="2000" i="1" dirty="0">
                        <a:latin typeface="Cambria Math"/>
                      </a:rPr>
                      <m:t>𝑉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marL="360000" lvl="1" algn="just"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:</a:t>
                </a:r>
                <a:r>
                  <a:rPr lang="en-US" altLang="ko-KR" sz="2000" b="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the number of vertices,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:</a:t>
                </a:r>
                <a:r>
                  <a:rPr lang="en-US" altLang="ko-KR" sz="2000" b="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the number of edges</a:t>
                </a:r>
              </a:p>
            </p:txBody>
          </p:sp>
        </mc:Choice>
        <mc:Fallback xmlns="">
          <p:sp>
            <p:nvSpPr>
              <p:cNvPr id="61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924" y="1124744"/>
                <a:ext cx="8493571" cy="1785104"/>
              </a:xfrm>
              <a:prstGeom prst="rect">
                <a:avLst/>
              </a:prstGeom>
              <a:blipFill rotWithShape="1">
                <a:blip r:embed="rId2"/>
                <a:stretch>
                  <a:fillRect l="-574" t="-1370" b="-58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Text Box 44"/>
          <p:cNvSpPr txBox="1">
            <a:spLocks noChangeArrowheads="1"/>
          </p:cNvSpPr>
          <p:nvPr/>
        </p:nvSpPr>
        <p:spPr bwMode="auto">
          <a:xfrm>
            <a:off x="1012825" y="3284984"/>
            <a:ext cx="3054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ko-KR" sz="1600" b="1" dirty="0">
                <a:latin typeface="Times New Roman" pitchFamily="18" charset="0"/>
              </a:rPr>
              <a:t>V = {1, 2, 3}</a:t>
            </a:r>
          </a:p>
          <a:p>
            <a:pPr algn="just"/>
            <a:r>
              <a:rPr lang="en-US" altLang="ko-KR" sz="1600" b="1" dirty="0">
                <a:latin typeface="Times New Roman" pitchFamily="18" charset="0"/>
              </a:rPr>
              <a:t>E = {(1,1), (1,2), (2,3), (3,2), (1,3)}</a:t>
            </a:r>
          </a:p>
        </p:txBody>
      </p:sp>
      <p:sp>
        <p:nvSpPr>
          <p:cNvPr id="6149" name="Oval 45"/>
          <p:cNvSpPr>
            <a:spLocks noChangeArrowheads="1"/>
          </p:cNvSpPr>
          <p:nvPr/>
        </p:nvSpPr>
        <p:spPr bwMode="auto">
          <a:xfrm>
            <a:off x="1817688" y="4169222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itchFamily="18" charset="0"/>
              </a:rPr>
              <a:t>1</a:t>
            </a:r>
          </a:p>
        </p:txBody>
      </p:sp>
      <p:sp>
        <p:nvSpPr>
          <p:cNvPr id="6150" name="Oval 46"/>
          <p:cNvSpPr>
            <a:spLocks noChangeArrowheads="1"/>
          </p:cNvSpPr>
          <p:nvPr/>
        </p:nvSpPr>
        <p:spPr bwMode="auto">
          <a:xfrm>
            <a:off x="1809750" y="5102672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2</a:t>
            </a:r>
          </a:p>
        </p:txBody>
      </p:sp>
      <p:sp>
        <p:nvSpPr>
          <p:cNvPr id="6151" name="Oval 47"/>
          <p:cNvSpPr>
            <a:spLocks noChangeArrowheads="1"/>
          </p:cNvSpPr>
          <p:nvPr/>
        </p:nvSpPr>
        <p:spPr bwMode="auto">
          <a:xfrm>
            <a:off x="2749550" y="5115372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3</a:t>
            </a:r>
          </a:p>
        </p:txBody>
      </p:sp>
      <p:sp>
        <p:nvSpPr>
          <p:cNvPr id="6152" name="Line 48"/>
          <p:cNvSpPr>
            <a:spLocks noChangeShapeType="1"/>
          </p:cNvSpPr>
          <p:nvPr/>
        </p:nvSpPr>
        <p:spPr bwMode="auto">
          <a:xfrm>
            <a:off x="2195513" y="5220147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3" name="Line 49"/>
          <p:cNvSpPr>
            <a:spLocks noChangeShapeType="1"/>
          </p:cNvSpPr>
          <p:nvPr/>
        </p:nvSpPr>
        <p:spPr bwMode="auto">
          <a:xfrm flipH="1" flipV="1">
            <a:off x="2154238" y="5380484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4" name="Line 50"/>
          <p:cNvSpPr>
            <a:spLocks noChangeShapeType="1"/>
          </p:cNvSpPr>
          <p:nvPr/>
        </p:nvSpPr>
        <p:spPr bwMode="auto">
          <a:xfrm>
            <a:off x="2006600" y="4559747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5" name="Line 51"/>
          <p:cNvSpPr>
            <a:spLocks noChangeShapeType="1"/>
          </p:cNvSpPr>
          <p:nvPr/>
        </p:nvSpPr>
        <p:spPr bwMode="auto">
          <a:xfrm>
            <a:off x="2195513" y="4451797"/>
            <a:ext cx="685800" cy="658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6" name="Freeform 52"/>
          <p:cNvSpPr>
            <a:spLocks/>
          </p:cNvSpPr>
          <p:nvPr/>
        </p:nvSpPr>
        <p:spPr bwMode="auto">
          <a:xfrm>
            <a:off x="1446213" y="4034284"/>
            <a:ext cx="428625" cy="549275"/>
          </a:xfrm>
          <a:custGeom>
            <a:avLst/>
            <a:gdLst>
              <a:gd name="T0" fmla="*/ 268 w 270"/>
              <a:gd name="T1" fmla="*/ 297 h 346"/>
              <a:gd name="T2" fmla="*/ 73 w 270"/>
              <a:gd name="T3" fmla="*/ 322 h 346"/>
              <a:gd name="T4" fmla="*/ 6 w 270"/>
              <a:gd name="T5" fmla="*/ 153 h 346"/>
              <a:gd name="T6" fmla="*/ 107 w 270"/>
              <a:gd name="T7" fmla="*/ 17 h 346"/>
              <a:gd name="T8" fmla="*/ 243 w 270"/>
              <a:gd name="T9" fmla="*/ 51 h 346"/>
              <a:gd name="T10" fmla="*/ 268 w 270"/>
              <a:gd name="T11" fmla="*/ 102 h 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0"/>
              <a:gd name="T19" fmla="*/ 0 h 346"/>
              <a:gd name="T20" fmla="*/ 270 w 270"/>
              <a:gd name="T21" fmla="*/ 346 h 3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0" h="346">
                <a:moveTo>
                  <a:pt x="268" y="297"/>
                </a:moveTo>
                <a:cubicBezTo>
                  <a:pt x="192" y="321"/>
                  <a:pt x="117" y="346"/>
                  <a:pt x="73" y="322"/>
                </a:cubicBezTo>
                <a:cubicBezTo>
                  <a:pt x="29" y="298"/>
                  <a:pt x="0" y="204"/>
                  <a:pt x="6" y="153"/>
                </a:cubicBezTo>
                <a:cubicBezTo>
                  <a:pt x="12" y="102"/>
                  <a:pt x="68" y="34"/>
                  <a:pt x="107" y="17"/>
                </a:cubicBezTo>
                <a:cubicBezTo>
                  <a:pt x="146" y="0"/>
                  <a:pt x="216" y="37"/>
                  <a:pt x="243" y="51"/>
                </a:cubicBezTo>
                <a:cubicBezTo>
                  <a:pt x="270" y="65"/>
                  <a:pt x="269" y="83"/>
                  <a:pt x="268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ko-KR" sz="1200">
              <a:latin typeface="Times New Roman" pitchFamily="18" charset="0"/>
            </a:endParaRPr>
          </a:p>
        </p:txBody>
      </p:sp>
      <p:sp>
        <p:nvSpPr>
          <p:cNvPr id="6157" name="Text Box 53"/>
          <p:cNvSpPr txBox="1">
            <a:spLocks noChangeArrowheads="1"/>
          </p:cNvSpPr>
          <p:nvPr/>
        </p:nvSpPr>
        <p:spPr bwMode="auto">
          <a:xfrm>
            <a:off x="4859338" y="3356992"/>
            <a:ext cx="3165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ko-KR" sz="1600" b="1" dirty="0">
                <a:latin typeface="Times New Roman" pitchFamily="18" charset="0"/>
              </a:rPr>
              <a:t>V = {1, 2, 3, 4}</a:t>
            </a:r>
          </a:p>
          <a:p>
            <a:pPr algn="just"/>
            <a:r>
              <a:rPr lang="en-US" altLang="ko-KR" sz="1600" b="1" dirty="0">
                <a:latin typeface="Times New Roman" pitchFamily="18" charset="0"/>
              </a:rPr>
              <a:t>E = {{1,2}, {1,3}, {1,4}, {2,4}, {3,4}}</a:t>
            </a:r>
          </a:p>
        </p:txBody>
      </p:sp>
      <p:sp>
        <p:nvSpPr>
          <p:cNvPr id="6158" name="Oval 62"/>
          <p:cNvSpPr>
            <a:spLocks noChangeArrowheads="1"/>
          </p:cNvSpPr>
          <p:nvPr/>
        </p:nvSpPr>
        <p:spPr bwMode="auto">
          <a:xfrm>
            <a:off x="5575300" y="4104704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itchFamily="18" charset="0"/>
              </a:rPr>
              <a:t>1</a:t>
            </a:r>
          </a:p>
        </p:txBody>
      </p:sp>
      <p:sp>
        <p:nvSpPr>
          <p:cNvPr id="6159" name="Oval 63"/>
          <p:cNvSpPr>
            <a:spLocks noChangeArrowheads="1"/>
          </p:cNvSpPr>
          <p:nvPr/>
        </p:nvSpPr>
        <p:spPr bwMode="auto">
          <a:xfrm>
            <a:off x="5567363" y="5038154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2</a:t>
            </a:r>
          </a:p>
        </p:txBody>
      </p:sp>
      <p:sp>
        <p:nvSpPr>
          <p:cNvPr id="6160" name="Oval 64"/>
          <p:cNvSpPr>
            <a:spLocks noChangeArrowheads="1"/>
          </p:cNvSpPr>
          <p:nvPr/>
        </p:nvSpPr>
        <p:spPr bwMode="auto">
          <a:xfrm>
            <a:off x="7072313" y="5050854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4</a:t>
            </a:r>
          </a:p>
        </p:txBody>
      </p:sp>
      <p:sp>
        <p:nvSpPr>
          <p:cNvPr id="6161" name="Oval 70"/>
          <p:cNvSpPr>
            <a:spLocks noChangeArrowheads="1"/>
          </p:cNvSpPr>
          <p:nvPr/>
        </p:nvSpPr>
        <p:spPr bwMode="auto">
          <a:xfrm>
            <a:off x="7053263" y="4087242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3</a:t>
            </a:r>
          </a:p>
        </p:txBody>
      </p:sp>
      <p:sp>
        <p:nvSpPr>
          <p:cNvPr id="6162" name="Line 71"/>
          <p:cNvSpPr>
            <a:spLocks noChangeShapeType="1"/>
          </p:cNvSpPr>
          <p:nvPr/>
        </p:nvSpPr>
        <p:spPr bwMode="auto">
          <a:xfrm>
            <a:off x="5961063" y="4274567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63" name="Line 72"/>
          <p:cNvSpPr>
            <a:spLocks noChangeShapeType="1"/>
          </p:cNvSpPr>
          <p:nvPr/>
        </p:nvSpPr>
        <p:spPr bwMode="auto">
          <a:xfrm>
            <a:off x="5980113" y="5235004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64" name="Line 73"/>
          <p:cNvSpPr>
            <a:spLocks noChangeShapeType="1"/>
          </p:cNvSpPr>
          <p:nvPr/>
        </p:nvSpPr>
        <p:spPr bwMode="auto">
          <a:xfrm>
            <a:off x="5746750" y="4490467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65" name="Line 74"/>
          <p:cNvSpPr>
            <a:spLocks noChangeShapeType="1"/>
          </p:cNvSpPr>
          <p:nvPr/>
        </p:nvSpPr>
        <p:spPr bwMode="auto">
          <a:xfrm>
            <a:off x="7256463" y="4484117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66" name="Line 75"/>
          <p:cNvSpPr>
            <a:spLocks noChangeShapeType="1"/>
          </p:cNvSpPr>
          <p:nvPr/>
        </p:nvSpPr>
        <p:spPr bwMode="auto">
          <a:xfrm>
            <a:off x="5894388" y="4422204"/>
            <a:ext cx="12366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Graph Definitions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9592" y="41490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(1,1)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75655" y="4725144"/>
            <a:ext cx="527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(1,2)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8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1B71-FCA5-4D07-A36B-54E96BCA2C79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57213" y="4568825"/>
            <a:ext cx="7975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Breadth-First Search (BFS): Vertices closest to the start are evaluated first, and the most distant vertices are evaluated last (Use queue to keep track of vertices to evaluate).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Data Structure: Queue</a:t>
            </a:r>
          </a:p>
        </p:txBody>
      </p:sp>
      <p:sp>
        <p:nvSpPr>
          <p:cNvPr id="21508" name="Oval 44"/>
          <p:cNvSpPr>
            <a:spLocks noChangeArrowheads="1"/>
          </p:cNvSpPr>
          <p:nvPr/>
        </p:nvSpPr>
        <p:spPr bwMode="auto">
          <a:xfrm>
            <a:off x="3613150" y="1671638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1</a:t>
            </a:r>
          </a:p>
        </p:txBody>
      </p:sp>
      <p:sp>
        <p:nvSpPr>
          <p:cNvPr id="21509" name="Oval 45"/>
          <p:cNvSpPr>
            <a:spLocks noChangeArrowheads="1"/>
          </p:cNvSpPr>
          <p:nvPr/>
        </p:nvSpPr>
        <p:spPr bwMode="auto">
          <a:xfrm>
            <a:off x="5030788" y="1663700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2</a:t>
            </a:r>
          </a:p>
        </p:txBody>
      </p:sp>
      <p:sp>
        <p:nvSpPr>
          <p:cNvPr id="21510" name="Oval 46"/>
          <p:cNvSpPr>
            <a:spLocks noChangeArrowheads="1"/>
          </p:cNvSpPr>
          <p:nvPr/>
        </p:nvSpPr>
        <p:spPr bwMode="auto">
          <a:xfrm>
            <a:off x="4373563" y="2679700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4</a:t>
            </a:r>
          </a:p>
        </p:txBody>
      </p:sp>
      <p:sp>
        <p:nvSpPr>
          <p:cNvPr id="21511" name="Oval 53"/>
          <p:cNvSpPr>
            <a:spLocks noChangeArrowheads="1"/>
          </p:cNvSpPr>
          <p:nvPr/>
        </p:nvSpPr>
        <p:spPr bwMode="auto">
          <a:xfrm>
            <a:off x="2879725" y="2679700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3</a:t>
            </a:r>
          </a:p>
        </p:txBody>
      </p:sp>
      <p:sp>
        <p:nvSpPr>
          <p:cNvPr id="21512" name="Oval 54"/>
          <p:cNvSpPr>
            <a:spLocks noChangeArrowheads="1"/>
          </p:cNvSpPr>
          <p:nvPr/>
        </p:nvSpPr>
        <p:spPr bwMode="auto">
          <a:xfrm>
            <a:off x="5930900" y="2679700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5</a:t>
            </a:r>
          </a:p>
        </p:txBody>
      </p:sp>
      <p:sp>
        <p:nvSpPr>
          <p:cNvPr id="21513" name="Oval 55"/>
          <p:cNvSpPr>
            <a:spLocks noChangeArrowheads="1"/>
          </p:cNvSpPr>
          <p:nvPr/>
        </p:nvSpPr>
        <p:spPr bwMode="auto">
          <a:xfrm>
            <a:off x="3622675" y="3695700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6</a:t>
            </a:r>
          </a:p>
        </p:txBody>
      </p:sp>
      <p:sp>
        <p:nvSpPr>
          <p:cNvPr id="21514" name="Oval 56"/>
          <p:cNvSpPr>
            <a:spLocks noChangeArrowheads="1"/>
          </p:cNvSpPr>
          <p:nvPr/>
        </p:nvSpPr>
        <p:spPr bwMode="auto">
          <a:xfrm>
            <a:off x="5375275" y="371157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7</a:t>
            </a:r>
          </a:p>
        </p:txBody>
      </p:sp>
      <p:sp>
        <p:nvSpPr>
          <p:cNvPr id="21515" name="Line 57"/>
          <p:cNvSpPr>
            <a:spLocks noChangeShapeType="1"/>
          </p:cNvSpPr>
          <p:nvPr/>
        </p:nvSpPr>
        <p:spPr bwMode="auto">
          <a:xfrm>
            <a:off x="4006850" y="185578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6" name="Line 58"/>
          <p:cNvSpPr>
            <a:spLocks noChangeShapeType="1"/>
          </p:cNvSpPr>
          <p:nvPr/>
        </p:nvSpPr>
        <p:spPr bwMode="auto">
          <a:xfrm>
            <a:off x="5405438" y="1936750"/>
            <a:ext cx="67310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7" name="Line 59"/>
          <p:cNvSpPr>
            <a:spLocks noChangeShapeType="1"/>
          </p:cNvSpPr>
          <p:nvPr/>
        </p:nvSpPr>
        <p:spPr bwMode="auto">
          <a:xfrm flipH="1">
            <a:off x="5648325" y="3052763"/>
            <a:ext cx="4302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8" name="Line 60"/>
          <p:cNvSpPr>
            <a:spLocks noChangeShapeType="1"/>
          </p:cNvSpPr>
          <p:nvPr/>
        </p:nvSpPr>
        <p:spPr bwMode="auto">
          <a:xfrm flipH="1">
            <a:off x="4683125" y="2036763"/>
            <a:ext cx="4302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9" name="Line 61"/>
          <p:cNvSpPr>
            <a:spLocks noChangeShapeType="1"/>
          </p:cNvSpPr>
          <p:nvPr/>
        </p:nvSpPr>
        <p:spPr bwMode="auto">
          <a:xfrm flipH="1">
            <a:off x="3986213" y="3070225"/>
            <a:ext cx="430212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0" name="Line 64"/>
          <p:cNvSpPr>
            <a:spLocks noChangeShapeType="1"/>
          </p:cNvSpPr>
          <p:nvPr/>
        </p:nvSpPr>
        <p:spPr bwMode="auto">
          <a:xfrm>
            <a:off x="4737100" y="3030538"/>
            <a:ext cx="67310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1" name="Line 65"/>
          <p:cNvSpPr>
            <a:spLocks noChangeShapeType="1"/>
          </p:cNvSpPr>
          <p:nvPr/>
        </p:nvSpPr>
        <p:spPr bwMode="auto">
          <a:xfrm>
            <a:off x="3894138" y="2066925"/>
            <a:ext cx="538162" cy="64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2" name="Line 67"/>
          <p:cNvSpPr>
            <a:spLocks noChangeShapeType="1"/>
          </p:cNvSpPr>
          <p:nvPr/>
        </p:nvSpPr>
        <p:spPr bwMode="auto">
          <a:xfrm>
            <a:off x="3159125" y="3079750"/>
            <a:ext cx="538163" cy="64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3" name="Line 68"/>
          <p:cNvSpPr>
            <a:spLocks noChangeShapeType="1"/>
          </p:cNvSpPr>
          <p:nvPr/>
        </p:nvSpPr>
        <p:spPr bwMode="auto">
          <a:xfrm flipH="1" flipV="1">
            <a:off x="3994150" y="3925888"/>
            <a:ext cx="138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4" name="Line 69"/>
          <p:cNvSpPr>
            <a:spLocks noChangeShapeType="1"/>
          </p:cNvSpPr>
          <p:nvPr/>
        </p:nvSpPr>
        <p:spPr bwMode="auto">
          <a:xfrm flipV="1">
            <a:off x="3065463" y="1949450"/>
            <a:ext cx="565150" cy="712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5" name="Line 70"/>
          <p:cNvSpPr>
            <a:spLocks noChangeShapeType="1"/>
          </p:cNvSpPr>
          <p:nvPr/>
        </p:nvSpPr>
        <p:spPr bwMode="auto">
          <a:xfrm>
            <a:off x="4791075" y="2854325"/>
            <a:ext cx="1144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6" name="Line 71"/>
          <p:cNvSpPr>
            <a:spLocks noChangeShapeType="1"/>
          </p:cNvSpPr>
          <p:nvPr/>
        </p:nvSpPr>
        <p:spPr bwMode="auto">
          <a:xfrm flipH="1" flipV="1">
            <a:off x="3244850" y="28686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7" name="Text Box 72"/>
          <p:cNvSpPr txBox="1">
            <a:spLocks noChangeArrowheads="1"/>
          </p:cNvSpPr>
          <p:nvPr/>
        </p:nvSpPr>
        <p:spPr bwMode="auto">
          <a:xfrm>
            <a:off x="2476500" y="276701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itchFamily="18" charset="0"/>
              </a:rPr>
              <a:t>0</a:t>
            </a:r>
          </a:p>
        </p:txBody>
      </p:sp>
      <p:sp>
        <p:nvSpPr>
          <p:cNvPr id="21528" name="Text Box 73"/>
          <p:cNvSpPr txBox="1">
            <a:spLocks noChangeArrowheads="1"/>
          </p:cNvSpPr>
          <p:nvPr/>
        </p:nvSpPr>
        <p:spPr bwMode="auto">
          <a:xfrm>
            <a:off x="3673475" y="13049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itchFamily="18" charset="0"/>
              </a:rPr>
              <a:t>1</a:t>
            </a:r>
          </a:p>
        </p:txBody>
      </p:sp>
      <p:sp>
        <p:nvSpPr>
          <p:cNvPr id="21529" name="Text Box 74"/>
          <p:cNvSpPr txBox="1">
            <a:spLocks noChangeArrowheads="1"/>
          </p:cNvSpPr>
          <p:nvPr/>
        </p:nvSpPr>
        <p:spPr bwMode="auto">
          <a:xfrm>
            <a:off x="3673475" y="412591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itchFamily="18" charset="0"/>
              </a:rPr>
              <a:t>1</a:t>
            </a:r>
          </a:p>
        </p:txBody>
      </p:sp>
      <p:sp>
        <p:nvSpPr>
          <p:cNvPr id="21530" name="Text Box 75"/>
          <p:cNvSpPr txBox="1">
            <a:spLocks noChangeArrowheads="1"/>
          </p:cNvSpPr>
          <p:nvPr/>
        </p:nvSpPr>
        <p:spPr bwMode="auto">
          <a:xfrm>
            <a:off x="5086350" y="13049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itchFamily="18" charset="0"/>
              </a:rPr>
              <a:t>2</a:t>
            </a:r>
          </a:p>
        </p:txBody>
      </p:sp>
      <p:sp>
        <p:nvSpPr>
          <p:cNvPr id="21531" name="Line 76"/>
          <p:cNvSpPr>
            <a:spLocks noChangeShapeType="1"/>
          </p:cNvSpPr>
          <p:nvPr/>
        </p:nvSpPr>
        <p:spPr bwMode="auto">
          <a:xfrm>
            <a:off x="3952875" y="1438275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32" name="Freeform 78"/>
          <p:cNvSpPr>
            <a:spLocks/>
          </p:cNvSpPr>
          <p:nvPr/>
        </p:nvSpPr>
        <p:spPr bwMode="auto">
          <a:xfrm>
            <a:off x="2649538" y="1492250"/>
            <a:ext cx="900112" cy="1103313"/>
          </a:xfrm>
          <a:custGeom>
            <a:avLst/>
            <a:gdLst>
              <a:gd name="T0" fmla="*/ 0 w 567"/>
              <a:gd name="T1" fmla="*/ 695 h 695"/>
              <a:gd name="T2" fmla="*/ 135 w 567"/>
              <a:gd name="T3" fmla="*/ 305 h 695"/>
              <a:gd name="T4" fmla="*/ 305 w 567"/>
              <a:gd name="T5" fmla="*/ 136 h 695"/>
              <a:gd name="T6" fmla="*/ 567 w 567"/>
              <a:gd name="T7" fmla="*/ 0 h 695"/>
              <a:gd name="T8" fmla="*/ 0 60000 65536"/>
              <a:gd name="T9" fmla="*/ 0 60000 65536"/>
              <a:gd name="T10" fmla="*/ 0 60000 65536"/>
              <a:gd name="T11" fmla="*/ 0 60000 65536"/>
              <a:gd name="T12" fmla="*/ 0 w 567"/>
              <a:gd name="T13" fmla="*/ 0 h 695"/>
              <a:gd name="T14" fmla="*/ 567 w 567"/>
              <a:gd name="T15" fmla="*/ 695 h 6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7" h="695">
                <a:moveTo>
                  <a:pt x="0" y="695"/>
                </a:moveTo>
                <a:cubicBezTo>
                  <a:pt x="42" y="546"/>
                  <a:pt x="84" y="398"/>
                  <a:pt x="135" y="305"/>
                </a:cubicBezTo>
                <a:cubicBezTo>
                  <a:pt x="186" y="212"/>
                  <a:pt x="233" y="187"/>
                  <a:pt x="305" y="136"/>
                </a:cubicBezTo>
                <a:cubicBezTo>
                  <a:pt x="377" y="85"/>
                  <a:pt x="472" y="42"/>
                  <a:pt x="567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ko-KR" altLang="ko-KR" sz="1200">
              <a:latin typeface="Times New Roman" pitchFamily="18" charset="0"/>
            </a:endParaRPr>
          </a:p>
        </p:txBody>
      </p:sp>
      <p:sp>
        <p:nvSpPr>
          <p:cNvPr id="21533" name="Freeform 80"/>
          <p:cNvSpPr>
            <a:spLocks/>
          </p:cNvSpPr>
          <p:nvPr/>
        </p:nvSpPr>
        <p:spPr bwMode="auto">
          <a:xfrm>
            <a:off x="2608263" y="3200400"/>
            <a:ext cx="928687" cy="833438"/>
          </a:xfrm>
          <a:custGeom>
            <a:avLst/>
            <a:gdLst>
              <a:gd name="T0" fmla="*/ 0 w 585"/>
              <a:gd name="T1" fmla="*/ 0 h 525"/>
              <a:gd name="T2" fmla="*/ 102 w 585"/>
              <a:gd name="T3" fmla="*/ 263 h 525"/>
              <a:gd name="T4" fmla="*/ 322 w 585"/>
              <a:gd name="T5" fmla="*/ 466 h 525"/>
              <a:gd name="T6" fmla="*/ 585 w 585"/>
              <a:gd name="T7" fmla="*/ 525 h 525"/>
              <a:gd name="T8" fmla="*/ 0 60000 65536"/>
              <a:gd name="T9" fmla="*/ 0 60000 65536"/>
              <a:gd name="T10" fmla="*/ 0 60000 65536"/>
              <a:gd name="T11" fmla="*/ 0 60000 65536"/>
              <a:gd name="T12" fmla="*/ 0 w 585"/>
              <a:gd name="T13" fmla="*/ 0 h 525"/>
              <a:gd name="T14" fmla="*/ 585 w 585"/>
              <a:gd name="T15" fmla="*/ 525 h 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" h="525">
                <a:moveTo>
                  <a:pt x="0" y="0"/>
                </a:moveTo>
                <a:cubicBezTo>
                  <a:pt x="24" y="92"/>
                  <a:pt x="48" y="185"/>
                  <a:pt x="102" y="263"/>
                </a:cubicBezTo>
                <a:cubicBezTo>
                  <a:pt x="156" y="341"/>
                  <a:pt x="242" y="422"/>
                  <a:pt x="322" y="466"/>
                </a:cubicBezTo>
                <a:cubicBezTo>
                  <a:pt x="402" y="510"/>
                  <a:pt x="493" y="517"/>
                  <a:pt x="585" y="5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ko-KR" altLang="ko-KR" sz="1200">
              <a:latin typeface="Times New Roman" pitchFamily="18" charset="0"/>
            </a:endParaRPr>
          </a:p>
        </p:txBody>
      </p:sp>
      <p:sp>
        <p:nvSpPr>
          <p:cNvPr id="21534" name="Text Box 81"/>
          <p:cNvSpPr txBox="1">
            <a:spLocks noChangeArrowheads="1"/>
          </p:cNvSpPr>
          <p:nvPr/>
        </p:nvSpPr>
        <p:spPr bwMode="auto">
          <a:xfrm>
            <a:off x="4432300" y="23463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itchFamily="18" charset="0"/>
              </a:rPr>
              <a:t>2</a:t>
            </a:r>
          </a:p>
        </p:txBody>
      </p:sp>
      <p:sp>
        <p:nvSpPr>
          <p:cNvPr id="21535" name="Freeform 82"/>
          <p:cNvSpPr>
            <a:spLocks/>
          </p:cNvSpPr>
          <p:nvPr/>
        </p:nvSpPr>
        <p:spPr bwMode="auto">
          <a:xfrm>
            <a:off x="3940175" y="1533525"/>
            <a:ext cx="631825" cy="725488"/>
          </a:xfrm>
          <a:custGeom>
            <a:avLst/>
            <a:gdLst>
              <a:gd name="T0" fmla="*/ 0 w 398"/>
              <a:gd name="T1" fmla="*/ 0 h 457"/>
              <a:gd name="T2" fmla="*/ 271 w 398"/>
              <a:gd name="T3" fmla="*/ 101 h 457"/>
              <a:gd name="T4" fmla="*/ 398 w 398"/>
              <a:gd name="T5" fmla="*/ 457 h 457"/>
              <a:gd name="T6" fmla="*/ 0 60000 65536"/>
              <a:gd name="T7" fmla="*/ 0 60000 65536"/>
              <a:gd name="T8" fmla="*/ 0 60000 65536"/>
              <a:gd name="T9" fmla="*/ 0 w 398"/>
              <a:gd name="T10" fmla="*/ 0 h 457"/>
              <a:gd name="T11" fmla="*/ 398 w 398"/>
              <a:gd name="T12" fmla="*/ 457 h 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" h="457">
                <a:moveTo>
                  <a:pt x="0" y="0"/>
                </a:moveTo>
                <a:cubicBezTo>
                  <a:pt x="102" y="12"/>
                  <a:pt x="205" y="25"/>
                  <a:pt x="271" y="101"/>
                </a:cubicBezTo>
                <a:cubicBezTo>
                  <a:pt x="337" y="177"/>
                  <a:pt x="367" y="317"/>
                  <a:pt x="398" y="45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ko-KR" altLang="ko-KR" sz="1200">
              <a:latin typeface="Times New Roman" pitchFamily="18" charset="0"/>
            </a:endParaRP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Unweighted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78566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470B-AF12-4194-AE89-FB8129D2284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57213" y="1196752"/>
            <a:ext cx="7975600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600" b="0" dirty="0">
              <a:latin typeface="Lucida Console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 err="1">
                <a:latin typeface="Lucida Console" pitchFamily="49" charset="0"/>
              </a:rPr>
              <a:t>Unweighted</a:t>
            </a:r>
            <a:r>
              <a:rPr lang="en-US" altLang="ko-KR" sz="1600" b="0" dirty="0">
                <a:latin typeface="Lucida Console" pitchFamily="49" charset="0"/>
              </a:rPr>
              <a:t>(Table T)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{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Q = </a:t>
            </a:r>
            <a:r>
              <a:rPr lang="en-US" altLang="ko-KR" sz="1600" b="0" dirty="0" err="1">
                <a:latin typeface="Lucida Console" pitchFamily="49" charset="0"/>
              </a:rPr>
              <a:t>CreateQueue</a:t>
            </a:r>
            <a:r>
              <a:rPr lang="en-US" altLang="ko-KR" sz="1600" b="0" dirty="0">
                <a:latin typeface="Lucida Console" pitchFamily="49" charset="0"/>
              </a:rPr>
              <a:t>(</a:t>
            </a:r>
            <a:r>
              <a:rPr lang="en-US" altLang="ko-KR" sz="1600" b="0" dirty="0" err="1">
                <a:latin typeface="Lucida Console" pitchFamily="49" charset="0"/>
              </a:rPr>
              <a:t>NumVertex</a:t>
            </a:r>
            <a:r>
              <a:rPr lang="en-US" altLang="ko-KR" sz="1600" b="0" dirty="0">
                <a:latin typeface="Lucida Console" pitchFamily="49" charset="0"/>
              </a:rPr>
              <a:t>); </a:t>
            </a:r>
            <a:r>
              <a:rPr lang="en-US" altLang="ko-KR" sz="1600" b="0" dirty="0" err="1">
                <a:latin typeface="Lucida Console" pitchFamily="49" charset="0"/>
              </a:rPr>
              <a:t>MakeEmpty</a:t>
            </a:r>
            <a:r>
              <a:rPr lang="en-US" altLang="ko-KR" sz="1600" b="0" dirty="0">
                <a:latin typeface="Lucida Console" pitchFamily="49" charset="0"/>
              </a:rPr>
              <a:t>(Q);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</a:t>
            </a:r>
            <a:r>
              <a:rPr lang="en-US" altLang="ko-KR" sz="1600" b="0" dirty="0" err="1">
                <a:latin typeface="Lucida Console" pitchFamily="49" charset="0"/>
              </a:rPr>
              <a:t>Enqueue</a:t>
            </a:r>
            <a:r>
              <a:rPr lang="en-US" altLang="ko-KR" sz="1600" b="0" dirty="0">
                <a:latin typeface="Lucida Console" pitchFamily="49" charset="0"/>
              </a:rPr>
              <a:t>(s, Q);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while( !</a:t>
            </a:r>
            <a:r>
              <a:rPr lang="en-US" altLang="ko-KR" sz="1600" b="0" dirty="0" err="1">
                <a:latin typeface="Lucida Console" pitchFamily="49" charset="0"/>
              </a:rPr>
              <a:t>IsEmtpy</a:t>
            </a:r>
            <a:r>
              <a:rPr lang="en-US" altLang="ko-KR" sz="1600" b="0" dirty="0">
                <a:latin typeface="Lucida Console" pitchFamily="49" charset="0"/>
              </a:rPr>
              <a:t>(Q) ) do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v = </a:t>
            </a:r>
            <a:r>
              <a:rPr lang="en-US" altLang="ko-KR" sz="1600" b="0" dirty="0" err="1">
                <a:latin typeface="Lucida Console" pitchFamily="49" charset="0"/>
              </a:rPr>
              <a:t>Dequeue</a:t>
            </a:r>
            <a:r>
              <a:rPr lang="en-US" altLang="ko-KR" sz="1600" b="0" dirty="0">
                <a:latin typeface="Lucida Console" pitchFamily="49" charset="0"/>
              </a:rPr>
              <a:t>(Q);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for each w adjacent to v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if( d[w] == infinity 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  d[w] = d[v] + 1;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  </a:t>
            </a:r>
            <a:r>
              <a:rPr lang="en-US" altLang="ko-KR" sz="1600" b="0" dirty="0" err="1">
                <a:latin typeface="Lucida Console" pitchFamily="49" charset="0"/>
              </a:rPr>
              <a:t>pred</a:t>
            </a:r>
            <a:r>
              <a:rPr lang="en-US" altLang="ko-KR" sz="1600" b="0" dirty="0">
                <a:latin typeface="Lucida Console" pitchFamily="49" charset="0"/>
              </a:rPr>
              <a:t>[w] = v;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  </a:t>
            </a:r>
            <a:r>
              <a:rPr lang="en-US" altLang="ko-KR" sz="1600" b="0" dirty="0" err="1">
                <a:latin typeface="Lucida Console" pitchFamily="49" charset="0"/>
              </a:rPr>
              <a:t>Enqueue</a:t>
            </a:r>
            <a:r>
              <a:rPr lang="en-US" altLang="ko-KR" sz="1600" b="0" dirty="0">
                <a:latin typeface="Lucida Console" pitchFamily="49" charset="0"/>
              </a:rPr>
              <a:t>(w, Q);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    }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}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  </a:t>
            </a:r>
            <a:r>
              <a:rPr lang="en-US" altLang="ko-KR" sz="1600" b="0" dirty="0" err="1">
                <a:latin typeface="Lucida Console" pitchFamily="49" charset="0"/>
              </a:rPr>
              <a:t>DisposeQueue</a:t>
            </a:r>
            <a:r>
              <a:rPr lang="en-US" altLang="ko-KR" sz="1600" b="0" dirty="0">
                <a:latin typeface="Lucida Console" pitchFamily="49" charset="0"/>
              </a:rPr>
              <a:t>(Q);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b="0" dirty="0">
                <a:latin typeface="Lucida Console" pitchFamily="49" charset="0"/>
              </a:rPr>
              <a:t>}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Unweighted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54956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3EE81-C077-46C0-81E6-E730D6AF576B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8474" y="1268760"/>
            <a:ext cx="79756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Solves a problem in stages by doing what appears to be the best thing to do at each stage.</a:t>
            </a:r>
          </a:p>
          <a:p>
            <a:pPr lvl="1" algn="just">
              <a:lnSpc>
                <a:spcPct val="110000"/>
              </a:lnSpc>
              <a:spcBef>
                <a:spcPct val="50000"/>
              </a:spcBef>
              <a:buFontTx/>
              <a:buChar char="–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A working example: Giving out changes using the minimum number of coins/bills: count out in the order of 20 dollar bills, 10 dollar bills, 1 </a:t>
            </a:r>
            <a:r>
              <a:rPr lang="en-US" altLang="ko-KR" sz="2000" dirty="0" err="1">
                <a:latin typeface="Garamond" pitchFamily="18" charset="0"/>
              </a:rPr>
              <a:t>dollor</a:t>
            </a:r>
            <a:r>
              <a:rPr lang="en-US" altLang="ko-KR" sz="2000" dirty="0">
                <a:latin typeface="Garamond" pitchFamily="18" charset="0"/>
              </a:rPr>
              <a:t> bills, 25 cent coins, 10 cent coins, 5 cent coins, 1 cent coins...</a:t>
            </a:r>
          </a:p>
          <a:p>
            <a:pPr lvl="1" algn="just">
              <a:lnSpc>
                <a:spcPct val="110000"/>
              </a:lnSpc>
              <a:spcBef>
                <a:spcPct val="50000"/>
              </a:spcBef>
              <a:buFontTx/>
              <a:buChar char="–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Problem: Does not always work!  (What if we have 12-cent coins when have to give the change of 15 cents ? --  One 12-cent coin and three 1-cent coins are not optimal!) </a:t>
            </a:r>
            <a:r>
              <a:rPr lang="en-US" altLang="ko-KR" sz="2000" dirty="0">
                <a:latin typeface="Garamond" pitchFamily="18" charset="0"/>
                <a:sym typeface="Wingdings" pitchFamily="2" charset="2"/>
              </a:rPr>
              <a:t> </a:t>
            </a:r>
            <a:r>
              <a:rPr lang="en-US" altLang="ko-KR" sz="2000" i="1" u="sng" dirty="0">
                <a:latin typeface="Garamond" pitchFamily="18" charset="0"/>
                <a:sym typeface="Wingdings" pitchFamily="2" charset="2"/>
              </a:rPr>
              <a:t>One 10-cent and one 5-cent</a:t>
            </a:r>
            <a:endParaRPr lang="en-US" altLang="ko-KR" sz="2000" i="1" u="sng" dirty="0"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err="1">
                <a:latin typeface="Garamond" pitchFamily="18" charset="0"/>
              </a:rPr>
              <a:t>Dijkstra’s</a:t>
            </a:r>
            <a:r>
              <a:rPr lang="en-US" altLang="ko-KR" sz="2000" dirty="0">
                <a:latin typeface="Garamond" pitchFamily="18" charset="0"/>
              </a:rPr>
              <a:t> algorithm for finding the single-source shortest-path for weighted graphs.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171545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6AEB3-A94A-43BD-B45D-45DB712C44EB}" type="slidenum">
              <a:rPr lang="en-US" altLang="ko-KR"/>
              <a:pPr/>
              <a:t>23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3570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Definitions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i="1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Length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 of a path: sum of edge weights along the path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i="1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Distance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Symbol" pitchFamily="18" charset="2"/>
                      </a:rPr>
                      <m:t></m:t>
                    </m:r>
                    <m:r>
                      <a:rPr lang="en-US" altLang="ko-KR" sz="20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r>
                      <a:rPr lang="en-US" altLang="ko-KR" sz="20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𝑢</m:t>
                    </m:r>
                    <m:r>
                      <a:rPr lang="en-US" altLang="ko-KR" sz="20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𝑣</m:t>
                    </m:r>
                    <m:r>
                      <a:rPr lang="en-US" altLang="ko-KR" sz="20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): </m:t>
                    </m:r>
                  </m:oMath>
                </a14:m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minimum length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Problem: Given a directed graph with NON-Negative edge weights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(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and a special source vertex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/>
                      </a:rPr>
                      <m:t> ∈ </m:t>
                    </m:r>
                    <m:r>
                      <a:rPr lang="en-US" altLang="ko-KR" sz="2000" i="1" dirty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determine the distance from the source vertex to every vertex in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: estimate the shortest path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𝑝𝑟𝑒𝑑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  <m:r>
                      <a:rPr lang="en-US" altLang="ko-KR" sz="20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: predecessor pointer of the path</a:t>
                </a:r>
              </a:p>
            </p:txBody>
          </p:sp>
        </mc:Choice>
        <mc:Fallback xmlns="">
          <p:sp>
            <p:nvSpPr>
              <p:cNvPr id="2560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3570208"/>
              </a:xfrm>
              <a:prstGeom prst="rect">
                <a:avLst/>
              </a:prstGeom>
              <a:blipFill rotWithShape="1">
                <a:blip r:embed="rId2"/>
                <a:stretch>
                  <a:fillRect l="-764" t="-341" r="-764" b="-17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Dijkstra’s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92486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ABDE-837C-419D-9149-FF14DB8B6668}" type="slidenum">
              <a:rPr lang="en-US" altLang="ko-KR"/>
              <a:pPr/>
              <a:t>24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Text Box 3"/>
              <p:cNvSpPr txBox="1">
                <a:spLocks noChangeArrowheads="1"/>
              </p:cNvSpPr>
              <p:nvPr/>
            </p:nvSpPr>
            <p:spPr bwMode="auto">
              <a:xfrm>
                <a:off x="571661" y="1268760"/>
                <a:ext cx="7975600" cy="2739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Principle Observation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Any </a:t>
                </a:r>
                <a:r>
                  <a:rPr lang="en-US" altLang="ko-KR" sz="2000" dirty="0" err="1">
                    <a:latin typeface="Garamond" pitchFamily="18" charset="0"/>
                  </a:rPr>
                  <a:t>subpath</a:t>
                </a:r>
                <a:r>
                  <a:rPr lang="en-US" altLang="ko-KR" sz="2000" dirty="0">
                    <a:latin typeface="Garamond" pitchFamily="18" charset="0"/>
                  </a:rPr>
                  <a:t> of a shortest path must also be a shortest path. (why?)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Maintain an Estimate of shortest path for each vertex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Initially,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/>
                      </a:rPr>
                      <m:t>] = 0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]=∞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 ≥</m:t>
                    </m:r>
                    <m:r>
                      <a:rPr lang="ko-KR" altLang="en-US" sz="2000" b="0" i="1" dirty="0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>
                        <a:latin typeface="Cambria Math"/>
                      </a:rPr>
                      <m:t>𝑠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  <m:r>
                      <a:rPr lang="en-US" altLang="ko-KR" sz="2000" i="1" dirty="0">
                        <a:latin typeface="Cambria Math"/>
                      </a:rPr>
                      <m:t>):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As the algorithm goes on, it updates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until all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 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converge to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</m:t>
                    </m:r>
                    <m:r>
                      <a:rPr lang="en-US" altLang="ko-KR" sz="2000" i="1" dirty="0">
                        <a:latin typeface="Cambria Math"/>
                      </a:rPr>
                      <m:t>(</m:t>
                    </m:r>
                    <m:r>
                      <a:rPr lang="en-US" altLang="ko-KR" sz="2000" i="1" dirty="0">
                        <a:latin typeface="Cambria Math"/>
                      </a:rPr>
                      <m:t>𝑠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  <m:r>
                      <a:rPr lang="en-US" altLang="ko-KR" sz="2000" i="1" dirty="0">
                        <a:latin typeface="Cambria Math"/>
                      </a:rPr>
                      <m:t>) 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(This update process is called </a:t>
                </a:r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relaxation</a:t>
                </a:r>
                <a:r>
                  <a:rPr lang="en-US" altLang="ko-KR" sz="2000" dirty="0">
                    <a:latin typeface="Garamond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266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661" y="1268760"/>
                <a:ext cx="7975600" cy="2739211"/>
              </a:xfrm>
              <a:prstGeom prst="rect">
                <a:avLst/>
              </a:prstGeom>
              <a:blipFill rotWithShape="1">
                <a:blip r:embed="rId2"/>
                <a:stretch>
                  <a:fillRect l="-841" t="-445" r="-765" b="-37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2924" y="269875"/>
            <a:ext cx="827754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Optimality Structure and Relaxation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35696" y="4221088"/>
            <a:ext cx="4572000" cy="1757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800" dirty="0">
                <a:latin typeface="Lucida Console" pitchFamily="49" charset="0"/>
              </a:rPr>
              <a:t>if (d[u] + w[u, v] &lt; d[v])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800" dirty="0">
                <a:latin typeface="Lucida Console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800" dirty="0">
                <a:latin typeface="Lucida Console" pitchFamily="49" charset="0"/>
              </a:rPr>
              <a:t>   d[v] = d[u] + w[u, v];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800" dirty="0">
                <a:latin typeface="Lucida Console" pitchFamily="49" charset="0"/>
              </a:rPr>
              <a:t>   </a:t>
            </a:r>
            <a:r>
              <a:rPr lang="en-US" altLang="ko-KR" sz="1800" dirty="0" err="1">
                <a:latin typeface="Lucida Console" pitchFamily="49" charset="0"/>
              </a:rPr>
              <a:t>pred</a:t>
            </a:r>
            <a:r>
              <a:rPr lang="en-US" altLang="ko-KR" sz="1800" dirty="0">
                <a:latin typeface="Lucida Console" pitchFamily="49" charset="0"/>
              </a:rPr>
              <a:t>[v] = u;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8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80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C516A-5A27-4836-A9B1-5844E3B5061A}" type="slidenum">
              <a:rPr lang="en-US" altLang="ko-KR"/>
              <a:pPr/>
              <a:t>25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Text Box 3"/>
              <p:cNvSpPr txBox="1">
                <a:spLocks noChangeArrowheads="1"/>
              </p:cNvSpPr>
              <p:nvPr/>
            </p:nvSpPr>
            <p:spPr bwMode="auto">
              <a:xfrm>
                <a:off x="542925" y="1196752"/>
                <a:ext cx="7975600" cy="4669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Maintain a subset of vertices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/>
                      </a:rPr>
                      <m:t> ⊆ </m:t>
                    </m:r>
                    <m:r>
                      <a:rPr lang="en-US" altLang="ko-KR" sz="2000" i="1" dirty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for which we claim we “know” the shortest distance,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 = </m:t>
                    </m:r>
                    <m:r>
                      <a:rPr lang="ko-KR" altLang="en-US" sz="2000" i="1" dirty="0" smtClean="0">
                        <a:latin typeface="Cambria Math"/>
                      </a:rPr>
                      <m:t>𝜹</m:t>
                    </m:r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>
                        <a:latin typeface="Cambria Math"/>
                      </a:rPr>
                      <m:t>𝑠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  <m:r>
                      <a:rPr lang="en-US" altLang="ko-KR" sz="2000" i="1" dirty="0">
                        <a:latin typeface="Cambria Math"/>
                      </a:rPr>
                      <m:t>). 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Initially,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∅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and one by one we selected vertices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 –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to add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at each stage.</a:t>
                </a:r>
              </a:p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We select the vertex whose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is minimum.  We implement this on a </a:t>
                </a:r>
                <a:r>
                  <a:rPr lang="en-US" altLang="ko-KR" sz="2000" i="1" dirty="0">
                    <a:latin typeface="Garamond" pitchFamily="18" charset="0"/>
                    <a:sym typeface="Symbol" pitchFamily="18" charset="2"/>
                  </a:rPr>
                  <a:t>priority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queue where every operation (</a:t>
                </a:r>
                <a:r>
                  <a:rPr lang="en-US" altLang="ko-KR" sz="1600" dirty="0">
                    <a:latin typeface="Lucida Console" pitchFamily="49" charset="0"/>
                    <a:sym typeface="Symbol" pitchFamily="18" charset="2"/>
                  </a:rPr>
                  <a:t>insert, </a:t>
                </a:r>
                <a:r>
                  <a:rPr lang="en-US" altLang="ko-KR" sz="1600" dirty="0" err="1">
                    <a:latin typeface="Lucida Console" pitchFamily="49" charset="0"/>
                    <a:sym typeface="Symbol" pitchFamily="18" charset="2"/>
                  </a:rPr>
                  <a:t>delete_min</a:t>
                </a:r>
                <a:r>
                  <a:rPr lang="en-US" altLang="ko-KR" sz="1600" dirty="0">
                    <a:latin typeface="Lucida Console" pitchFamily="49" charset="0"/>
                    <a:sym typeface="Symbol" pitchFamily="18" charset="2"/>
                  </a:rPr>
                  <a:t>, </a:t>
                </a:r>
                <a:r>
                  <a:rPr lang="en-US" altLang="ko-KR" sz="1600" dirty="0" err="1">
                    <a:latin typeface="Lucida Console" pitchFamily="49" charset="0"/>
                    <a:sym typeface="Symbol" pitchFamily="18" charset="2"/>
                  </a:rPr>
                  <a:t>decrease_key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) can be done in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time.</a:t>
                </a:r>
              </a:p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At each stage</a:t>
                </a:r>
              </a:p>
              <a:p>
                <a:pPr lvl="1"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select a vertex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, which has the smallest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altLang="ko-KR" sz="2000" i="1" baseline="-25000" dirty="0" err="1">
                        <a:latin typeface="Cambria Math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among all the unknown vertices.</a:t>
                </a:r>
              </a:p>
              <a:p>
                <a:pPr lvl="1"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declare that the shortest path from </a:t>
                </a:r>
                <a:r>
                  <a:rPr lang="en-US" altLang="ko-KR" sz="2000" i="1" dirty="0">
                    <a:latin typeface="Garamond" pitchFamily="18" charset="0"/>
                    <a:sym typeface="Symbol" pitchFamily="18" charset="2"/>
                  </a:rPr>
                  <a:t>s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  <a:sym typeface="Symbol" pitchFamily="18" charset="2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is known</a:t>
                </a:r>
              </a:p>
              <a:p>
                <a:pPr lvl="1" algn="just">
                  <a:lnSpc>
                    <a:spcPct val="9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update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altLang="ko-KR" sz="2000" i="1" baseline="-25000" dirty="0" err="1">
                        <a:latin typeface="Cambria Math"/>
                        <a:sym typeface="Symbol" pitchFamily="18" charset="2"/>
                      </a:rPr>
                      <m:t>𝑤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altLang="ko-KR" sz="2000" i="1" baseline="-25000" dirty="0" smtClean="0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ko-KR" sz="2000" i="1" dirty="0" err="1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altLang="ko-KR" sz="2000" i="1" baseline="-25000" dirty="0" err="1">
                        <a:latin typeface="Cambria Math"/>
                        <a:sym typeface="Symbol" pitchFamily="18" charset="2"/>
                      </a:rPr>
                      <m:t>𝑣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altLang="ko-KR" sz="2000" i="1" dirty="0" err="1">
                        <a:latin typeface="Cambria Math"/>
                        <a:sym typeface="Symbol" pitchFamily="18" charset="2"/>
                      </a:rPr>
                      <m:t>𝑐</m:t>
                    </m:r>
                    <m:r>
                      <a:rPr lang="en-US" altLang="ko-KR" sz="2000" i="1" baseline="-25000" dirty="0" err="1">
                        <a:latin typeface="Cambria Math"/>
                        <a:sym typeface="Symbol" pitchFamily="18" charset="2"/>
                      </a:rPr>
                      <m:t>𝑣</m:t>
                    </m:r>
                    <m:r>
                      <a:rPr lang="en-US" altLang="ko-KR" sz="2000" i="1" baseline="-25000" dirty="0" err="1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ko-KR" sz="2000" i="1" baseline="-25000" dirty="0" err="1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altLang="ko-KR" sz="2000" i="1" baseline="-25000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if  this value for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altLang="ko-KR" sz="2000" i="1" baseline="-25000" dirty="0" err="1">
                        <a:latin typeface="Cambria Math"/>
                        <a:sym typeface="Symbol" pitchFamily="18" charset="2"/>
                      </a:rPr>
                      <m:t>𝑤</m:t>
                    </m:r>
                  </m:oMath>
                </a14:m>
                <a:r>
                  <a:rPr lang="en-US" altLang="ko-KR" sz="2000" i="1" baseline="-25000" dirty="0">
                    <a:latin typeface="Garamond" pitchFamily="18" charset="0"/>
                    <a:sym typeface="Symbol" pitchFamily="18" charset="2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is an improvement.  (decide if it is a good idea to use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on the path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𝑤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.)</a:t>
                </a:r>
              </a:p>
            </p:txBody>
          </p:sp>
        </mc:Choice>
        <mc:Fallback xmlns="">
          <p:sp>
            <p:nvSpPr>
              <p:cNvPr id="27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925" y="1196752"/>
                <a:ext cx="7975600" cy="4669227"/>
              </a:xfrm>
              <a:prstGeom prst="rect">
                <a:avLst/>
              </a:prstGeom>
              <a:blipFill rotWithShape="1">
                <a:blip r:embed="rId2"/>
                <a:stretch>
                  <a:fillRect l="-765" t="-1175" r="-841" b="-14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Repeated Relaxation</a:t>
            </a:r>
          </a:p>
        </p:txBody>
      </p:sp>
    </p:spTree>
    <p:extLst>
      <p:ext uri="{BB962C8B-B14F-4D97-AF65-F5344CB8AC3E}">
        <p14:creationId xmlns:p14="http://schemas.microsoft.com/office/powerpoint/2010/main" val="2797593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B0D3-DAED-48EC-B1BF-59261DB6CE1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57213" y="1124744"/>
            <a:ext cx="7975600" cy="50475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 err="1">
                <a:latin typeface="Lucida Console" pitchFamily="49" charset="0"/>
              </a:rPr>
              <a:t>Dijkstra</a:t>
            </a:r>
            <a:r>
              <a:rPr lang="en-US" altLang="ko-KR" sz="1400" b="0" dirty="0">
                <a:latin typeface="Lucida Console" pitchFamily="49" charset="0"/>
              </a:rPr>
              <a:t>(G=(V, E, w), s)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{ 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S = {};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for each v in V do 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{ d[v] = +infinity;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</a:t>
            </a:r>
            <a:r>
              <a:rPr lang="en-US" altLang="ko-KR" sz="1400" b="0" dirty="0" err="1">
                <a:latin typeface="Lucida Console" pitchFamily="49" charset="0"/>
              </a:rPr>
              <a:t>pred</a:t>
            </a:r>
            <a:r>
              <a:rPr lang="en-US" altLang="ko-KR" sz="1400" b="0" dirty="0">
                <a:latin typeface="Lucida Console" pitchFamily="49" charset="0"/>
              </a:rPr>
              <a:t>[v] = nil;}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d[s] =0;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for each v in </a:t>
            </a:r>
            <a:r>
              <a:rPr lang="en-US" altLang="ko-KR" sz="1400" b="0" dirty="0" err="1">
                <a:latin typeface="Lucida Console" pitchFamily="49" charset="0"/>
              </a:rPr>
              <a:t>Adj</a:t>
            </a:r>
            <a:r>
              <a:rPr lang="en-US" altLang="ko-KR" sz="1400" b="0" dirty="0">
                <a:latin typeface="Lucida Console" pitchFamily="49" charset="0"/>
              </a:rPr>
              <a:t>[s] do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{ d[v] = w[s, v];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</a:t>
            </a:r>
            <a:r>
              <a:rPr lang="en-US" altLang="ko-KR" sz="1400" b="0" dirty="0" err="1">
                <a:latin typeface="Lucida Console" pitchFamily="49" charset="0"/>
              </a:rPr>
              <a:t>pred</a:t>
            </a:r>
            <a:r>
              <a:rPr lang="en-US" altLang="ko-KR" sz="1400" b="0" dirty="0">
                <a:latin typeface="Lucida Console" pitchFamily="49" charset="0"/>
              </a:rPr>
              <a:t>[v] = s;}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Add each vertex to priority queue Q;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While (Q is not empty) do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{ u = </a:t>
            </a:r>
            <a:r>
              <a:rPr lang="en-US" altLang="ko-KR" sz="1400" b="0" dirty="0" err="1">
                <a:latin typeface="Lucida Console" pitchFamily="49" charset="0"/>
              </a:rPr>
              <a:t>Delete_Min</a:t>
            </a:r>
            <a:r>
              <a:rPr lang="en-US" altLang="ko-KR" sz="1400" b="0" dirty="0">
                <a:latin typeface="Lucida Console" pitchFamily="49" charset="0"/>
              </a:rPr>
              <a:t>(Q); </a:t>
            </a:r>
            <a:r>
              <a:rPr lang="en-US" altLang="ko-KR" sz="1400" dirty="0">
                <a:solidFill>
                  <a:srgbClr val="FF0000"/>
                </a:solidFill>
                <a:latin typeface="Lucida Console" pitchFamily="49" charset="0"/>
              </a:rPr>
              <a:t>S = S + {u}; </a:t>
            </a:r>
            <a:r>
              <a:rPr lang="en-US" altLang="ko-KR" sz="1400" b="0" dirty="0">
                <a:latin typeface="Lucida Console" pitchFamily="49" charset="0"/>
              </a:rPr>
              <a:t>/* u is deleted (known vertex) */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for each v in </a:t>
            </a:r>
            <a:r>
              <a:rPr lang="en-US" altLang="ko-KR" sz="1400" b="0" dirty="0" err="1">
                <a:latin typeface="Lucida Console" pitchFamily="49" charset="0"/>
              </a:rPr>
              <a:t>Adj</a:t>
            </a:r>
            <a:r>
              <a:rPr lang="en-US" altLang="ko-KR" sz="1400" b="0" dirty="0">
                <a:latin typeface="Lucida Console" pitchFamily="49" charset="0"/>
              </a:rPr>
              <a:t>[u] do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{ if (d[u] + w(u, v) &lt; d[v]) then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    { d[v] = d[u] + w(u, v);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      </a:t>
            </a:r>
            <a:r>
              <a:rPr lang="en-US" altLang="ko-KR" sz="1400" b="0" dirty="0" err="1">
                <a:latin typeface="Lucida Console" pitchFamily="49" charset="0"/>
              </a:rPr>
              <a:t>pred</a:t>
            </a:r>
            <a:r>
              <a:rPr lang="en-US" altLang="ko-KR" sz="1400" b="0" dirty="0">
                <a:latin typeface="Lucida Console" pitchFamily="49" charset="0"/>
              </a:rPr>
              <a:t>[v] = u;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      </a:t>
            </a:r>
            <a:r>
              <a:rPr lang="en-US" altLang="ko-KR" sz="1400" b="0" dirty="0" err="1">
                <a:latin typeface="Lucida Console" pitchFamily="49" charset="0"/>
              </a:rPr>
              <a:t>Decrease_Priority</a:t>
            </a:r>
            <a:r>
              <a:rPr lang="en-US" altLang="ko-KR" sz="1400" b="0" dirty="0">
                <a:latin typeface="Lucida Console" pitchFamily="49" charset="0"/>
              </a:rPr>
              <a:t>(Q, v);} 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} /* End for */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}  /* End while */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}  /* End </a:t>
            </a:r>
            <a:r>
              <a:rPr lang="en-US" altLang="ko-KR" sz="1400" b="0" dirty="0" err="1">
                <a:latin typeface="Lucida Console" pitchFamily="49" charset="0"/>
              </a:rPr>
              <a:t>Dijkstra</a:t>
            </a:r>
            <a:r>
              <a:rPr lang="en-US" altLang="ko-KR" sz="1400" b="0" dirty="0">
                <a:latin typeface="Lucida Console" pitchFamily="49" charset="0"/>
              </a:rPr>
              <a:t> */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Dijkstra’s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1628800"/>
            <a:ext cx="3600400" cy="11521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13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4492A-93E0-4E2F-A846-D936A396EAA0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8674" name="Text Box 30"/>
          <p:cNvSpPr txBox="1">
            <a:spLocks noChangeArrowheads="1"/>
          </p:cNvSpPr>
          <p:nvPr/>
        </p:nvSpPr>
        <p:spPr bwMode="auto">
          <a:xfrm>
            <a:off x="3769022" y="140560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305472" y="98174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4723110" y="973808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4065885" y="1989808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4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572047" y="1989808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623222" y="1989808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314997" y="3005808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5067597" y="3021683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7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699172" y="1165895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097760" y="1246858"/>
            <a:ext cx="67310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340647" y="2362870"/>
            <a:ext cx="4302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4375447" y="1346870"/>
            <a:ext cx="4302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3678535" y="2380333"/>
            <a:ext cx="430212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429422" y="2340645"/>
            <a:ext cx="67310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3586460" y="1377033"/>
            <a:ext cx="538162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2851447" y="2389858"/>
            <a:ext cx="538163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H="1" flipV="1">
            <a:off x="3686472" y="3228627"/>
            <a:ext cx="138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V="1">
            <a:off x="2757785" y="1259558"/>
            <a:ext cx="565150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4483397" y="2164433"/>
            <a:ext cx="1144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2986385" y="217872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4269085" y="3154362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3081635" y="249780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4053185" y="90872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28698" name="Text Box 32"/>
          <p:cNvSpPr txBox="1">
            <a:spLocks noChangeArrowheads="1"/>
          </p:cNvSpPr>
          <p:nvPr/>
        </p:nvSpPr>
        <p:spPr bwMode="auto">
          <a:xfrm>
            <a:off x="3418185" y="191837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28699" name="Text Box 33"/>
          <p:cNvSpPr txBox="1">
            <a:spLocks noChangeArrowheads="1"/>
          </p:cNvSpPr>
          <p:nvPr/>
        </p:nvSpPr>
        <p:spPr bwMode="auto">
          <a:xfrm>
            <a:off x="4983460" y="190090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28700" name="Text Box 34"/>
          <p:cNvSpPr txBox="1">
            <a:spLocks noChangeArrowheads="1"/>
          </p:cNvSpPr>
          <p:nvPr/>
        </p:nvSpPr>
        <p:spPr bwMode="auto">
          <a:xfrm>
            <a:off x="3691235" y="249145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sp>
        <p:nvSpPr>
          <p:cNvPr id="28701" name="Text Box 35"/>
          <p:cNvSpPr txBox="1">
            <a:spLocks noChangeArrowheads="1"/>
          </p:cNvSpPr>
          <p:nvPr/>
        </p:nvSpPr>
        <p:spPr bwMode="auto">
          <a:xfrm>
            <a:off x="4723110" y="250257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28702" name="Text Box 36"/>
          <p:cNvSpPr txBox="1">
            <a:spLocks noChangeArrowheads="1"/>
          </p:cNvSpPr>
          <p:nvPr/>
        </p:nvSpPr>
        <p:spPr bwMode="auto">
          <a:xfrm>
            <a:off x="2818110" y="144529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28703" name="Text Box 37"/>
          <p:cNvSpPr txBox="1">
            <a:spLocks noChangeArrowheads="1"/>
          </p:cNvSpPr>
          <p:nvPr/>
        </p:nvSpPr>
        <p:spPr bwMode="auto">
          <a:xfrm>
            <a:off x="5358110" y="136115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10</a:t>
            </a:r>
          </a:p>
        </p:txBody>
      </p:sp>
      <p:sp>
        <p:nvSpPr>
          <p:cNvPr id="28704" name="Text Box 38"/>
          <p:cNvSpPr txBox="1">
            <a:spLocks noChangeArrowheads="1"/>
          </p:cNvSpPr>
          <p:nvPr/>
        </p:nvSpPr>
        <p:spPr bwMode="auto">
          <a:xfrm>
            <a:off x="5485110" y="266132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sp>
        <p:nvSpPr>
          <p:cNvPr id="28705" name="Text Box 39"/>
          <p:cNvSpPr txBox="1">
            <a:spLocks noChangeArrowheads="1"/>
          </p:cNvSpPr>
          <p:nvPr/>
        </p:nvSpPr>
        <p:spPr bwMode="auto">
          <a:xfrm>
            <a:off x="4416722" y="140878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Dijkstra’s</a:t>
            </a:r>
            <a:r>
              <a:rPr lang="en-US" altLang="ko-K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63213"/>
                  </p:ext>
                </p:extLst>
              </p:nvPr>
            </p:nvGraphicFramePr>
            <p:xfrm>
              <a:off x="468636" y="3820085"/>
              <a:ext cx="367131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8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78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7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78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4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Known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𝒑𝒓𝒆𝒅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4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4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1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20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20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20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20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63213"/>
                  </p:ext>
                </p:extLst>
              </p:nvPr>
            </p:nvGraphicFramePr>
            <p:xfrm>
              <a:off x="468636" y="3820085"/>
              <a:ext cx="367131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829"/>
                    <a:gridCol w="917829"/>
                    <a:gridCol w="917829"/>
                    <a:gridCol w="917829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2" t="-7273" r="-29933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solidFill>
                                <a:schemeClr val="tx1"/>
                              </a:solidFill>
                            </a:rPr>
                            <a:t>Known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7273" r="-1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2000" t="-7273" r="-667" b="-7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2" t="-107273" r="-29933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33" t="-107273" r="-201333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107273" r="-1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2000" t="-107273" r="-667" b="-6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2" t="-207273" r="-29933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33" t="-207273" r="-201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07273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2000" t="-207273" r="-667" b="-5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2" t="-307273" r="-2993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33" t="-307273" r="-201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307273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2000" t="-307273" r="-667" b="-4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2" t="-407273" r="-2993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33" t="-407273" r="-201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407273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2000" t="-407273" r="-667" b="-3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2" t="-507273" r="-2993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33" t="-507273" r="-201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507273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2000" t="-507273" r="-667" b="-2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2" t="-607273" r="-2993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33" t="-607273" r="-201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07273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2000" t="-607273" r="-667" b="-1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2" t="-707273" r="-2993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33" t="-707273" r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707273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2000" t="-707273" r="-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224511" y="341322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Garamond" pitchFamily="18" charset="0"/>
              </a:rPr>
              <a:t>Initial configuration</a:t>
            </a:r>
            <a:endParaRPr lang="ko-KR" altLang="en-US" sz="1800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654296"/>
                  </p:ext>
                </p:extLst>
              </p:nvPr>
            </p:nvGraphicFramePr>
            <p:xfrm>
              <a:off x="5014985" y="3820085"/>
              <a:ext cx="367131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8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78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7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78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4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Known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𝒑𝒓𝒆𝒅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4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4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1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20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20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20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20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altLang="ko-KR" sz="16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ko-KR" altLang="en-US" sz="16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654296"/>
                  </p:ext>
                </p:extLst>
              </p:nvPr>
            </p:nvGraphicFramePr>
            <p:xfrm>
              <a:off x="5014985" y="3820085"/>
              <a:ext cx="367131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829"/>
                    <a:gridCol w="917829"/>
                    <a:gridCol w="917829"/>
                    <a:gridCol w="917829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62" t="-7273" r="-29867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solidFill>
                                <a:schemeClr val="tx1"/>
                              </a:solidFill>
                            </a:rPr>
                            <a:t>Known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7273" r="-9933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000" t="-7273" b="-7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62" t="-107273" r="-29867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333" t="-107273" r="-20066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107273" r="-9933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000" t="-107273" b="-6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62" t="-207273" r="-29867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333" t="-207273" r="-200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207273" r="-9933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000" t="-207273" b="-5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62" t="-307273" r="-29867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333" t="-307273" r="-20066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307273" r="-993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000" t="-307273" b="-4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62" t="-407273" r="-2986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333" t="-407273" r="-200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407273" r="-993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000" t="-407273" b="-3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62" t="-507273" r="-29867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333" t="-507273" r="-200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507273" r="-993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000" t="-507273" b="-2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62" t="-607273" r="-2986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333" t="-607273" r="-2006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607273" r="-993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000" t="-607273" b="-1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62" t="-707273" r="-29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333" t="-707273" r="-20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707273" r="-993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000" t="-707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TextBox 37"/>
          <p:cNvSpPr txBox="1"/>
          <p:nvPr/>
        </p:nvSpPr>
        <p:spPr>
          <a:xfrm>
            <a:off x="5814141" y="341322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Garamond" pitchFamily="18" charset="0"/>
              </a:rPr>
              <a:t>Final configuration</a:t>
            </a:r>
            <a:endParaRPr lang="ko-KR" altLang="en-US" sz="1800" dirty="0">
              <a:latin typeface="Garamond" pitchFamily="18" charset="0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4238922" y="4702125"/>
            <a:ext cx="566738" cy="72008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73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6656-0D3D-4A13-84EB-066842E69507}" type="slidenum">
              <a:rPr lang="en-US" altLang="ko-KR"/>
              <a:pPr/>
              <a:t>28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29238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Creating initial priority queue: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</m:d>
                    <m:r>
                      <a:rPr lang="en-US" altLang="ko-KR" sz="2000" b="1" i="1" dirty="0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b="0" dirty="0">
                    <a:latin typeface="Garamond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</a:rPr>
                      <m:t>𝑛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ko-KR" sz="2000" b="0" dirty="0">
                    <a:latin typeface="Garamond" pitchFamily="18" charset="0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While loop executes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times since we remove one vertex from the priority queue and do not insert again.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1600" dirty="0">
                    <a:latin typeface="Lucida Console" pitchFamily="49" charset="0"/>
                  </a:rPr>
                  <a:t>Delete_ Min </a:t>
                </a:r>
                <a:r>
                  <a:rPr lang="en-US" altLang="ko-KR" sz="2000" dirty="0">
                    <a:latin typeface="Garamond" pitchFamily="18" charset="0"/>
                  </a:rPr>
                  <a:t>takes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and Addition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(1) </m:t>
                    </m:r>
                  </m:oMath>
                </a14:m>
                <a:endParaRPr lang="en-US" altLang="ko-KR" sz="2000" dirty="0">
                  <a:latin typeface="Garamond" pitchFamily="18" charset="0"/>
                  <a:sym typeface="Symbol" pitchFamily="18" charset="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The relaxation loop iterates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𝑜𝑢𝑡𝑑𝑒𝑔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𝑢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times and the </a:t>
                </a:r>
                <a:r>
                  <a:rPr lang="en-US" altLang="ko-KR" sz="1600" dirty="0" err="1">
                    <a:latin typeface="Lucida Console" pitchFamily="49" charset="0"/>
                    <a:sym typeface="Symbol" pitchFamily="18" charset="2"/>
                  </a:rPr>
                  <a:t>Decrease_priority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takes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time.  So for each vertex deleted, it takes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 + 1 + </m:t>
                    </m:r>
                    <m:r>
                      <a:rPr lang="en-US" altLang="ko-KR" sz="2000" i="1" dirty="0" err="1">
                        <a:latin typeface="Cambria Math"/>
                        <a:sym typeface="Symbol" pitchFamily="18" charset="2"/>
                      </a:rPr>
                      <m:t>𝑜𝑢𝑡𝑑𝑒𝑔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𝑢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)∗</m:t>
                    </m:r>
                    <m:r>
                      <m:rPr>
                        <m:sty m:val="p"/>
                      </m:rP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).</m:t>
                    </m:r>
                  </m:oMath>
                </a14:m>
                <a:endParaRPr lang="en-US" altLang="ko-KR" sz="2000" dirty="0">
                  <a:latin typeface="Garamond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7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2923877"/>
              </a:xfrm>
              <a:prstGeom prst="rect">
                <a:avLst/>
              </a:prstGeom>
              <a:blipFill rotWithShape="1">
                <a:blip r:embed="rId4"/>
                <a:stretch>
                  <a:fillRect l="-764" t="-417" r="-764" b="-22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541264"/>
              </p:ext>
            </p:extLst>
          </p:nvPr>
        </p:nvGraphicFramePr>
        <p:xfrm>
          <a:off x="1259632" y="4581128"/>
          <a:ext cx="56657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57500" imgH="482600" progId="">
                  <p:embed/>
                </p:oleObj>
              </mc:Choice>
              <mc:Fallback>
                <p:oleObj name="Equation" r:id="rId5" imgW="2857500" imgH="482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5665788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Dijkstra’s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Algorithm: Running Time</a:t>
            </a:r>
          </a:p>
        </p:txBody>
      </p:sp>
    </p:spTree>
    <p:extLst>
      <p:ext uri="{BB962C8B-B14F-4D97-AF65-F5344CB8AC3E}">
        <p14:creationId xmlns:p14="http://schemas.microsoft.com/office/powerpoint/2010/main" val="1581667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4AFC7-5E58-411F-AFED-33A65018DBB9}" type="slidenum">
              <a:rPr lang="en-US" altLang="ko-KR"/>
              <a:pPr/>
              <a:t>29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124744"/>
                <a:ext cx="7975600" cy="4924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b="1" dirty="0">
                    <a:latin typeface="Garamond" pitchFamily="18" charset="0"/>
                  </a:rPr>
                  <a:t>Lemma: </a:t>
                </a:r>
                <a:r>
                  <a:rPr lang="en-US" altLang="ko-KR" sz="2000" dirty="0">
                    <a:latin typeface="Garamond" pitchFamily="18" charset="0"/>
                  </a:rPr>
                  <a:t>When a vertex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</m:t>
                    </m:r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  <m:r>
                      <a:rPr lang="en-US" altLang="ko-KR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. 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endParaRPr lang="en-US" altLang="ko-KR" sz="2000" b="1" dirty="0">
                  <a:latin typeface="Garamond" pitchFamily="18" charset="0"/>
                </a:endParaRP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b="1" dirty="0">
                    <a:latin typeface="Garamond" pitchFamily="18" charset="0"/>
                  </a:rPr>
                  <a:t>Proof: </a:t>
                </a: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1800" b="0" dirty="0">
                    <a:latin typeface="Garamond" pitchFamily="18" charset="0"/>
                  </a:rPr>
                  <a:t>We assume all edge weights are STRICTLY positive.  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800" b="0" dirty="0">
                    <a:solidFill>
                      <a:srgbClr val="FF0000"/>
                    </a:solidFill>
                    <a:latin typeface="Garamond" pitchFamily="18" charset="0"/>
                  </a:rPr>
                  <a:t>Suppose the algorithm FIRST attempts to add a vertex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1800" b="0" dirty="0">
                    <a:solidFill>
                      <a:srgbClr val="FF0000"/>
                    </a:solidFill>
                    <a:latin typeface="Garamond" pitchFamily="18" charset="0"/>
                  </a:rPr>
                  <a:t> to </a:t>
                </a:r>
                <a:r>
                  <a:rPr lang="en-US" altLang="ko-KR" sz="1800" b="0" i="1" dirty="0">
                    <a:solidFill>
                      <a:srgbClr val="FF0000"/>
                    </a:solidFill>
                    <a:latin typeface="Garamond" pitchFamily="18" charset="0"/>
                  </a:rPr>
                  <a:t>S</a:t>
                </a:r>
                <a:r>
                  <a:rPr lang="en-US" altLang="ko-KR" sz="1800" b="0" dirty="0">
                    <a:solidFill>
                      <a:srgbClr val="FF0000"/>
                    </a:solidFill>
                    <a:latin typeface="Garamond" pitchFamily="18" charset="0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]≠</m:t>
                    </m:r>
                    <m:r>
                      <a:rPr lang="ko-KR" altLang="en-US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800" b="0" dirty="0">
                    <a:solidFill>
                      <a:srgbClr val="FF0000"/>
                    </a:solidFill>
                    <a:latin typeface="Garamond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ko-KR" alt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b="0" dirty="0">
                    <a:solidFill>
                      <a:srgbClr val="FF0000"/>
                    </a:solidFill>
                    <a:latin typeface="Garamond" pitchFamily="18" charset="0"/>
                  </a:rPr>
                  <a:t>.  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800" b="0" dirty="0">
                    <a:latin typeface="Garamond" pitchFamily="18" charset="0"/>
                  </a:rPr>
                  <a:t>Consider the situation JUST PRIOR to the insertion of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.  Consider the true shortest path from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𝑠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.  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800" b="0" dirty="0">
                    <a:latin typeface="Garamond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𝑢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, at some point this path takes a jump out of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.  Let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(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𝑥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, 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𝑦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be the edge taken by the path where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𝑥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𝑦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sz="1800" b="0" i="1" dirty="0">
                    <a:latin typeface="Garamond" pitchFamily="18" charset="0"/>
                  </a:rPr>
                  <a:t>. </a:t>
                </a:r>
                <a:r>
                  <a:rPr lang="en-US" altLang="ko-KR" sz="1800" b="0" dirty="0">
                    <a:latin typeface="Garamond" pitchFamily="18" charset="0"/>
                  </a:rPr>
                  <a:t>  We argue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𝑦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  <a:sym typeface="Symbol" pitchFamily="18" charset="2"/>
                  </a:rPr>
                  <a:t>.  (Why?  Since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  <a:sym typeface="Symbol" pitchFamily="18" charset="2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ko-KR" altLang="en-US" sz="1800" b="0" i="1" smtClean="0">
                        <a:latin typeface="Cambria Math"/>
                        <a:sym typeface="Symbol" pitchFamily="18" charset="2"/>
                      </a:rPr>
                      <m:t>𝛿</m:t>
                    </m:r>
                    <m:r>
                      <a:rPr lang="en-US" altLang="ko-KR" sz="1800" b="0" i="1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ko-KR" sz="1800" b="0" i="1" smtClean="0">
                        <a:latin typeface="Cambria Math"/>
                        <a:sym typeface="Symbol" pitchFamily="18" charset="2"/>
                      </a:rPr>
                      <m:t>𝑠</m:t>
                    </m:r>
                    <m:r>
                      <a:rPr lang="en-US" altLang="ko-KR" sz="1800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ko-KR" sz="1800" b="0" i="1" smtClean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altLang="ko-KR" sz="1800" b="0" i="1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 and we applied relaxation when we add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, we would have set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+</m:t>
                    </m:r>
                    <m:r>
                      <a:rPr lang="en-US" altLang="ko-KR" sz="18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r>
                      <a:rPr lang="ko-KR" altLang="en-US" sz="1800" b="0" i="1" smtClean="0">
                        <a:latin typeface="Cambria Math"/>
                      </a:rPr>
                      <m:t>𝛿</m:t>
                    </m:r>
                    <m:r>
                      <a:rPr lang="en-US" altLang="ko-KR" sz="1800" b="0" i="1" smtClean="0">
                        <a:latin typeface="Cambria Math"/>
                      </a:rPr>
                      <m:t>(</m:t>
                    </m:r>
                    <m:r>
                      <a:rPr lang="en-US" altLang="ko-KR" sz="1800" b="0" i="1" smtClean="0">
                        <a:latin typeface="Cambria Math"/>
                      </a:rPr>
                      <m:t>𝑠</m:t>
                    </m:r>
                    <m:r>
                      <a:rPr lang="en-US" altLang="ko-KR" sz="1800" b="0" i="1" smtClean="0">
                        <a:latin typeface="Cambria Math"/>
                      </a:rPr>
                      <m:t>,</m:t>
                    </m:r>
                    <m:r>
                      <a:rPr lang="en-US" altLang="ko-KR" sz="1800" b="0" i="1" smtClean="0">
                        <a:latin typeface="Cambria Math"/>
                      </a:rPr>
                      <m:t>𝑢</m:t>
                    </m:r>
                    <m:r>
                      <a:rPr lang="en-US" altLang="ko-KR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, but we assumed this is not the case.)  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800" b="0" dirty="0">
                    <a:latin typeface="Garamond" pitchFamily="18" charset="0"/>
                  </a:rPr>
                  <a:t>Now since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ko-KR" sz="1800" b="0" i="1" dirty="0">
                    <a:latin typeface="Garamond" pitchFamily="18" charset="0"/>
                  </a:rPr>
                  <a:t> </a:t>
                </a:r>
                <a:r>
                  <a:rPr lang="en-US" altLang="ko-KR" sz="1800" b="0" dirty="0">
                    <a:latin typeface="Garamond" pitchFamily="18" charset="0"/>
                  </a:rPr>
                  <a:t> appears midway on the path from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 and all subsequent edges are positive, we have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&lt;</m:t>
                    </m:r>
                    <m:r>
                      <a:rPr lang="ko-KR" altLang="en-US" sz="1800" b="0" i="1" smtClean="0">
                        <a:latin typeface="Cambria Math"/>
                      </a:rPr>
                      <m:t>𝛿</m:t>
                    </m:r>
                    <m:r>
                      <a:rPr lang="en-US" altLang="ko-KR" sz="1800" b="0" i="1" smtClean="0">
                        <a:latin typeface="Cambria Math"/>
                      </a:rPr>
                      <m:t>(</m:t>
                    </m:r>
                    <m:r>
                      <a:rPr lang="en-US" altLang="ko-KR" sz="1800" b="0" i="1" smtClean="0">
                        <a:latin typeface="Cambria Math"/>
                      </a:rPr>
                      <m:t>𝑠</m:t>
                    </m:r>
                    <m:r>
                      <a:rPr lang="en-US" altLang="ko-KR" sz="1800" b="0" i="1" smtClean="0">
                        <a:latin typeface="Cambria Math"/>
                      </a:rPr>
                      <m:t>,</m:t>
                    </m:r>
                    <m:r>
                      <a:rPr lang="en-US" altLang="ko-KR" sz="1800" b="0" i="1" smtClean="0">
                        <a:latin typeface="Cambria Math"/>
                      </a:rPr>
                      <m:t>𝑢</m:t>
                    </m:r>
                    <m:r>
                      <a:rPr lang="en-US" altLang="ko-KR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, and thus,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r>
                      <a:rPr lang="ko-KR" altLang="en-US" sz="1800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&lt;</m:t>
                    </m:r>
                    <m:r>
                      <a:rPr lang="ko-KR" altLang="en-US" sz="1800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&lt;</m:t>
                    </m:r>
                    <m:r>
                      <a:rPr lang="en-US" altLang="ko-KR" sz="1800" b="0" i="1" smtClean="0">
                        <a:latin typeface="Cambria Math"/>
                      </a:rPr>
                      <m:t>𝑑</m:t>
                    </m:r>
                    <m:r>
                      <a:rPr lang="en-US" altLang="ko-KR" sz="1800" b="0" i="1" smtClean="0">
                        <a:latin typeface="Cambria Math"/>
                      </a:rPr>
                      <m:t>[</m:t>
                    </m:r>
                    <m:r>
                      <a:rPr lang="en-US" altLang="ko-KR" sz="1800" b="0" i="1" smtClean="0">
                        <a:latin typeface="Cambria Math"/>
                      </a:rPr>
                      <m:t>𝑢</m:t>
                    </m:r>
                    <m:r>
                      <a:rPr lang="en-US" altLang="ko-KR" sz="18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.  Thus,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 would have been added BEFORE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1800" b="0" i="1" dirty="0">
                    <a:latin typeface="Garamond" pitchFamily="18" charset="0"/>
                  </a:rPr>
                  <a:t>, </a:t>
                </a:r>
                <a:r>
                  <a:rPr lang="en-US" altLang="ko-KR" sz="1800" b="0" dirty="0">
                    <a:latin typeface="Garamond" pitchFamily="18" charset="0"/>
                  </a:rPr>
                  <a:t>in contradiction to our assumption. </a:t>
                </a:r>
              </a:p>
            </p:txBody>
          </p:sp>
        </mc:Choice>
        <mc:Fallback xmlns="">
          <p:sp>
            <p:nvSpPr>
              <p:cNvPr id="327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124744"/>
                <a:ext cx="7975600" cy="4924425"/>
              </a:xfrm>
              <a:prstGeom prst="rect">
                <a:avLst/>
              </a:prstGeom>
              <a:blipFill rotWithShape="1">
                <a:blip r:embed="rId2"/>
                <a:stretch>
                  <a:fillRect l="-764" t="-496" r="-611" b="-12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Correctness</a:t>
            </a:r>
          </a:p>
        </p:txBody>
      </p:sp>
    </p:spTree>
    <p:extLst>
      <p:ext uri="{BB962C8B-B14F-4D97-AF65-F5344CB8AC3E}">
        <p14:creationId xmlns:p14="http://schemas.microsoft.com/office/powerpoint/2010/main" val="279484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BE4A8-AF6E-4C9E-9610-7BC51930A807}" type="slidenum">
              <a:rPr lang="en-US" altLang="ko-KR"/>
              <a:pPr/>
              <a:t>3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Text Box 3"/>
              <p:cNvSpPr txBox="1">
                <a:spLocks noChangeArrowheads="1"/>
              </p:cNvSpPr>
              <p:nvPr/>
            </p:nvSpPr>
            <p:spPr bwMode="auto">
              <a:xfrm>
                <a:off x="542925" y="1124744"/>
                <a:ext cx="8277548" cy="363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 graph with relatively few edges is called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sparse</a:t>
                </a:r>
                <a:r>
                  <a:rPr lang="en-US" altLang="ko-KR" sz="2000" dirty="0">
                    <a:latin typeface="Garamond" pitchFamily="18" charset="0"/>
                  </a:rPr>
                  <a:t>, while a graph with     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  many edges is called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dense</a:t>
                </a:r>
                <a:r>
                  <a:rPr lang="en-US" altLang="ko-KR" sz="2000" dirty="0">
                    <a:latin typeface="Garamond" pitchFamily="18" charset="0"/>
                  </a:rPr>
                  <a:t>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 graph with all possible edges is said to be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complete</a:t>
                </a:r>
                <a:r>
                  <a:rPr lang="en-US" altLang="ko-KR" sz="2000" dirty="0">
                    <a:latin typeface="Garamond" pitchFamily="18" charset="0"/>
                  </a:rPr>
                  <a:t>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Directed Graph (Digraph)</a:t>
                </a:r>
                <a:r>
                  <a:rPr lang="en-US" altLang="ko-KR" sz="2000" dirty="0">
                    <a:latin typeface="Garamond" pitchFamily="18" charset="0"/>
                  </a:rPr>
                  <a:t>: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A graph with directed edges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Undirected Graph</a:t>
                </a:r>
                <a:r>
                  <a:rPr lang="en-US" altLang="ko-KR" sz="2000" dirty="0">
                    <a:latin typeface="Garamond" pitchFamily="18" charset="0"/>
                  </a:rPr>
                  <a:t>: A graph with undirected edges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Vertex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is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adjacent</a:t>
                </a:r>
                <a:r>
                  <a:rPr lang="en-US" altLang="ko-KR" sz="2000" i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(</m:t>
                    </m:r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𝑤</m:t>
                    </m:r>
                    <m:r>
                      <a:rPr lang="en-US" altLang="ko-KR" sz="2000" i="1" dirty="0">
                        <a:latin typeface="Cambria Math"/>
                      </a:rPr>
                      <m:t>) ∈</m:t>
                    </m:r>
                    <m:r>
                      <a:rPr lang="en-US" altLang="ko-KR" sz="2000" i="1" dirty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.</a:t>
                </a:r>
              </a:p>
              <a:p>
                <a:pPr marL="800100" lvl="1" indent="-342900" algn="just">
                  <a:spcBef>
                    <a:spcPct val="50000"/>
                  </a:spcBef>
                  <a:buFont typeface="Garamond" pitchFamily="18" charset="0"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The vertices are called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neighbors</a:t>
                </a:r>
                <a:r>
                  <a:rPr lang="en-US" altLang="ko-KR" sz="2000" dirty="0">
                    <a:latin typeface="Garamond" pitchFamily="18" charset="0"/>
                  </a:rPr>
                  <a:t>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Weight</a:t>
                </a:r>
                <a:r>
                  <a:rPr lang="en-US" altLang="ko-KR" sz="2000" i="1" dirty="0">
                    <a:solidFill>
                      <a:srgbClr val="FF0000"/>
                    </a:solidFill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or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cost</a:t>
                </a:r>
                <a:r>
                  <a:rPr lang="en-US" altLang="ko-KR" sz="2000" i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 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may be attached to edges.</a:t>
                </a:r>
              </a:p>
            </p:txBody>
          </p:sp>
        </mc:Choice>
        <mc:Fallback xmlns="">
          <p:sp>
            <p:nvSpPr>
              <p:cNvPr id="61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925" y="1124744"/>
                <a:ext cx="8277548" cy="3631763"/>
              </a:xfrm>
              <a:prstGeom prst="rect">
                <a:avLst/>
              </a:prstGeom>
              <a:blipFill rotWithShape="1">
                <a:blip r:embed="rId2"/>
                <a:stretch>
                  <a:fillRect l="-589" t="-1008" b="-2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Graph: additional terms</a:t>
            </a:r>
          </a:p>
        </p:txBody>
      </p:sp>
    </p:spTree>
    <p:extLst>
      <p:ext uri="{BB962C8B-B14F-4D97-AF65-F5344CB8AC3E}">
        <p14:creationId xmlns:p14="http://schemas.microsoft.com/office/powerpoint/2010/main" val="1014154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4AFC7-5E58-411F-AFED-33A65018DBB9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/>
              <p:cNvSpPr/>
              <p:nvPr/>
            </p:nvSpPr>
            <p:spPr bwMode="auto">
              <a:xfrm>
                <a:off x="1460863" y="3173850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Cambria Math"/>
                          <a:ea typeface="맑은 고딕" pitchFamily="50" charset="-127"/>
                        </a:rPr>
                        <m:t>𝒔</m:t>
                      </m:r>
                    </m:oMath>
                  </m:oMathPara>
                </a14:m>
                <a:endParaRPr kumimoji="1" lang="ko-KR" altLang="en-US" sz="1400" b="1" i="1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" name="타원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863" y="3173850"/>
                <a:ext cx="432048" cy="432048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 bwMode="auto">
              <a:xfrm>
                <a:off x="2901402" y="3861048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Cambria Math"/>
                          <a:ea typeface="맑은 고딕" pitchFamily="50" charset="-127"/>
                        </a:rPr>
                        <m:t>𝒙</m:t>
                      </m:r>
                    </m:oMath>
                  </m:oMathPara>
                </a14:m>
                <a:endParaRPr kumimoji="1" lang="ko-KR" altLang="en-US" sz="1400" b="1" i="1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402" y="3861048"/>
                <a:ext cx="432048" cy="432048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 bwMode="auto">
          <a:xfrm>
            <a:off x="608188" y="2226321"/>
            <a:ext cx="3525442" cy="2354808"/>
          </a:xfrm>
          <a:custGeom>
            <a:avLst/>
            <a:gdLst>
              <a:gd name="connsiteX0" fmla="*/ 654908 w 3842951"/>
              <a:gd name="connsiteY0" fmla="*/ 222421 h 2688785"/>
              <a:gd name="connsiteX1" fmla="*/ 556054 w 3842951"/>
              <a:gd name="connsiteY1" fmla="*/ 321275 h 2688785"/>
              <a:gd name="connsiteX2" fmla="*/ 518984 w 3842951"/>
              <a:gd name="connsiteY2" fmla="*/ 370702 h 2688785"/>
              <a:gd name="connsiteX3" fmla="*/ 481913 w 3842951"/>
              <a:gd name="connsiteY3" fmla="*/ 407773 h 2688785"/>
              <a:gd name="connsiteX4" fmla="*/ 407773 w 3842951"/>
              <a:gd name="connsiteY4" fmla="*/ 506627 h 2688785"/>
              <a:gd name="connsiteX5" fmla="*/ 370703 w 3842951"/>
              <a:gd name="connsiteY5" fmla="*/ 556054 h 2688785"/>
              <a:gd name="connsiteX6" fmla="*/ 271849 w 3842951"/>
              <a:gd name="connsiteY6" fmla="*/ 654908 h 2688785"/>
              <a:gd name="connsiteX7" fmla="*/ 210065 w 3842951"/>
              <a:gd name="connsiteY7" fmla="*/ 741405 h 2688785"/>
              <a:gd name="connsiteX8" fmla="*/ 172994 w 3842951"/>
              <a:gd name="connsiteY8" fmla="*/ 778475 h 2688785"/>
              <a:gd name="connsiteX9" fmla="*/ 148281 w 3842951"/>
              <a:gd name="connsiteY9" fmla="*/ 815546 h 2688785"/>
              <a:gd name="connsiteX10" fmla="*/ 111211 w 3842951"/>
              <a:gd name="connsiteY10" fmla="*/ 840259 h 2688785"/>
              <a:gd name="connsiteX11" fmla="*/ 49427 w 3842951"/>
              <a:gd name="connsiteY11" fmla="*/ 914400 h 2688785"/>
              <a:gd name="connsiteX12" fmla="*/ 37070 w 3842951"/>
              <a:gd name="connsiteY12" fmla="*/ 976184 h 2688785"/>
              <a:gd name="connsiteX13" fmla="*/ 12357 w 3842951"/>
              <a:gd name="connsiteY13" fmla="*/ 1025611 h 2688785"/>
              <a:gd name="connsiteX14" fmla="*/ 0 w 3842951"/>
              <a:gd name="connsiteY14" fmla="*/ 1062681 h 2688785"/>
              <a:gd name="connsiteX15" fmla="*/ 12357 w 3842951"/>
              <a:gd name="connsiteY15" fmla="*/ 1371600 h 2688785"/>
              <a:gd name="connsiteX16" fmla="*/ 24713 w 3842951"/>
              <a:gd name="connsiteY16" fmla="*/ 1408670 h 2688785"/>
              <a:gd name="connsiteX17" fmla="*/ 123567 w 3842951"/>
              <a:gd name="connsiteY17" fmla="*/ 1519881 h 2688785"/>
              <a:gd name="connsiteX18" fmla="*/ 210065 w 3842951"/>
              <a:gd name="connsiteY18" fmla="*/ 1606378 h 2688785"/>
              <a:gd name="connsiteX19" fmla="*/ 259492 w 3842951"/>
              <a:gd name="connsiteY19" fmla="*/ 1655805 h 2688785"/>
              <a:gd name="connsiteX20" fmla="*/ 296562 w 3842951"/>
              <a:gd name="connsiteY20" fmla="*/ 1680519 h 2688785"/>
              <a:gd name="connsiteX21" fmla="*/ 333632 w 3842951"/>
              <a:gd name="connsiteY21" fmla="*/ 1729946 h 2688785"/>
              <a:gd name="connsiteX22" fmla="*/ 383059 w 3842951"/>
              <a:gd name="connsiteY22" fmla="*/ 1767016 h 2688785"/>
              <a:gd name="connsiteX23" fmla="*/ 457200 w 3842951"/>
              <a:gd name="connsiteY23" fmla="*/ 1841156 h 2688785"/>
              <a:gd name="connsiteX24" fmla="*/ 506627 w 3842951"/>
              <a:gd name="connsiteY24" fmla="*/ 1927654 h 2688785"/>
              <a:gd name="connsiteX25" fmla="*/ 518984 w 3842951"/>
              <a:gd name="connsiteY25" fmla="*/ 1964724 h 2688785"/>
              <a:gd name="connsiteX26" fmla="*/ 605481 w 3842951"/>
              <a:gd name="connsiteY26" fmla="*/ 2063578 h 2688785"/>
              <a:gd name="connsiteX27" fmla="*/ 667265 w 3842951"/>
              <a:gd name="connsiteY27" fmla="*/ 2137719 h 2688785"/>
              <a:gd name="connsiteX28" fmla="*/ 679621 w 3842951"/>
              <a:gd name="connsiteY28" fmla="*/ 2174789 h 2688785"/>
              <a:gd name="connsiteX29" fmla="*/ 778476 w 3842951"/>
              <a:gd name="connsiteY29" fmla="*/ 2310713 h 2688785"/>
              <a:gd name="connsiteX30" fmla="*/ 815546 w 3842951"/>
              <a:gd name="connsiteY30" fmla="*/ 2323070 h 2688785"/>
              <a:gd name="connsiteX31" fmla="*/ 889686 w 3842951"/>
              <a:gd name="connsiteY31" fmla="*/ 2397211 h 2688785"/>
              <a:gd name="connsiteX32" fmla="*/ 926757 w 3842951"/>
              <a:gd name="connsiteY32" fmla="*/ 2434281 h 2688785"/>
              <a:gd name="connsiteX33" fmla="*/ 1013254 w 3842951"/>
              <a:gd name="connsiteY33" fmla="*/ 2446638 h 2688785"/>
              <a:gd name="connsiteX34" fmla="*/ 1062681 w 3842951"/>
              <a:gd name="connsiteY34" fmla="*/ 2458994 h 2688785"/>
              <a:gd name="connsiteX35" fmla="*/ 1544594 w 3842951"/>
              <a:gd name="connsiteY35" fmla="*/ 2471351 h 2688785"/>
              <a:gd name="connsiteX36" fmla="*/ 1643449 w 3842951"/>
              <a:gd name="connsiteY36" fmla="*/ 2496065 h 2688785"/>
              <a:gd name="connsiteX37" fmla="*/ 1680519 w 3842951"/>
              <a:gd name="connsiteY37" fmla="*/ 2533135 h 2688785"/>
              <a:gd name="connsiteX38" fmla="*/ 1804086 w 3842951"/>
              <a:gd name="connsiteY38" fmla="*/ 2582562 h 2688785"/>
              <a:gd name="connsiteX39" fmla="*/ 1853513 w 3842951"/>
              <a:gd name="connsiteY39" fmla="*/ 2619632 h 2688785"/>
              <a:gd name="connsiteX40" fmla="*/ 2211859 w 3842951"/>
              <a:gd name="connsiteY40" fmla="*/ 2656702 h 2688785"/>
              <a:gd name="connsiteX41" fmla="*/ 2545492 w 3842951"/>
              <a:gd name="connsiteY41" fmla="*/ 2669059 h 2688785"/>
              <a:gd name="connsiteX42" fmla="*/ 3571103 w 3842951"/>
              <a:gd name="connsiteY42" fmla="*/ 2656702 h 2688785"/>
              <a:gd name="connsiteX43" fmla="*/ 3632886 w 3842951"/>
              <a:gd name="connsiteY43" fmla="*/ 2631989 h 2688785"/>
              <a:gd name="connsiteX44" fmla="*/ 3682313 w 3842951"/>
              <a:gd name="connsiteY44" fmla="*/ 2619632 h 2688785"/>
              <a:gd name="connsiteX45" fmla="*/ 3731740 w 3842951"/>
              <a:gd name="connsiteY45" fmla="*/ 2594919 h 2688785"/>
              <a:gd name="connsiteX46" fmla="*/ 3830594 w 3842951"/>
              <a:gd name="connsiteY46" fmla="*/ 2446638 h 2688785"/>
              <a:gd name="connsiteX47" fmla="*/ 3842951 w 3842951"/>
              <a:gd name="connsiteY47" fmla="*/ 2372497 h 2688785"/>
              <a:gd name="connsiteX48" fmla="*/ 3830594 w 3842951"/>
              <a:gd name="connsiteY48" fmla="*/ 1532238 h 2688785"/>
              <a:gd name="connsiteX49" fmla="*/ 3805881 w 3842951"/>
              <a:gd name="connsiteY49" fmla="*/ 1495167 h 2688785"/>
              <a:gd name="connsiteX50" fmla="*/ 3793524 w 3842951"/>
              <a:gd name="connsiteY50" fmla="*/ 1458097 h 2688785"/>
              <a:gd name="connsiteX51" fmla="*/ 3707027 w 3842951"/>
              <a:gd name="connsiteY51" fmla="*/ 1334529 h 2688785"/>
              <a:gd name="connsiteX52" fmla="*/ 3620530 w 3842951"/>
              <a:gd name="connsiteY52" fmla="*/ 1248032 h 2688785"/>
              <a:gd name="connsiteX53" fmla="*/ 3534032 w 3842951"/>
              <a:gd name="connsiteY53" fmla="*/ 1161535 h 2688785"/>
              <a:gd name="connsiteX54" fmla="*/ 3484605 w 3842951"/>
              <a:gd name="connsiteY54" fmla="*/ 1112108 h 2688785"/>
              <a:gd name="connsiteX55" fmla="*/ 3435178 w 3842951"/>
              <a:gd name="connsiteY55" fmla="*/ 1050324 h 2688785"/>
              <a:gd name="connsiteX56" fmla="*/ 3348681 w 3842951"/>
              <a:gd name="connsiteY56" fmla="*/ 963827 h 2688785"/>
              <a:gd name="connsiteX57" fmla="*/ 3299254 w 3842951"/>
              <a:gd name="connsiteY57" fmla="*/ 926756 h 2688785"/>
              <a:gd name="connsiteX58" fmla="*/ 3225113 w 3842951"/>
              <a:gd name="connsiteY58" fmla="*/ 840259 h 2688785"/>
              <a:gd name="connsiteX59" fmla="*/ 3150973 w 3842951"/>
              <a:gd name="connsiteY59" fmla="*/ 778475 h 2688785"/>
              <a:gd name="connsiteX60" fmla="*/ 3027405 w 3842951"/>
              <a:gd name="connsiteY60" fmla="*/ 679621 h 2688785"/>
              <a:gd name="connsiteX61" fmla="*/ 3002692 w 3842951"/>
              <a:gd name="connsiteY61" fmla="*/ 642551 h 2688785"/>
              <a:gd name="connsiteX62" fmla="*/ 2916194 w 3842951"/>
              <a:gd name="connsiteY62" fmla="*/ 580767 h 2688785"/>
              <a:gd name="connsiteX63" fmla="*/ 2854411 w 3842951"/>
              <a:gd name="connsiteY63" fmla="*/ 556054 h 2688785"/>
              <a:gd name="connsiteX64" fmla="*/ 2767913 w 3842951"/>
              <a:gd name="connsiteY64" fmla="*/ 518984 h 2688785"/>
              <a:gd name="connsiteX65" fmla="*/ 2631989 w 3842951"/>
              <a:gd name="connsiteY65" fmla="*/ 494270 h 2688785"/>
              <a:gd name="connsiteX66" fmla="*/ 2471351 w 3842951"/>
              <a:gd name="connsiteY66" fmla="*/ 469556 h 2688785"/>
              <a:gd name="connsiteX67" fmla="*/ 2335427 w 3842951"/>
              <a:gd name="connsiteY67" fmla="*/ 444843 h 2688785"/>
              <a:gd name="connsiteX68" fmla="*/ 1915297 w 3842951"/>
              <a:gd name="connsiteY68" fmla="*/ 432486 h 2688785"/>
              <a:gd name="connsiteX69" fmla="*/ 1841157 w 3842951"/>
              <a:gd name="connsiteY69" fmla="*/ 358346 h 2688785"/>
              <a:gd name="connsiteX70" fmla="*/ 1816443 w 3842951"/>
              <a:gd name="connsiteY70" fmla="*/ 321275 h 2688785"/>
              <a:gd name="connsiteX71" fmla="*/ 1754659 w 3842951"/>
              <a:gd name="connsiteY71" fmla="*/ 247135 h 2688785"/>
              <a:gd name="connsiteX72" fmla="*/ 1705232 w 3842951"/>
              <a:gd name="connsiteY72" fmla="*/ 172994 h 2688785"/>
              <a:gd name="connsiteX73" fmla="*/ 1680519 w 3842951"/>
              <a:gd name="connsiteY73" fmla="*/ 135924 h 2688785"/>
              <a:gd name="connsiteX74" fmla="*/ 1643449 w 3842951"/>
              <a:gd name="connsiteY74" fmla="*/ 123567 h 2688785"/>
              <a:gd name="connsiteX75" fmla="*/ 1606378 w 3842951"/>
              <a:gd name="connsiteY75" fmla="*/ 98854 h 2688785"/>
              <a:gd name="connsiteX76" fmla="*/ 1495167 w 3842951"/>
              <a:gd name="connsiteY76" fmla="*/ 61784 h 2688785"/>
              <a:gd name="connsiteX77" fmla="*/ 1309816 w 3842951"/>
              <a:gd name="connsiteY77" fmla="*/ 24713 h 2688785"/>
              <a:gd name="connsiteX78" fmla="*/ 1248032 w 3842951"/>
              <a:gd name="connsiteY78" fmla="*/ 12356 h 2688785"/>
              <a:gd name="connsiteX79" fmla="*/ 1124465 w 3842951"/>
              <a:gd name="connsiteY79" fmla="*/ 0 h 2688785"/>
              <a:gd name="connsiteX80" fmla="*/ 827903 w 3842951"/>
              <a:gd name="connsiteY80" fmla="*/ 24713 h 2688785"/>
              <a:gd name="connsiteX81" fmla="*/ 778476 w 3842951"/>
              <a:gd name="connsiteY81" fmla="*/ 49427 h 2688785"/>
              <a:gd name="connsiteX82" fmla="*/ 753762 w 3842951"/>
              <a:gd name="connsiteY82" fmla="*/ 86497 h 2688785"/>
              <a:gd name="connsiteX83" fmla="*/ 679621 w 3842951"/>
              <a:gd name="connsiteY83" fmla="*/ 135924 h 2688785"/>
              <a:gd name="connsiteX84" fmla="*/ 642551 w 3842951"/>
              <a:gd name="connsiteY84" fmla="*/ 172994 h 2688785"/>
              <a:gd name="connsiteX85" fmla="*/ 654908 w 3842951"/>
              <a:gd name="connsiteY85" fmla="*/ 222421 h 268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842951" h="2688785">
                <a:moveTo>
                  <a:pt x="654908" y="222421"/>
                </a:moveTo>
                <a:cubicBezTo>
                  <a:pt x="640492" y="247135"/>
                  <a:pt x="584014" y="283995"/>
                  <a:pt x="556054" y="321275"/>
                </a:cubicBezTo>
                <a:cubicBezTo>
                  <a:pt x="543697" y="337751"/>
                  <a:pt x="532387" y="355065"/>
                  <a:pt x="518984" y="370702"/>
                </a:cubicBezTo>
                <a:cubicBezTo>
                  <a:pt x="507611" y="383970"/>
                  <a:pt x="492979" y="394248"/>
                  <a:pt x="481913" y="407773"/>
                </a:cubicBezTo>
                <a:cubicBezTo>
                  <a:pt x="455831" y="439652"/>
                  <a:pt x="432486" y="473676"/>
                  <a:pt x="407773" y="506627"/>
                </a:cubicBezTo>
                <a:cubicBezTo>
                  <a:pt x="395416" y="523103"/>
                  <a:pt x="385266" y="541491"/>
                  <a:pt x="370703" y="556054"/>
                </a:cubicBezTo>
                <a:cubicBezTo>
                  <a:pt x="337752" y="589005"/>
                  <a:pt x="297699" y="616135"/>
                  <a:pt x="271849" y="654908"/>
                </a:cubicBezTo>
                <a:cubicBezTo>
                  <a:pt x="252293" y="684241"/>
                  <a:pt x="233050" y="714589"/>
                  <a:pt x="210065" y="741405"/>
                </a:cubicBezTo>
                <a:cubicBezTo>
                  <a:pt x="198692" y="754673"/>
                  <a:pt x="184181" y="765050"/>
                  <a:pt x="172994" y="778475"/>
                </a:cubicBezTo>
                <a:cubicBezTo>
                  <a:pt x="163487" y="789884"/>
                  <a:pt x="158782" y="805045"/>
                  <a:pt x="148281" y="815546"/>
                </a:cubicBezTo>
                <a:cubicBezTo>
                  <a:pt x="137780" y="826047"/>
                  <a:pt x="121712" y="829758"/>
                  <a:pt x="111211" y="840259"/>
                </a:cubicBezTo>
                <a:cubicBezTo>
                  <a:pt x="88463" y="863007"/>
                  <a:pt x="70022" y="889686"/>
                  <a:pt x="49427" y="914400"/>
                </a:cubicBezTo>
                <a:cubicBezTo>
                  <a:pt x="45308" y="934995"/>
                  <a:pt x="43712" y="956259"/>
                  <a:pt x="37070" y="976184"/>
                </a:cubicBezTo>
                <a:cubicBezTo>
                  <a:pt x="31245" y="993659"/>
                  <a:pt x="19613" y="1008680"/>
                  <a:pt x="12357" y="1025611"/>
                </a:cubicBezTo>
                <a:cubicBezTo>
                  <a:pt x="7226" y="1037583"/>
                  <a:pt x="4119" y="1050324"/>
                  <a:pt x="0" y="1062681"/>
                </a:cubicBezTo>
                <a:cubicBezTo>
                  <a:pt x="4119" y="1165654"/>
                  <a:pt x="5015" y="1268807"/>
                  <a:pt x="12357" y="1371600"/>
                </a:cubicBezTo>
                <a:cubicBezTo>
                  <a:pt x="13285" y="1384592"/>
                  <a:pt x="18388" y="1397284"/>
                  <a:pt x="24713" y="1408670"/>
                </a:cubicBezTo>
                <a:cubicBezTo>
                  <a:pt x="83921" y="1515246"/>
                  <a:pt x="51517" y="1454382"/>
                  <a:pt x="123567" y="1519881"/>
                </a:cubicBezTo>
                <a:cubicBezTo>
                  <a:pt x="153738" y="1547309"/>
                  <a:pt x="181232" y="1577546"/>
                  <a:pt x="210065" y="1606378"/>
                </a:cubicBezTo>
                <a:cubicBezTo>
                  <a:pt x="226541" y="1622854"/>
                  <a:pt x="240105" y="1642880"/>
                  <a:pt x="259492" y="1655805"/>
                </a:cubicBezTo>
                <a:cubicBezTo>
                  <a:pt x="271849" y="1664043"/>
                  <a:pt x="286061" y="1670018"/>
                  <a:pt x="296562" y="1680519"/>
                </a:cubicBezTo>
                <a:cubicBezTo>
                  <a:pt x="311124" y="1695082"/>
                  <a:pt x="319069" y="1715383"/>
                  <a:pt x="333632" y="1729946"/>
                </a:cubicBezTo>
                <a:cubicBezTo>
                  <a:pt x="348195" y="1744509"/>
                  <a:pt x="368496" y="1752454"/>
                  <a:pt x="383059" y="1767016"/>
                </a:cubicBezTo>
                <a:cubicBezTo>
                  <a:pt x="475020" y="1858976"/>
                  <a:pt x="369838" y="1782916"/>
                  <a:pt x="457200" y="1841156"/>
                </a:cubicBezTo>
                <a:cubicBezTo>
                  <a:pt x="482018" y="1878384"/>
                  <a:pt x="487815" y="1883760"/>
                  <a:pt x="506627" y="1927654"/>
                </a:cubicBezTo>
                <a:cubicBezTo>
                  <a:pt x="511758" y="1939626"/>
                  <a:pt x="512522" y="1953415"/>
                  <a:pt x="518984" y="1964724"/>
                </a:cubicBezTo>
                <a:cubicBezTo>
                  <a:pt x="549731" y="2018531"/>
                  <a:pt x="564462" y="2015722"/>
                  <a:pt x="605481" y="2063578"/>
                </a:cubicBezTo>
                <a:cubicBezTo>
                  <a:pt x="708702" y="2184003"/>
                  <a:pt x="538717" y="2009171"/>
                  <a:pt x="667265" y="2137719"/>
                </a:cubicBezTo>
                <a:cubicBezTo>
                  <a:pt x="671384" y="2150076"/>
                  <a:pt x="673796" y="2163139"/>
                  <a:pt x="679621" y="2174789"/>
                </a:cubicBezTo>
                <a:cubicBezTo>
                  <a:pt x="700713" y="2216973"/>
                  <a:pt x="744889" y="2281324"/>
                  <a:pt x="778476" y="2310713"/>
                </a:cubicBezTo>
                <a:cubicBezTo>
                  <a:pt x="788278" y="2319290"/>
                  <a:pt x="803189" y="2318951"/>
                  <a:pt x="815546" y="2323070"/>
                </a:cubicBezTo>
                <a:cubicBezTo>
                  <a:pt x="859050" y="2388326"/>
                  <a:pt x="818162" y="2335905"/>
                  <a:pt x="889686" y="2397211"/>
                </a:cubicBezTo>
                <a:cubicBezTo>
                  <a:pt x="902954" y="2408584"/>
                  <a:pt x="910532" y="2427791"/>
                  <a:pt x="926757" y="2434281"/>
                </a:cubicBezTo>
                <a:cubicBezTo>
                  <a:pt x="953799" y="2445098"/>
                  <a:pt x="984599" y="2441428"/>
                  <a:pt x="1013254" y="2446638"/>
                </a:cubicBezTo>
                <a:cubicBezTo>
                  <a:pt x="1029963" y="2449676"/>
                  <a:pt x="1045717" y="2458205"/>
                  <a:pt x="1062681" y="2458994"/>
                </a:cubicBezTo>
                <a:cubicBezTo>
                  <a:pt x="1223198" y="2466460"/>
                  <a:pt x="1383956" y="2467232"/>
                  <a:pt x="1544594" y="2471351"/>
                </a:cubicBezTo>
                <a:cubicBezTo>
                  <a:pt x="1553506" y="2473134"/>
                  <a:pt x="1627165" y="2485209"/>
                  <a:pt x="1643449" y="2496065"/>
                </a:cubicBezTo>
                <a:cubicBezTo>
                  <a:pt x="1657989" y="2505758"/>
                  <a:pt x="1666299" y="2522978"/>
                  <a:pt x="1680519" y="2533135"/>
                </a:cubicBezTo>
                <a:cubicBezTo>
                  <a:pt x="1712335" y="2555860"/>
                  <a:pt x="1770328" y="2571309"/>
                  <a:pt x="1804086" y="2582562"/>
                </a:cubicBezTo>
                <a:cubicBezTo>
                  <a:pt x="1820562" y="2594919"/>
                  <a:pt x="1834764" y="2611110"/>
                  <a:pt x="1853513" y="2619632"/>
                </a:cubicBezTo>
                <a:cubicBezTo>
                  <a:pt x="1955540" y="2666008"/>
                  <a:pt x="2126922" y="2652841"/>
                  <a:pt x="2211859" y="2656702"/>
                </a:cubicBezTo>
                <a:cubicBezTo>
                  <a:pt x="2362395" y="2716917"/>
                  <a:pt x="2232957" y="2675012"/>
                  <a:pt x="2545492" y="2669059"/>
                </a:cubicBezTo>
                <a:lnTo>
                  <a:pt x="3571103" y="2656702"/>
                </a:lnTo>
                <a:cubicBezTo>
                  <a:pt x="3591697" y="2648464"/>
                  <a:pt x="3611843" y="2639003"/>
                  <a:pt x="3632886" y="2631989"/>
                </a:cubicBezTo>
                <a:cubicBezTo>
                  <a:pt x="3648997" y="2626619"/>
                  <a:pt x="3666412" y="2625595"/>
                  <a:pt x="3682313" y="2619632"/>
                </a:cubicBezTo>
                <a:cubicBezTo>
                  <a:pt x="3699560" y="2613164"/>
                  <a:pt x="3715264" y="2603157"/>
                  <a:pt x="3731740" y="2594919"/>
                </a:cubicBezTo>
                <a:cubicBezTo>
                  <a:pt x="3828700" y="2497959"/>
                  <a:pt x="3812502" y="2546144"/>
                  <a:pt x="3830594" y="2446638"/>
                </a:cubicBezTo>
                <a:cubicBezTo>
                  <a:pt x="3835076" y="2421988"/>
                  <a:pt x="3838832" y="2397211"/>
                  <a:pt x="3842951" y="2372497"/>
                </a:cubicBezTo>
                <a:cubicBezTo>
                  <a:pt x="3838832" y="2092411"/>
                  <a:pt x="3842419" y="1812105"/>
                  <a:pt x="3830594" y="1532238"/>
                </a:cubicBezTo>
                <a:cubicBezTo>
                  <a:pt x="3829967" y="1517400"/>
                  <a:pt x="3812523" y="1508450"/>
                  <a:pt x="3805881" y="1495167"/>
                </a:cubicBezTo>
                <a:cubicBezTo>
                  <a:pt x="3800056" y="1483517"/>
                  <a:pt x="3799850" y="1469483"/>
                  <a:pt x="3793524" y="1458097"/>
                </a:cubicBezTo>
                <a:cubicBezTo>
                  <a:pt x="3785141" y="1443007"/>
                  <a:pt x="3725539" y="1354892"/>
                  <a:pt x="3707027" y="1334529"/>
                </a:cubicBezTo>
                <a:cubicBezTo>
                  <a:pt x="3679599" y="1304358"/>
                  <a:pt x="3649362" y="1276864"/>
                  <a:pt x="3620530" y="1248032"/>
                </a:cubicBezTo>
                <a:lnTo>
                  <a:pt x="3534032" y="1161535"/>
                </a:lnTo>
                <a:lnTo>
                  <a:pt x="3484605" y="1112108"/>
                </a:lnTo>
                <a:cubicBezTo>
                  <a:pt x="3462885" y="1046943"/>
                  <a:pt x="3488409" y="1098232"/>
                  <a:pt x="3435178" y="1050324"/>
                </a:cubicBezTo>
                <a:cubicBezTo>
                  <a:pt x="3404870" y="1023047"/>
                  <a:pt x="3377513" y="992659"/>
                  <a:pt x="3348681" y="963827"/>
                </a:cubicBezTo>
                <a:cubicBezTo>
                  <a:pt x="3334118" y="949264"/>
                  <a:pt x="3314891" y="940159"/>
                  <a:pt x="3299254" y="926756"/>
                </a:cubicBezTo>
                <a:cubicBezTo>
                  <a:pt x="3249725" y="884302"/>
                  <a:pt x="3270190" y="892849"/>
                  <a:pt x="3225113" y="840259"/>
                </a:cubicBezTo>
                <a:cubicBezTo>
                  <a:pt x="3154135" y="757453"/>
                  <a:pt x="3222475" y="842827"/>
                  <a:pt x="3150973" y="778475"/>
                </a:cubicBezTo>
                <a:cubicBezTo>
                  <a:pt x="3038377" y="677138"/>
                  <a:pt x="3108554" y="706671"/>
                  <a:pt x="3027405" y="679621"/>
                </a:cubicBezTo>
                <a:cubicBezTo>
                  <a:pt x="3019167" y="667264"/>
                  <a:pt x="3013193" y="653052"/>
                  <a:pt x="3002692" y="642551"/>
                </a:cubicBezTo>
                <a:cubicBezTo>
                  <a:pt x="2997095" y="636954"/>
                  <a:pt x="2930226" y="587783"/>
                  <a:pt x="2916194" y="580767"/>
                </a:cubicBezTo>
                <a:cubicBezTo>
                  <a:pt x="2896355" y="570847"/>
                  <a:pt x="2874680" y="565063"/>
                  <a:pt x="2854411" y="556054"/>
                </a:cubicBezTo>
                <a:cubicBezTo>
                  <a:pt x="2808931" y="535841"/>
                  <a:pt x="2811430" y="529863"/>
                  <a:pt x="2767913" y="518984"/>
                </a:cubicBezTo>
                <a:cubicBezTo>
                  <a:pt x="2727206" y="508807"/>
                  <a:pt x="2672395" y="501617"/>
                  <a:pt x="2631989" y="494270"/>
                </a:cubicBezTo>
                <a:cubicBezTo>
                  <a:pt x="2507450" y="471626"/>
                  <a:pt x="2638783" y="490485"/>
                  <a:pt x="2471351" y="469556"/>
                </a:cubicBezTo>
                <a:cubicBezTo>
                  <a:pt x="2414652" y="450657"/>
                  <a:pt x="2416929" y="448724"/>
                  <a:pt x="2335427" y="444843"/>
                </a:cubicBezTo>
                <a:cubicBezTo>
                  <a:pt x="2195482" y="438179"/>
                  <a:pt x="2055340" y="436605"/>
                  <a:pt x="1915297" y="432486"/>
                </a:cubicBezTo>
                <a:cubicBezTo>
                  <a:pt x="1890584" y="407773"/>
                  <a:pt x="1860544" y="387426"/>
                  <a:pt x="1841157" y="358346"/>
                </a:cubicBezTo>
                <a:cubicBezTo>
                  <a:pt x="1832919" y="345989"/>
                  <a:pt x="1825951" y="332684"/>
                  <a:pt x="1816443" y="321275"/>
                </a:cubicBezTo>
                <a:cubicBezTo>
                  <a:pt x="1737152" y="226126"/>
                  <a:pt x="1816023" y="339178"/>
                  <a:pt x="1754659" y="247135"/>
                </a:cubicBezTo>
                <a:cubicBezTo>
                  <a:pt x="1732945" y="181988"/>
                  <a:pt x="1756655" y="234702"/>
                  <a:pt x="1705232" y="172994"/>
                </a:cubicBezTo>
                <a:cubicBezTo>
                  <a:pt x="1695725" y="161585"/>
                  <a:pt x="1692115" y="145201"/>
                  <a:pt x="1680519" y="135924"/>
                </a:cubicBezTo>
                <a:cubicBezTo>
                  <a:pt x="1670348" y="127787"/>
                  <a:pt x="1655099" y="129392"/>
                  <a:pt x="1643449" y="123567"/>
                </a:cubicBezTo>
                <a:cubicBezTo>
                  <a:pt x="1630166" y="116925"/>
                  <a:pt x="1620087" y="104566"/>
                  <a:pt x="1606378" y="98854"/>
                </a:cubicBezTo>
                <a:cubicBezTo>
                  <a:pt x="1570308" y="83825"/>
                  <a:pt x="1495167" y="61784"/>
                  <a:pt x="1495167" y="61784"/>
                </a:cubicBezTo>
                <a:cubicBezTo>
                  <a:pt x="1413777" y="7523"/>
                  <a:pt x="1483089" y="45098"/>
                  <a:pt x="1309816" y="24713"/>
                </a:cubicBezTo>
                <a:cubicBezTo>
                  <a:pt x="1288957" y="22259"/>
                  <a:pt x="1268850" y="15132"/>
                  <a:pt x="1248032" y="12356"/>
                </a:cubicBezTo>
                <a:cubicBezTo>
                  <a:pt x="1207001" y="6885"/>
                  <a:pt x="1165654" y="4119"/>
                  <a:pt x="1124465" y="0"/>
                </a:cubicBezTo>
                <a:cubicBezTo>
                  <a:pt x="1114416" y="529"/>
                  <a:pt x="900685" y="452"/>
                  <a:pt x="827903" y="24713"/>
                </a:cubicBezTo>
                <a:cubicBezTo>
                  <a:pt x="810428" y="30538"/>
                  <a:pt x="794952" y="41189"/>
                  <a:pt x="778476" y="49427"/>
                </a:cubicBezTo>
                <a:cubicBezTo>
                  <a:pt x="770238" y="61784"/>
                  <a:pt x="764939" y="76718"/>
                  <a:pt x="753762" y="86497"/>
                </a:cubicBezTo>
                <a:cubicBezTo>
                  <a:pt x="731409" y="106056"/>
                  <a:pt x="700624" y="114921"/>
                  <a:pt x="679621" y="135924"/>
                </a:cubicBezTo>
                <a:lnTo>
                  <a:pt x="642551" y="172994"/>
                </a:lnTo>
                <a:cubicBezTo>
                  <a:pt x="628892" y="213972"/>
                  <a:pt x="669324" y="197707"/>
                  <a:pt x="654908" y="222421"/>
                </a:cubicBezTo>
                <a:close/>
              </a:path>
            </a:pathLst>
          </a:custGeom>
          <a:noFill/>
          <a:ln w="2857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3059" y="2385754"/>
                <a:ext cx="415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59" y="2385754"/>
                <a:ext cx="41569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 bwMode="auto">
              <a:xfrm>
                <a:off x="4656380" y="2387858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  <a:ea typeface="맑은 고딕" pitchFamily="50" charset="-127"/>
                        </a:rPr>
                        <m:t>𝒖</m:t>
                      </m:r>
                    </m:oMath>
                  </m:oMathPara>
                </a14:m>
                <a:endParaRPr kumimoji="1" lang="ko-KR" altLang="en-US" sz="1400" b="1" i="1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380" y="2387858"/>
                <a:ext cx="432048" cy="432048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 bwMode="auto">
              <a:xfrm>
                <a:off x="4955307" y="4062363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  <a:ea typeface="맑은 고딕" pitchFamily="50" charset="-127"/>
                        </a:rPr>
                        <m:t>𝒚</m:t>
                      </m:r>
                    </m:oMath>
                  </m:oMathPara>
                </a14:m>
                <a:endParaRPr kumimoji="1" lang="ko-KR" altLang="en-US" sz="1400" b="1" i="1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5307" y="4062363"/>
                <a:ext cx="432048" cy="432048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/>
          <p:cNvSpPr/>
          <p:nvPr/>
        </p:nvSpPr>
        <p:spPr bwMode="auto">
          <a:xfrm>
            <a:off x="251520" y="1650420"/>
            <a:ext cx="6100631" cy="3650788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22940" y="1826211"/>
                <a:ext cx="4428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40" y="1826211"/>
                <a:ext cx="44287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5"/>
            <a:endCxn id="6" idx="1"/>
          </p:cNvCxnSpPr>
          <p:nvPr/>
        </p:nvCxnSpPr>
        <p:spPr bwMode="auto">
          <a:xfrm>
            <a:off x="1829639" y="3542626"/>
            <a:ext cx="1135035" cy="381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7" name="직선 연결선 16"/>
          <p:cNvCxnSpPr>
            <a:stCxn id="2" idx="6"/>
          </p:cNvCxnSpPr>
          <p:nvPr/>
        </p:nvCxnSpPr>
        <p:spPr bwMode="auto">
          <a:xfrm flipV="1">
            <a:off x="1892911" y="2924944"/>
            <a:ext cx="1669290" cy="464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화살표 연결선 18"/>
          <p:cNvCxnSpPr>
            <a:stCxn id="5" idx="58"/>
            <a:endCxn id="10" idx="2"/>
          </p:cNvCxnSpPr>
          <p:nvPr/>
        </p:nvCxnSpPr>
        <p:spPr bwMode="auto">
          <a:xfrm flipV="1">
            <a:off x="3566838" y="2603882"/>
            <a:ext cx="1089542" cy="358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>
            <a:stCxn id="6" idx="6"/>
            <a:endCxn id="11" idx="2"/>
          </p:cNvCxnSpPr>
          <p:nvPr/>
        </p:nvCxnSpPr>
        <p:spPr bwMode="auto">
          <a:xfrm>
            <a:off x="3333450" y="4077072"/>
            <a:ext cx="1621857" cy="201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H="1" flipV="1">
            <a:off x="4920909" y="2830635"/>
            <a:ext cx="41451" cy="573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연결선 26"/>
          <p:cNvCxnSpPr>
            <a:stCxn id="11" idx="1"/>
          </p:cNvCxnSpPr>
          <p:nvPr/>
        </p:nvCxnSpPr>
        <p:spPr bwMode="auto">
          <a:xfrm flipH="1" flipV="1">
            <a:off x="4986943" y="3645024"/>
            <a:ext cx="31636" cy="480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69" name="직사각형 32768"/>
              <p:cNvSpPr/>
              <p:nvPr/>
            </p:nvSpPr>
            <p:spPr>
              <a:xfrm>
                <a:off x="4144379" y="1004089"/>
                <a:ext cx="4999622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latin typeface="Garamond" pitchFamily="18" charset="0"/>
                  </a:rPr>
                  <a:t>Assumption: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1800" dirty="0">
                    <a:latin typeface="Garamond" pitchFamily="18" charset="0"/>
                  </a:rPr>
                  <a:t> is the next vertex to be added to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/>
                      </a:rPr>
                      <m:t>𝑆</m:t>
                    </m:r>
                  </m:oMath>
                </a14:m>
                <a:endParaRPr lang="en-US" altLang="ko-KR" sz="1800" dirty="0">
                  <a:latin typeface="Garamond" pitchFamily="18" charset="0"/>
                </a:endParaRPr>
              </a:p>
              <a:p>
                <a:r>
                  <a:rPr lang="en-US" altLang="ko-KR" sz="1800" dirty="0">
                    <a:latin typeface="Garamond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/>
                      </a:rPr>
                      <m:t>𝑑</m:t>
                    </m:r>
                    <m:r>
                      <a:rPr lang="en-US" altLang="ko-KR" sz="1800" i="1" dirty="0" smtClean="0">
                        <a:latin typeface="Cambria Math"/>
                      </a:rPr>
                      <m:t>[</m:t>
                    </m:r>
                    <m:r>
                      <a:rPr lang="en-US" altLang="ko-KR" sz="1800" i="1" dirty="0" smtClean="0">
                        <a:latin typeface="Cambria Math"/>
                      </a:rPr>
                      <m:t>𝑢</m:t>
                    </m:r>
                    <m:r>
                      <a:rPr lang="en-US" altLang="ko-KR" sz="1800" i="1" dirty="0">
                        <a:latin typeface="Cambria Math"/>
                      </a:rPr>
                      <m:t>] &gt; </m:t>
                    </m:r>
                    <m:r>
                      <a:rPr lang="en-US" altLang="ko-KR" sz="1800" i="1" dirty="0">
                        <a:latin typeface="Cambria Math"/>
                        <a:sym typeface="Symbol" pitchFamily="18" charset="2"/>
                      </a:rPr>
                      <m:t></m:t>
                    </m:r>
                    <m:r>
                      <a:rPr lang="en-US" altLang="ko-KR" sz="1800" i="1" dirty="0">
                        <a:latin typeface="Cambria Math"/>
                      </a:rPr>
                      <m:t>(</m:t>
                    </m:r>
                    <m:r>
                      <a:rPr lang="en-US" altLang="ko-KR" sz="1800" i="1" dirty="0">
                        <a:latin typeface="Cambria Math"/>
                      </a:rPr>
                      <m:t>𝑠</m:t>
                    </m:r>
                    <m:r>
                      <a:rPr lang="en-US" altLang="ko-KR" sz="1800" i="1" dirty="0">
                        <a:latin typeface="Cambria Math"/>
                      </a:rPr>
                      <m:t>, </m:t>
                    </m:r>
                    <m:r>
                      <a:rPr lang="en-US" altLang="ko-KR" sz="1800" i="1" dirty="0">
                        <a:latin typeface="Cambria Math"/>
                      </a:rPr>
                      <m:t>𝑢</m:t>
                    </m:r>
                    <m:r>
                      <a:rPr lang="en-US" altLang="ko-KR" sz="1800" i="1" dirty="0" smtClean="0">
                        <a:latin typeface="Cambria Math"/>
                      </a:rPr>
                      <m:t>) </m:t>
                    </m:r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2769" name="직사각형 327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79" y="1004089"/>
                <a:ext cx="4999622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직사각형 32769"/>
              <p:cNvSpPr/>
              <p:nvPr/>
            </p:nvSpPr>
            <p:spPr>
              <a:xfrm>
                <a:off x="5106637" y="4935415"/>
                <a:ext cx="4064318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latin typeface="Cambria Math"/>
                        </a:rPr>
                        <m:t>𝑑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[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𝑦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] ≤ 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𝑑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[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]+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, 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𝑦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), 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𝑑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[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] = </m:t>
                      </m:r>
                      <m:r>
                        <a:rPr lang="ko-KR" altLang="en-US" sz="1800" b="0" i="1" dirty="0" smtClean="0">
                          <a:latin typeface="Cambria Math"/>
                        </a:rPr>
                        <m:t>𝛿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sz="1800" i="1" dirty="0">
                          <a:latin typeface="Cambria Math"/>
                        </a:rPr>
                        <m:t>𝑠</m:t>
                      </m:r>
                      <m:r>
                        <a:rPr lang="en-US" altLang="ko-KR" sz="1800" i="1" dirty="0">
                          <a:latin typeface="Cambria Math"/>
                        </a:rPr>
                        <m:t>, 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latin typeface="Garamond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latin typeface="Cambria Math"/>
                          <a:sym typeface="Symbol" pitchFamily="18" charset="2"/>
                        </a:rPr>
                        <m:t></m:t>
                      </m:r>
                      <m:r>
                        <a:rPr lang="en-US" altLang="ko-KR" sz="1800" i="1" dirty="0">
                          <a:latin typeface="Cambria Math"/>
                        </a:rPr>
                        <m:t>(</m:t>
                      </m:r>
                      <m:r>
                        <a:rPr lang="en-US" altLang="ko-KR" sz="1800" i="1" dirty="0">
                          <a:latin typeface="Cambria Math"/>
                        </a:rPr>
                        <m:t>𝑠</m:t>
                      </m:r>
                      <m:r>
                        <a:rPr lang="en-US" altLang="ko-KR" sz="1800" i="1" dirty="0">
                          <a:latin typeface="Cambria Math"/>
                        </a:rPr>
                        <m:t>, 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𝑦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) = </m:t>
                      </m:r>
                      <m:r>
                        <a:rPr lang="ko-KR" altLang="en-US" sz="1800" b="0" i="1" dirty="0" smtClean="0">
                          <a:latin typeface="Cambria Math"/>
                        </a:rPr>
                        <m:t>𝛿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sz="1800" i="1" dirty="0">
                          <a:latin typeface="Cambria Math"/>
                        </a:rPr>
                        <m:t>𝑠</m:t>
                      </m:r>
                      <m:r>
                        <a:rPr lang="en-US" altLang="ko-KR" sz="1800" i="1" dirty="0">
                          <a:latin typeface="Cambria Math"/>
                        </a:rPr>
                        <m:t>, </m:t>
                      </m:r>
                      <m:r>
                        <a:rPr lang="en-US" altLang="ko-KR" sz="1800" i="1" dirty="0">
                          <a:latin typeface="Cambria Math"/>
                        </a:rPr>
                        <m:t>𝑥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)</m:t>
                      </m:r>
                      <m:r>
                        <a:rPr lang="en-US" altLang="ko-KR" sz="1800" i="1" dirty="0">
                          <a:latin typeface="Cambria Math"/>
                        </a:rPr>
                        <m:t> 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+ 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sz="1800" i="1" dirty="0">
                          <a:latin typeface="Cambria Math"/>
                        </a:rPr>
                        <m:t>, </m:t>
                      </m:r>
                      <m:r>
                        <a:rPr lang="en-US" altLang="ko-KR" sz="1800" i="1" dirty="0">
                          <a:latin typeface="Cambria Math"/>
                        </a:rPr>
                        <m:t>𝑦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latin typeface="Garamond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latin typeface="Cambria Math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dirty="0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sz="18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 </m:t>
                      </m:r>
                      <m:r>
                        <a:rPr lang="en-US" altLang="ko-KR" sz="1800" i="1" dirty="0">
                          <a:latin typeface="Cambria Math"/>
                          <a:sym typeface="Symbol" pitchFamily="18" charset="2"/>
                        </a:rPr>
                        <m:t></m:t>
                      </m:r>
                      <m:r>
                        <a:rPr lang="en-US" altLang="ko-KR" sz="1800" i="1" dirty="0">
                          <a:latin typeface="Cambria Math"/>
                        </a:rPr>
                        <m:t>(</m:t>
                      </m:r>
                      <m:r>
                        <a:rPr lang="en-US" altLang="ko-KR" sz="1800" i="1" dirty="0">
                          <a:latin typeface="Cambria Math"/>
                        </a:rPr>
                        <m:t>𝑠</m:t>
                      </m:r>
                      <m:r>
                        <a:rPr lang="en-US" altLang="ko-KR" sz="1800" i="1" dirty="0">
                          <a:latin typeface="Cambria Math"/>
                        </a:rPr>
                        <m:t>, </m:t>
                      </m:r>
                      <m:r>
                        <a:rPr lang="en-US" altLang="ko-KR" sz="1800" i="1" dirty="0">
                          <a:latin typeface="Cambria Math"/>
                        </a:rPr>
                        <m:t>𝑦</m:t>
                      </m:r>
                      <m:r>
                        <a:rPr lang="en-US" altLang="ko-KR" sz="1800" i="1" dirty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altLang="ko-KR" sz="1800" dirty="0">
                  <a:latin typeface="Garamond" pitchFamily="18" charset="0"/>
                </a:endParaRPr>
              </a:p>
              <a:p>
                <a:endParaRPr lang="en-US" altLang="ko-KR" sz="1800" dirty="0">
                  <a:latin typeface="Garamond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latin typeface="Cambria Math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dirty="0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sz="18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 </m:t>
                      </m:r>
                      <m:r>
                        <a:rPr lang="ko-KR" altLang="en-US" sz="1800" b="0" i="1" dirty="0" smtClean="0">
                          <a:latin typeface="Cambria Math"/>
                        </a:rPr>
                        <m:t>𝛿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sz="1800" i="1" dirty="0">
                          <a:latin typeface="Cambria Math"/>
                        </a:rPr>
                        <m:t>𝑠</m:t>
                      </m:r>
                      <m:r>
                        <a:rPr lang="en-US" altLang="ko-KR" sz="1800" i="1" dirty="0">
                          <a:latin typeface="Cambria Math"/>
                        </a:rPr>
                        <m:t>, </m:t>
                      </m:r>
                      <m:r>
                        <a:rPr lang="en-US" altLang="ko-KR" sz="1800" i="1" dirty="0">
                          <a:latin typeface="Cambria Math"/>
                        </a:rPr>
                        <m:t>𝑦</m:t>
                      </m:r>
                      <m:r>
                        <a:rPr lang="en-US" altLang="ko-KR" sz="1800" i="1" dirty="0">
                          <a:latin typeface="Cambria Math"/>
                        </a:rPr>
                        <m:t>) ≤ </m:t>
                      </m:r>
                      <m:r>
                        <a:rPr lang="ko-KR" altLang="en-US" sz="1800" b="0" i="1" dirty="0" smtClean="0">
                          <a:latin typeface="Cambria Math"/>
                        </a:rPr>
                        <m:t>𝛿</m:t>
                      </m:r>
                      <m:r>
                        <a:rPr lang="en-US" altLang="ko-KR" sz="1800" i="1" dirty="0">
                          <a:latin typeface="Cambria Math"/>
                        </a:rPr>
                        <m:t>(</m:t>
                      </m:r>
                      <m:r>
                        <a:rPr lang="en-US" altLang="ko-KR" sz="1800" i="1" dirty="0">
                          <a:latin typeface="Cambria Math"/>
                        </a:rPr>
                        <m:t>𝑠</m:t>
                      </m:r>
                      <m:r>
                        <a:rPr lang="en-US" altLang="ko-KR" sz="1800" i="1" dirty="0">
                          <a:latin typeface="Cambria Math"/>
                        </a:rPr>
                        <m:t>, </m:t>
                      </m:r>
                      <m:r>
                        <a:rPr lang="en-US" altLang="ko-KR" sz="1800" i="1" dirty="0">
                          <a:latin typeface="Cambria Math"/>
                        </a:rPr>
                        <m:t>𝑢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) &lt; </m:t>
                      </m:r>
                      <m:r>
                        <a:rPr lang="en-US" altLang="ko-KR" sz="1800" i="1" dirty="0">
                          <a:latin typeface="Cambria Math"/>
                        </a:rPr>
                        <m:t>𝑑</m:t>
                      </m:r>
                      <m:r>
                        <a:rPr lang="en-US" altLang="ko-KR" sz="1800" i="1" dirty="0">
                          <a:latin typeface="Cambria Math"/>
                        </a:rPr>
                        <m:t>[</m:t>
                      </m:r>
                      <m:r>
                        <a:rPr lang="en-US" altLang="ko-KR" sz="1800" i="1" dirty="0">
                          <a:latin typeface="Cambria Math"/>
                        </a:rPr>
                        <m:t>𝑢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1800" dirty="0">
                  <a:latin typeface="Garamond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latin typeface="Cambria Math"/>
                        </a:rPr>
                        <m:t> </m:t>
                      </m:r>
                      <m:r>
                        <a:rPr lang="en-US" altLang="ko-KR" sz="1800" i="1" dirty="0">
                          <a:latin typeface="Cambria Math"/>
                        </a:rPr>
                        <m:t>𝑑</m:t>
                      </m:r>
                      <m:r>
                        <a:rPr lang="en-US" altLang="ko-KR" sz="1800" i="1" dirty="0">
                          <a:latin typeface="Cambria Math"/>
                        </a:rPr>
                        <m:t>[</m:t>
                      </m:r>
                      <m:r>
                        <a:rPr lang="en-US" altLang="ko-KR" sz="1800" i="1" dirty="0">
                          <a:latin typeface="Cambria Math"/>
                        </a:rPr>
                        <m:t>𝑦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] &lt; 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𝑑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[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𝑢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2770" name="직사각형 327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37" y="4935415"/>
                <a:ext cx="4064318" cy="1754326"/>
              </a:xfrm>
              <a:prstGeom prst="rect">
                <a:avLst/>
              </a:prstGeom>
              <a:blipFill rotWithShape="1">
                <a:blip r:embed="rId10"/>
                <a:stretch>
                  <a:fillRect b="-3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49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08EB-B3FF-4DF2-BCCF-A5ED0DFB5BC7}" type="slidenum">
              <a:rPr lang="en-US" altLang="ko-KR"/>
              <a:pPr/>
              <a:t>31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333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Place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on a queue.  Repeat the following steps until the queue is empty. At each stage:</a:t>
                </a:r>
              </a:p>
              <a:p>
                <a:pPr marL="914400" lvl="1" indent="-457200" algn="l">
                  <a:spcBef>
                    <a:spcPts val="0"/>
                  </a:spcBef>
                  <a:buFont typeface="+mj-lt"/>
                  <a:buAutoNum type="arabicPeriod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Dequeue a vertex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.</a:t>
                </a:r>
              </a:p>
              <a:p>
                <a:pPr marL="914400" lvl="1" indent="-457200" algn="l">
                  <a:spcBef>
                    <a:spcPts val="0"/>
                  </a:spcBef>
                  <a:buFont typeface="+mj-lt"/>
                  <a:buAutoNum type="arabicPeriod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Find all vertices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]&gt;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]+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 </a:t>
                </a:r>
                <a:endParaRPr lang="en-US" altLang="ko-KR" sz="2000" i="1" dirty="0">
                  <a:latin typeface="Cambria Math"/>
                  <a:sym typeface="Symbol" pitchFamily="18" charset="2"/>
                </a:endParaRPr>
              </a:p>
              <a:p>
                <a:pPr marL="914400" lvl="1" indent="-457200" algn="l">
                  <a:spcBef>
                    <a:spcPts val="0"/>
                  </a:spcBef>
                  <a:buFont typeface="+mj-lt"/>
                  <a:buAutoNum type="arabicPeriod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Update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</a:rPr>
                      <m:t>,</m:t>
                    </m:r>
                    <m:r>
                      <a:rPr lang="en-US" altLang="ko-KR" sz="2000" b="1" i="1" dirty="0" smtClean="0">
                        <a:latin typeface="Cambria Math"/>
                      </a:rPr>
                      <m:t>  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𝑟𝑒𝑑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𝑢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.</a:t>
                </a:r>
              </a:p>
              <a:p>
                <a:pPr marL="914400" lvl="1" indent="-457200" algn="l">
                  <a:spcBef>
                    <a:spcPts val="0"/>
                  </a:spcBef>
                  <a:buFont typeface="+mj-lt"/>
                  <a:buAutoNum type="arabicPeriod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Place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on a queue.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u="sng" dirty="0">
                    <a:solidFill>
                      <a:srgbClr val="0000FF"/>
                    </a:solidFill>
                    <a:latin typeface="Garamond" pitchFamily="18" charset="0"/>
                  </a:rPr>
                  <a:t> Forget about the concept of known vertices.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Running time: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/>
                      </a:rPr>
                      <m:t>(|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| |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    - Each vertex can </a:t>
                </a:r>
                <a:r>
                  <a:rPr lang="en-US" altLang="ko-KR" sz="2000" dirty="0" err="1">
                    <a:latin typeface="Garamond" pitchFamily="18" charset="0"/>
                  </a:rPr>
                  <a:t>dequeue</a:t>
                </a:r>
                <a:r>
                  <a:rPr lang="en-US" altLang="ko-KR" sz="2000" dirty="0">
                    <a:latin typeface="Garamond" pitchFamily="18" charset="0"/>
                  </a:rPr>
                  <a:t> at most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|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times.</a:t>
                </a:r>
                <a:r>
                  <a:rPr lang="en-US" altLang="ko-KR" sz="2000" baseline="-25000" dirty="0">
                    <a:latin typeface="Garamond" pitchFamily="18" charset="0"/>
                    <a:sym typeface="Symbol" pitchFamily="18" charset="2"/>
                  </a:rPr>
                  <a:t>  </a:t>
                </a:r>
              </a:p>
            </p:txBody>
          </p:sp>
        </mc:Choice>
        <mc:Fallback xmlns="">
          <p:sp>
            <p:nvSpPr>
              <p:cNvPr id="3379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3337388"/>
              </a:xfrm>
              <a:prstGeom prst="rect">
                <a:avLst/>
              </a:prstGeom>
              <a:blipFill rotWithShape="1">
                <a:blip r:embed="rId3"/>
                <a:stretch>
                  <a:fillRect l="-764" t="-731" r="-1528" b="-29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42924" y="269875"/>
            <a:ext cx="8277547" cy="78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200" b="1" dirty="0">
                <a:solidFill>
                  <a:schemeClr val="accent6"/>
                </a:solidFill>
                <a:latin typeface="+mj-lt"/>
              </a:rPr>
              <a:t>Shortest Path in Presence of Negative Edge Cost (</a:t>
            </a:r>
            <a:r>
              <a:rPr lang="en-US" altLang="ko-KR" sz="3200" u="sng" dirty="0">
                <a:solidFill>
                  <a:srgbClr val="FF0000"/>
                </a:solidFill>
                <a:latin typeface="+mj-lt"/>
              </a:rPr>
              <a:t>Bellman-Ford Algorithm</a:t>
            </a:r>
            <a:r>
              <a:rPr lang="en-US" altLang="ko-KR" sz="3200" dirty="0">
                <a:solidFill>
                  <a:schemeClr val="accent6"/>
                </a:solidFill>
                <a:latin typeface="+mj-lt"/>
              </a:rPr>
              <a:t>)</a:t>
            </a:r>
            <a:endParaRPr lang="en-US" altLang="ko-KR" sz="3200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545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8757-6CF4-4315-8DC1-137A538239B7}" type="slidenum">
              <a:rPr lang="en-US" altLang="ko-KR"/>
              <a:pPr/>
              <a:t>32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Text Box 3"/>
              <p:cNvSpPr txBox="1">
                <a:spLocks noChangeArrowheads="1"/>
              </p:cNvSpPr>
              <p:nvPr/>
            </p:nvSpPr>
            <p:spPr bwMode="auto">
              <a:xfrm>
                <a:off x="487710" y="980728"/>
                <a:ext cx="7975600" cy="3077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No need for a priority queue. 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Simply modify topological sort algorithm to update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𝑣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] </m:t>
                    </m:r>
                  </m:oMath>
                </a14:m>
                <a:r>
                  <a:rPr lang="en-US" altLang="ko-KR" sz="2000" b="0" i="1" dirty="0">
                    <a:latin typeface="Garamond" pitchFamily="18" charset="0"/>
                  </a:rPr>
                  <a:t>,</a:t>
                </a:r>
                <a:r>
                  <a:rPr lang="en-US" altLang="ko-KR" sz="2000" b="0" i="1" baseline="-25000" dirty="0">
                    <a:latin typeface="Garamond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𝑝𝑟𝑒𝑑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𝑣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] 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.</a:t>
                </a: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Useful for </a:t>
                </a:r>
                <a:r>
                  <a:rPr lang="en-US" altLang="ko-KR" sz="1800" i="1" dirty="0">
                    <a:solidFill>
                      <a:srgbClr val="FF0000"/>
                    </a:solidFill>
                    <a:latin typeface="Arial" charset="0"/>
                  </a:rPr>
                  <a:t>critical path analysis</a:t>
                </a:r>
                <a:r>
                  <a:rPr lang="en-US" altLang="ko-KR" sz="2000" i="1" dirty="0">
                    <a:latin typeface="Garamond" pitchFamily="18" charset="0"/>
                  </a:rPr>
                  <a:t>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Questions  (Example: Construction project)</a:t>
                </a:r>
              </a:p>
              <a:p>
                <a:pPr marL="800100" lvl="1" indent="-342900" algn="just">
                  <a:spcBef>
                    <a:spcPct val="50000"/>
                  </a:spcBef>
                  <a:buFont typeface="Garamond" pitchFamily="18" charset="0"/>
                  <a:buChar char="–"/>
                  <a:tabLst>
                    <a:tab pos="2767013" algn="l"/>
                  </a:tabLst>
                </a:pPr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What is the earliest completion time for the project ?</a:t>
                </a:r>
              </a:p>
              <a:p>
                <a:pPr marL="800100" lvl="1" indent="-342900" algn="just">
                  <a:spcBef>
                    <a:spcPct val="50000"/>
                  </a:spcBef>
                  <a:buFont typeface="Garamond" pitchFamily="18" charset="0"/>
                  <a:buChar char="–"/>
                  <a:tabLst>
                    <a:tab pos="2767013" algn="l"/>
                  </a:tabLst>
                </a:pPr>
                <a:r>
                  <a:rPr lang="en-US" altLang="ko-KR" sz="1800" dirty="0">
                    <a:latin typeface="Garamond" pitchFamily="18" charset="0"/>
                    <a:sym typeface="Symbol" pitchFamily="18" charset="2"/>
                  </a:rPr>
                  <a:t>Which activities can be delayed, and by how long (slack time) ?</a:t>
                </a:r>
              </a:p>
              <a:p>
                <a:pPr marL="342900" indent="-342900" algn="just">
                  <a:spcBef>
                    <a:spcPct val="50000"/>
                  </a:spcBef>
                  <a:buFont typeface="Arial" pitchFamily="34" charset="0"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Critical path:  a path consisting entirely of zero-slack edges</a:t>
                </a:r>
              </a:p>
            </p:txBody>
          </p:sp>
        </mc:Choice>
        <mc:Fallback xmlns="">
          <p:sp>
            <p:nvSpPr>
              <p:cNvPr id="3481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710" y="980728"/>
                <a:ext cx="7975600" cy="3077766"/>
              </a:xfrm>
              <a:prstGeom prst="rect">
                <a:avLst/>
              </a:prstGeom>
              <a:blipFill rotWithShape="1">
                <a:blip r:embed="rId3"/>
                <a:stretch>
                  <a:fillRect l="-612" t="-990" b="-25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20" name="Group 62"/>
          <p:cNvGrpSpPr>
            <a:grpSpLocks/>
          </p:cNvGrpSpPr>
          <p:nvPr/>
        </p:nvGrpSpPr>
        <p:grpSpPr bwMode="auto">
          <a:xfrm>
            <a:off x="1979712" y="4275485"/>
            <a:ext cx="6594907" cy="2321867"/>
            <a:chOff x="524" y="1989"/>
            <a:chExt cx="4040" cy="2154"/>
          </a:xfrm>
        </p:grpSpPr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1165" y="2461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latin typeface="Times New Roman" pitchFamily="18" charset="0"/>
                </a:rPr>
                <a:t>A(3)</a:t>
              </a:r>
            </a:p>
          </p:txBody>
        </p:sp>
        <p:sp>
          <p:nvSpPr>
            <p:cNvPr id="34822" name="Line 20"/>
            <p:cNvSpPr>
              <a:spLocks noChangeShapeType="1"/>
            </p:cNvSpPr>
            <p:nvPr/>
          </p:nvSpPr>
          <p:spPr bwMode="auto">
            <a:xfrm>
              <a:off x="769" y="3186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23" name="Line 22"/>
            <p:cNvSpPr>
              <a:spLocks noChangeShapeType="1"/>
            </p:cNvSpPr>
            <p:nvPr/>
          </p:nvSpPr>
          <p:spPr bwMode="auto">
            <a:xfrm flipV="1">
              <a:off x="769" y="2676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24" name="Text Box 37"/>
            <p:cNvSpPr txBox="1">
              <a:spLocks noChangeArrowheads="1"/>
            </p:cNvSpPr>
            <p:nvPr/>
          </p:nvSpPr>
          <p:spPr bwMode="auto">
            <a:xfrm>
              <a:off x="524" y="2964"/>
              <a:ext cx="40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34825" name="Oval 38"/>
            <p:cNvSpPr>
              <a:spLocks noChangeArrowheads="1"/>
            </p:cNvSpPr>
            <p:nvPr/>
          </p:nvSpPr>
          <p:spPr bwMode="auto">
            <a:xfrm>
              <a:off x="1165" y="3386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B(2)</a:t>
              </a:r>
            </a:p>
          </p:txBody>
        </p:sp>
        <p:sp>
          <p:nvSpPr>
            <p:cNvPr id="34826" name="Oval 39"/>
            <p:cNvSpPr>
              <a:spLocks noChangeArrowheads="1"/>
            </p:cNvSpPr>
            <p:nvPr/>
          </p:nvSpPr>
          <p:spPr bwMode="auto">
            <a:xfrm>
              <a:off x="1820" y="1989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latin typeface="Times New Roman" pitchFamily="18" charset="0"/>
                </a:rPr>
                <a:t>C(3)</a:t>
              </a:r>
            </a:p>
          </p:txBody>
        </p:sp>
        <p:sp>
          <p:nvSpPr>
            <p:cNvPr id="34827" name="Line 40"/>
            <p:cNvSpPr>
              <a:spLocks noChangeShapeType="1"/>
            </p:cNvSpPr>
            <p:nvPr/>
          </p:nvSpPr>
          <p:spPr bwMode="auto">
            <a:xfrm flipV="1">
              <a:off x="1424" y="2204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28" name="Line 41"/>
            <p:cNvSpPr>
              <a:spLocks noChangeShapeType="1"/>
            </p:cNvSpPr>
            <p:nvPr/>
          </p:nvSpPr>
          <p:spPr bwMode="auto">
            <a:xfrm>
              <a:off x="1441" y="2713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29" name="Oval 42"/>
            <p:cNvSpPr>
              <a:spLocks noChangeArrowheads="1"/>
            </p:cNvSpPr>
            <p:nvPr/>
          </p:nvSpPr>
          <p:spPr bwMode="auto">
            <a:xfrm>
              <a:off x="1837" y="2921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D(2)</a:t>
              </a:r>
            </a:p>
          </p:txBody>
        </p:sp>
        <p:sp>
          <p:nvSpPr>
            <p:cNvPr id="34830" name="Line 43"/>
            <p:cNvSpPr>
              <a:spLocks noChangeShapeType="1"/>
            </p:cNvSpPr>
            <p:nvPr/>
          </p:nvSpPr>
          <p:spPr bwMode="auto">
            <a:xfrm flipV="1">
              <a:off x="1462" y="3154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1" name="Line 44"/>
            <p:cNvSpPr>
              <a:spLocks noChangeShapeType="1"/>
            </p:cNvSpPr>
            <p:nvPr/>
          </p:nvSpPr>
          <p:spPr bwMode="auto">
            <a:xfrm>
              <a:off x="1454" y="3654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2" name="Oval 45"/>
            <p:cNvSpPr>
              <a:spLocks noChangeArrowheads="1"/>
            </p:cNvSpPr>
            <p:nvPr/>
          </p:nvSpPr>
          <p:spPr bwMode="auto">
            <a:xfrm>
              <a:off x="1850" y="3854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E(1)</a:t>
              </a:r>
            </a:p>
          </p:txBody>
        </p:sp>
        <p:sp>
          <p:nvSpPr>
            <p:cNvPr id="34833" name="Oval 46"/>
            <p:cNvSpPr>
              <a:spLocks noChangeArrowheads="1"/>
            </p:cNvSpPr>
            <p:nvPr/>
          </p:nvSpPr>
          <p:spPr bwMode="auto">
            <a:xfrm>
              <a:off x="2522" y="3389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G(2)</a:t>
              </a:r>
            </a:p>
          </p:txBody>
        </p:sp>
        <p:sp>
          <p:nvSpPr>
            <p:cNvPr id="34834" name="Line 47"/>
            <p:cNvSpPr>
              <a:spLocks noChangeShapeType="1"/>
            </p:cNvSpPr>
            <p:nvPr/>
          </p:nvSpPr>
          <p:spPr bwMode="auto">
            <a:xfrm flipV="1">
              <a:off x="2147" y="3622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5" name="Line 48"/>
            <p:cNvSpPr>
              <a:spLocks noChangeShapeType="1"/>
            </p:cNvSpPr>
            <p:nvPr/>
          </p:nvSpPr>
          <p:spPr bwMode="auto">
            <a:xfrm>
              <a:off x="2130" y="3156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6" name="Line 49"/>
            <p:cNvSpPr>
              <a:spLocks noChangeShapeType="1"/>
            </p:cNvSpPr>
            <p:nvPr/>
          </p:nvSpPr>
          <p:spPr bwMode="auto">
            <a:xfrm>
              <a:off x="2122" y="2222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7" name="Oval 50"/>
            <p:cNvSpPr>
              <a:spLocks noChangeArrowheads="1"/>
            </p:cNvSpPr>
            <p:nvPr/>
          </p:nvSpPr>
          <p:spPr bwMode="auto">
            <a:xfrm>
              <a:off x="2518" y="2430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F(3)</a:t>
              </a:r>
            </a:p>
          </p:txBody>
        </p:sp>
        <p:sp>
          <p:nvSpPr>
            <p:cNvPr id="34838" name="Line 51"/>
            <p:cNvSpPr>
              <a:spLocks noChangeShapeType="1"/>
            </p:cNvSpPr>
            <p:nvPr/>
          </p:nvSpPr>
          <p:spPr bwMode="auto">
            <a:xfrm flipV="1">
              <a:off x="2143" y="2663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9" name="Line 52"/>
            <p:cNvSpPr>
              <a:spLocks noChangeShapeType="1"/>
            </p:cNvSpPr>
            <p:nvPr/>
          </p:nvSpPr>
          <p:spPr bwMode="auto">
            <a:xfrm>
              <a:off x="2807" y="2682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40" name="Oval 53"/>
            <p:cNvSpPr>
              <a:spLocks noChangeArrowheads="1"/>
            </p:cNvSpPr>
            <p:nvPr/>
          </p:nvSpPr>
          <p:spPr bwMode="auto">
            <a:xfrm>
              <a:off x="3203" y="2890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H(1)</a:t>
              </a:r>
            </a:p>
          </p:txBody>
        </p:sp>
        <p:sp>
          <p:nvSpPr>
            <p:cNvPr id="34841" name="Line 54"/>
            <p:cNvSpPr>
              <a:spLocks noChangeShapeType="1"/>
            </p:cNvSpPr>
            <p:nvPr/>
          </p:nvSpPr>
          <p:spPr bwMode="auto">
            <a:xfrm flipV="1">
              <a:off x="2828" y="3123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42" name="Text Box 55"/>
            <p:cNvSpPr txBox="1">
              <a:spLocks noChangeArrowheads="1"/>
            </p:cNvSpPr>
            <p:nvPr/>
          </p:nvSpPr>
          <p:spPr bwMode="auto">
            <a:xfrm>
              <a:off x="4113" y="2916"/>
              <a:ext cx="45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</a:rPr>
                <a:t>finish</a:t>
              </a:r>
            </a:p>
          </p:txBody>
        </p:sp>
        <p:sp>
          <p:nvSpPr>
            <p:cNvPr id="34843" name="Line 57"/>
            <p:cNvSpPr>
              <a:spLocks noChangeShapeType="1"/>
            </p:cNvSpPr>
            <p:nvPr/>
          </p:nvSpPr>
          <p:spPr bwMode="auto">
            <a:xfrm flipV="1">
              <a:off x="3517" y="3024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44" name="Oval 58"/>
            <p:cNvSpPr>
              <a:spLocks noChangeArrowheads="1"/>
            </p:cNvSpPr>
            <p:nvPr/>
          </p:nvSpPr>
          <p:spPr bwMode="auto">
            <a:xfrm>
              <a:off x="2846" y="3849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K(4)</a:t>
              </a:r>
            </a:p>
          </p:txBody>
        </p:sp>
        <p:sp>
          <p:nvSpPr>
            <p:cNvPr id="34845" name="Line 59"/>
            <p:cNvSpPr>
              <a:spLocks noChangeShapeType="1"/>
            </p:cNvSpPr>
            <p:nvPr/>
          </p:nvSpPr>
          <p:spPr bwMode="auto">
            <a:xfrm flipV="1">
              <a:off x="2174" y="401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46" name="Line 60"/>
            <p:cNvSpPr>
              <a:spLocks noChangeShapeType="1"/>
            </p:cNvSpPr>
            <p:nvPr/>
          </p:nvSpPr>
          <p:spPr bwMode="auto">
            <a:xfrm flipV="1">
              <a:off x="3077" y="3219"/>
              <a:ext cx="246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</p:grpSp>
      <p:sp>
        <p:nvSpPr>
          <p:cNvPr id="34847" name="Text Box 61"/>
          <p:cNvSpPr txBox="1">
            <a:spLocks noChangeArrowheads="1"/>
          </p:cNvSpPr>
          <p:nvPr/>
        </p:nvSpPr>
        <p:spPr bwMode="auto">
          <a:xfrm>
            <a:off x="578604" y="4343286"/>
            <a:ext cx="2146300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800" b="1" dirty="0">
                <a:latin typeface="Garamond" pitchFamily="18" charset="0"/>
              </a:rPr>
              <a:t>Activity-node graph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Acyclic Graphs</a:t>
            </a:r>
          </a:p>
        </p:txBody>
      </p:sp>
    </p:spTree>
    <p:extLst>
      <p:ext uri="{BB962C8B-B14F-4D97-AF65-F5344CB8AC3E}">
        <p14:creationId xmlns:p14="http://schemas.microsoft.com/office/powerpoint/2010/main" val="54618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B8757-6CF4-4315-8DC1-137A538239B7}" type="slidenum">
              <a:rPr lang="en-US" altLang="ko-KR"/>
              <a:pPr/>
              <a:t>33</a:t>
            </a:fld>
            <a:endParaRPr lang="en-US" altLang="ko-KR"/>
          </a:p>
        </p:txBody>
      </p:sp>
      <p:grpSp>
        <p:nvGrpSpPr>
          <p:cNvPr id="34820" name="Group 62"/>
          <p:cNvGrpSpPr>
            <a:grpSpLocks/>
          </p:cNvGrpSpPr>
          <p:nvPr/>
        </p:nvGrpSpPr>
        <p:grpSpPr bwMode="auto">
          <a:xfrm>
            <a:off x="1979712" y="1251149"/>
            <a:ext cx="6594907" cy="2321867"/>
            <a:chOff x="524" y="1989"/>
            <a:chExt cx="4040" cy="2154"/>
          </a:xfrm>
        </p:grpSpPr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1165" y="2461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latin typeface="Times New Roman" pitchFamily="18" charset="0"/>
                </a:rPr>
                <a:t>A(3)</a:t>
              </a:r>
            </a:p>
          </p:txBody>
        </p:sp>
        <p:sp>
          <p:nvSpPr>
            <p:cNvPr id="34822" name="Line 20"/>
            <p:cNvSpPr>
              <a:spLocks noChangeShapeType="1"/>
            </p:cNvSpPr>
            <p:nvPr/>
          </p:nvSpPr>
          <p:spPr bwMode="auto">
            <a:xfrm>
              <a:off x="769" y="3186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23" name="Line 22"/>
            <p:cNvSpPr>
              <a:spLocks noChangeShapeType="1"/>
            </p:cNvSpPr>
            <p:nvPr/>
          </p:nvSpPr>
          <p:spPr bwMode="auto">
            <a:xfrm flipV="1">
              <a:off x="769" y="2676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24" name="Text Box 37"/>
            <p:cNvSpPr txBox="1">
              <a:spLocks noChangeArrowheads="1"/>
            </p:cNvSpPr>
            <p:nvPr/>
          </p:nvSpPr>
          <p:spPr bwMode="auto">
            <a:xfrm>
              <a:off x="524" y="2964"/>
              <a:ext cx="40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34825" name="Oval 38"/>
            <p:cNvSpPr>
              <a:spLocks noChangeArrowheads="1"/>
            </p:cNvSpPr>
            <p:nvPr/>
          </p:nvSpPr>
          <p:spPr bwMode="auto">
            <a:xfrm>
              <a:off x="1165" y="3386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B(2)</a:t>
              </a:r>
            </a:p>
          </p:txBody>
        </p:sp>
        <p:sp>
          <p:nvSpPr>
            <p:cNvPr id="34826" name="Oval 39"/>
            <p:cNvSpPr>
              <a:spLocks noChangeArrowheads="1"/>
            </p:cNvSpPr>
            <p:nvPr/>
          </p:nvSpPr>
          <p:spPr bwMode="auto">
            <a:xfrm>
              <a:off x="1820" y="1989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latin typeface="Times New Roman" pitchFamily="18" charset="0"/>
                </a:rPr>
                <a:t>C(3)</a:t>
              </a:r>
            </a:p>
          </p:txBody>
        </p:sp>
        <p:sp>
          <p:nvSpPr>
            <p:cNvPr id="34827" name="Line 40"/>
            <p:cNvSpPr>
              <a:spLocks noChangeShapeType="1"/>
            </p:cNvSpPr>
            <p:nvPr/>
          </p:nvSpPr>
          <p:spPr bwMode="auto">
            <a:xfrm flipV="1">
              <a:off x="1424" y="2204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28" name="Line 41"/>
            <p:cNvSpPr>
              <a:spLocks noChangeShapeType="1"/>
            </p:cNvSpPr>
            <p:nvPr/>
          </p:nvSpPr>
          <p:spPr bwMode="auto">
            <a:xfrm>
              <a:off x="1441" y="2713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29" name="Oval 42"/>
            <p:cNvSpPr>
              <a:spLocks noChangeArrowheads="1"/>
            </p:cNvSpPr>
            <p:nvPr/>
          </p:nvSpPr>
          <p:spPr bwMode="auto">
            <a:xfrm>
              <a:off x="1837" y="2921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D(2)</a:t>
              </a:r>
            </a:p>
          </p:txBody>
        </p:sp>
        <p:sp>
          <p:nvSpPr>
            <p:cNvPr id="34830" name="Line 43"/>
            <p:cNvSpPr>
              <a:spLocks noChangeShapeType="1"/>
            </p:cNvSpPr>
            <p:nvPr/>
          </p:nvSpPr>
          <p:spPr bwMode="auto">
            <a:xfrm flipV="1">
              <a:off x="1462" y="3154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1" name="Line 44"/>
            <p:cNvSpPr>
              <a:spLocks noChangeShapeType="1"/>
            </p:cNvSpPr>
            <p:nvPr/>
          </p:nvSpPr>
          <p:spPr bwMode="auto">
            <a:xfrm>
              <a:off x="1454" y="3654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2" name="Oval 45"/>
            <p:cNvSpPr>
              <a:spLocks noChangeArrowheads="1"/>
            </p:cNvSpPr>
            <p:nvPr/>
          </p:nvSpPr>
          <p:spPr bwMode="auto">
            <a:xfrm>
              <a:off x="1850" y="3854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E(1)</a:t>
              </a:r>
            </a:p>
          </p:txBody>
        </p:sp>
        <p:sp>
          <p:nvSpPr>
            <p:cNvPr id="34833" name="Oval 46"/>
            <p:cNvSpPr>
              <a:spLocks noChangeArrowheads="1"/>
            </p:cNvSpPr>
            <p:nvPr/>
          </p:nvSpPr>
          <p:spPr bwMode="auto">
            <a:xfrm>
              <a:off x="2522" y="3389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G(2)</a:t>
              </a:r>
            </a:p>
          </p:txBody>
        </p:sp>
        <p:sp>
          <p:nvSpPr>
            <p:cNvPr id="34834" name="Line 47"/>
            <p:cNvSpPr>
              <a:spLocks noChangeShapeType="1"/>
            </p:cNvSpPr>
            <p:nvPr/>
          </p:nvSpPr>
          <p:spPr bwMode="auto">
            <a:xfrm flipV="1">
              <a:off x="2147" y="3622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5" name="Line 48"/>
            <p:cNvSpPr>
              <a:spLocks noChangeShapeType="1"/>
            </p:cNvSpPr>
            <p:nvPr/>
          </p:nvSpPr>
          <p:spPr bwMode="auto">
            <a:xfrm>
              <a:off x="2130" y="3156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6" name="Line 49"/>
            <p:cNvSpPr>
              <a:spLocks noChangeShapeType="1"/>
            </p:cNvSpPr>
            <p:nvPr/>
          </p:nvSpPr>
          <p:spPr bwMode="auto">
            <a:xfrm>
              <a:off x="2122" y="2222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7" name="Oval 50"/>
            <p:cNvSpPr>
              <a:spLocks noChangeArrowheads="1"/>
            </p:cNvSpPr>
            <p:nvPr/>
          </p:nvSpPr>
          <p:spPr bwMode="auto">
            <a:xfrm>
              <a:off x="2518" y="2430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F(3)</a:t>
              </a:r>
            </a:p>
          </p:txBody>
        </p:sp>
        <p:sp>
          <p:nvSpPr>
            <p:cNvPr id="34838" name="Line 51"/>
            <p:cNvSpPr>
              <a:spLocks noChangeShapeType="1"/>
            </p:cNvSpPr>
            <p:nvPr/>
          </p:nvSpPr>
          <p:spPr bwMode="auto">
            <a:xfrm flipV="1">
              <a:off x="2143" y="2663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39" name="Line 52"/>
            <p:cNvSpPr>
              <a:spLocks noChangeShapeType="1"/>
            </p:cNvSpPr>
            <p:nvPr/>
          </p:nvSpPr>
          <p:spPr bwMode="auto">
            <a:xfrm>
              <a:off x="2807" y="2682"/>
              <a:ext cx="42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40" name="Oval 53"/>
            <p:cNvSpPr>
              <a:spLocks noChangeArrowheads="1"/>
            </p:cNvSpPr>
            <p:nvPr/>
          </p:nvSpPr>
          <p:spPr bwMode="auto">
            <a:xfrm>
              <a:off x="3203" y="2890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H(1)</a:t>
              </a:r>
            </a:p>
          </p:txBody>
        </p:sp>
        <p:sp>
          <p:nvSpPr>
            <p:cNvPr id="34841" name="Line 54"/>
            <p:cNvSpPr>
              <a:spLocks noChangeShapeType="1"/>
            </p:cNvSpPr>
            <p:nvPr/>
          </p:nvSpPr>
          <p:spPr bwMode="auto">
            <a:xfrm flipV="1">
              <a:off x="2828" y="3123"/>
              <a:ext cx="3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42" name="Text Box 55"/>
            <p:cNvSpPr txBox="1">
              <a:spLocks noChangeArrowheads="1"/>
            </p:cNvSpPr>
            <p:nvPr/>
          </p:nvSpPr>
          <p:spPr bwMode="auto">
            <a:xfrm>
              <a:off x="4113" y="2916"/>
              <a:ext cx="45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</a:rPr>
                <a:t>finish</a:t>
              </a:r>
            </a:p>
          </p:txBody>
        </p:sp>
        <p:sp>
          <p:nvSpPr>
            <p:cNvPr id="34843" name="Line 57"/>
            <p:cNvSpPr>
              <a:spLocks noChangeShapeType="1"/>
            </p:cNvSpPr>
            <p:nvPr/>
          </p:nvSpPr>
          <p:spPr bwMode="auto">
            <a:xfrm flipV="1">
              <a:off x="3517" y="3024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44" name="Oval 58"/>
            <p:cNvSpPr>
              <a:spLocks noChangeArrowheads="1"/>
            </p:cNvSpPr>
            <p:nvPr/>
          </p:nvSpPr>
          <p:spPr bwMode="auto">
            <a:xfrm>
              <a:off x="2846" y="3849"/>
              <a:ext cx="287" cy="28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pitchFamily="18" charset="0"/>
                </a:rPr>
                <a:t>K(4)</a:t>
              </a:r>
            </a:p>
          </p:txBody>
        </p:sp>
        <p:sp>
          <p:nvSpPr>
            <p:cNvPr id="34845" name="Line 59"/>
            <p:cNvSpPr>
              <a:spLocks noChangeShapeType="1"/>
            </p:cNvSpPr>
            <p:nvPr/>
          </p:nvSpPr>
          <p:spPr bwMode="auto">
            <a:xfrm flipV="1">
              <a:off x="2174" y="401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34846" name="Line 60"/>
            <p:cNvSpPr>
              <a:spLocks noChangeShapeType="1"/>
            </p:cNvSpPr>
            <p:nvPr/>
          </p:nvSpPr>
          <p:spPr bwMode="auto">
            <a:xfrm flipV="1">
              <a:off x="3077" y="3219"/>
              <a:ext cx="246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 sz="1100"/>
            </a:p>
          </p:txBody>
        </p:sp>
      </p:grpSp>
      <p:sp>
        <p:nvSpPr>
          <p:cNvPr id="34847" name="Text Box 61"/>
          <p:cNvSpPr txBox="1">
            <a:spLocks noChangeArrowheads="1"/>
          </p:cNvSpPr>
          <p:nvPr/>
        </p:nvSpPr>
        <p:spPr bwMode="auto">
          <a:xfrm>
            <a:off x="364377" y="1299548"/>
            <a:ext cx="2146300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800" b="1" dirty="0">
                <a:latin typeface="Garamond" pitchFamily="18" charset="0"/>
              </a:rPr>
              <a:t>Activity-node graph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Acyclic Graphs</a:t>
            </a:r>
          </a:p>
        </p:txBody>
      </p:sp>
      <p:grpSp>
        <p:nvGrpSpPr>
          <p:cNvPr id="33" name="Group 313"/>
          <p:cNvGrpSpPr>
            <a:grpSpLocks/>
          </p:cNvGrpSpPr>
          <p:nvPr/>
        </p:nvGrpSpPr>
        <p:grpSpPr bwMode="auto">
          <a:xfrm>
            <a:off x="395536" y="4294684"/>
            <a:ext cx="8597900" cy="1893887"/>
            <a:chOff x="128" y="171"/>
            <a:chExt cx="5416" cy="1193"/>
          </a:xfrm>
        </p:grpSpPr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383" y="779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607" y="578"/>
              <a:ext cx="543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675" y="51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A/3</a:t>
              </a: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617" y="988"/>
              <a:ext cx="54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1149" y="443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1152" y="1055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547" y="759"/>
              <a:ext cx="245" cy="24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6’</a:t>
              </a: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90" y="652"/>
              <a:ext cx="17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1391" y="956"/>
              <a:ext cx="18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2192" y="422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2186" y="753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2195" y="106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390" y="547"/>
              <a:ext cx="7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402" y="1194"/>
              <a:ext cx="7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V="1">
              <a:off x="1820" y="875"/>
              <a:ext cx="3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Oval 44"/>
            <p:cNvSpPr>
              <a:spLocks noChangeArrowheads="1"/>
            </p:cNvSpPr>
            <p:nvPr/>
          </p:nvSpPr>
          <p:spPr bwMode="auto">
            <a:xfrm>
              <a:off x="3044" y="552"/>
              <a:ext cx="245" cy="24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7’</a:t>
              </a:r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3055" y="952"/>
              <a:ext cx="245" cy="24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8’</a:t>
              </a: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2471" y="1087"/>
              <a:ext cx="568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2434" y="732"/>
              <a:ext cx="602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2433" y="540"/>
              <a:ext cx="593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2437" y="916"/>
              <a:ext cx="593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3809" y="546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  <p:sp>
          <p:nvSpPr>
            <p:cNvPr id="56" name="Oval 52"/>
            <p:cNvSpPr>
              <a:spLocks noChangeArrowheads="1"/>
            </p:cNvSpPr>
            <p:nvPr/>
          </p:nvSpPr>
          <p:spPr bwMode="auto">
            <a:xfrm>
              <a:off x="3820" y="946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8</a:t>
              </a: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V="1">
              <a:off x="3313" y="675"/>
              <a:ext cx="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V="1">
              <a:off x="3316" y="1067"/>
              <a:ext cx="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V="1">
              <a:off x="2463" y="1256"/>
              <a:ext cx="18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Oval 56"/>
            <p:cNvSpPr>
              <a:spLocks noChangeArrowheads="1"/>
            </p:cNvSpPr>
            <p:nvPr/>
          </p:nvSpPr>
          <p:spPr bwMode="auto">
            <a:xfrm>
              <a:off x="4297" y="1118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9</a:t>
              </a:r>
            </a:p>
          </p:txBody>
        </p:sp>
        <p:sp>
          <p:nvSpPr>
            <p:cNvPr id="61" name="Oval 57"/>
            <p:cNvSpPr>
              <a:spLocks noChangeArrowheads="1"/>
            </p:cNvSpPr>
            <p:nvPr/>
          </p:nvSpPr>
          <p:spPr bwMode="auto">
            <a:xfrm>
              <a:off x="4610" y="729"/>
              <a:ext cx="245" cy="24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latin typeface="Garamond" pitchFamily="18" charset="0"/>
                </a:rPr>
                <a:t>10’</a:t>
              </a:r>
            </a:p>
          </p:txBody>
        </p:sp>
        <p:sp>
          <p:nvSpPr>
            <p:cNvPr id="62" name="Oval 58"/>
            <p:cNvSpPr>
              <a:spLocks noChangeArrowheads="1"/>
            </p:cNvSpPr>
            <p:nvPr/>
          </p:nvSpPr>
          <p:spPr bwMode="auto">
            <a:xfrm>
              <a:off x="5299" y="709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latin typeface="Garamond" pitchFamily="18" charset="0"/>
                </a:rPr>
                <a:t>10</a:t>
              </a: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V="1">
              <a:off x="4861" y="834"/>
              <a:ext cx="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V="1">
              <a:off x="4055" y="913"/>
              <a:ext cx="568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054" y="712"/>
              <a:ext cx="542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 flipV="1">
              <a:off x="4520" y="992"/>
              <a:ext cx="18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672" y="86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B/2</a:t>
              </a:r>
            </a:p>
          </p:txBody>
        </p:sp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1610" y="383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C/3</a:t>
              </a:r>
            </a:p>
          </p:txBody>
        </p: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1827" y="708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D/2</a:t>
              </a:r>
            </a:p>
          </p:txBody>
        </p:sp>
        <p:sp>
          <p:nvSpPr>
            <p:cNvPr id="70" name="Text Box 66"/>
            <p:cNvSpPr txBox="1">
              <a:spLocks noChangeArrowheads="1"/>
            </p:cNvSpPr>
            <p:nvPr/>
          </p:nvSpPr>
          <p:spPr bwMode="auto">
            <a:xfrm>
              <a:off x="1619" y="103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E/1</a:t>
              </a:r>
            </a:p>
          </p:txBody>
        </p:sp>
        <p:sp>
          <p:nvSpPr>
            <p:cNvPr id="71" name="Text Box 67"/>
            <p:cNvSpPr txBox="1">
              <a:spLocks noChangeArrowheads="1"/>
            </p:cNvSpPr>
            <p:nvPr/>
          </p:nvSpPr>
          <p:spPr bwMode="auto">
            <a:xfrm>
              <a:off x="2616" y="38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2616" y="62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" name="Text Box 69"/>
            <p:cNvSpPr txBox="1">
              <a:spLocks noChangeArrowheads="1"/>
            </p:cNvSpPr>
            <p:nvPr/>
          </p:nvSpPr>
          <p:spPr bwMode="auto">
            <a:xfrm>
              <a:off x="2624" y="7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70"/>
            <p:cNvSpPr txBox="1">
              <a:spLocks noChangeArrowheads="1"/>
            </p:cNvSpPr>
            <p:nvPr/>
          </p:nvSpPr>
          <p:spPr bwMode="auto">
            <a:xfrm>
              <a:off x="2624" y="98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5" name="Text Box 71"/>
            <p:cNvSpPr txBox="1">
              <a:spLocks noChangeArrowheads="1"/>
            </p:cNvSpPr>
            <p:nvPr/>
          </p:nvSpPr>
          <p:spPr bwMode="auto">
            <a:xfrm>
              <a:off x="1421" y="56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1395" y="86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" name="Text Box 73"/>
            <p:cNvSpPr txBox="1">
              <a:spLocks noChangeArrowheads="1"/>
            </p:cNvSpPr>
            <p:nvPr/>
          </p:nvSpPr>
          <p:spPr bwMode="auto">
            <a:xfrm>
              <a:off x="4203" y="57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" name="Text Box 74"/>
            <p:cNvSpPr txBox="1">
              <a:spLocks noChangeArrowheads="1"/>
            </p:cNvSpPr>
            <p:nvPr/>
          </p:nvSpPr>
          <p:spPr bwMode="auto">
            <a:xfrm>
              <a:off x="4211" y="7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9" name="Text Box 75"/>
            <p:cNvSpPr txBox="1">
              <a:spLocks noChangeArrowheads="1"/>
            </p:cNvSpPr>
            <p:nvPr/>
          </p:nvSpPr>
          <p:spPr bwMode="auto">
            <a:xfrm>
              <a:off x="4483" y="94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0" name="Text Box 76"/>
            <p:cNvSpPr txBox="1">
              <a:spLocks noChangeArrowheads="1"/>
            </p:cNvSpPr>
            <p:nvPr/>
          </p:nvSpPr>
          <p:spPr bwMode="auto">
            <a:xfrm>
              <a:off x="3392" y="505"/>
              <a:ext cx="2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F/3</a:t>
              </a:r>
            </a:p>
          </p:txBody>
        </p:sp>
        <p:sp>
          <p:nvSpPr>
            <p:cNvPr id="81" name="Text Box 77"/>
            <p:cNvSpPr txBox="1">
              <a:spLocks noChangeArrowheads="1"/>
            </p:cNvSpPr>
            <p:nvPr/>
          </p:nvSpPr>
          <p:spPr bwMode="auto">
            <a:xfrm>
              <a:off x="3403" y="889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G/2</a:t>
              </a:r>
            </a:p>
          </p:txBody>
        </p:sp>
        <p:sp>
          <p:nvSpPr>
            <p:cNvPr id="82" name="Text Box 78"/>
            <p:cNvSpPr txBox="1">
              <a:spLocks noChangeArrowheads="1"/>
            </p:cNvSpPr>
            <p:nvPr/>
          </p:nvSpPr>
          <p:spPr bwMode="auto">
            <a:xfrm>
              <a:off x="3395" y="1097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K/4</a:t>
              </a:r>
            </a:p>
          </p:txBody>
        </p:sp>
        <p:sp>
          <p:nvSpPr>
            <p:cNvPr id="83" name="Text Box 79"/>
            <p:cNvSpPr txBox="1">
              <a:spLocks noChangeArrowheads="1"/>
            </p:cNvSpPr>
            <p:nvPr/>
          </p:nvSpPr>
          <p:spPr bwMode="auto">
            <a:xfrm>
              <a:off x="4913" y="659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H/1</a:t>
              </a:r>
            </a:p>
          </p:txBody>
        </p:sp>
        <p:sp>
          <p:nvSpPr>
            <p:cNvPr id="84" name="Text Box 180"/>
            <p:cNvSpPr txBox="1">
              <a:spLocks noChangeArrowheads="1"/>
            </p:cNvSpPr>
            <p:nvPr/>
          </p:nvSpPr>
          <p:spPr bwMode="auto">
            <a:xfrm>
              <a:off x="128" y="171"/>
              <a:ext cx="1206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Garamond" pitchFamily="18" charset="0"/>
                </a:rPr>
                <a:t>Event Node Graph</a:t>
              </a:r>
            </a:p>
          </p:txBody>
        </p:sp>
      </p:grpSp>
      <p:sp>
        <p:nvSpPr>
          <p:cNvPr id="85" name="Rectangle 188"/>
          <p:cNvSpPr>
            <a:spLocks noChangeArrowheads="1"/>
          </p:cNvSpPr>
          <p:nvPr/>
        </p:nvSpPr>
        <p:spPr bwMode="auto">
          <a:xfrm>
            <a:off x="735261" y="4293096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altLang="ko-KR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>
            <a:off x="3871368" y="3717032"/>
            <a:ext cx="801808" cy="57765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88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B6E17-2B6D-414F-A941-E7B3D57F421F}" type="slidenum">
              <a:rPr lang="en-US" altLang="ko-KR"/>
              <a:pPr/>
              <a:t>34</a:t>
            </a:fld>
            <a:endParaRPr lang="en-US" altLang="ko-KR"/>
          </a:p>
        </p:txBody>
      </p:sp>
      <p:grpSp>
        <p:nvGrpSpPr>
          <p:cNvPr id="36918" name="Group 314"/>
          <p:cNvGrpSpPr>
            <a:grpSpLocks/>
          </p:cNvGrpSpPr>
          <p:nvPr/>
        </p:nvGrpSpPr>
        <p:grpSpPr bwMode="auto">
          <a:xfrm>
            <a:off x="539552" y="116632"/>
            <a:ext cx="8312150" cy="2400301"/>
            <a:chOff x="282" y="1262"/>
            <a:chExt cx="5236" cy="1512"/>
          </a:xfrm>
        </p:grpSpPr>
        <p:sp>
          <p:nvSpPr>
            <p:cNvPr id="36919" name="Oval 130"/>
            <p:cNvSpPr>
              <a:spLocks noChangeArrowheads="1"/>
            </p:cNvSpPr>
            <p:nvPr/>
          </p:nvSpPr>
          <p:spPr bwMode="auto">
            <a:xfrm>
              <a:off x="357" y="2138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36920" name="Line 131"/>
            <p:cNvSpPr>
              <a:spLocks noChangeShapeType="1"/>
            </p:cNvSpPr>
            <p:nvPr/>
          </p:nvSpPr>
          <p:spPr bwMode="auto">
            <a:xfrm flipV="1">
              <a:off x="581" y="1937"/>
              <a:ext cx="543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1" name="Text Box 132"/>
            <p:cNvSpPr txBox="1">
              <a:spLocks noChangeArrowheads="1"/>
            </p:cNvSpPr>
            <p:nvPr/>
          </p:nvSpPr>
          <p:spPr bwMode="auto">
            <a:xfrm>
              <a:off x="649" y="1875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A/3</a:t>
              </a:r>
            </a:p>
          </p:txBody>
        </p:sp>
        <p:sp>
          <p:nvSpPr>
            <p:cNvPr id="36922" name="Line 133"/>
            <p:cNvSpPr>
              <a:spLocks noChangeShapeType="1"/>
            </p:cNvSpPr>
            <p:nvPr/>
          </p:nvSpPr>
          <p:spPr bwMode="auto">
            <a:xfrm>
              <a:off x="591" y="2347"/>
              <a:ext cx="54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3" name="Oval 134"/>
            <p:cNvSpPr>
              <a:spLocks noChangeArrowheads="1"/>
            </p:cNvSpPr>
            <p:nvPr/>
          </p:nvSpPr>
          <p:spPr bwMode="auto">
            <a:xfrm>
              <a:off x="1123" y="1802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36924" name="Oval 135"/>
            <p:cNvSpPr>
              <a:spLocks noChangeArrowheads="1"/>
            </p:cNvSpPr>
            <p:nvPr/>
          </p:nvSpPr>
          <p:spPr bwMode="auto">
            <a:xfrm>
              <a:off x="1126" y="241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36925" name="Oval 136"/>
            <p:cNvSpPr>
              <a:spLocks noChangeArrowheads="1"/>
            </p:cNvSpPr>
            <p:nvPr/>
          </p:nvSpPr>
          <p:spPr bwMode="auto">
            <a:xfrm>
              <a:off x="1521" y="2118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6’</a:t>
              </a:r>
            </a:p>
          </p:txBody>
        </p:sp>
        <p:sp>
          <p:nvSpPr>
            <p:cNvPr id="36926" name="Line 137"/>
            <p:cNvSpPr>
              <a:spLocks noChangeShapeType="1"/>
            </p:cNvSpPr>
            <p:nvPr/>
          </p:nvSpPr>
          <p:spPr bwMode="auto">
            <a:xfrm>
              <a:off x="1364" y="2011"/>
              <a:ext cx="17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7" name="Line 138"/>
            <p:cNvSpPr>
              <a:spLocks noChangeShapeType="1"/>
            </p:cNvSpPr>
            <p:nvPr/>
          </p:nvSpPr>
          <p:spPr bwMode="auto">
            <a:xfrm flipV="1">
              <a:off x="1365" y="2315"/>
              <a:ext cx="18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8" name="Oval 139"/>
            <p:cNvSpPr>
              <a:spLocks noChangeArrowheads="1"/>
            </p:cNvSpPr>
            <p:nvPr/>
          </p:nvSpPr>
          <p:spPr bwMode="auto">
            <a:xfrm>
              <a:off x="2166" y="1781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36929" name="Oval 140"/>
            <p:cNvSpPr>
              <a:spLocks noChangeArrowheads="1"/>
            </p:cNvSpPr>
            <p:nvPr/>
          </p:nvSpPr>
          <p:spPr bwMode="auto">
            <a:xfrm>
              <a:off x="2160" y="2136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36930" name="Oval 141"/>
            <p:cNvSpPr>
              <a:spLocks noChangeArrowheads="1"/>
            </p:cNvSpPr>
            <p:nvPr/>
          </p:nvSpPr>
          <p:spPr bwMode="auto">
            <a:xfrm>
              <a:off x="2169" y="2487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36931" name="Line 142"/>
            <p:cNvSpPr>
              <a:spLocks noChangeShapeType="1"/>
            </p:cNvSpPr>
            <p:nvPr/>
          </p:nvSpPr>
          <p:spPr bwMode="auto">
            <a:xfrm flipV="1">
              <a:off x="1364" y="1906"/>
              <a:ext cx="7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2" name="Line 143"/>
            <p:cNvSpPr>
              <a:spLocks noChangeShapeType="1"/>
            </p:cNvSpPr>
            <p:nvPr/>
          </p:nvSpPr>
          <p:spPr bwMode="auto">
            <a:xfrm flipV="1">
              <a:off x="1376" y="2553"/>
              <a:ext cx="7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3" name="Line 144"/>
            <p:cNvSpPr>
              <a:spLocks noChangeShapeType="1"/>
            </p:cNvSpPr>
            <p:nvPr/>
          </p:nvSpPr>
          <p:spPr bwMode="auto">
            <a:xfrm flipV="1">
              <a:off x="1794" y="2234"/>
              <a:ext cx="3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4" name="Oval 145"/>
            <p:cNvSpPr>
              <a:spLocks noChangeArrowheads="1"/>
            </p:cNvSpPr>
            <p:nvPr/>
          </p:nvSpPr>
          <p:spPr bwMode="auto">
            <a:xfrm>
              <a:off x="3018" y="1911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7’</a:t>
              </a:r>
            </a:p>
          </p:txBody>
        </p:sp>
        <p:sp>
          <p:nvSpPr>
            <p:cNvPr id="36935" name="Oval 146"/>
            <p:cNvSpPr>
              <a:spLocks noChangeArrowheads="1"/>
            </p:cNvSpPr>
            <p:nvPr/>
          </p:nvSpPr>
          <p:spPr bwMode="auto">
            <a:xfrm>
              <a:off x="3029" y="2311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8’</a:t>
              </a:r>
            </a:p>
          </p:txBody>
        </p:sp>
        <p:sp>
          <p:nvSpPr>
            <p:cNvPr id="36936" name="Line 147"/>
            <p:cNvSpPr>
              <a:spLocks noChangeShapeType="1"/>
            </p:cNvSpPr>
            <p:nvPr/>
          </p:nvSpPr>
          <p:spPr bwMode="auto">
            <a:xfrm flipV="1">
              <a:off x="2445" y="2446"/>
              <a:ext cx="568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7" name="Line 148"/>
            <p:cNvSpPr>
              <a:spLocks noChangeShapeType="1"/>
            </p:cNvSpPr>
            <p:nvPr/>
          </p:nvSpPr>
          <p:spPr bwMode="auto">
            <a:xfrm flipV="1">
              <a:off x="2408" y="2091"/>
              <a:ext cx="602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8" name="Line 149"/>
            <p:cNvSpPr>
              <a:spLocks noChangeShapeType="1"/>
            </p:cNvSpPr>
            <p:nvPr/>
          </p:nvSpPr>
          <p:spPr bwMode="auto">
            <a:xfrm>
              <a:off x="2407" y="1899"/>
              <a:ext cx="593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9" name="Line 150"/>
            <p:cNvSpPr>
              <a:spLocks noChangeShapeType="1"/>
            </p:cNvSpPr>
            <p:nvPr/>
          </p:nvSpPr>
          <p:spPr bwMode="auto">
            <a:xfrm>
              <a:off x="2411" y="2275"/>
              <a:ext cx="593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0" name="Oval 151"/>
            <p:cNvSpPr>
              <a:spLocks noChangeArrowheads="1"/>
            </p:cNvSpPr>
            <p:nvPr/>
          </p:nvSpPr>
          <p:spPr bwMode="auto">
            <a:xfrm>
              <a:off x="3783" y="1905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  <p:sp>
          <p:nvSpPr>
            <p:cNvPr id="36941" name="Oval 152"/>
            <p:cNvSpPr>
              <a:spLocks noChangeArrowheads="1"/>
            </p:cNvSpPr>
            <p:nvPr/>
          </p:nvSpPr>
          <p:spPr bwMode="auto">
            <a:xfrm>
              <a:off x="3794" y="2305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8</a:t>
              </a:r>
            </a:p>
          </p:txBody>
        </p:sp>
        <p:sp>
          <p:nvSpPr>
            <p:cNvPr id="36942" name="Line 153"/>
            <p:cNvSpPr>
              <a:spLocks noChangeShapeType="1"/>
            </p:cNvSpPr>
            <p:nvPr/>
          </p:nvSpPr>
          <p:spPr bwMode="auto">
            <a:xfrm flipV="1">
              <a:off x="3287" y="2034"/>
              <a:ext cx="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3" name="Line 154"/>
            <p:cNvSpPr>
              <a:spLocks noChangeShapeType="1"/>
            </p:cNvSpPr>
            <p:nvPr/>
          </p:nvSpPr>
          <p:spPr bwMode="auto">
            <a:xfrm flipV="1">
              <a:off x="3290" y="2426"/>
              <a:ext cx="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4" name="Line 155"/>
            <p:cNvSpPr>
              <a:spLocks noChangeShapeType="1"/>
            </p:cNvSpPr>
            <p:nvPr/>
          </p:nvSpPr>
          <p:spPr bwMode="auto">
            <a:xfrm flipV="1">
              <a:off x="2437" y="2615"/>
              <a:ext cx="18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5" name="Oval 156"/>
            <p:cNvSpPr>
              <a:spLocks noChangeArrowheads="1"/>
            </p:cNvSpPr>
            <p:nvPr/>
          </p:nvSpPr>
          <p:spPr bwMode="auto">
            <a:xfrm>
              <a:off x="4271" y="2477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9</a:t>
              </a:r>
            </a:p>
          </p:txBody>
        </p:sp>
        <p:sp>
          <p:nvSpPr>
            <p:cNvPr id="36946" name="Oval 157"/>
            <p:cNvSpPr>
              <a:spLocks noChangeArrowheads="1"/>
            </p:cNvSpPr>
            <p:nvPr/>
          </p:nvSpPr>
          <p:spPr bwMode="auto">
            <a:xfrm>
              <a:off x="4584" y="2088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10’</a:t>
              </a:r>
            </a:p>
          </p:txBody>
        </p:sp>
        <p:sp>
          <p:nvSpPr>
            <p:cNvPr id="36947" name="Oval 158"/>
            <p:cNvSpPr>
              <a:spLocks noChangeArrowheads="1"/>
            </p:cNvSpPr>
            <p:nvPr/>
          </p:nvSpPr>
          <p:spPr bwMode="auto">
            <a:xfrm>
              <a:off x="5273" y="2068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10</a:t>
              </a:r>
            </a:p>
          </p:txBody>
        </p:sp>
        <p:sp>
          <p:nvSpPr>
            <p:cNvPr id="36948" name="Line 159"/>
            <p:cNvSpPr>
              <a:spLocks noChangeShapeType="1"/>
            </p:cNvSpPr>
            <p:nvPr/>
          </p:nvSpPr>
          <p:spPr bwMode="auto">
            <a:xfrm flipV="1">
              <a:off x="4835" y="2193"/>
              <a:ext cx="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49" name="Line 160"/>
            <p:cNvSpPr>
              <a:spLocks noChangeShapeType="1"/>
            </p:cNvSpPr>
            <p:nvPr/>
          </p:nvSpPr>
          <p:spPr bwMode="auto">
            <a:xfrm flipV="1">
              <a:off x="4029" y="2272"/>
              <a:ext cx="568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0" name="Line 161"/>
            <p:cNvSpPr>
              <a:spLocks noChangeShapeType="1"/>
            </p:cNvSpPr>
            <p:nvPr/>
          </p:nvSpPr>
          <p:spPr bwMode="auto">
            <a:xfrm>
              <a:off x="4028" y="2071"/>
              <a:ext cx="542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1" name="Line 162"/>
            <p:cNvSpPr>
              <a:spLocks noChangeShapeType="1"/>
            </p:cNvSpPr>
            <p:nvPr/>
          </p:nvSpPr>
          <p:spPr bwMode="auto">
            <a:xfrm flipV="1">
              <a:off x="4494" y="2351"/>
              <a:ext cx="18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52" name="Text Box 163"/>
            <p:cNvSpPr txBox="1">
              <a:spLocks noChangeArrowheads="1"/>
            </p:cNvSpPr>
            <p:nvPr/>
          </p:nvSpPr>
          <p:spPr bwMode="auto">
            <a:xfrm>
              <a:off x="646" y="2225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B/2</a:t>
              </a:r>
            </a:p>
          </p:txBody>
        </p:sp>
        <p:sp>
          <p:nvSpPr>
            <p:cNvPr id="36953" name="Text Box 164"/>
            <p:cNvSpPr txBox="1">
              <a:spLocks noChangeArrowheads="1"/>
            </p:cNvSpPr>
            <p:nvPr/>
          </p:nvSpPr>
          <p:spPr bwMode="auto">
            <a:xfrm>
              <a:off x="1584" y="1734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C/3</a:t>
              </a:r>
            </a:p>
          </p:txBody>
        </p:sp>
        <p:sp>
          <p:nvSpPr>
            <p:cNvPr id="36954" name="Text Box 165"/>
            <p:cNvSpPr txBox="1">
              <a:spLocks noChangeArrowheads="1"/>
            </p:cNvSpPr>
            <p:nvPr/>
          </p:nvSpPr>
          <p:spPr bwMode="auto">
            <a:xfrm>
              <a:off x="1801" y="2067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D/2</a:t>
              </a:r>
            </a:p>
          </p:txBody>
        </p:sp>
        <p:sp>
          <p:nvSpPr>
            <p:cNvPr id="36955" name="Text Box 166"/>
            <p:cNvSpPr txBox="1">
              <a:spLocks noChangeArrowheads="1"/>
            </p:cNvSpPr>
            <p:nvPr/>
          </p:nvSpPr>
          <p:spPr bwMode="auto">
            <a:xfrm>
              <a:off x="1593" y="2395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E/1</a:t>
              </a:r>
            </a:p>
          </p:txBody>
        </p:sp>
        <p:sp>
          <p:nvSpPr>
            <p:cNvPr id="36956" name="Text Box 167"/>
            <p:cNvSpPr txBox="1">
              <a:spLocks noChangeArrowheads="1"/>
            </p:cNvSpPr>
            <p:nvPr/>
          </p:nvSpPr>
          <p:spPr bwMode="auto">
            <a:xfrm>
              <a:off x="2590" y="167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57" name="Text Box 168"/>
            <p:cNvSpPr txBox="1">
              <a:spLocks noChangeArrowheads="1"/>
            </p:cNvSpPr>
            <p:nvPr/>
          </p:nvSpPr>
          <p:spPr bwMode="auto">
            <a:xfrm>
              <a:off x="2590" y="19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58" name="Text Box 169"/>
            <p:cNvSpPr txBox="1">
              <a:spLocks noChangeArrowheads="1"/>
            </p:cNvSpPr>
            <p:nvPr/>
          </p:nvSpPr>
          <p:spPr bwMode="auto">
            <a:xfrm>
              <a:off x="2598" y="215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59" name="Text Box 170"/>
            <p:cNvSpPr txBox="1">
              <a:spLocks noChangeArrowheads="1"/>
            </p:cNvSpPr>
            <p:nvPr/>
          </p:nvSpPr>
          <p:spPr bwMode="auto">
            <a:xfrm>
              <a:off x="2598" y="234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60" name="Text Box 171"/>
            <p:cNvSpPr txBox="1">
              <a:spLocks noChangeArrowheads="1"/>
            </p:cNvSpPr>
            <p:nvPr/>
          </p:nvSpPr>
          <p:spPr bwMode="auto">
            <a:xfrm>
              <a:off x="1395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61" name="Text Box 172"/>
            <p:cNvSpPr txBox="1">
              <a:spLocks noChangeArrowheads="1"/>
            </p:cNvSpPr>
            <p:nvPr/>
          </p:nvSpPr>
          <p:spPr bwMode="auto">
            <a:xfrm>
              <a:off x="1369" y="222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62" name="Text Box 173"/>
            <p:cNvSpPr txBox="1">
              <a:spLocks noChangeArrowheads="1"/>
            </p:cNvSpPr>
            <p:nvPr/>
          </p:nvSpPr>
          <p:spPr bwMode="auto">
            <a:xfrm>
              <a:off x="4177" y="19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63" name="Text Box 174"/>
            <p:cNvSpPr txBox="1">
              <a:spLocks noChangeArrowheads="1"/>
            </p:cNvSpPr>
            <p:nvPr/>
          </p:nvSpPr>
          <p:spPr bwMode="auto">
            <a:xfrm>
              <a:off x="4185" y="215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64" name="Text Box 175"/>
            <p:cNvSpPr txBox="1">
              <a:spLocks noChangeArrowheads="1"/>
            </p:cNvSpPr>
            <p:nvPr/>
          </p:nvSpPr>
          <p:spPr bwMode="auto">
            <a:xfrm>
              <a:off x="4457" y="229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65" name="Text Box 176"/>
            <p:cNvSpPr txBox="1">
              <a:spLocks noChangeArrowheads="1"/>
            </p:cNvSpPr>
            <p:nvPr/>
          </p:nvSpPr>
          <p:spPr bwMode="auto">
            <a:xfrm>
              <a:off x="3366" y="1864"/>
              <a:ext cx="2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F/3</a:t>
              </a:r>
            </a:p>
          </p:txBody>
        </p:sp>
        <p:sp>
          <p:nvSpPr>
            <p:cNvPr id="36966" name="Text Box 177"/>
            <p:cNvSpPr txBox="1">
              <a:spLocks noChangeArrowheads="1"/>
            </p:cNvSpPr>
            <p:nvPr/>
          </p:nvSpPr>
          <p:spPr bwMode="auto">
            <a:xfrm>
              <a:off x="3377" y="224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G/2</a:t>
              </a:r>
            </a:p>
          </p:txBody>
        </p:sp>
        <p:sp>
          <p:nvSpPr>
            <p:cNvPr id="36967" name="Text Box 178"/>
            <p:cNvSpPr txBox="1">
              <a:spLocks noChangeArrowheads="1"/>
            </p:cNvSpPr>
            <p:nvPr/>
          </p:nvSpPr>
          <p:spPr bwMode="auto">
            <a:xfrm>
              <a:off x="3377" y="2582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K/4</a:t>
              </a:r>
            </a:p>
          </p:txBody>
        </p:sp>
        <p:sp>
          <p:nvSpPr>
            <p:cNvPr id="36968" name="Text Box 179"/>
            <p:cNvSpPr txBox="1">
              <a:spLocks noChangeArrowheads="1"/>
            </p:cNvSpPr>
            <p:nvPr/>
          </p:nvSpPr>
          <p:spPr bwMode="auto">
            <a:xfrm>
              <a:off x="4887" y="2018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H/1</a:t>
              </a:r>
            </a:p>
          </p:txBody>
        </p:sp>
        <p:sp>
          <p:nvSpPr>
            <p:cNvPr id="36969" name="Text Box 181"/>
            <p:cNvSpPr txBox="1">
              <a:spLocks noChangeArrowheads="1"/>
            </p:cNvSpPr>
            <p:nvPr/>
          </p:nvSpPr>
          <p:spPr bwMode="auto">
            <a:xfrm>
              <a:off x="282" y="1262"/>
              <a:ext cx="1777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Garamond" pitchFamily="18" charset="0"/>
                </a:rPr>
                <a:t>Earliest Completion Time</a:t>
              </a:r>
            </a:p>
          </p:txBody>
        </p:sp>
      </p:grpSp>
      <p:grpSp>
        <p:nvGrpSpPr>
          <p:cNvPr id="4" name="Group 311"/>
          <p:cNvGrpSpPr>
            <a:grpSpLocks/>
          </p:cNvGrpSpPr>
          <p:nvPr/>
        </p:nvGrpSpPr>
        <p:grpSpPr bwMode="auto">
          <a:xfrm>
            <a:off x="723702" y="721469"/>
            <a:ext cx="8120063" cy="1403350"/>
            <a:chOff x="408" y="1643"/>
            <a:chExt cx="5115" cy="884"/>
          </a:xfrm>
        </p:grpSpPr>
        <p:sp>
          <p:nvSpPr>
            <p:cNvPr id="36971" name="Text Box 233"/>
            <p:cNvSpPr txBox="1">
              <a:spLocks noChangeArrowheads="1"/>
            </p:cNvSpPr>
            <p:nvPr/>
          </p:nvSpPr>
          <p:spPr bwMode="auto">
            <a:xfrm>
              <a:off x="408" y="2005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72" name="Text Box 234"/>
            <p:cNvSpPr txBox="1">
              <a:spLocks noChangeArrowheads="1"/>
            </p:cNvSpPr>
            <p:nvPr/>
          </p:nvSpPr>
          <p:spPr bwMode="auto">
            <a:xfrm>
              <a:off x="1172" y="1663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73" name="Text Box 235"/>
            <p:cNvSpPr txBox="1">
              <a:spLocks noChangeArrowheads="1"/>
            </p:cNvSpPr>
            <p:nvPr/>
          </p:nvSpPr>
          <p:spPr bwMode="auto">
            <a:xfrm>
              <a:off x="1166" y="226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74" name="Text Box 236"/>
            <p:cNvSpPr txBox="1">
              <a:spLocks noChangeArrowheads="1"/>
            </p:cNvSpPr>
            <p:nvPr/>
          </p:nvSpPr>
          <p:spPr bwMode="auto">
            <a:xfrm>
              <a:off x="1564" y="1971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75" name="Text Box 237"/>
            <p:cNvSpPr txBox="1">
              <a:spLocks noChangeArrowheads="1"/>
            </p:cNvSpPr>
            <p:nvPr/>
          </p:nvSpPr>
          <p:spPr bwMode="auto">
            <a:xfrm>
              <a:off x="2202" y="1643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76" name="Text Box 238"/>
            <p:cNvSpPr txBox="1">
              <a:spLocks noChangeArrowheads="1"/>
            </p:cNvSpPr>
            <p:nvPr/>
          </p:nvSpPr>
          <p:spPr bwMode="auto">
            <a:xfrm>
              <a:off x="2212" y="2005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77" name="Text Box 239"/>
            <p:cNvSpPr txBox="1">
              <a:spLocks noChangeArrowheads="1"/>
            </p:cNvSpPr>
            <p:nvPr/>
          </p:nvSpPr>
          <p:spPr bwMode="auto">
            <a:xfrm>
              <a:off x="2214" y="235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78" name="Text Box 240"/>
            <p:cNvSpPr txBox="1">
              <a:spLocks noChangeArrowheads="1"/>
            </p:cNvSpPr>
            <p:nvPr/>
          </p:nvSpPr>
          <p:spPr bwMode="auto">
            <a:xfrm>
              <a:off x="3051" y="178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79" name="Text Box 241"/>
            <p:cNvSpPr txBox="1">
              <a:spLocks noChangeArrowheads="1"/>
            </p:cNvSpPr>
            <p:nvPr/>
          </p:nvSpPr>
          <p:spPr bwMode="auto">
            <a:xfrm>
              <a:off x="3069" y="2170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80" name="Text Box 242"/>
            <p:cNvSpPr txBox="1">
              <a:spLocks noChangeArrowheads="1"/>
            </p:cNvSpPr>
            <p:nvPr/>
          </p:nvSpPr>
          <p:spPr bwMode="auto">
            <a:xfrm>
              <a:off x="3824" y="17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981" name="Text Box 243"/>
            <p:cNvSpPr txBox="1">
              <a:spLocks noChangeArrowheads="1"/>
            </p:cNvSpPr>
            <p:nvPr/>
          </p:nvSpPr>
          <p:spPr bwMode="auto">
            <a:xfrm>
              <a:off x="3841" y="2171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982" name="Text Box 244"/>
            <p:cNvSpPr txBox="1">
              <a:spLocks noChangeArrowheads="1"/>
            </p:cNvSpPr>
            <p:nvPr/>
          </p:nvSpPr>
          <p:spPr bwMode="auto">
            <a:xfrm>
              <a:off x="4292" y="2343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983" name="Text Box 245"/>
            <p:cNvSpPr txBox="1">
              <a:spLocks noChangeArrowheads="1"/>
            </p:cNvSpPr>
            <p:nvPr/>
          </p:nvSpPr>
          <p:spPr bwMode="auto">
            <a:xfrm>
              <a:off x="4623" y="1945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984" name="Text Box 246"/>
            <p:cNvSpPr txBox="1">
              <a:spLocks noChangeArrowheads="1"/>
            </p:cNvSpPr>
            <p:nvPr/>
          </p:nvSpPr>
          <p:spPr bwMode="auto">
            <a:xfrm>
              <a:off x="5311" y="1922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315"/>
          <p:cNvGrpSpPr>
            <a:grpSpLocks/>
          </p:cNvGrpSpPr>
          <p:nvPr/>
        </p:nvGrpSpPr>
        <p:grpSpPr bwMode="auto">
          <a:xfrm>
            <a:off x="549077" y="2476797"/>
            <a:ext cx="8251825" cy="2178051"/>
            <a:chOff x="288" y="2824"/>
            <a:chExt cx="5198" cy="1372"/>
          </a:xfrm>
        </p:grpSpPr>
        <p:sp>
          <p:nvSpPr>
            <p:cNvPr id="36986" name="Text Box 182"/>
            <p:cNvSpPr txBox="1">
              <a:spLocks noChangeArrowheads="1"/>
            </p:cNvSpPr>
            <p:nvPr/>
          </p:nvSpPr>
          <p:spPr bwMode="auto">
            <a:xfrm>
              <a:off x="288" y="2824"/>
              <a:ext cx="1626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Garamond" pitchFamily="18" charset="0"/>
                </a:rPr>
                <a:t>Latest Completion Time</a:t>
              </a:r>
            </a:p>
          </p:txBody>
        </p:sp>
        <p:sp>
          <p:nvSpPr>
            <p:cNvPr id="36987" name="Oval 247"/>
            <p:cNvSpPr>
              <a:spLocks noChangeArrowheads="1"/>
            </p:cNvSpPr>
            <p:nvPr/>
          </p:nvSpPr>
          <p:spPr bwMode="auto">
            <a:xfrm>
              <a:off x="325" y="357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36988" name="Line 248"/>
            <p:cNvSpPr>
              <a:spLocks noChangeShapeType="1"/>
            </p:cNvSpPr>
            <p:nvPr/>
          </p:nvSpPr>
          <p:spPr bwMode="auto">
            <a:xfrm flipV="1">
              <a:off x="549" y="3373"/>
              <a:ext cx="543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89" name="Text Box 249"/>
            <p:cNvSpPr txBox="1">
              <a:spLocks noChangeArrowheads="1"/>
            </p:cNvSpPr>
            <p:nvPr/>
          </p:nvSpPr>
          <p:spPr bwMode="auto">
            <a:xfrm>
              <a:off x="617" y="3311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A/3</a:t>
              </a:r>
            </a:p>
          </p:txBody>
        </p:sp>
        <p:sp>
          <p:nvSpPr>
            <p:cNvPr id="36990" name="Line 250"/>
            <p:cNvSpPr>
              <a:spLocks noChangeShapeType="1"/>
            </p:cNvSpPr>
            <p:nvPr/>
          </p:nvSpPr>
          <p:spPr bwMode="auto">
            <a:xfrm>
              <a:off x="559" y="3783"/>
              <a:ext cx="54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91" name="Oval 251"/>
            <p:cNvSpPr>
              <a:spLocks noChangeArrowheads="1"/>
            </p:cNvSpPr>
            <p:nvPr/>
          </p:nvSpPr>
          <p:spPr bwMode="auto">
            <a:xfrm>
              <a:off x="1091" y="3238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36992" name="Oval 252"/>
            <p:cNvSpPr>
              <a:spLocks noChangeArrowheads="1"/>
            </p:cNvSpPr>
            <p:nvPr/>
          </p:nvSpPr>
          <p:spPr bwMode="auto">
            <a:xfrm>
              <a:off x="1094" y="3850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36993" name="Oval 253"/>
            <p:cNvSpPr>
              <a:spLocks noChangeArrowheads="1"/>
            </p:cNvSpPr>
            <p:nvPr/>
          </p:nvSpPr>
          <p:spPr bwMode="auto">
            <a:xfrm>
              <a:off x="1489" y="355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6’</a:t>
              </a:r>
            </a:p>
          </p:txBody>
        </p:sp>
        <p:sp>
          <p:nvSpPr>
            <p:cNvPr id="36994" name="Line 254"/>
            <p:cNvSpPr>
              <a:spLocks noChangeShapeType="1"/>
            </p:cNvSpPr>
            <p:nvPr/>
          </p:nvSpPr>
          <p:spPr bwMode="auto">
            <a:xfrm>
              <a:off x="1332" y="3447"/>
              <a:ext cx="17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95" name="Line 255"/>
            <p:cNvSpPr>
              <a:spLocks noChangeShapeType="1"/>
            </p:cNvSpPr>
            <p:nvPr/>
          </p:nvSpPr>
          <p:spPr bwMode="auto">
            <a:xfrm flipV="1">
              <a:off x="1333" y="3751"/>
              <a:ext cx="18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96" name="Oval 256"/>
            <p:cNvSpPr>
              <a:spLocks noChangeArrowheads="1"/>
            </p:cNvSpPr>
            <p:nvPr/>
          </p:nvSpPr>
          <p:spPr bwMode="auto">
            <a:xfrm>
              <a:off x="2134" y="3217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36997" name="Oval 257"/>
            <p:cNvSpPr>
              <a:spLocks noChangeArrowheads="1"/>
            </p:cNvSpPr>
            <p:nvPr/>
          </p:nvSpPr>
          <p:spPr bwMode="auto">
            <a:xfrm>
              <a:off x="2128" y="3572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36998" name="Oval 258"/>
            <p:cNvSpPr>
              <a:spLocks noChangeArrowheads="1"/>
            </p:cNvSpPr>
            <p:nvPr/>
          </p:nvSpPr>
          <p:spPr bwMode="auto">
            <a:xfrm>
              <a:off x="2137" y="3923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36999" name="Line 259"/>
            <p:cNvSpPr>
              <a:spLocks noChangeShapeType="1"/>
            </p:cNvSpPr>
            <p:nvPr/>
          </p:nvSpPr>
          <p:spPr bwMode="auto">
            <a:xfrm flipV="1">
              <a:off x="1332" y="3342"/>
              <a:ext cx="7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00" name="Line 260"/>
            <p:cNvSpPr>
              <a:spLocks noChangeShapeType="1"/>
            </p:cNvSpPr>
            <p:nvPr/>
          </p:nvSpPr>
          <p:spPr bwMode="auto">
            <a:xfrm flipV="1">
              <a:off x="1344" y="3989"/>
              <a:ext cx="7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01" name="Line 261"/>
            <p:cNvSpPr>
              <a:spLocks noChangeShapeType="1"/>
            </p:cNvSpPr>
            <p:nvPr/>
          </p:nvSpPr>
          <p:spPr bwMode="auto">
            <a:xfrm flipV="1">
              <a:off x="1762" y="3670"/>
              <a:ext cx="3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02" name="Oval 262"/>
            <p:cNvSpPr>
              <a:spLocks noChangeArrowheads="1"/>
            </p:cNvSpPr>
            <p:nvPr/>
          </p:nvSpPr>
          <p:spPr bwMode="auto">
            <a:xfrm>
              <a:off x="2986" y="3347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7’</a:t>
              </a:r>
            </a:p>
          </p:txBody>
        </p:sp>
        <p:sp>
          <p:nvSpPr>
            <p:cNvPr id="37003" name="Oval 263"/>
            <p:cNvSpPr>
              <a:spLocks noChangeArrowheads="1"/>
            </p:cNvSpPr>
            <p:nvPr/>
          </p:nvSpPr>
          <p:spPr bwMode="auto">
            <a:xfrm>
              <a:off x="2997" y="3747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8’</a:t>
              </a:r>
            </a:p>
          </p:txBody>
        </p:sp>
        <p:sp>
          <p:nvSpPr>
            <p:cNvPr id="37004" name="Line 264"/>
            <p:cNvSpPr>
              <a:spLocks noChangeShapeType="1"/>
            </p:cNvSpPr>
            <p:nvPr/>
          </p:nvSpPr>
          <p:spPr bwMode="auto">
            <a:xfrm flipV="1">
              <a:off x="2413" y="3882"/>
              <a:ext cx="568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05" name="Line 265"/>
            <p:cNvSpPr>
              <a:spLocks noChangeShapeType="1"/>
            </p:cNvSpPr>
            <p:nvPr/>
          </p:nvSpPr>
          <p:spPr bwMode="auto">
            <a:xfrm flipV="1">
              <a:off x="2376" y="3527"/>
              <a:ext cx="602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06" name="Line 266"/>
            <p:cNvSpPr>
              <a:spLocks noChangeShapeType="1"/>
            </p:cNvSpPr>
            <p:nvPr/>
          </p:nvSpPr>
          <p:spPr bwMode="auto">
            <a:xfrm>
              <a:off x="2375" y="3335"/>
              <a:ext cx="593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07" name="Line 267"/>
            <p:cNvSpPr>
              <a:spLocks noChangeShapeType="1"/>
            </p:cNvSpPr>
            <p:nvPr/>
          </p:nvSpPr>
          <p:spPr bwMode="auto">
            <a:xfrm>
              <a:off x="2379" y="3711"/>
              <a:ext cx="593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08" name="Oval 268"/>
            <p:cNvSpPr>
              <a:spLocks noChangeArrowheads="1"/>
            </p:cNvSpPr>
            <p:nvPr/>
          </p:nvSpPr>
          <p:spPr bwMode="auto">
            <a:xfrm>
              <a:off x="3751" y="3341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  <p:sp>
          <p:nvSpPr>
            <p:cNvPr id="37009" name="Oval 269"/>
            <p:cNvSpPr>
              <a:spLocks noChangeArrowheads="1"/>
            </p:cNvSpPr>
            <p:nvPr/>
          </p:nvSpPr>
          <p:spPr bwMode="auto">
            <a:xfrm>
              <a:off x="3762" y="3741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8</a:t>
              </a:r>
            </a:p>
          </p:txBody>
        </p:sp>
        <p:sp>
          <p:nvSpPr>
            <p:cNvPr id="37010" name="Line 270"/>
            <p:cNvSpPr>
              <a:spLocks noChangeShapeType="1"/>
            </p:cNvSpPr>
            <p:nvPr/>
          </p:nvSpPr>
          <p:spPr bwMode="auto">
            <a:xfrm flipV="1">
              <a:off x="3255" y="3470"/>
              <a:ext cx="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11" name="Line 271"/>
            <p:cNvSpPr>
              <a:spLocks noChangeShapeType="1"/>
            </p:cNvSpPr>
            <p:nvPr/>
          </p:nvSpPr>
          <p:spPr bwMode="auto">
            <a:xfrm flipV="1">
              <a:off x="3258" y="3862"/>
              <a:ext cx="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12" name="Line 272"/>
            <p:cNvSpPr>
              <a:spLocks noChangeShapeType="1"/>
            </p:cNvSpPr>
            <p:nvPr/>
          </p:nvSpPr>
          <p:spPr bwMode="auto">
            <a:xfrm flipV="1">
              <a:off x="2405" y="4051"/>
              <a:ext cx="18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13" name="Oval 273"/>
            <p:cNvSpPr>
              <a:spLocks noChangeArrowheads="1"/>
            </p:cNvSpPr>
            <p:nvPr/>
          </p:nvSpPr>
          <p:spPr bwMode="auto">
            <a:xfrm>
              <a:off x="4239" y="3913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9</a:t>
              </a:r>
            </a:p>
          </p:txBody>
        </p:sp>
        <p:sp>
          <p:nvSpPr>
            <p:cNvPr id="37014" name="Oval 274"/>
            <p:cNvSpPr>
              <a:spLocks noChangeArrowheads="1"/>
            </p:cNvSpPr>
            <p:nvPr/>
          </p:nvSpPr>
          <p:spPr bwMode="auto">
            <a:xfrm>
              <a:off x="4552" y="352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10’</a:t>
              </a:r>
            </a:p>
          </p:txBody>
        </p:sp>
        <p:sp>
          <p:nvSpPr>
            <p:cNvPr id="37015" name="Oval 275"/>
            <p:cNvSpPr>
              <a:spLocks noChangeArrowheads="1"/>
            </p:cNvSpPr>
            <p:nvPr/>
          </p:nvSpPr>
          <p:spPr bwMode="auto">
            <a:xfrm>
              <a:off x="5241" y="350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10</a:t>
              </a:r>
            </a:p>
          </p:txBody>
        </p:sp>
        <p:sp>
          <p:nvSpPr>
            <p:cNvPr id="37016" name="Line 276"/>
            <p:cNvSpPr>
              <a:spLocks noChangeShapeType="1"/>
            </p:cNvSpPr>
            <p:nvPr/>
          </p:nvSpPr>
          <p:spPr bwMode="auto">
            <a:xfrm flipV="1">
              <a:off x="4803" y="3629"/>
              <a:ext cx="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17" name="Line 277"/>
            <p:cNvSpPr>
              <a:spLocks noChangeShapeType="1"/>
            </p:cNvSpPr>
            <p:nvPr/>
          </p:nvSpPr>
          <p:spPr bwMode="auto">
            <a:xfrm flipV="1">
              <a:off x="3997" y="3708"/>
              <a:ext cx="568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18" name="Line 278"/>
            <p:cNvSpPr>
              <a:spLocks noChangeShapeType="1"/>
            </p:cNvSpPr>
            <p:nvPr/>
          </p:nvSpPr>
          <p:spPr bwMode="auto">
            <a:xfrm>
              <a:off x="3996" y="3507"/>
              <a:ext cx="542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19" name="Line 279"/>
            <p:cNvSpPr>
              <a:spLocks noChangeShapeType="1"/>
            </p:cNvSpPr>
            <p:nvPr/>
          </p:nvSpPr>
          <p:spPr bwMode="auto">
            <a:xfrm flipV="1">
              <a:off x="4462" y="3787"/>
              <a:ext cx="18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20" name="Text Box 280"/>
            <p:cNvSpPr txBox="1">
              <a:spLocks noChangeArrowheads="1"/>
            </p:cNvSpPr>
            <p:nvPr/>
          </p:nvSpPr>
          <p:spPr bwMode="auto">
            <a:xfrm>
              <a:off x="614" y="3661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B/2</a:t>
              </a:r>
            </a:p>
          </p:txBody>
        </p:sp>
        <p:sp>
          <p:nvSpPr>
            <p:cNvPr id="37021" name="Text Box 281"/>
            <p:cNvSpPr txBox="1">
              <a:spLocks noChangeArrowheads="1"/>
            </p:cNvSpPr>
            <p:nvPr/>
          </p:nvSpPr>
          <p:spPr bwMode="auto">
            <a:xfrm>
              <a:off x="1552" y="3170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C/3</a:t>
              </a:r>
            </a:p>
          </p:txBody>
        </p:sp>
        <p:sp>
          <p:nvSpPr>
            <p:cNvPr id="37022" name="Text Box 282"/>
            <p:cNvSpPr txBox="1">
              <a:spLocks noChangeArrowheads="1"/>
            </p:cNvSpPr>
            <p:nvPr/>
          </p:nvSpPr>
          <p:spPr bwMode="auto">
            <a:xfrm>
              <a:off x="1769" y="3503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D/2</a:t>
              </a:r>
            </a:p>
          </p:txBody>
        </p:sp>
        <p:sp>
          <p:nvSpPr>
            <p:cNvPr id="37023" name="Text Box 283"/>
            <p:cNvSpPr txBox="1">
              <a:spLocks noChangeArrowheads="1"/>
            </p:cNvSpPr>
            <p:nvPr/>
          </p:nvSpPr>
          <p:spPr bwMode="auto">
            <a:xfrm>
              <a:off x="1561" y="3831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E/1</a:t>
              </a:r>
            </a:p>
          </p:txBody>
        </p:sp>
        <p:sp>
          <p:nvSpPr>
            <p:cNvPr id="37024" name="Text Box 284"/>
            <p:cNvSpPr txBox="1">
              <a:spLocks noChangeArrowheads="1"/>
            </p:cNvSpPr>
            <p:nvPr/>
          </p:nvSpPr>
          <p:spPr bwMode="auto">
            <a:xfrm>
              <a:off x="2558" y="3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25" name="Text Box 285"/>
            <p:cNvSpPr txBox="1">
              <a:spLocks noChangeArrowheads="1"/>
            </p:cNvSpPr>
            <p:nvPr/>
          </p:nvSpPr>
          <p:spPr bwMode="auto">
            <a:xfrm>
              <a:off x="2558" y="34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26" name="Text Box 286"/>
            <p:cNvSpPr txBox="1">
              <a:spLocks noChangeArrowheads="1"/>
            </p:cNvSpPr>
            <p:nvPr/>
          </p:nvSpPr>
          <p:spPr bwMode="auto">
            <a:xfrm>
              <a:off x="2566" y="359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27" name="Text Box 287"/>
            <p:cNvSpPr txBox="1">
              <a:spLocks noChangeArrowheads="1"/>
            </p:cNvSpPr>
            <p:nvPr/>
          </p:nvSpPr>
          <p:spPr bwMode="auto">
            <a:xfrm>
              <a:off x="2566" y="377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28" name="Text Box 288"/>
            <p:cNvSpPr txBox="1">
              <a:spLocks noChangeArrowheads="1"/>
            </p:cNvSpPr>
            <p:nvPr/>
          </p:nvSpPr>
          <p:spPr bwMode="auto">
            <a:xfrm>
              <a:off x="1363" y="335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29" name="Text Box 289"/>
            <p:cNvSpPr txBox="1">
              <a:spLocks noChangeArrowheads="1"/>
            </p:cNvSpPr>
            <p:nvPr/>
          </p:nvSpPr>
          <p:spPr bwMode="auto">
            <a:xfrm>
              <a:off x="1337" y="366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30" name="Text Box 290"/>
            <p:cNvSpPr txBox="1">
              <a:spLocks noChangeArrowheads="1"/>
            </p:cNvSpPr>
            <p:nvPr/>
          </p:nvSpPr>
          <p:spPr bwMode="auto">
            <a:xfrm>
              <a:off x="4145" y="336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31" name="Text Box 291"/>
            <p:cNvSpPr txBox="1">
              <a:spLocks noChangeArrowheads="1"/>
            </p:cNvSpPr>
            <p:nvPr/>
          </p:nvSpPr>
          <p:spPr bwMode="auto">
            <a:xfrm>
              <a:off x="4153" y="359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32" name="Text Box 292"/>
            <p:cNvSpPr txBox="1">
              <a:spLocks noChangeArrowheads="1"/>
            </p:cNvSpPr>
            <p:nvPr/>
          </p:nvSpPr>
          <p:spPr bwMode="auto">
            <a:xfrm>
              <a:off x="4425" y="373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33" name="Text Box 293"/>
            <p:cNvSpPr txBox="1">
              <a:spLocks noChangeArrowheads="1"/>
            </p:cNvSpPr>
            <p:nvPr/>
          </p:nvSpPr>
          <p:spPr bwMode="auto">
            <a:xfrm>
              <a:off x="3334" y="3300"/>
              <a:ext cx="2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F/3</a:t>
              </a:r>
            </a:p>
          </p:txBody>
        </p:sp>
        <p:sp>
          <p:nvSpPr>
            <p:cNvPr id="37034" name="Text Box 294"/>
            <p:cNvSpPr txBox="1">
              <a:spLocks noChangeArrowheads="1"/>
            </p:cNvSpPr>
            <p:nvPr/>
          </p:nvSpPr>
          <p:spPr bwMode="auto">
            <a:xfrm>
              <a:off x="3345" y="3684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G/2</a:t>
              </a:r>
            </a:p>
          </p:txBody>
        </p:sp>
        <p:sp>
          <p:nvSpPr>
            <p:cNvPr id="37035" name="Text Box 295"/>
            <p:cNvSpPr txBox="1">
              <a:spLocks noChangeArrowheads="1"/>
            </p:cNvSpPr>
            <p:nvPr/>
          </p:nvSpPr>
          <p:spPr bwMode="auto">
            <a:xfrm>
              <a:off x="3337" y="400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K/4</a:t>
              </a:r>
            </a:p>
          </p:txBody>
        </p:sp>
        <p:sp>
          <p:nvSpPr>
            <p:cNvPr id="37036" name="Text Box 296"/>
            <p:cNvSpPr txBox="1">
              <a:spLocks noChangeArrowheads="1"/>
            </p:cNvSpPr>
            <p:nvPr/>
          </p:nvSpPr>
          <p:spPr bwMode="auto">
            <a:xfrm>
              <a:off x="4855" y="3454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charset="0"/>
                </a:rPr>
                <a:t>H/1</a:t>
              </a:r>
            </a:p>
          </p:txBody>
        </p:sp>
      </p:grpSp>
      <p:grpSp>
        <p:nvGrpSpPr>
          <p:cNvPr id="6" name="Group 312"/>
          <p:cNvGrpSpPr>
            <a:grpSpLocks/>
          </p:cNvGrpSpPr>
          <p:nvPr/>
        </p:nvGrpSpPr>
        <p:grpSpPr bwMode="auto">
          <a:xfrm>
            <a:off x="653851" y="3432472"/>
            <a:ext cx="8101012" cy="1436688"/>
            <a:chOff x="355" y="3419"/>
            <a:chExt cx="5103" cy="905"/>
          </a:xfrm>
        </p:grpSpPr>
        <p:sp>
          <p:nvSpPr>
            <p:cNvPr id="37038" name="Text Box 297"/>
            <p:cNvSpPr txBox="1">
              <a:spLocks noChangeArrowheads="1"/>
            </p:cNvSpPr>
            <p:nvPr/>
          </p:nvSpPr>
          <p:spPr bwMode="auto">
            <a:xfrm>
              <a:off x="355" y="3813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039" name="Text Box 298"/>
            <p:cNvSpPr txBox="1">
              <a:spLocks noChangeArrowheads="1"/>
            </p:cNvSpPr>
            <p:nvPr/>
          </p:nvSpPr>
          <p:spPr bwMode="auto">
            <a:xfrm>
              <a:off x="1140" y="3480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040" name="Text Box 299"/>
            <p:cNvSpPr txBox="1">
              <a:spLocks noChangeArrowheads="1"/>
            </p:cNvSpPr>
            <p:nvPr/>
          </p:nvSpPr>
          <p:spPr bwMode="auto">
            <a:xfrm>
              <a:off x="1124" y="4089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041" name="Text Box 300"/>
            <p:cNvSpPr txBox="1">
              <a:spLocks noChangeArrowheads="1"/>
            </p:cNvSpPr>
            <p:nvPr/>
          </p:nvSpPr>
          <p:spPr bwMode="auto">
            <a:xfrm>
              <a:off x="1503" y="375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042" name="Text Box 301"/>
            <p:cNvSpPr txBox="1">
              <a:spLocks noChangeArrowheads="1"/>
            </p:cNvSpPr>
            <p:nvPr/>
          </p:nvSpPr>
          <p:spPr bwMode="auto">
            <a:xfrm>
              <a:off x="2164" y="3780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043" name="Text Box 302"/>
            <p:cNvSpPr txBox="1">
              <a:spLocks noChangeArrowheads="1"/>
            </p:cNvSpPr>
            <p:nvPr/>
          </p:nvSpPr>
          <p:spPr bwMode="auto">
            <a:xfrm>
              <a:off x="2155" y="4151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044" name="Text Box 303"/>
            <p:cNvSpPr txBox="1">
              <a:spLocks noChangeArrowheads="1"/>
            </p:cNvSpPr>
            <p:nvPr/>
          </p:nvSpPr>
          <p:spPr bwMode="auto">
            <a:xfrm>
              <a:off x="2956" y="3520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045" name="Text Box 304"/>
            <p:cNvSpPr txBox="1">
              <a:spLocks noChangeArrowheads="1"/>
            </p:cNvSpPr>
            <p:nvPr/>
          </p:nvSpPr>
          <p:spPr bwMode="auto">
            <a:xfrm>
              <a:off x="2951" y="393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046" name="Text Box 305"/>
            <p:cNvSpPr txBox="1">
              <a:spLocks noChangeArrowheads="1"/>
            </p:cNvSpPr>
            <p:nvPr/>
          </p:nvSpPr>
          <p:spPr bwMode="auto">
            <a:xfrm>
              <a:off x="3733" y="3529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047" name="Text Box 306"/>
            <p:cNvSpPr txBox="1">
              <a:spLocks noChangeArrowheads="1"/>
            </p:cNvSpPr>
            <p:nvPr/>
          </p:nvSpPr>
          <p:spPr bwMode="auto">
            <a:xfrm>
              <a:off x="3723" y="3909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048" name="Text Box 307"/>
            <p:cNvSpPr txBox="1">
              <a:spLocks noChangeArrowheads="1"/>
            </p:cNvSpPr>
            <p:nvPr/>
          </p:nvSpPr>
          <p:spPr bwMode="auto">
            <a:xfrm>
              <a:off x="4252" y="410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049" name="Text Box 308"/>
            <p:cNvSpPr txBox="1">
              <a:spLocks noChangeArrowheads="1"/>
            </p:cNvSpPr>
            <p:nvPr/>
          </p:nvSpPr>
          <p:spPr bwMode="auto">
            <a:xfrm>
              <a:off x="4666" y="373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050" name="Text Box 309"/>
            <p:cNvSpPr txBox="1">
              <a:spLocks noChangeArrowheads="1"/>
            </p:cNvSpPr>
            <p:nvPr/>
          </p:nvSpPr>
          <p:spPr bwMode="auto">
            <a:xfrm>
              <a:off x="5246" y="3740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7051" name="Text Box 310"/>
            <p:cNvSpPr txBox="1">
              <a:spLocks noChangeArrowheads="1"/>
            </p:cNvSpPr>
            <p:nvPr/>
          </p:nvSpPr>
          <p:spPr bwMode="auto">
            <a:xfrm>
              <a:off x="2171" y="3419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000804" y="166140"/>
                <a:ext cx="4617033" cy="34932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𝑬𝑪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latin typeface="Cambria Math"/>
                      </a:rPr>
                      <m:t>𝟎</m:t>
                    </m:r>
                    <m:r>
                      <a:rPr lang="en-US" altLang="ko-KR" sz="16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𝑬𝑪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latin typeface="Cambria Math"/>
                      </a:rPr>
                      <m:t>𝒎𝒂𝒙</m:t>
                    </m:r>
                    <m:r>
                      <a:rPr lang="en-US" altLang="ko-KR" sz="16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𝑬𝑪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𝒘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ko-KR" sz="1600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/>
                      </a:rPr>
                      <m:t>(</m:t>
                    </m:r>
                    <m:r>
                      <a:rPr lang="en-US" altLang="ko-KR" sz="1600" b="1" i="1" smtClean="0">
                        <a:latin typeface="Cambria Math"/>
                      </a:rPr>
                      <m:t>𝒗</m:t>
                    </m:r>
                    <m:r>
                      <a:rPr lang="en-US" altLang="ko-KR" sz="1600" b="1" i="1" smtClean="0">
                        <a:latin typeface="Cambria Math"/>
                      </a:rPr>
                      <m:t>, </m:t>
                    </m:r>
                    <m:r>
                      <a:rPr lang="en-US" altLang="ko-KR" sz="1600" b="1" i="1" smtClean="0">
                        <a:latin typeface="Cambria Math"/>
                      </a:rPr>
                      <m:t>𝒘</m:t>
                    </m:r>
                    <m:r>
                      <a:rPr lang="en-US" altLang="ko-KR" sz="16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04" y="166140"/>
                <a:ext cx="4617033" cy="349326"/>
              </a:xfrm>
              <a:prstGeom prst="rect">
                <a:avLst/>
              </a:prstGeom>
              <a:blipFill rotWithShape="1">
                <a:blip r:embed="rId3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직사각형 190"/>
              <p:cNvSpPr/>
              <p:nvPr/>
            </p:nvSpPr>
            <p:spPr>
              <a:xfrm>
                <a:off x="3942858" y="2575763"/>
                <a:ext cx="4773038" cy="34932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𝑳𝑪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𝑬𝑪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𝑳𝑪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latin typeface="Cambria Math"/>
                      </a:rPr>
                      <m:t>𝒎𝒊𝒏</m:t>
                    </m:r>
                    <m:r>
                      <a:rPr lang="en-US" altLang="ko-KR" sz="16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𝑳𝑪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/>
                          </a:rPr>
                          <m:t>𝒘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𝒘</m:t>
                        </m:r>
                      </m:sub>
                    </m:sSub>
                    <m:r>
                      <a:rPr lang="en-US" altLang="ko-KR" sz="1600" b="1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ko-KR" sz="1600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/>
                      </a:rPr>
                      <m:t>(</m:t>
                    </m:r>
                    <m:r>
                      <a:rPr lang="en-US" altLang="ko-KR" sz="1600" b="1" i="1" smtClean="0">
                        <a:latin typeface="Cambria Math"/>
                      </a:rPr>
                      <m:t>𝒗</m:t>
                    </m:r>
                    <m:r>
                      <a:rPr lang="en-US" altLang="ko-KR" sz="1600" b="1" i="1" smtClean="0">
                        <a:latin typeface="Cambria Math"/>
                      </a:rPr>
                      <m:t>, </m:t>
                    </m:r>
                    <m:r>
                      <a:rPr lang="en-US" altLang="ko-KR" sz="1600" b="1" i="1" smtClean="0">
                        <a:latin typeface="Cambria Math"/>
                      </a:rPr>
                      <m:t>𝒘</m:t>
                    </m:r>
                    <m:r>
                      <a:rPr lang="en-US" altLang="ko-KR" sz="16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191" name="직사각형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58" y="2575763"/>
                <a:ext cx="4773038" cy="349326"/>
              </a:xfrm>
              <a:prstGeom prst="rect">
                <a:avLst/>
              </a:prstGeom>
              <a:blipFill rotWithShape="1">
                <a:blip r:embed="rId4"/>
                <a:stretch>
                  <a:fillRect t="-3279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9" name="Group 315"/>
          <p:cNvGrpSpPr>
            <a:grpSpLocks/>
          </p:cNvGrpSpPr>
          <p:nvPr/>
        </p:nvGrpSpPr>
        <p:grpSpPr bwMode="auto">
          <a:xfrm>
            <a:off x="670298" y="5033244"/>
            <a:ext cx="8193088" cy="1708151"/>
            <a:chOff x="325" y="3170"/>
            <a:chExt cx="5161" cy="1076"/>
          </a:xfrm>
        </p:grpSpPr>
        <p:sp>
          <p:nvSpPr>
            <p:cNvPr id="211" name="Oval 247"/>
            <p:cNvSpPr>
              <a:spLocks noChangeArrowheads="1"/>
            </p:cNvSpPr>
            <p:nvPr/>
          </p:nvSpPr>
          <p:spPr bwMode="auto">
            <a:xfrm>
              <a:off x="325" y="357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212" name="Line 248"/>
            <p:cNvSpPr>
              <a:spLocks noChangeShapeType="1"/>
            </p:cNvSpPr>
            <p:nvPr/>
          </p:nvSpPr>
          <p:spPr bwMode="auto">
            <a:xfrm flipV="1">
              <a:off x="549" y="3373"/>
              <a:ext cx="543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" name="Text Box 249"/>
            <p:cNvSpPr txBox="1">
              <a:spLocks noChangeArrowheads="1"/>
            </p:cNvSpPr>
            <p:nvPr/>
          </p:nvSpPr>
          <p:spPr bwMode="auto">
            <a:xfrm>
              <a:off x="566" y="3288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A/3/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4" name="Line 250"/>
            <p:cNvSpPr>
              <a:spLocks noChangeShapeType="1"/>
            </p:cNvSpPr>
            <p:nvPr/>
          </p:nvSpPr>
          <p:spPr bwMode="auto">
            <a:xfrm>
              <a:off x="559" y="3783"/>
              <a:ext cx="54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" name="Oval 251"/>
            <p:cNvSpPr>
              <a:spLocks noChangeArrowheads="1"/>
            </p:cNvSpPr>
            <p:nvPr/>
          </p:nvSpPr>
          <p:spPr bwMode="auto">
            <a:xfrm>
              <a:off x="1091" y="3238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216" name="Oval 252"/>
            <p:cNvSpPr>
              <a:spLocks noChangeArrowheads="1"/>
            </p:cNvSpPr>
            <p:nvPr/>
          </p:nvSpPr>
          <p:spPr bwMode="auto">
            <a:xfrm>
              <a:off x="1094" y="3850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217" name="Oval 253"/>
            <p:cNvSpPr>
              <a:spLocks noChangeArrowheads="1"/>
            </p:cNvSpPr>
            <p:nvPr/>
          </p:nvSpPr>
          <p:spPr bwMode="auto">
            <a:xfrm>
              <a:off x="1489" y="355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6’</a:t>
              </a:r>
            </a:p>
          </p:txBody>
        </p:sp>
        <p:sp>
          <p:nvSpPr>
            <p:cNvPr id="218" name="Line 254"/>
            <p:cNvSpPr>
              <a:spLocks noChangeShapeType="1"/>
            </p:cNvSpPr>
            <p:nvPr/>
          </p:nvSpPr>
          <p:spPr bwMode="auto">
            <a:xfrm>
              <a:off x="1332" y="3447"/>
              <a:ext cx="17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9" name="Line 255"/>
            <p:cNvSpPr>
              <a:spLocks noChangeShapeType="1"/>
            </p:cNvSpPr>
            <p:nvPr/>
          </p:nvSpPr>
          <p:spPr bwMode="auto">
            <a:xfrm flipV="1">
              <a:off x="1333" y="3751"/>
              <a:ext cx="18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0" name="Oval 256"/>
            <p:cNvSpPr>
              <a:spLocks noChangeArrowheads="1"/>
            </p:cNvSpPr>
            <p:nvPr/>
          </p:nvSpPr>
          <p:spPr bwMode="auto">
            <a:xfrm>
              <a:off x="2134" y="3217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221" name="Oval 257"/>
            <p:cNvSpPr>
              <a:spLocks noChangeArrowheads="1"/>
            </p:cNvSpPr>
            <p:nvPr/>
          </p:nvSpPr>
          <p:spPr bwMode="auto">
            <a:xfrm>
              <a:off x="2128" y="3572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222" name="Oval 258"/>
            <p:cNvSpPr>
              <a:spLocks noChangeArrowheads="1"/>
            </p:cNvSpPr>
            <p:nvPr/>
          </p:nvSpPr>
          <p:spPr bwMode="auto">
            <a:xfrm>
              <a:off x="2137" y="3923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223" name="Line 259"/>
            <p:cNvSpPr>
              <a:spLocks noChangeShapeType="1"/>
            </p:cNvSpPr>
            <p:nvPr/>
          </p:nvSpPr>
          <p:spPr bwMode="auto">
            <a:xfrm flipV="1">
              <a:off x="1332" y="3342"/>
              <a:ext cx="7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4" name="Line 260"/>
            <p:cNvSpPr>
              <a:spLocks noChangeShapeType="1"/>
            </p:cNvSpPr>
            <p:nvPr/>
          </p:nvSpPr>
          <p:spPr bwMode="auto">
            <a:xfrm flipV="1">
              <a:off x="1344" y="3989"/>
              <a:ext cx="7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" name="Line 261"/>
            <p:cNvSpPr>
              <a:spLocks noChangeShapeType="1"/>
            </p:cNvSpPr>
            <p:nvPr/>
          </p:nvSpPr>
          <p:spPr bwMode="auto">
            <a:xfrm flipV="1">
              <a:off x="1762" y="3670"/>
              <a:ext cx="3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" name="Oval 262"/>
            <p:cNvSpPr>
              <a:spLocks noChangeArrowheads="1"/>
            </p:cNvSpPr>
            <p:nvPr/>
          </p:nvSpPr>
          <p:spPr bwMode="auto">
            <a:xfrm>
              <a:off x="2986" y="3347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7’</a:t>
              </a:r>
            </a:p>
          </p:txBody>
        </p:sp>
        <p:sp>
          <p:nvSpPr>
            <p:cNvPr id="227" name="Oval 263"/>
            <p:cNvSpPr>
              <a:spLocks noChangeArrowheads="1"/>
            </p:cNvSpPr>
            <p:nvPr/>
          </p:nvSpPr>
          <p:spPr bwMode="auto">
            <a:xfrm>
              <a:off x="2997" y="3747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8’</a:t>
              </a:r>
            </a:p>
          </p:txBody>
        </p:sp>
        <p:sp>
          <p:nvSpPr>
            <p:cNvPr id="228" name="Line 264"/>
            <p:cNvSpPr>
              <a:spLocks noChangeShapeType="1"/>
            </p:cNvSpPr>
            <p:nvPr/>
          </p:nvSpPr>
          <p:spPr bwMode="auto">
            <a:xfrm flipV="1">
              <a:off x="2413" y="3882"/>
              <a:ext cx="568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" name="Line 265"/>
            <p:cNvSpPr>
              <a:spLocks noChangeShapeType="1"/>
            </p:cNvSpPr>
            <p:nvPr/>
          </p:nvSpPr>
          <p:spPr bwMode="auto">
            <a:xfrm flipV="1">
              <a:off x="2376" y="3527"/>
              <a:ext cx="602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0" name="Line 266"/>
            <p:cNvSpPr>
              <a:spLocks noChangeShapeType="1"/>
            </p:cNvSpPr>
            <p:nvPr/>
          </p:nvSpPr>
          <p:spPr bwMode="auto">
            <a:xfrm>
              <a:off x="2375" y="3335"/>
              <a:ext cx="593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1" name="Line 267"/>
            <p:cNvSpPr>
              <a:spLocks noChangeShapeType="1"/>
            </p:cNvSpPr>
            <p:nvPr/>
          </p:nvSpPr>
          <p:spPr bwMode="auto">
            <a:xfrm>
              <a:off x="2379" y="3711"/>
              <a:ext cx="593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2" name="Oval 268"/>
            <p:cNvSpPr>
              <a:spLocks noChangeArrowheads="1"/>
            </p:cNvSpPr>
            <p:nvPr/>
          </p:nvSpPr>
          <p:spPr bwMode="auto">
            <a:xfrm>
              <a:off x="3751" y="3341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  <p:sp>
          <p:nvSpPr>
            <p:cNvPr id="233" name="Oval 269"/>
            <p:cNvSpPr>
              <a:spLocks noChangeArrowheads="1"/>
            </p:cNvSpPr>
            <p:nvPr/>
          </p:nvSpPr>
          <p:spPr bwMode="auto">
            <a:xfrm>
              <a:off x="3762" y="3741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8</a:t>
              </a:r>
            </a:p>
          </p:txBody>
        </p:sp>
        <p:sp>
          <p:nvSpPr>
            <p:cNvPr id="234" name="Line 270"/>
            <p:cNvSpPr>
              <a:spLocks noChangeShapeType="1"/>
            </p:cNvSpPr>
            <p:nvPr/>
          </p:nvSpPr>
          <p:spPr bwMode="auto">
            <a:xfrm flipV="1">
              <a:off x="3255" y="3470"/>
              <a:ext cx="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" name="Line 271"/>
            <p:cNvSpPr>
              <a:spLocks noChangeShapeType="1"/>
            </p:cNvSpPr>
            <p:nvPr/>
          </p:nvSpPr>
          <p:spPr bwMode="auto">
            <a:xfrm flipV="1">
              <a:off x="3258" y="3862"/>
              <a:ext cx="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" name="Line 272"/>
            <p:cNvSpPr>
              <a:spLocks noChangeShapeType="1"/>
            </p:cNvSpPr>
            <p:nvPr/>
          </p:nvSpPr>
          <p:spPr bwMode="auto">
            <a:xfrm flipV="1">
              <a:off x="2405" y="4051"/>
              <a:ext cx="18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" name="Oval 273"/>
            <p:cNvSpPr>
              <a:spLocks noChangeArrowheads="1"/>
            </p:cNvSpPr>
            <p:nvPr/>
          </p:nvSpPr>
          <p:spPr bwMode="auto">
            <a:xfrm>
              <a:off x="4239" y="3913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9</a:t>
              </a:r>
            </a:p>
          </p:txBody>
        </p:sp>
        <p:sp>
          <p:nvSpPr>
            <p:cNvPr id="238" name="Oval 274"/>
            <p:cNvSpPr>
              <a:spLocks noChangeArrowheads="1"/>
            </p:cNvSpPr>
            <p:nvPr/>
          </p:nvSpPr>
          <p:spPr bwMode="auto">
            <a:xfrm>
              <a:off x="4552" y="352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10’</a:t>
              </a:r>
            </a:p>
          </p:txBody>
        </p:sp>
        <p:sp>
          <p:nvSpPr>
            <p:cNvPr id="239" name="Oval 275"/>
            <p:cNvSpPr>
              <a:spLocks noChangeArrowheads="1"/>
            </p:cNvSpPr>
            <p:nvPr/>
          </p:nvSpPr>
          <p:spPr bwMode="auto">
            <a:xfrm>
              <a:off x="5241" y="3504"/>
              <a:ext cx="245" cy="2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10</a:t>
              </a:r>
            </a:p>
          </p:txBody>
        </p:sp>
        <p:sp>
          <p:nvSpPr>
            <p:cNvPr id="240" name="Line 276"/>
            <p:cNvSpPr>
              <a:spLocks noChangeShapeType="1"/>
            </p:cNvSpPr>
            <p:nvPr/>
          </p:nvSpPr>
          <p:spPr bwMode="auto">
            <a:xfrm flipV="1">
              <a:off x="4803" y="3629"/>
              <a:ext cx="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Line 277"/>
            <p:cNvSpPr>
              <a:spLocks noChangeShapeType="1"/>
            </p:cNvSpPr>
            <p:nvPr/>
          </p:nvSpPr>
          <p:spPr bwMode="auto">
            <a:xfrm flipV="1">
              <a:off x="3997" y="3708"/>
              <a:ext cx="568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2" name="Line 278"/>
            <p:cNvSpPr>
              <a:spLocks noChangeShapeType="1"/>
            </p:cNvSpPr>
            <p:nvPr/>
          </p:nvSpPr>
          <p:spPr bwMode="auto">
            <a:xfrm>
              <a:off x="3996" y="3507"/>
              <a:ext cx="542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3" name="Line 279"/>
            <p:cNvSpPr>
              <a:spLocks noChangeShapeType="1"/>
            </p:cNvSpPr>
            <p:nvPr/>
          </p:nvSpPr>
          <p:spPr bwMode="auto">
            <a:xfrm flipV="1">
              <a:off x="4462" y="3787"/>
              <a:ext cx="18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" name="Text Box 280"/>
            <p:cNvSpPr txBox="1">
              <a:spLocks noChangeArrowheads="1"/>
            </p:cNvSpPr>
            <p:nvPr/>
          </p:nvSpPr>
          <p:spPr bwMode="auto">
            <a:xfrm>
              <a:off x="563" y="366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B/2/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5" name="Text Box 281"/>
            <p:cNvSpPr txBox="1">
              <a:spLocks noChangeArrowheads="1"/>
            </p:cNvSpPr>
            <p:nvPr/>
          </p:nvSpPr>
          <p:spPr bwMode="auto">
            <a:xfrm>
              <a:off x="1504" y="3170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C/3/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" name="Text Box 282"/>
            <p:cNvSpPr txBox="1">
              <a:spLocks noChangeArrowheads="1"/>
            </p:cNvSpPr>
            <p:nvPr/>
          </p:nvSpPr>
          <p:spPr bwMode="auto">
            <a:xfrm>
              <a:off x="1721" y="3503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D/2/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7" name="Text Box 283"/>
            <p:cNvSpPr txBox="1">
              <a:spLocks noChangeArrowheads="1"/>
            </p:cNvSpPr>
            <p:nvPr/>
          </p:nvSpPr>
          <p:spPr bwMode="auto">
            <a:xfrm>
              <a:off x="1569" y="3831"/>
              <a:ext cx="38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E/1/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7" name="Text Box 293"/>
            <p:cNvSpPr txBox="1">
              <a:spLocks noChangeArrowheads="1"/>
            </p:cNvSpPr>
            <p:nvPr/>
          </p:nvSpPr>
          <p:spPr bwMode="auto">
            <a:xfrm>
              <a:off x="3286" y="3300"/>
              <a:ext cx="3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F/3/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8" name="Text Box 294"/>
            <p:cNvSpPr txBox="1">
              <a:spLocks noChangeArrowheads="1"/>
            </p:cNvSpPr>
            <p:nvPr/>
          </p:nvSpPr>
          <p:spPr bwMode="auto">
            <a:xfrm>
              <a:off x="3297" y="3684"/>
              <a:ext cx="39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G/2/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9" name="Text Box 295"/>
            <p:cNvSpPr txBox="1">
              <a:spLocks noChangeArrowheads="1"/>
            </p:cNvSpPr>
            <p:nvPr/>
          </p:nvSpPr>
          <p:spPr bwMode="auto">
            <a:xfrm>
              <a:off x="3286" y="4052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K/4/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60" name="Text Box 296"/>
            <p:cNvSpPr txBox="1">
              <a:spLocks noChangeArrowheads="1"/>
            </p:cNvSpPr>
            <p:nvPr/>
          </p:nvSpPr>
          <p:spPr bwMode="auto">
            <a:xfrm>
              <a:off x="4807" y="3454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Arial" charset="0"/>
                </a:rPr>
                <a:t>H/1/</a:t>
              </a:r>
              <a:r>
                <a:rPr lang="en-US" altLang="ko-KR" sz="1400" dirty="0">
                  <a:solidFill>
                    <a:srgbClr val="FF00FF"/>
                  </a:solidFill>
                  <a:latin typeface="Arial" charset="0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직사각형 290"/>
              <p:cNvSpPr/>
              <p:nvPr/>
            </p:nvSpPr>
            <p:spPr>
              <a:xfrm>
                <a:off x="5451848" y="4745577"/>
                <a:ext cx="3089564" cy="36227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𝑺𝒍𝒂𝒄𝒌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𝑳𝑪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𝑬𝑪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91" name="직사각형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48" y="4745577"/>
                <a:ext cx="3089564" cy="362279"/>
              </a:xfrm>
              <a:prstGeom prst="rect">
                <a:avLst/>
              </a:prstGeom>
              <a:blipFill rotWithShape="1"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1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B42-CF46-4B8D-89DE-23EF0C7AB2F8}" type="slidenum">
              <a:rPr lang="en-US" altLang="ko-KR"/>
              <a:pPr/>
              <a:t>35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4050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Of course, we could use </a:t>
                </a:r>
                <a:r>
                  <a:rPr lang="en-US" altLang="ko-KR" sz="2000" dirty="0" err="1">
                    <a:latin typeface="Garamond" pitchFamily="18" charset="0"/>
                  </a:rPr>
                  <a:t>Dijkstra’s</a:t>
                </a:r>
                <a:r>
                  <a:rPr lang="en-US" altLang="ko-KR" sz="2000" dirty="0">
                    <a:latin typeface="Garamond" pitchFamily="18" charset="0"/>
                  </a:rPr>
                  <a:t> algorithm applied to each vertex, but we take an alternative algorithm.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u="sng" dirty="0">
                    <a:solidFill>
                      <a:srgbClr val="FF0000"/>
                    </a:solidFill>
                    <a:latin typeface="Garamond" pitchFamily="18" charset="0"/>
                  </a:rPr>
                  <a:t>Floyd-</a:t>
                </a:r>
                <a:r>
                  <a:rPr lang="en-US" altLang="ko-KR" sz="2000" u="sng" dirty="0" err="1">
                    <a:solidFill>
                      <a:srgbClr val="FF0000"/>
                    </a:solidFill>
                    <a:latin typeface="Garamond" pitchFamily="18" charset="0"/>
                  </a:rPr>
                  <a:t>Warshall</a:t>
                </a:r>
                <a:r>
                  <a:rPr lang="en-US" altLang="ko-KR" sz="2000" u="sng" dirty="0">
                    <a:solidFill>
                      <a:srgbClr val="FF0000"/>
                    </a:solidFill>
                    <a:latin typeface="Garamond" pitchFamily="18" charset="0"/>
                  </a:rPr>
                  <a:t> Algorithm (Section 10.3.4 in Textbook)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Easy to implement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Work for negative cost edges (no cycles!)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 Dynamic Programming Algorithm, not a Greedy algorithm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Use Adjacency matrix representation (since the result is an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matrix of distances).</a:t>
                </a:r>
              </a:p>
            </p:txBody>
          </p:sp>
        </mc:Choice>
        <mc:Fallback xmlns="">
          <p:sp>
            <p:nvSpPr>
              <p:cNvPr id="4096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4050019"/>
              </a:xfrm>
              <a:prstGeom prst="rect">
                <a:avLst/>
              </a:prstGeom>
              <a:blipFill rotWithShape="1">
                <a:blip r:embed="rId2"/>
                <a:stretch>
                  <a:fillRect l="-764" t="-301" r="-764" b="-18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All-Pairs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002838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6B533-45F4-4F04-9C59-22AFEA5A4947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57213" y="1438275"/>
            <a:ext cx="7975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Like Divide-and-Conquer, </a:t>
            </a:r>
            <a:r>
              <a:rPr lang="en-US" altLang="ko-KR" sz="2000" u="sng" dirty="0">
                <a:solidFill>
                  <a:srgbClr val="FF0000"/>
                </a:solidFill>
                <a:latin typeface="Garamond" pitchFamily="18" charset="0"/>
              </a:rPr>
              <a:t>Dynamic Programming solves problems by combining solutions of sub-problems</a:t>
            </a:r>
            <a:r>
              <a:rPr lang="en-US" altLang="ko-KR" sz="2000" dirty="0">
                <a:latin typeface="Garamond" pitchFamily="18" charset="0"/>
              </a:rPr>
              <a:t>.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endParaRPr lang="en-US" altLang="ko-KR" sz="2000" i="1" dirty="0">
              <a:latin typeface="Garamond" pitchFamily="18" charset="0"/>
            </a:endParaRP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Divide-and-Conquer:  when sub-problems are independent</a:t>
            </a: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Dynamic Programming: when sub-problems are NOT independent, that is, sub-problems share sub-sub-problems; if Divide-and-Conquer is applied, it will repetitively solve the common sub-problems.</a:t>
            </a: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u="sng" dirty="0">
                <a:solidFill>
                  <a:srgbClr val="FF0000"/>
                </a:solidFill>
                <a:latin typeface="Garamond" pitchFamily="18" charset="0"/>
              </a:rPr>
              <a:t>Dynamic Programming solves its sub-problem just once and saves its answer in a table</a:t>
            </a:r>
            <a:r>
              <a:rPr lang="en-US" altLang="ko-KR" sz="2000" dirty="0">
                <a:latin typeface="Garamond" pitchFamily="18" charset="0"/>
              </a:rPr>
              <a:t>, thus avoiding the work of </a:t>
            </a:r>
            <a:r>
              <a:rPr lang="en-US" altLang="ko-KR" sz="2000" dirty="0" err="1">
                <a:latin typeface="Garamond" pitchFamily="18" charset="0"/>
              </a:rPr>
              <a:t>recomputing</a:t>
            </a:r>
            <a:r>
              <a:rPr lang="en-US" altLang="ko-KR" sz="2000" dirty="0">
                <a:latin typeface="Garamond" pitchFamily="18" charset="0"/>
              </a:rPr>
              <a:t> the answer every time the sub-problem is encountered.</a:t>
            </a: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“Programming” means a tabular method, not writing code.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834834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51613"/>
            <a:ext cx="381000" cy="333375"/>
          </a:xfrm>
          <a:prstGeom prst="rect">
            <a:avLst/>
          </a:prstGeom>
        </p:spPr>
        <p:txBody>
          <a:bodyPr/>
          <a:lstStyle/>
          <a:p>
            <a:fld id="{64531998-FD83-4475-B498-82D5A310A351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57213" y="1438275"/>
            <a:ext cx="7975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Typically applied to </a:t>
            </a:r>
            <a:r>
              <a:rPr lang="en-US" altLang="ko-KR" sz="2000" i="1" dirty="0">
                <a:latin typeface="Garamond" pitchFamily="18" charset="0"/>
              </a:rPr>
              <a:t>Optimization  </a:t>
            </a:r>
            <a:r>
              <a:rPr lang="en-US" altLang="ko-KR" sz="2000" dirty="0">
                <a:latin typeface="Garamond" pitchFamily="18" charset="0"/>
              </a:rPr>
              <a:t>problems.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endParaRPr lang="en-US" altLang="ko-KR" sz="2000" i="1" dirty="0">
              <a:latin typeface="Garamond" pitchFamily="18" charset="0"/>
            </a:endParaRP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Characterize the structure of an optimal solution</a:t>
            </a: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Recursively define the value of an optimal solution</a:t>
            </a: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Compute the value of an optimal solution in a bottom-up fashion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715404" cy="714380"/>
          </a:xfrm>
          <a:noFill/>
          <a:ln/>
        </p:spPr>
        <p:txBody>
          <a:bodyPr/>
          <a:lstStyle/>
          <a:p>
            <a:r>
              <a:rPr lang="en-US" altLang="ko-KR" b="1" dirty="0"/>
              <a:t>Application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066475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5525D-9FC4-403D-A32A-EF80C7CC4F79}" type="slidenum">
              <a:rPr lang="en-US" altLang="ko-KR"/>
              <a:pPr/>
              <a:t>38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2893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u="sng" dirty="0">
                    <a:solidFill>
                      <a:srgbClr val="0000FF"/>
                    </a:solidFill>
                    <a:latin typeface="Garamond" pitchFamily="18" charset="0"/>
                  </a:rPr>
                  <a:t>Input is an </a:t>
                </a:r>
                <a14:m>
                  <m:oMath xmlns:m="http://schemas.openxmlformats.org/officeDocument/2006/math">
                    <m:r>
                      <a:rPr lang="en-US" altLang="ko-KR" sz="2000" b="1" i="1" u="sng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u="sng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000" b="1" i="1" u="sng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ko-KR" sz="2000" b="1" i="1" u="sng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2000" u="sng" dirty="0">
                    <a:solidFill>
                      <a:srgbClr val="0000FF"/>
                    </a:solidFill>
                    <a:latin typeface="Garamond" pitchFamily="18" charset="0"/>
                  </a:rPr>
                  <a:t>matrix of weights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𝑤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err="1" smtClean="0">
                        <a:latin typeface="Cambria Math"/>
                      </a:rPr>
                      <m:t>𝑖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𝑗</m:t>
                    </m:r>
                    <m:r>
                      <a:rPr lang="en-US" altLang="ko-KR" sz="2000" i="1" dirty="0" smtClean="0">
                        <a:latin typeface="Cambria Math"/>
                      </a:rPr>
                      <m:t>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0 (if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𝑖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𝑗</m:t>
                    </m:r>
                    <m:r>
                      <a:rPr lang="en-US" altLang="ko-KR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        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𝑤</m:t>
                    </m:r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err="1" smtClean="0">
                        <a:latin typeface="Cambria Math"/>
                      </a:rPr>
                      <m:t>𝑖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b="1" i="1" dirty="0" smtClean="0">
                        <a:latin typeface="Cambria Math"/>
                      </a:rPr>
                      <m:t>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𝑗</m:t>
                    </m:r>
                    <m:r>
                      <a:rPr lang="en-US" altLang="ko-KR" sz="2000" i="1" dirty="0" smtClean="0">
                        <a:latin typeface="Cambria Math"/>
                      </a:rPr>
                      <m:t>) 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𝑖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err="1" smtClean="0">
                        <a:latin typeface="Cambria Math"/>
                      </a:rPr>
                      <m:t>𝑖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𝑗</m:t>
                    </m:r>
                    <m:r>
                      <a:rPr lang="en-US" altLang="ko-KR" sz="2000" i="1" dirty="0" smtClean="0">
                        <a:latin typeface="Cambria Math"/>
                      </a:rPr>
                      <m:t>) ∈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        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+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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 </a:t>
                </a:r>
                <a:r>
                  <a:rPr lang="en-US" altLang="ko-KR" sz="2000" dirty="0">
                    <a:latin typeface="Garamond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𝑖</m:t>
                    </m:r>
                    <m:r>
                      <a:rPr lang="en-US" altLang="ko-KR" sz="2000" i="1" dirty="0" smtClean="0">
                        <a:latin typeface="Cambria Math"/>
                      </a:rPr>
                      <m:t> ≠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err="1" smtClean="0">
                        <a:latin typeface="Cambria Math"/>
                      </a:rPr>
                      <m:t>𝑖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𝑗</m:t>
                    </m:r>
                    <m:r>
                      <a:rPr lang="en-US" altLang="ko-KR" sz="2000" i="1" dirty="0" smtClean="0">
                        <a:latin typeface="Cambria Math"/>
                      </a:rPr>
                      <m:t>) ∉ 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u="sng" dirty="0">
                    <a:solidFill>
                      <a:srgbClr val="0000FF"/>
                    </a:solidFill>
                    <a:latin typeface="Garamond" pitchFamily="18" charset="0"/>
                  </a:rPr>
                  <a:t>Output is an </a:t>
                </a:r>
                <a14:m>
                  <m:oMath xmlns:m="http://schemas.openxmlformats.org/officeDocument/2006/math">
                    <m:r>
                      <a:rPr lang="en-US" altLang="ko-KR" sz="2000" b="1" i="1" u="sng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u="sng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u="sng" dirty="0">
                    <a:solidFill>
                      <a:srgbClr val="0000FF"/>
                    </a:solidFill>
                    <a:latin typeface="Garamond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ko-KR" sz="2000" b="1" i="1" u="sng" dirty="0" smtClean="0">
                        <a:solidFill>
                          <a:srgbClr val="0000FF"/>
                        </a:solidFill>
                        <a:latin typeface="Cambria Math"/>
                      </a:rPr>
                      <m:t>𝒅</m:t>
                    </m:r>
                    <m:r>
                      <a:rPr lang="en-US" altLang="ko-KR" sz="2000" b="1" i="1" u="sng" dirty="0" smtClean="0">
                        <a:solidFill>
                          <a:srgbClr val="0000FF"/>
                        </a:solidFill>
                        <a:latin typeface="Cambria Math"/>
                      </a:rPr>
                      <m:t>[</m:t>
                    </m:r>
                    <m:r>
                      <a:rPr lang="en-US" altLang="ko-KR" sz="2000" b="1" i="1" u="sng" dirty="0" err="1">
                        <a:solidFill>
                          <a:srgbClr val="0000FF"/>
                        </a:solidFill>
                        <a:latin typeface="Cambria Math"/>
                      </a:rPr>
                      <m:t>𝒊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𝒋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], </m:t>
                    </m:r>
                  </m:oMath>
                </a14:m>
                <a:r>
                  <a:rPr lang="en-US" altLang="ko-KR" sz="2000" u="sng" dirty="0">
                    <a:solidFill>
                      <a:srgbClr val="0000FF"/>
                    </a:solidFill>
                    <a:latin typeface="Garamond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2000" b="1" i="1" u="sng" dirty="0" smtClean="0">
                        <a:solidFill>
                          <a:srgbClr val="0000FF"/>
                        </a:solidFill>
                        <a:latin typeface="Cambria Math"/>
                      </a:rPr>
                      <m:t>𝒅</m:t>
                    </m:r>
                    <m:r>
                      <a:rPr lang="en-US" altLang="ko-KR" sz="2000" b="1" i="1" u="sng" dirty="0" smtClean="0">
                        <a:solidFill>
                          <a:srgbClr val="0000FF"/>
                        </a:solidFill>
                        <a:latin typeface="Cambria Math"/>
                      </a:rPr>
                      <m:t>[</m:t>
                    </m:r>
                    <m:r>
                      <a:rPr lang="en-US" altLang="ko-KR" sz="2000" b="1" i="1" u="sng" dirty="0" err="1">
                        <a:solidFill>
                          <a:srgbClr val="0000FF"/>
                        </a:solidFill>
                        <a:latin typeface="Cambria Math"/>
                      </a:rPr>
                      <m:t>𝒊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𝒋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] = </m:t>
                    </m:r>
                    <m:r>
                      <a:rPr lang="ko-KR" altLang="en-US" sz="2000" b="1" i="1" u="sng" dirty="0" smtClean="0">
                        <a:solidFill>
                          <a:srgbClr val="0000FF"/>
                        </a:solidFill>
                        <a:latin typeface="Cambria Math"/>
                      </a:rPr>
                      <m:t>𝜹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2000" b="1" i="1" u="sng" dirty="0" err="1">
                        <a:solidFill>
                          <a:srgbClr val="0000FF"/>
                        </a:solidFill>
                        <a:latin typeface="Cambria Math"/>
                      </a:rPr>
                      <m:t>𝒊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𝒋</m:t>
                    </m:r>
                    <m:r>
                      <a:rPr lang="en-US" altLang="ko-KR" sz="2000" b="1" i="1" u="sng" dirty="0">
                        <a:solidFill>
                          <a:srgbClr val="0000FF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altLang="ko-KR" sz="2000" u="sng" dirty="0">
                  <a:solidFill>
                    <a:srgbClr val="0000FF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819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2893100"/>
              </a:xfrm>
              <a:prstGeom prst="rect">
                <a:avLst/>
              </a:prstGeom>
              <a:blipFill rotWithShape="1">
                <a:blip r:embed="rId2"/>
                <a:stretch>
                  <a:fillRect l="-764" t="-421" b="-231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7544" y="337790"/>
            <a:ext cx="849357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3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All-Pairs Shortest Paths: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179831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098B-FF7B-409B-A21A-441748364296}" type="slidenum">
              <a:rPr lang="en-US" altLang="ko-KR"/>
              <a:pPr/>
              <a:t>39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4585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We view the input as a distance matrix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0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where paths are allowed to use a single edge. The final distance matrix is obtained by computing a series of approximate distance matrices. 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0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], </m:t>
                    </m:r>
                    <m:r>
                      <a:rPr lang="en-US" altLang="ko-KR" sz="2000" i="1" dirty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], …, </m:t>
                    </m:r>
                    <m:r>
                      <a:rPr lang="en-US" altLang="ko-KR" sz="2000" i="1" dirty="0" err="1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𝑛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],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in each case the approximation gets better 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0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= </m:t>
                    </m:r>
                    <m:r>
                      <a:rPr lang="en-US" altLang="ko-KR" sz="2000" i="1" dirty="0">
                        <a:latin typeface="Cambria Math"/>
                      </a:rPr>
                      <m:t>𝑤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</m:t>
                    </m:r>
                    <m:r>
                      <m:rPr>
                        <m:sty m:val="p"/>
                      </m:rPr>
                      <a:rPr lang="en-US" altLang="ko-KR" sz="2000" b="0" i="0" dirty="0">
                        <a:latin typeface="Cambria Math"/>
                      </a:rPr>
                      <m:t>and</m:t>
                    </m:r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  <m:r>
                      <a:rPr lang="en-US" altLang="ko-KR" sz="2000" i="1" dirty="0" err="1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𝑛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= </m:t>
                    </m:r>
                    <m:r>
                      <a:rPr lang="ko-KR" altLang="en-US" sz="2000" b="0" i="1" dirty="0" smtClean="0">
                        <a:latin typeface="Cambria Math"/>
                      </a:rPr>
                      <m:t>𝛿</m:t>
                    </m:r>
                    <m:r>
                      <a:rPr lang="en-US" altLang="ko-KR" sz="2000" i="1" dirty="0">
                        <a:latin typeface="Cambria Math"/>
                      </a:rPr>
                      <m:t>(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)). 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How to define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???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The definition of </a:t>
                </a:r>
                <a:r>
                  <a:rPr lang="en-US" altLang="ko-KR" sz="2000" u="sng" dirty="0">
                    <a:solidFill>
                      <a:srgbClr val="FF0000"/>
                    </a:solidFill>
                    <a:latin typeface="Garamond" pitchFamily="18" charset="0"/>
                  </a:rPr>
                  <a:t>Floyd-</a:t>
                </a:r>
                <a:r>
                  <a:rPr lang="en-US" altLang="ko-KR" sz="2000" u="sng" dirty="0" err="1">
                    <a:solidFill>
                      <a:srgbClr val="FF0000"/>
                    </a:solidFill>
                    <a:latin typeface="Garamond" pitchFamily="18" charset="0"/>
                  </a:rPr>
                  <a:t>Warshall</a:t>
                </a:r>
                <a:endParaRPr lang="en-US" altLang="ko-KR" sz="2000" u="sng" dirty="0">
                  <a:solidFill>
                    <a:srgbClr val="FF0000"/>
                  </a:solidFill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For a path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&lt;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</a:rPr>
                      <m:t>, …, </m:t>
                    </m:r>
                    <m:r>
                      <a:rPr lang="en-US" altLang="ko-KR" sz="2000" i="1" dirty="0" err="1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 err="1">
                        <a:latin typeface="Cambria Math"/>
                      </a:rPr>
                      <m:t>𝑙</m:t>
                    </m:r>
                    <m:r>
                      <a:rPr lang="en-US" altLang="ko-KR" sz="2000" i="1" dirty="0">
                        <a:latin typeface="Cambria Math"/>
                      </a:rPr>
                      <m:t>&gt;,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𝑣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3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b="0" i="1" dirty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𝑙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are </a:t>
                </a:r>
                <a:r>
                  <a:rPr lang="en-US" altLang="ko-KR" sz="2000" i="1" dirty="0">
                    <a:latin typeface="Garamond" pitchFamily="18" charset="0"/>
                  </a:rPr>
                  <a:t>intermediate vertices </a:t>
                </a:r>
                <a:r>
                  <a:rPr lang="en-US" altLang="ko-KR" sz="2000" dirty="0">
                    <a:latin typeface="Garamond" pitchFamily="18" charset="0"/>
                  </a:rPr>
                  <a:t>(A path with a single edge has NO intermediate vertices)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Define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the shortest path from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such that all the intermediate vertices are chosen from the set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{1, 2, …,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𝑘</m:t>
                    </m:r>
                    <m:r>
                      <a:rPr lang="en-US" altLang="ko-KR" sz="200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sz="2000" dirty="0">
                  <a:latin typeface="Garamond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21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4585871"/>
              </a:xfrm>
              <a:prstGeom prst="rect">
                <a:avLst/>
              </a:prstGeom>
              <a:blipFill rotWithShape="1">
                <a:blip r:embed="rId2"/>
                <a:stretch>
                  <a:fillRect l="-764" t="-266" r="-764" b="-11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All-Pairs Shortest Paths: Basic Idea</a:t>
            </a:r>
          </a:p>
        </p:txBody>
      </p:sp>
    </p:spTree>
    <p:extLst>
      <p:ext uri="{BB962C8B-B14F-4D97-AF65-F5344CB8AC3E}">
        <p14:creationId xmlns:p14="http://schemas.microsoft.com/office/powerpoint/2010/main" val="248027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81199-8DB1-4651-85E7-11DB7F73EAEB}" type="slidenum">
              <a:rPr lang="en-US" altLang="ko-KR"/>
              <a:pPr/>
              <a:t>4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 Box 3"/>
              <p:cNvSpPr txBox="1">
                <a:spLocks noChangeArrowheads="1"/>
              </p:cNvSpPr>
              <p:nvPr/>
            </p:nvSpPr>
            <p:spPr bwMode="auto">
              <a:xfrm>
                <a:off x="441323" y="1052736"/>
                <a:ext cx="7874001" cy="34317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18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  </a:t>
                </a:r>
                <a:r>
                  <a:rPr lang="en-US" altLang="ko-KR" sz="18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in-degree</a:t>
                </a:r>
                <a:r>
                  <a:rPr lang="en-US" altLang="ko-KR" sz="2000" i="1" dirty="0">
                    <a:latin typeface="Garamond" pitchFamily="18" charset="0"/>
                  </a:rPr>
                  <a:t>  </a:t>
                </a:r>
                <a:r>
                  <a:rPr lang="en-US" altLang="ko-KR" sz="2000" dirty="0">
                    <a:latin typeface="Garamond" pitchFamily="18" charset="0"/>
                  </a:rPr>
                  <a:t>of a vertex: number of edges coming in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18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out-degree</a:t>
                </a:r>
                <a:r>
                  <a:rPr lang="en-US" altLang="ko-KR" sz="2000" dirty="0">
                    <a:latin typeface="Garamond" pitchFamily="18" charset="0"/>
                  </a:rPr>
                  <a:t>  of a vertex: number of edges coming out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For a digraph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(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),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800" dirty="0">
                    <a:latin typeface="Garamond" pitchFamily="18" charset="0"/>
                  </a:rPr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𝑖𝑛𝑑𝑒𝑔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800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𝑜𝑢𝑡𝑑𝑒𝑔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/>
                              </a:rPr>
                              <m:t>=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1800" b="0" dirty="0">
                    <a:latin typeface="Garamond" pitchFamily="18" charset="0"/>
                  </a:rPr>
                  <a:t> 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For a digraph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𝑉</m:t>
                        </m:r>
                        <m:r>
                          <a:rPr lang="en-US" altLang="ko-KR" sz="2000" i="1" dirty="0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2000" i="1" dirty="0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b="1" i="1" dirty="0" smtClean="0">
                        <a:latin typeface="Cambria Math"/>
                      </a:rPr>
                      <m:t>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b="1" i="1" dirty="0" smtClean="0">
                        <a:latin typeface="Cambria Math"/>
                      </a:rPr>
                      <m:t>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</a:rPr>
                      <m:t> ≤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baseline="30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ko-KR" sz="2000" b="1" i="1" dirty="0" smtClean="0">
                        <a:latin typeface="Cambria Math"/>
                        <a:sym typeface="Symbol" pitchFamily="18" charset="2"/>
                      </a:rPr>
                      <m:t>−</m:t>
                    </m:r>
                    <m:r>
                      <a:rPr lang="en-US" altLang="ko-KR" sz="2000" b="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A </a:t>
                </a:r>
                <a:r>
                  <a:rPr lang="en-US" altLang="ko-KR" sz="18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Symbol" pitchFamily="18" charset="2"/>
                  </a:rPr>
                  <a:t>path</a:t>
                </a:r>
                <a:r>
                  <a:rPr lang="en-US" altLang="ko-KR" sz="2000" i="1" dirty="0">
                    <a:latin typeface="Garamond" pitchFamily="18" charset="0"/>
                    <a:sym typeface="Symbol" pitchFamily="18" charset="2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is a sequence of vertices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altLang="ko-KR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altLang="ko-KR" sz="20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,…, </m:t>
                    </m:r>
                    <m:r>
                      <a:rPr lang="en-US" altLang="ko-KR" sz="2000" i="1" dirty="0" err="1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altLang="ko-KR" sz="2000" b="0" i="1" baseline="-25000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b="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such that </a:t>
                </a:r>
                <a:br>
                  <a:rPr lang="en-US" altLang="ko-KR" sz="2000" dirty="0">
                    <a:latin typeface="Garamond" pitchFamily="18" charset="0"/>
                    <a:sym typeface="Symbol" pitchFamily="18" charset="2"/>
                  </a:rPr>
                </a:br>
                <a:r>
                  <a:rPr lang="en-US" altLang="ko-KR" sz="2000" b="0" dirty="0">
                    <a:latin typeface="Garamond" pitchFamily="18" charset="0"/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</a:rPr>
                      <m:t>)</m:t>
                    </m:r>
                    <m:r>
                      <a:rPr lang="en-US" altLang="ko-KR" sz="2000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b="0" i="1" dirty="0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ko-KR" sz="2000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1 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altLang="ko-KR" sz="2000" i="1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altLang="ko-KR" sz="2000" b="1" i="1" dirty="0" smtClean="0">
                        <a:latin typeface="Cambria Math"/>
                        <a:sym typeface="Symbol" pitchFamily="18" charset="2"/>
                      </a:rPr>
                      <m:t>&lt;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  <a:sym typeface="Symbol" pitchFamily="18" charset="2"/>
                  </a:rPr>
                  <a:t>.  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i="1" dirty="0">
                    <a:latin typeface="Garamond" pitchFamily="18" charset="0"/>
                    <a:sym typeface="Symbol" pitchFamily="18" charset="2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The </a:t>
                </a:r>
                <a:r>
                  <a:rPr lang="en-US" altLang="ko-KR" sz="18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Symbol" pitchFamily="18" charset="2"/>
                  </a:rPr>
                  <a:t>length</a:t>
                </a:r>
                <a:r>
                  <a:rPr lang="en-US" altLang="ko-KR" sz="2000" i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Symbol" pitchFamily="18" charset="2"/>
                  </a:rPr>
                  <a:t> </a:t>
                </a:r>
                <a:r>
                  <a:rPr lang="en-US" altLang="ko-KR" sz="2000" i="1" dirty="0">
                    <a:latin typeface="Garamond" pitchFamily="18" charset="0"/>
                    <a:sym typeface="Symbol" pitchFamily="18" charset="2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of a path is the number of edges.</a:t>
                </a:r>
                <a:endParaRPr lang="en-US" altLang="ko-KR" sz="2000" i="1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71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3" y="1052736"/>
                <a:ext cx="7874001" cy="3431709"/>
              </a:xfrm>
              <a:prstGeom prst="rect">
                <a:avLst/>
              </a:prstGeom>
              <a:blipFill rotWithShape="1">
                <a:blip r:embed="rId3"/>
                <a:stretch>
                  <a:fillRect l="-619" t="-888" r="-774" b="-24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Graph: additional terms</a:t>
            </a:r>
          </a:p>
        </p:txBody>
      </p:sp>
      <p:sp>
        <p:nvSpPr>
          <p:cNvPr id="6" name="Oval 62"/>
          <p:cNvSpPr>
            <a:spLocks noChangeArrowheads="1"/>
          </p:cNvSpPr>
          <p:nvPr/>
        </p:nvSpPr>
        <p:spPr bwMode="auto">
          <a:xfrm>
            <a:off x="2763048" y="4852416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itchFamily="18" charset="0"/>
              </a:rPr>
              <a:t>1</a:t>
            </a:r>
          </a:p>
        </p:txBody>
      </p:sp>
      <p:sp>
        <p:nvSpPr>
          <p:cNvPr id="7" name="Oval 63"/>
          <p:cNvSpPr>
            <a:spLocks noChangeArrowheads="1"/>
          </p:cNvSpPr>
          <p:nvPr/>
        </p:nvSpPr>
        <p:spPr bwMode="auto">
          <a:xfrm>
            <a:off x="2755111" y="5785866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2</a:t>
            </a:r>
          </a:p>
        </p:txBody>
      </p:sp>
      <p:sp>
        <p:nvSpPr>
          <p:cNvPr id="8" name="Oval 64"/>
          <p:cNvSpPr>
            <a:spLocks noChangeArrowheads="1"/>
          </p:cNvSpPr>
          <p:nvPr/>
        </p:nvSpPr>
        <p:spPr bwMode="auto">
          <a:xfrm>
            <a:off x="4260061" y="5798566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4</a:t>
            </a:r>
          </a:p>
        </p:txBody>
      </p:sp>
      <p:sp>
        <p:nvSpPr>
          <p:cNvPr id="9" name="Oval 70"/>
          <p:cNvSpPr>
            <a:spLocks noChangeArrowheads="1"/>
          </p:cNvSpPr>
          <p:nvPr/>
        </p:nvSpPr>
        <p:spPr bwMode="auto">
          <a:xfrm>
            <a:off x="4241011" y="4834954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3</a:t>
            </a:r>
          </a:p>
        </p:txBody>
      </p:sp>
      <p:sp>
        <p:nvSpPr>
          <p:cNvPr id="10" name="Line 71"/>
          <p:cNvSpPr>
            <a:spLocks noChangeShapeType="1"/>
          </p:cNvSpPr>
          <p:nvPr/>
        </p:nvSpPr>
        <p:spPr bwMode="auto">
          <a:xfrm>
            <a:off x="3148811" y="5022279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Line 72"/>
          <p:cNvSpPr>
            <a:spLocks noChangeShapeType="1"/>
          </p:cNvSpPr>
          <p:nvPr/>
        </p:nvSpPr>
        <p:spPr bwMode="auto">
          <a:xfrm>
            <a:off x="3167861" y="5982716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2934498" y="5238179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Line 74"/>
          <p:cNvSpPr>
            <a:spLocks noChangeShapeType="1"/>
          </p:cNvSpPr>
          <p:nvPr/>
        </p:nvSpPr>
        <p:spPr bwMode="auto">
          <a:xfrm>
            <a:off x="4444211" y="5231829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5"/>
          <p:cNvSpPr>
            <a:spLocks noChangeShapeType="1"/>
          </p:cNvSpPr>
          <p:nvPr/>
        </p:nvSpPr>
        <p:spPr bwMode="auto">
          <a:xfrm>
            <a:off x="3082136" y="5169916"/>
            <a:ext cx="12366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Line 71"/>
          <p:cNvSpPr>
            <a:spLocks noChangeShapeType="1"/>
          </p:cNvSpPr>
          <p:nvPr/>
        </p:nvSpPr>
        <p:spPr bwMode="auto">
          <a:xfrm>
            <a:off x="3137699" y="4994763"/>
            <a:ext cx="1103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4454529" y="5225479"/>
            <a:ext cx="0" cy="63023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71"/>
          <p:cNvSpPr>
            <a:spLocks noChangeShapeType="1"/>
          </p:cNvSpPr>
          <p:nvPr/>
        </p:nvSpPr>
        <p:spPr bwMode="auto">
          <a:xfrm>
            <a:off x="3144048" y="5981128"/>
            <a:ext cx="1103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21456" y="6288419"/>
            <a:ext cx="49067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One of the Paths from vertex 1 to 2: 1 3 4 2(length=3)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877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6A47-46E3-4300-B5BB-DF855EAD6D96}" type="slidenum">
              <a:rPr lang="en-US" altLang="ko-KR"/>
              <a:pPr/>
              <a:t>40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052736"/>
                <a:ext cx="7975600" cy="5497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Compute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the matrix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assuming we have already computed the previous matrix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0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, …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b="0" baseline="30000" dirty="0">
                  <a:latin typeface="Garamond" pitchFamily="18" charset="0"/>
                </a:endParaRP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Computation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b="1" dirty="0">
                    <a:latin typeface="Garamond" pitchFamily="18" charset="0"/>
                  </a:rPr>
                  <a:t>Don’t go through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= </m:t>
                    </m:r>
                    <m:r>
                      <a:rPr lang="en-US" altLang="ko-KR" sz="2000" i="1" dirty="0" err="1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baseline="30000" dirty="0">
                        <a:latin typeface="Cambria Math"/>
                      </a:rPr>
                      <m:t> </m:t>
                    </m:r>
                    <m:r>
                      <a:rPr lang="en-US" altLang="ko-KR" sz="2000" i="1" baseline="30000" dirty="0">
                        <a:latin typeface="Cambria Math"/>
                        <a:sym typeface="Symbol" pitchFamily="18" charset="2"/>
                      </a:rPr>
                      <m:t>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b="1" dirty="0">
                    <a:latin typeface="Garamond" pitchFamily="18" charset="0"/>
                  </a:rPr>
                  <a:t>Go through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𝑘</m:t>
                    </m:r>
                    <m:r>
                      <a:rPr lang="en-US" altLang="ko-KR" sz="200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= </m:t>
                    </m:r>
                    <m:r>
                      <a:rPr lang="en-US" altLang="ko-KR" sz="2000" i="1" dirty="0" err="1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baseline="30000" dirty="0">
                        <a:latin typeface="Cambria Math"/>
                      </a:rPr>
                      <m:t> </m:t>
                    </m:r>
                    <m:r>
                      <a:rPr lang="en-US" altLang="ko-KR" sz="2000" i="1" baseline="30000" dirty="0">
                        <a:latin typeface="Cambria Math"/>
                        <a:sym typeface="Symbol" pitchFamily="18" charset="2"/>
                      </a:rPr>
                      <m:t>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] + </m:t>
                    </m:r>
                    <m:r>
                      <a:rPr lang="en-US" altLang="ko-KR" sz="2000" i="1" dirty="0" err="1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baseline="30000" dirty="0">
                        <a:latin typeface="Cambria Math"/>
                      </a:rPr>
                      <m:t> </m:t>
                    </m:r>
                    <m:r>
                      <a:rPr lang="en-US" altLang="ko-KR" sz="2000" i="1" baseline="30000" dirty="0">
                        <a:latin typeface="Cambria Math"/>
                        <a:sym typeface="Symbol" pitchFamily="18" charset="2"/>
                      </a:rPr>
                      <m:t>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Dynamic Programming Rule</a:t>
                </a: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0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𝑤</m:t>
                    </m:r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</a:rPr>
                      <m:t>min</m:t>
                    </m:r>
                    <m:r>
                      <a:rPr lang="en-US" altLang="ko-KR" sz="2000" i="1" dirty="0" smtClean="0">
                        <a:latin typeface="Cambria Math"/>
                      </a:rPr>
                      <m:t>⁡(</m:t>
                    </m:r>
                    <m:r>
                      <a:rPr lang="en-US" altLang="ko-KR" sz="2000" i="1" dirty="0" err="1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baseline="30000" dirty="0">
                        <a:latin typeface="Cambria Math"/>
                      </a:rPr>
                      <m:t> </m:t>
                    </m:r>
                    <m:r>
                      <a:rPr lang="en-US" altLang="ko-KR" sz="2000" i="1" baseline="30000" dirty="0">
                        <a:latin typeface="Cambria Math"/>
                        <a:sym typeface="Symbol" pitchFamily="18" charset="2"/>
                      </a:rPr>
                      <m:t>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], </m:t>
                    </m:r>
                    <m:r>
                      <a:rPr lang="en-US" altLang="ko-KR" sz="2000" i="1" dirty="0" err="1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baseline="30000" dirty="0">
                        <a:latin typeface="Cambria Math"/>
                      </a:rPr>
                      <m:t> </m:t>
                    </m:r>
                    <m:r>
                      <a:rPr lang="en-US" altLang="ko-KR" sz="2000" i="1" baseline="30000" dirty="0">
                        <a:latin typeface="Cambria Math"/>
                        <a:sym typeface="Symbol" pitchFamily="18" charset="2"/>
                      </a:rPr>
                      <m:t>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] + </m:t>
                    </m:r>
                    <m:r>
                      <a:rPr lang="en-US" altLang="ko-KR" sz="2000" i="1" dirty="0" err="1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𝑘</m:t>
                    </m:r>
                    <m:r>
                      <a:rPr lang="en-US" altLang="ko-KR" sz="2000" i="1" baseline="30000" dirty="0">
                        <a:latin typeface="Cambria Math"/>
                      </a:rPr>
                      <m:t> </m:t>
                    </m:r>
                    <m:r>
                      <a:rPr lang="en-US" altLang="ko-KR" sz="2000" i="1" baseline="30000" dirty="0">
                        <a:latin typeface="Cambria Math"/>
                        <a:sym typeface="Symbol" pitchFamily="18" charset="2"/>
                      </a:rPr>
                      <m:t>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>
                        <a:latin typeface="Cambria Math"/>
                      </a:rPr>
                      <m:t>𝑘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 smtClean="0">
                        <a:latin typeface="Cambria Math"/>
                      </a:rPr>
                      <m:t>])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8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The final answer is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 err="1">
                        <a:latin typeface="Cambria Math"/>
                      </a:rPr>
                      <m:t>𝑛</m:t>
                    </m:r>
                    <m:r>
                      <a:rPr lang="en-US" altLang="ko-KR" sz="2000" i="1" dirty="0">
                        <a:latin typeface="Cambria Math"/>
                      </a:rPr>
                      <m:t>[</m:t>
                    </m:r>
                    <m:r>
                      <a:rPr lang="en-US" altLang="ko-KR" sz="2000" i="1" dirty="0" err="1">
                        <a:latin typeface="Cambria Math"/>
                      </a:rPr>
                      <m:t>𝑖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𝑗</m:t>
                    </m:r>
                    <m:r>
                      <a:rPr lang="en-US" altLang="ko-KR" sz="2000" i="1" dirty="0">
                        <a:latin typeface="Cambria Math"/>
                      </a:rPr>
                      <m:t>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since the rule allows all possible vertices as intermediate vertices. </a:t>
                </a:r>
              </a:p>
            </p:txBody>
          </p:sp>
        </mc:Choice>
        <mc:Fallback xmlns="">
          <p:sp>
            <p:nvSpPr>
              <p:cNvPr id="112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052736"/>
                <a:ext cx="7975600" cy="5497146"/>
              </a:xfrm>
              <a:prstGeom prst="rect">
                <a:avLst/>
              </a:prstGeom>
              <a:blipFill rotWithShape="1">
                <a:blip r:embed="rId2"/>
                <a:stretch>
                  <a:fillRect l="-764" r="-7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23528" y="332656"/>
            <a:ext cx="882047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Computing Distance by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25289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7C09-72DB-4B6B-A619-016D186EBC08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3568" y="1196752"/>
            <a:ext cx="5814987" cy="5035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Floyd-</a:t>
            </a:r>
            <a:r>
              <a:rPr lang="en-US" altLang="ko-KR" sz="1600" dirty="0" err="1">
                <a:latin typeface="Lucida Console" pitchFamily="49" charset="0"/>
              </a:rPr>
              <a:t>Warshall</a:t>
            </a:r>
            <a:r>
              <a:rPr lang="en-US" altLang="ko-KR" sz="1600" dirty="0">
                <a:latin typeface="Lucida Console" pitchFamily="49" charset="0"/>
              </a:rPr>
              <a:t>(w[1..n, 1..n])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{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for 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 = 1 to n do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for j = 1 to n do 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{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  d[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, j] = w[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, j];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  </a:t>
            </a:r>
            <a:r>
              <a:rPr lang="en-US" altLang="ko-KR" sz="1600" dirty="0" err="1">
                <a:latin typeface="Lucida Console" pitchFamily="49" charset="0"/>
              </a:rPr>
              <a:t>pred</a:t>
            </a:r>
            <a:r>
              <a:rPr lang="en-US" altLang="ko-KR" sz="1600" dirty="0">
                <a:latin typeface="Lucida Console" pitchFamily="49" charset="0"/>
              </a:rPr>
              <a:t>[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, j] = nil;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}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for k = 1 to n do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for 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 = 1 to n do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  for j = 1 to n do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    if d[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, k] + d[k, j] &lt; d[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, j] then 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    {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      d[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, j] = d[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, k] + d[k, j];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      </a:t>
            </a:r>
            <a:r>
              <a:rPr lang="en-US" altLang="ko-KR" sz="1600" dirty="0" err="1">
                <a:latin typeface="Lucida Console" pitchFamily="49" charset="0"/>
              </a:rPr>
              <a:t>pred</a:t>
            </a:r>
            <a:r>
              <a:rPr lang="en-US" altLang="ko-KR" sz="1600" dirty="0">
                <a:latin typeface="Lucida Console" pitchFamily="49" charset="0"/>
              </a:rPr>
              <a:t>[</a:t>
            </a:r>
            <a:r>
              <a:rPr lang="en-US" altLang="ko-KR" sz="1600" dirty="0" err="1">
                <a:latin typeface="Lucida Console" pitchFamily="49" charset="0"/>
              </a:rPr>
              <a:t>i</a:t>
            </a:r>
            <a:r>
              <a:rPr lang="en-US" altLang="ko-KR" sz="1600" dirty="0">
                <a:latin typeface="Lucida Console" pitchFamily="49" charset="0"/>
              </a:rPr>
              <a:t>, j] = k;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       }</a:t>
            </a:r>
          </a:p>
          <a:p>
            <a:pPr algn="just">
              <a:spcBef>
                <a:spcPct val="20000"/>
              </a:spcBef>
            </a:pPr>
            <a:r>
              <a:rPr lang="en-US" altLang="ko-KR" sz="1600" dirty="0">
                <a:latin typeface="Lucida Console" pitchFamily="49" charset="0"/>
              </a:rPr>
              <a:t> }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Floyd-</a:t>
            </a:r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Warshall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018905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547F3-B37E-4A1E-B517-EC5D057F6A59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3714750" y="1846263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085975" y="1860550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4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835650" y="1806575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801938" y="2876550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5013325" y="2838450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324100" y="2260600"/>
            <a:ext cx="538163" cy="64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201988" y="30543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474913" y="2030413"/>
            <a:ext cx="1222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3159125" y="2219325"/>
            <a:ext cx="644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148138" y="2022475"/>
            <a:ext cx="165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5341938" y="2195513"/>
            <a:ext cx="644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825750" y="17557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806950" y="173672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latin typeface="Arial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565400" y="23780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228975" y="23780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4116388" y="27813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621338" y="25114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0" name="Rectangle 20"/>
              <p:cNvSpPr>
                <a:spLocks noChangeArrowheads="1"/>
              </p:cNvSpPr>
              <p:nvPr/>
            </p:nvSpPr>
            <p:spPr bwMode="auto">
              <a:xfrm>
                <a:off x="1865196" y="3501008"/>
                <a:ext cx="4164923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0</m:t>
                    </m:r>
                    <m:r>
                      <a:rPr lang="en-US" altLang="ko-KR" sz="2000" i="1" dirty="0">
                        <a:latin typeface="Cambria Math"/>
                      </a:rPr>
                      <m:t>[4, 5]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+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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[4, 5]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22 (4, 1, 5),  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[2, 5]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17)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</a:rPr>
                      <m:t>[4, 5]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21 (4, 2, 1, 5),  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</a:rPr>
                      <m:t>[4, 3]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7)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3</m:t>
                    </m:r>
                    <m:r>
                      <a:rPr lang="en-US" altLang="ko-KR" sz="2000" i="1" dirty="0">
                        <a:latin typeface="Cambria Math"/>
                      </a:rPr>
                      <m:t>[4, 5]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11 (4, 2, 3, 5)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4</m:t>
                    </m:r>
                    <m:r>
                      <a:rPr lang="en-US" altLang="ko-KR" sz="2000" i="1" dirty="0">
                        <a:latin typeface="Cambria Math"/>
                      </a:rPr>
                      <m:t>[4, 5]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11 (4, 2, 3, 5)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baseline="30000" dirty="0">
                        <a:latin typeface="Cambria Math"/>
                      </a:rPr>
                      <m:t>5</m:t>
                    </m:r>
                    <m:r>
                      <a:rPr lang="en-US" altLang="ko-KR" sz="2000" i="1" dirty="0">
                        <a:latin typeface="Cambria Math"/>
                      </a:rPr>
                      <m:t>[4, 5]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= 11 (4, 2, 3, 5)</a:t>
                </a:r>
              </a:p>
            </p:txBody>
          </p:sp>
        </mc:Choice>
        <mc:Fallback xmlns="">
          <p:sp>
            <p:nvSpPr>
              <p:cNvPr id="10260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5196" y="3501008"/>
                <a:ext cx="4164923" cy="1938992"/>
              </a:xfrm>
              <a:prstGeom prst="rect">
                <a:avLst/>
              </a:prstGeom>
              <a:blipFill rotWithShape="1">
                <a:blip r:embed="rId2"/>
                <a:stretch>
                  <a:fillRect t="-2201" r="-1464" b="-50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680" y="5693487"/>
            <a:ext cx="571162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latin typeface="Garamond" pitchFamily="18" charset="0"/>
              </a:rPr>
              <a:t>Find yourself all other pairs shortest paths</a:t>
            </a:r>
            <a:endParaRPr lang="ko-KR" altLang="en-US" sz="24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36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8067-F676-4546-A0D0-26963D8AAC5F}" type="slidenum">
              <a:rPr lang="en-US" altLang="ko-KR"/>
              <a:pPr/>
              <a:t>43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4181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A common problem in communication networks and circuit design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Connecting together a set of nodes (communication sites or circuit components) by a network of minimal total length (length is the sum of lengths of connecting wires)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Symbol" pitchFamily="18" charset="2"/>
                  </a:rPr>
                  <a:t>Minimum Spanning Tree (MST) Problem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Given a connected, </a:t>
                </a:r>
                <a:r>
                  <a:rPr lang="en-US" altLang="ko-KR" sz="2000" u="sng" dirty="0">
                    <a:solidFill>
                      <a:srgbClr val="0000FF"/>
                    </a:solidFill>
                    <a:latin typeface="Garamond" pitchFamily="18" charset="0"/>
                    <a:sym typeface="Symbol" pitchFamily="18" charset="2"/>
                  </a:rPr>
                  <a:t>undirected graph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=(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),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a spanning tree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altLang="ko-KR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is an acyclic subset of edges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  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that connects all vertices together.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The cost of a spanning tree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𝑇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)∈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>
                    <a:latin typeface="Garamond" pitchFamily="18" charset="0"/>
                    <a:sym typeface="Symbol" pitchFamily="18" charset="2"/>
                  </a:rPr>
                  <a:t>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 </a:t>
                </a:r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Symbol" pitchFamily="18" charset="2"/>
                  </a:rPr>
                  <a:t>A minimum spanning tree </a:t>
                </a:r>
                <a:r>
                  <a:rPr lang="en-US" altLang="ko-KR" sz="2000" u="sng" dirty="0">
                    <a:solidFill>
                      <a:srgbClr val="0000FF"/>
                    </a:solidFill>
                    <a:latin typeface="Garamond" pitchFamily="18" charset="0"/>
                    <a:sym typeface="Symbol" pitchFamily="18" charset="2"/>
                  </a:rPr>
                  <a:t>is the one with minimum cost.</a:t>
                </a:r>
              </a:p>
            </p:txBody>
          </p:sp>
        </mc:Choice>
        <mc:Fallback xmlns="">
          <p:sp>
            <p:nvSpPr>
              <p:cNvPr id="1536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4181337"/>
              </a:xfrm>
              <a:prstGeom prst="rect">
                <a:avLst/>
              </a:prstGeom>
              <a:blipFill rotWithShape="1">
                <a:blip r:embed="rId3"/>
                <a:stretch>
                  <a:fillRect l="-840" t="-729" r="-764" b="-42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Minimum Spanning Trees (MST)</a:t>
            </a:r>
          </a:p>
        </p:txBody>
      </p:sp>
    </p:spTree>
    <p:extLst>
      <p:ext uri="{BB962C8B-B14F-4D97-AF65-F5344CB8AC3E}">
        <p14:creationId xmlns:p14="http://schemas.microsoft.com/office/powerpoint/2010/main" val="3142203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097AB-A90C-4557-838A-186240FA5277}" type="slidenum">
              <a:rPr lang="en-US" altLang="ko-KR"/>
              <a:pPr/>
              <a:t>44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Text Box 3"/>
              <p:cNvSpPr txBox="1">
                <a:spLocks noChangeArrowheads="1"/>
              </p:cNvSpPr>
              <p:nvPr/>
            </p:nvSpPr>
            <p:spPr bwMode="auto">
              <a:xfrm>
                <a:off x="1990736" y="980728"/>
                <a:ext cx="1277914" cy="3693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latin typeface="Cambria Math"/>
                        </a:rPr>
                        <m:t>𝑮</m:t>
                      </m:r>
                      <m:r>
                        <a:rPr lang="en-US" altLang="ko-KR" sz="1800" b="1" i="1" dirty="0" smtClean="0">
                          <a:latin typeface="Cambria Math"/>
                        </a:rPr>
                        <m:t>=(</m:t>
                      </m:r>
                      <m:r>
                        <a:rPr lang="en-US" altLang="ko-KR" sz="1800" b="1" i="1" dirty="0" smtClean="0">
                          <a:latin typeface="Cambria Math"/>
                        </a:rPr>
                        <m:t>𝑽</m:t>
                      </m:r>
                      <m:r>
                        <a:rPr lang="en-US" altLang="ko-KR" sz="1800" b="1" i="1" dirty="0" smtClean="0">
                          <a:latin typeface="Cambria Math"/>
                        </a:rPr>
                        <m:t>,</m:t>
                      </m:r>
                      <m:r>
                        <a:rPr lang="en-US" altLang="ko-KR" sz="1800" b="1" i="1" dirty="0" smtClean="0">
                          <a:latin typeface="Cambria Math"/>
                        </a:rPr>
                        <m:t>𝑬</m:t>
                      </m:r>
                      <m:r>
                        <a:rPr lang="en-US" altLang="ko-KR" sz="18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638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0736" y="980728"/>
                <a:ext cx="127791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37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941388" y="1547813"/>
            <a:ext cx="7974012" cy="2327275"/>
            <a:chOff x="593" y="974"/>
            <a:chExt cx="5023" cy="1179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1367" y="1222"/>
              <a:ext cx="1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</a:t>
              </a:r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1055" y="1051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latin typeface="Garamond" pitchFamily="18" charset="0"/>
                </a:rPr>
                <a:t>1</a:t>
              </a: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1948" y="1047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1534" y="1505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593" y="1505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2515" y="1505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1061" y="1963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2165" y="1970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303" y="1134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2184" y="1170"/>
              <a:ext cx="42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2337" y="1673"/>
              <a:ext cx="271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H="1">
              <a:off x="1729" y="1215"/>
              <a:ext cx="271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H="1">
              <a:off x="1290" y="1681"/>
              <a:ext cx="271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1763" y="1663"/>
              <a:ext cx="42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1232" y="1229"/>
              <a:ext cx="339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769" y="1685"/>
              <a:ext cx="339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H="1" flipV="1">
              <a:off x="1295" y="2066"/>
              <a:ext cx="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0" y="1176"/>
              <a:ext cx="35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1797" y="1584"/>
              <a:ext cx="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 flipV="1">
              <a:off x="855" y="159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1666" y="1914"/>
              <a:ext cx="1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914" y="1698"/>
              <a:ext cx="17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5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1526" y="974"/>
              <a:ext cx="17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2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1061" y="1443"/>
              <a:ext cx="17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2</a:t>
              </a: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2112" y="1437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7</a:t>
              </a: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1298" y="1703"/>
              <a:ext cx="17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8</a:t>
              </a: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1948" y="1700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4</a:t>
              </a:r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764" y="1224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4</a:t>
              </a:r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2364" y="1194"/>
              <a:ext cx="2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10</a:t>
              </a:r>
            </a:p>
          </p:txBody>
        </p:sp>
        <p:sp>
          <p:nvSpPr>
            <p:cNvPr id="16418" name="Text Box 34"/>
            <p:cNvSpPr txBox="1">
              <a:spLocks noChangeArrowheads="1"/>
            </p:cNvSpPr>
            <p:nvPr/>
          </p:nvSpPr>
          <p:spPr bwMode="auto">
            <a:xfrm>
              <a:off x="2428" y="1811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6</a:t>
              </a:r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1755" y="1215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3</a:t>
              </a:r>
            </a:p>
          </p:txBody>
        </p:sp>
        <p:sp>
          <p:nvSpPr>
            <p:cNvPr id="16420" name="Text Box 36"/>
            <p:cNvSpPr txBox="1">
              <a:spLocks noChangeArrowheads="1"/>
            </p:cNvSpPr>
            <p:nvPr/>
          </p:nvSpPr>
          <p:spPr bwMode="auto">
            <a:xfrm>
              <a:off x="4223" y="1229"/>
              <a:ext cx="1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</a:t>
              </a:r>
            </a:p>
          </p:txBody>
        </p:sp>
        <p:sp>
          <p:nvSpPr>
            <p:cNvPr id="16421" name="Oval 37"/>
            <p:cNvSpPr>
              <a:spLocks noChangeArrowheads="1"/>
            </p:cNvSpPr>
            <p:nvPr/>
          </p:nvSpPr>
          <p:spPr bwMode="auto">
            <a:xfrm>
              <a:off x="3911" y="1058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16422" name="Oval 38"/>
            <p:cNvSpPr>
              <a:spLocks noChangeArrowheads="1"/>
            </p:cNvSpPr>
            <p:nvPr/>
          </p:nvSpPr>
          <p:spPr bwMode="auto">
            <a:xfrm>
              <a:off x="4804" y="1054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16423" name="Oval 39"/>
            <p:cNvSpPr>
              <a:spLocks noChangeArrowheads="1"/>
            </p:cNvSpPr>
            <p:nvPr/>
          </p:nvSpPr>
          <p:spPr bwMode="auto">
            <a:xfrm>
              <a:off x="4390" y="1512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16424" name="Oval 40"/>
            <p:cNvSpPr>
              <a:spLocks noChangeArrowheads="1"/>
            </p:cNvSpPr>
            <p:nvPr/>
          </p:nvSpPr>
          <p:spPr bwMode="auto">
            <a:xfrm>
              <a:off x="3449" y="1512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6425" name="Oval 41"/>
            <p:cNvSpPr>
              <a:spLocks noChangeArrowheads="1"/>
            </p:cNvSpPr>
            <p:nvPr/>
          </p:nvSpPr>
          <p:spPr bwMode="auto">
            <a:xfrm>
              <a:off x="5371" y="1512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16426" name="Oval 42"/>
            <p:cNvSpPr>
              <a:spLocks noChangeArrowheads="1"/>
            </p:cNvSpPr>
            <p:nvPr/>
          </p:nvSpPr>
          <p:spPr bwMode="auto">
            <a:xfrm>
              <a:off x="3917" y="1970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16427" name="Oval 43"/>
            <p:cNvSpPr>
              <a:spLocks noChangeArrowheads="1"/>
            </p:cNvSpPr>
            <p:nvPr/>
          </p:nvSpPr>
          <p:spPr bwMode="auto">
            <a:xfrm>
              <a:off x="5021" y="1977"/>
              <a:ext cx="245" cy="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>
              <a:off x="4159" y="1141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H="1">
              <a:off x="5193" y="1680"/>
              <a:ext cx="271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>
              <a:off x="4619" y="1670"/>
              <a:ext cx="42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4088" y="1236"/>
              <a:ext cx="339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flipH="1" flipV="1">
              <a:off x="4151" y="2073"/>
              <a:ext cx="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H="1" flipV="1">
              <a:off x="3711" y="1597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34" name="Text Box 50"/>
            <p:cNvSpPr txBox="1">
              <a:spLocks noChangeArrowheads="1"/>
            </p:cNvSpPr>
            <p:nvPr/>
          </p:nvSpPr>
          <p:spPr bwMode="auto">
            <a:xfrm>
              <a:off x="4522" y="1921"/>
              <a:ext cx="1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</a:t>
              </a:r>
            </a:p>
          </p:txBody>
        </p:sp>
        <p:sp>
          <p:nvSpPr>
            <p:cNvPr id="16435" name="Text Box 51"/>
            <p:cNvSpPr txBox="1">
              <a:spLocks noChangeArrowheads="1"/>
            </p:cNvSpPr>
            <p:nvPr/>
          </p:nvSpPr>
          <p:spPr bwMode="auto">
            <a:xfrm>
              <a:off x="4382" y="981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2</a:t>
              </a:r>
            </a:p>
          </p:txBody>
        </p:sp>
        <p:sp>
          <p:nvSpPr>
            <p:cNvPr id="16436" name="Text Box 52"/>
            <p:cNvSpPr txBox="1">
              <a:spLocks noChangeArrowheads="1"/>
            </p:cNvSpPr>
            <p:nvPr/>
          </p:nvSpPr>
          <p:spPr bwMode="auto">
            <a:xfrm>
              <a:off x="3917" y="1450"/>
              <a:ext cx="1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2</a:t>
              </a:r>
            </a:p>
          </p:txBody>
        </p:sp>
        <p:sp>
          <p:nvSpPr>
            <p:cNvPr id="16437" name="Text Box 53"/>
            <p:cNvSpPr txBox="1">
              <a:spLocks noChangeArrowheads="1"/>
            </p:cNvSpPr>
            <p:nvPr/>
          </p:nvSpPr>
          <p:spPr bwMode="auto">
            <a:xfrm>
              <a:off x="4804" y="1707"/>
              <a:ext cx="17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4</a:t>
              </a:r>
            </a:p>
          </p:txBody>
        </p:sp>
        <p:sp>
          <p:nvSpPr>
            <p:cNvPr id="16438" name="Text Box 54"/>
            <p:cNvSpPr txBox="1">
              <a:spLocks noChangeArrowheads="1"/>
            </p:cNvSpPr>
            <p:nvPr/>
          </p:nvSpPr>
          <p:spPr bwMode="auto">
            <a:xfrm>
              <a:off x="5284" y="1818"/>
              <a:ext cx="17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6</a:t>
              </a:r>
            </a:p>
          </p:txBody>
        </p:sp>
      </p:grpSp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6889814" y="997293"/>
            <a:ext cx="666750" cy="366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800" b="1" dirty="0">
                <a:latin typeface="Garamond" pitchFamily="18" charset="0"/>
              </a:rPr>
              <a:t>MST</a:t>
            </a:r>
            <a:endParaRPr lang="en-US" altLang="ko-KR" sz="1800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395536" y="4293096"/>
                <a:ext cx="8640959" cy="2083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Greedy Algorithms for the MST problem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Prim’s algorithm: similar to </a:t>
                </a:r>
                <a:r>
                  <a:rPr lang="en-US" altLang="ko-KR" sz="2000" dirty="0" err="1">
                    <a:latin typeface="Garamond" pitchFamily="18" charset="0"/>
                  </a:rPr>
                  <a:t>Dijkstra’s</a:t>
                </a:r>
                <a:r>
                  <a:rPr lang="en-US" altLang="ko-KR" sz="2000" dirty="0">
                    <a:latin typeface="Garamond" pitchFamily="18" charset="0"/>
                  </a:rPr>
                  <a:t> algorithm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– update: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𝑚𝑖𝑛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Garamond" pitchFamily="18" charset="0"/>
                  </a:rPr>
                  <a:t>,</a:t>
                </a:r>
                <a:r>
                  <a:rPr lang="en-US" altLang="ko-KR" sz="2000" b="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>
                        <a:latin typeface="Cambria Math"/>
                        <a:sym typeface="Symbol" pitchFamily="18" charset="2"/>
                      </a:rPr>
                      <m:t>(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/>
                            <a:sym typeface="Symbol" pitchFamily="18" charset="2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r>
                          <a:rPr lang="en-US" altLang="ko-KR" sz="2000" b="0" i="1" dirty="0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000" b="0" i="0" dirty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b="0" i="1" dirty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b="0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b="0" i="1" dirty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ko-KR" sz="2000" b="0" dirty="0">
                    <a:latin typeface="Garamond" pitchFamily="18" charset="0"/>
                  </a:rPr>
                  <a:t>  </a:t>
                </a:r>
              </a:p>
              <a:p>
                <a:pPr algn="just">
                  <a:lnSpc>
                    <a:spcPct val="16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Kruskal’s algorithm: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endParaRPr lang="en-US" altLang="ko-KR" sz="2000" dirty="0">
                  <a:latin typeface="Garamond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440" name="Text 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293096"/>
                <a:ext cx="8640959" cy="2083584"/>
              </a:xfrm>
              <a:prstGeom prst="rect">
                <a:avLst/>
              </a:prstGeom>
              <a:blipFill rotWithShape="1">
                <a:blip r:embed="rId4"/>
                <a:stretch>
                  <a:fillRect l="-776" t="-585" b="-17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MST: An Example</a:t>
            </a:r>
          </a:p>
        </p:txBody>
      </p:sp>
    </p:spTree>
    <p:extLst>
      <p:ext uri="{BB962C8B-B14F-4D97-AF65-F5344CB8AC3E}">
        <p14:creationId xmlns:p14="http://schemas.microsoft.com/office/powerpoint/2010/main" val="112485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9CF29-E327-4ADC-8602-097E318B1A29}" type="slidenum">
              <a:rPr lang="en-US" altLang="ko-KR"/>
              <a:pPr/>
              <a:t>45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Text Box 3"/>
              <p:cNvSpPr txBox="1">
                <a:spLocks noChangeArrowheads="1"/>
              </p:cNvSpPr>
              <p:nvPr/>
            </p:nvSpPr>
            <p:spPr bwMode="auto">
              <a:xfrm>
                <a:off x="542925" y="1124744"/>
                <a:ext cx="7975600" cy="4739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Basically identical to </a:t>
                </a:r>
                <a:r>
                  <a:rPr lang="en-US" altLang="ko-KR" sz="2000" dirty="0" err="1">
                    <a:latin typeface="Garamond" pitchFamily="18" charset="0"/>
                  </a:rPr>
                  <a:t>Dijkstra’s</a:t>
                </a:r>
                <a:r>
                  <a:rPr lang="en-US" altLang="ko-KR" sz="2000" dirty="0">
                    <a:latin typeface="Garamond" pitchFamily="18" charset="0"/>
                  </a:rPr>
                  <a:t> algorithm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The algorithm maintains a set of vertices that have already been included in the tree. 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At each stage, the algorithm finds a new vertex to add to the tree by choosing the edge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such that the cost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is the smallest among all edges where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is in the tree 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is not.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For each vertex v, we keep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𝑝𝑟𝑒𝑑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such that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:  the weight of the shortest edge connecting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to a known vertex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𝑝𝑟𝑒𝑑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: the last vertex to cause a change in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𝑑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843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925" y="1124744"/>
                <a:ext cx="7975600" cy="4739759"/>
              </a:xfrm>
              <a:prstGeom prst="rect">
                <a:avLst/>
              </a:prstGeom>
              <a:blipFill rotWithShape="1">
                <a:blip r:embed="rId2"/>
                <a:stretch>
                  <a:fillRect l="-765" t="-257" r="-841" b="-11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62201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23ADD-188D-4F06-9608-EC3EF6B68158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57213" y="1124744"/>
            <a:ext cx="7183139" cy="5103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Prim (G = (V, E)) 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{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MST = {};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for each v in V do </a:t>
            </a:r>
            <a:r>
              <a:rPr lang="en-US" altLang="ko-KR" sz="1600" dirty="0" err="1">
                <a:latin typeface="Lucida Console" pitchFamily="49" charset="0"/>
              </a:rPr>
              <a:t>Create_Set</a:t>
            </a:r>
            <a:r>
              <a:rPr lang="en-US" altLang="ko-KR" sz="1600" dirty="0">
                <a:latin typeface="Lucida Console" pitchFamily="49" charset="0"/>
              </a:rPr>
              <a:t>({v}); 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Sort the edges of E in increasing order of weights;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for each edge (u, v) in E in weight order do 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{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   if ( Find(u) != Find(v) ) THEN 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   {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      MST = MST + {(u, v)};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      Union(Find(u), Find(v));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   }  </a:t>
            </a:r>
            <a:r>
              <a:rPr lang="en-US" altLang="ko-KR" sz="1600" dirty="0">
                <a:solidFill>
                  <a:srgbClr val="006600"/>
                </a:solidFill>
                <a:latin typeface="Lucida Console" pitchFamily="49" charset="0"/>
              </a:rPr>
              <a:t>/* END IF  */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   } </a:t>
            </a:r>
            <a:r>
              <a:rPr lang="en-US" altLang="ko-KR" sz="1600" dirty="0">
                <a:solidFill>
                  <a:srgbClr val="006600"/>
                </a:solidFill>
                <a:latin typeface="Lucida Console" pitchFamily="49" charset="0"/>
              </a:rPr>
              <a:t>/*  END FOR  */</a:t>
            </a:r>
          </a:p>
          <a:p>
            <a:pPr algn="just"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1600" dirty="0">
                <a:latin typeface="Lucida Console" pitchFamily="49" charset="0"/>
              </a:rPr>
              <a:t>}  </a:t>
            </a:r>
            <a:r>
              <a:rPr lang="en-US" altLang="ko-KR" sz="1600" dirty="0">
                <a:solidFill>
                  <a:srgbClr val="006600"/>
                </a:solidFill>
                <a:latin typeface="Lucida Console" pitchFamily="49" charset="0"/>
              </a:rPr>
              <a:t>/*  END Prim */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3528" y="188640"/>
            <a:ext cx="7772400" cy="63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Prim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’s Algorithm: Pseudo Code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57213" y="1124744"/>
            <a:ext cx="7975600" cy="50475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Pri</a:t>
            </a:r>
            <a:r>
              <a:rPr lang="en-US" altLang="ko-KR" b="0" dirty="0">
                <a:latin typeface="Lucida Console" pitchFamily="49" charset="0"/>
              </a:rPr>
              <a:t>m</a:t>
            </a:r>
            <a:r>
              <a:rPr lang="en-US" altLang="ko-KR" sz="1400" b="0" dirty="0">
                <a:latin typeface="Lucida Console" pitchFamily="49" charset="0"/>
              </a:rPr>
              <a:t>(G=(V, E, w), s)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{ 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Lucida Console" pitchFamily="49" charset="0"/>
              </a:rPr>
              <a:t>MST = {};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for each v in V do 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{ d[v] = +infinity;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</a:t>
            </a:r>
            <a:r>
              <a:rPr lang="en-US" altLang="ko-KR" sz="1400" b="0" dirty="0" err="1">
                <a:latin typeface="Lucida Console" pitchFamily="49" charset="0"/>
              </a:rPr>
              <a:t>pred</a:t>
            </a:r>
            <a:r>
              <a:rPr lang="en-US" altLang="ko-KR" sz="1400" b="0" dirty="0">
                <a:latin typeface="Lucida Console" pitchFamily="49" charset="0"/>
              </a:rPr>
              <a:t>[v] = nil;}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d[s] =0;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for each v in </a:t>
            </a:r>
            <a:r>
              <a:rPr lang="en-US" altLang="ko-KR" sz="1400" b="0" dirty="0" err="1">
                <a:latin typeface="Lucida Console" pitchFamily="49" charset="0"/>
              </a:rPr>
              <a:t>Adj</a:t>
            </a:r>
            <a:r>
              <a:rPr lang="en-US" altLang="ko-KR" sz="1400" b="0" dirty="0">
                <a:latin typeface="Lucida Console" pitchFamily="49" charset="0"/>
              </a:rPr>
              <a:t>[s] do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{ d[v] = w[s, v];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</a:t>
            </a:r>
            <a:r>
              <a:rPr lang="en-US" altLang="ko-KR" sz="1400" b="0" dirty="0" err="1">
                <a:latin typeface="Lucida Console" pitchFamily="49" charset="0"/>
              </a:rPr>
              <a:t>pred</a:t>
            </a:r>
            <a:r>
              <a:rPr lang="en-US" altLang="ko-KR" sz="1400" b="0" dirty="0">
                <a:latin typeface="Lucida Console" pitchFamily="49" charset="0"/>
              </a:rPr>
              <a:t>[v] = s;}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Add each vertex to priority queue Q;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While (Q is not empty) do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{ u = </a:t>
            </a:r>
            <a:r>
              <a:rPr lang="en-US" altLang="ko-KR" sz="1400" b="0" dirty="0" err="1">
                <a:latin typeface="Lucida Console" pitchFamily="49" charset="0"/>
              </a:rPr>
              <a:t>Delete_Min</a:t>
            </a:r>
            <a:r>
              <a:rPr lang="en-US" altLang="ko-KR" sz="1400" b="0" dirty="0">
                <a:latin typeface="Lucida Console" pitchFamily="49" charset="0"/>
              </a:rPr>
              <a:t>(Q); </a:t>
            </a:r>
            <a:r>
              <a:rPr lang="en-US" altLang="ko-KR" sz="1400" dirty="0">
                <a:solidFill>
                  <a:srgbClr val="FF0000"/>
                </a:solidFill>
                <a:latin typeface="Lucida Console" pitchFamily="49" charset="0"/>
              </a:rPr>
              <a:t>MST = MST + {u}; </a:t>
            </a:r>
            <a:endParaRPr lang="en-US" altLang="ko-KR" sz="1400" b="0" dirty="0">
              <a:latin typeface="Lucida Console" pitchFamily="49" charset="0"/>
            </a:endParaRP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for each v in </a:t>
            </a:r>
            <a:r>
              <a:rPr lang="en-US" altLang="ko-KR" sz="1400" b="0" dirty="0" err="1">
                <a:latin typeface="Lucida Console" pitchFamily="49" charset="0"/>
              </a:rPr>
              <a:t>Adj</a:t>
            </a:r>
            <a:r>
              <a:rPr lang="en-US" altLang="ko-KR" sz="1400" b="0" dirty="0">
                <a:latin typeface="Lucida Console" pitchFamily="49" charset="0"/>
              </a:rPr>
              <a:t>[u] do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{ </a:t>
            </a:r>
            <a:r>
              <a:rPr lang="en-US" altLang="ko-KR" sz="1400" dirty="0">
                <a:solidFill>
                  <a:srgbClr val="FF0000"/>
                </a:solidFill>
                <a:latin typeface="Lucida Console" pitchFamily="49" charset="0"/>
              </a:rPr>
              <a:t>if (w(u, v) &lt; d[v]) </a:t>
            </a:r>
            <a:r>
              <a:rPr lang="en-US" altLang="ko-KR" sz="1400" b="0" dirty="0">
                <a:latin typeface="Lucida Console" pitchFamily="49" charset="0"/>
              </a:rPr>
              <a:t>then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    { </a:t>
            </a:r>
            <a:r>
              <a:rPr lang="en-US" altLang="ko-KR" sz="1400" dirty="0">
                <a:solidFill>
                  <a:srgbClr val="FF0000"/>
                </a:solidFill>
                <a:latin typeface="Lucida Console" pitchFamily="49" charset="0"/>
              </a:rPr>
              <a:t>d[v] = w(u, v);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      </a:t>
            </a:r>
            <a:r>
              <a:rPr lang="en-US" altLang="ko-KR" sz="1400" b="0" dirty="0" err="1">
                <a:latin typeface="Lucida Console" pitchFamily="49" charset="0"/>
              </a:rPr>
              <a:t>pred</a:t>
            </a:r>
            <a:r>
              <a:rPr lang="en-US" altLang="ko-KR" sz="1400" b="0" dirty="0">
                <a:latin typeface="Lucida Console" pitchFamily="49" charset="0"/>
              </a:rPr>
              <a:t>[v] = u;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      </a:t>
            </a:r>
            <a:r>
              <a:rPr lang="en-US" altLang="ko-KR" sz="1400" b="0" dirty="0" err="1">
                <a:latin typeface="Lucida Console" pitchFamily="49" charset="0"/>
              </a:rPr>
              <a:t>Decrease_Priority</a:t>
            </a:r>
            <a:r>
              <a:rPr lang="en-US" altLang="ko-KR" sz="1400" b="0" dirty="0">
                <a:latin typeface="Lucida Console" pitchFamily="49" charset="0"/>
              </a:rPr>
              <a:t>(Q, v);} 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    } /* End for */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      }  /* End while */</a:t>
            </a:r>
          </a:p>
          <a:p>
            <a:pPr algn="just">
              <a:spcBef>
                <a:spcPct val="10000"/>
              </a:spcBef>
              <a:tabLst>
                <a:tab pos="2767013" algn="l"/>
              </a:tabLst>
            </a:pPr>
            <a:r>
              <a:rPr lang="en-US" altLang="ko-KR" sz="1400" b="0" dirty="0">
                <a:latin typeface="Lucida Console" pitchFamily="49" charset="0"/>
              </a:rPr>
              <a:t>}  /* </a:t>
            </a:r>
            <a:r>
              <a:rPr lang="en-US" altLang="ko-KR" sz="1400" b="0">
                <a:latin typeface="Lucida Console" pitchFamily="49" charset="0"/>
              </a:rPr>
              <a:t>End Prim </a:t>
            </a:r>
            <a:r>
              <a:rPr lang="en-US" altLang="ko-KR" sz="1400" b="0" dirty="0">
                <a:latin typeface="Lucida Console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664475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9CF29-E327-4ADC-8602-097E318B1A29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Prim’s Algorithm: Example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5986" y="1184616"/>
            <a:ext cx="2833465" cy="2053584"/>
            <a:chOff x="195784" y="1196752"/>
            <a:chExt cx="3440112" cy="231345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24509" y="1686289"/>
              <a:ext cx="255587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29209" y="1348745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latin typeface="Garamond" pitchFamily="18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6846" y="1340850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689621" y="2244914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95784" y="2244914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46959" y="2244914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38734" y="3148978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691334" y="3162796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322909" y="1512582"/>
              <a:ext cx="1009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21496" y="1583644"/>
              <a:ext cx="673100" cy="659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964384" y="2576536"/>
              <a:ext cx="430212" cy="572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999184" y="1672471"/>
              <a:ext cx="430212" cy="574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302271" y="2592327"/>
              <a:ext cx="430212" cy="572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53159" y="2556797"/>
              <a:ext cx="673100" cy="657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10196" y="1700107"/>
              <a:ext cx="538162" cy="574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75184" y="2600223"/>
              <a:ext cx="538162" cy="574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 flipV="1">
              <a:off x="1310209" y="3352294"/>
              <a:ext cx="1384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81521" y="1595488"/>
              <a:ext cx="565150" cy="633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107134" y="2400855"/>
              <a:ext cx="1144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611709" y="2412699"/>
              <a:ext cx="1074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899171" y="3052255"/>
              <a:ext cx="255587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705371" y="2625884"/>
              <a:ext cx="269875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5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676921" y="1196752"/>
              <a:ext cx="269875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2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938734" y="2122530"/>
              <a:ext cx="269875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2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607196" y="2110686"/>
              <a:ext cx="268287" cy="30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7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314971" y="2635754"/>
              <a:ext cx="269875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8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346846" y="2629832"/>
              <a:ext cx="268287" cy="30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4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67246" y="1690237"/>
              <a:ext cx="268287" cy="30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4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3007246" y="1631019"/>
              <a:ext cx="352425" cy="30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10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108846" y="2848940"/>
              <a:ext cx="268287" cy="30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6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040459" y="1672471"/>
              <a:ext cx="268287" cy="30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3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84636" y="1103641"/>
            <a:ext cx="2840037" cy="2299639"/>
            <a:chOff x="5475288" y="1561631"/>
            <a:chExt cx="3440112" cy="2313457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6704013" y="2051168"/>
              <a:ext cx="255587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208713" y="1713624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7626350" y="1705728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969125" y="2609793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475288" y="2609793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8526463" y="2609793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218238" y="3513857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7970838" y="3527675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6602413" y="1877461"/>
              <a:ext cx="1009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H="1">
              <a:off x="8243888" y="2941414"/>
              <a:ext cx="430212" cy="572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332663" y="2921675"/>
              <a:ext cx="673100" cy="657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489700" y="2064985"/>
              <a:ext cx="538162" cy="574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 flipV="1">
              <a:off x="6589713" y="3717173"/>
              <a:ext cx="1384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 flipV="1">
              <a:off x="5891213" y="2777577"/>
              <a:ext cx="1074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7178675" y="3417134"/>
              <a:ext cx="255587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1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6956425" y="1561631"/>
              <a:ext cx="268287" cy="30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2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6218238" y="2487408"/>
              <a:ext cx="268287" cy="30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2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7626350" y="2994711"/>
              <a:ext cx="269875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4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8388350" y="3213818"/>
              <a:ext cx="269875" cy="3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Garamond" pitchFamily="18" charset="0"/>
                </a:rPr>
                <a:t>6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85224" y="3933056"/>
            <a:ext cx="2833465" cy="1925673"/>
            <a:chOff x="195784" y="1340850"/>
            <a:chExt cx="3440112" cy="2169359"/>
          </a:xfrm>
        </p:grpSpPr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929209" y="1348745"/>
              <a:ext cx="388937" cy="3474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81" name="Oval 7"/>
            <p:cNvSpPr>
              <a:spLocks noChangeArrowheads="1"/>
            </p:cNvSpPr>
            <p:nvPr/>
          </p:nvSpPr>
          <p:spPr bwMode="auto">
            <a:xfrm>
              <a:off x="2346846" y="1340850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689621" y="2244914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4</a:t>
              </a:r>
            </a:p>
          </p:txBody>
        </p:sp>
        <p:sp>
          <p:nvSpPr>
            <p:cNvPr id="83" name="Oval 9"/>
            <p:cNvSpPr>
              <a:spLocks noChangeArrowheads="1"/>
            </p:cNvSpPr>
            <p:nvPr/>
          </p:nvSpPr>
          <p:spPr bwMode="auto">
            <a:xfrm>
              <a:off x="195784" y="2244914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84" name="Oval 10"/>
            <p:cNvSpPr>
              <a:spLocks noChangeArrowheads="1"/>
            </p:cNvSpPr>
            <p:nvPr/>
          </p:nvSpPr>
          <p:spPr bwMode="auto">
            <a:xfrm>
              <a:off x="3246959" y="2244914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5</a:t>
              </a:r>
            </a:p>
          </p:txBody>
        </p:sp>
        <p:sp>
          <p:nvSpPr>
            <p:cNvPr id="85" name="Oval 11"/>
            <p:cNvSpPr>
              <a:spLocks noChangeArrowheads="1"/>
            </p:cNvSpPr>
            <p:nvPr/>
          </p:nvSpPr>
          <p:spPr bwMode="auto">
            <a:xfrm>
              <a:off x="938734" y="3148978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</a:t>
              </a:r>
            </a:p>
          </p:txBody>
        </p:sp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2691334" y="3162796"/>
              <a:ext cx="388937" cy="34741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7</a:t>
              </a:r>
            </a:p>
          </p:txBody>
        </p:sp>
      </p:grpSp>
      <p:sp>
        <p:nvSpPr>
          <p:cNvPr id="56" name="오른쪽 화살표 55"/>
          <p:cNvSpPr/>
          <p:nvPr/>
        </p:nvSpPr>
        <p:spPr bwMode="auto">
          <a:xfrm>
            <a:off x="3531570" y="2023888"/>
            <a:ext cx="897555" cy="6273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1" name="표 110"/>
              <p:cNvGraphicFramePr>
                <a:graphicFrameLocks noGrp="1"/>
              </p:cNvGraphicFramePr>
              <p:nvPr/>
            </p:nvGraphicFramePr>
            <p:xfrm>
              <a:off x="4139952" y="4029071"/>
              <a:ext cx="3619020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7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47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47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47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590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Known</m:t>
                                </m:r>
                              </m:oMath>
                            </m:oMathPara>
                          </a14:m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𝑝𝑟𝑒𝑑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590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590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59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32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32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32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32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ko-KR" sz="16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1" name="표 1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188623"/>
                  </p:ext>
                </p:extLst>
              </p:nvPr>
            </p:nvGraphicFramePr>
            <p:xfrm>
              <a:off x="4139952" y="4029071"/>
              <a:ext cx="3619020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755"/>
                    <a:gridCol w="904755"/>
                    <a:gridCol w="904755"/>
                    <a:gridCol w="904755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818" r="-298658" b="-7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676" t="-1818" r="-200676" b="-7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9329" t="-1818" r="-99329" b="-7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1351" t="-1818" b="-7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1818" r="-298658" b="-6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1818" r="-298658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9329" t="-201818" r="-99329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01818" r="-298658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9329" t="-301818" r="-99329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01818" r="-298658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9329" t="-401818" r="-99329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01818" r="-298658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9329" t="-501818" r="-99329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01818" r="-298658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9329" t="-601818" r="-99329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01818" r="-298658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9329" t="-701818" r="-99329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2" name="TextBox 111"/>
          <p:cNvSpPr txBox="1"/>
          <p:nvPr/>
        </p:nvSpPr>
        <p:spPr>
          <a:xfrm>
            <a:off x="4592096" y="3573016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aramond" pitchFamily="18" charset="0"/>
              </a:rPr>
              <a:t>Initial configuration</a:t>
            </a:r>
            <a:endParaRPr lang="ko-KR" alt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28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9CF29-E327-4ADC-8602-097E318B1A29}" type="slidenum">
              <a:rPr lang="en-US" altLang="ko-KR"/>
              <a:pPr/>
              <a:t>48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4370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Greedy selection at each stage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Cheapest edge that does not introduce a cycle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Methods to detect a cycle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Union-Find ADT that supports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operation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Make each vertex a partition of itself ( </a:t>
                </a:r>
                <a:r>
                  <a:rPr lang="en-US" altLang="ko-KR" sz="1600" dirty="0" err="1">
                    <a:latin typeface="Lucida Console" pitchFamily="49" charset="0"/>
                  </a:rPr>
                  <a:t>Init</a:t>
                </a:r>
                <a:r>
                  <a:rPr lang="en-US" altLang="ko-KR" sz="1600" dirty="0">
                    <a:latin typeface="Lucida Console" pitchFamily="49" charset="0"/>
                  </a:rPr>
                  <a:t>( )</a:t>
                </a:r>
                <a:r>
                  <a:rPr lang="en-US" altLang="ko-KR" sz="2000" dirty="0">
                    <a:latin typeface="Garamond" pitchFamily="18" charset="0"/>
                  </a:rPr>
                  <a:t> )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Determine if two vertices are in the same set ( </a:t>
                </a:r>
                <a:r>
                  <a:rPr lang="en-US" altLang="ko-KR" sz="1600" dirty="0">
                    <a:latin typeface="Lucida Console" pitchFamily="49" charset="0"/>
                  </a:rPr>
                  <a:t>Find( )</a:t>
                </a:r>
                <a:r>
                  <a:rPr lang="en-US" altLang="ko-KR" sz="2000" dirty="0">
                    <a:latin typeface="Garamond" pitchFamily="18" charset="0"/>
                  </a:rPr>
                  <a:t> )</a:t>
                </a:r>
              </a:p>
              <a:p>
                <a:pPr lvl="1"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–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Union two sets into a new set using </a:t>
                </a:r>
                <a:r>
                  <a:rPr lang="en-US" altLang="ko-KR" sz="1600" dirty="0">
                    <a:latin typeface="Lucida Console" pitchFamily="49" charset="0"/>
                  </a:rPr>
                  <a:t>Union( )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Selection of an edge unions two sets of vertices</a:t>
                </a:r>
              </a:p>
            </p:txBody>
          </p:sp>
        </mc:Choice>
        <mc:Fallback xmlns="">
          <p:sp>
            <p:nvSpPr>
              <p:cNvPr id="1843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4370427"/>
              </a:xfrm>
              <a:prstGeom prst="rect">
                <a:avLst/>
              </a:prstGeom>
              <a:blipFill rotWithShape="1">
                <a:blip r:embed="rId2"/>
                <a:stretch>
                  <a:fillRect l="-764" t="-279" b="-125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Kruskal’s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622740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23ADD-188D-4F06-9608-EC3EF6B68158}" type="slidenum">
              <a:rPr lang="en-US" altLang="ko-KR"/>
              <a:pPr/>
              <a:t>49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Text Box 2"/>
              <p:cNvSpPr txBox="1">
                <a:spLocks noChangeArrowheads="1"/>
              </p:cNvSpPr>
              <p:nvPr/>
            </p:nvSpPr>
            <p:spPr bwMode="auto">
              <a:xfrm>
                <a:off x="557213" y="1124744"/>
                <a:ext cx="8047235" cy="481670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Kruskal (G = (V, E)) 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{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MST = {};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for each v in V do </a:t>
                </a:r>
                <a:r>
                  <a:rPr lang="en-US" altLang="ko-KR" sz="1600" dirty="0" err="1">
                    <a:latin typeface="Lucida Console" pitchFamily="49" charset="0"/>
                  </a:rPr>
                  <a:t>Create_Set</a:t>
                </a:r>
                <a:r>
                  <a:rPr lang="en-US" altLang="ko-KR" sz="1600" dirty="0">
                    <a:latin typeface="Lucida Console" pitchFamily="49" charset="0"/>
                  </a:rPr>
                  <a:t>({v});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Lucida Console" pitchFamily="49" charset="0"/>
                  </a:rPr>
                  <a:t>/*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1800" i="1" dirty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1800" b="0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ko-KR" sz="1800" b="0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</m:d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FF0000"/>
                        </a:solidFill>
                        <a:latin typeface="Lucida Console" pitchFamily="49" charset="0"/>
                      </a:rPr>
                      <m:t>∗/</m:t>
                    </m:r>
                  </m:oMath>
                </a14:m>
                <a:endParaRPr lang="en-US" altLang="ko-KR" sz="1800" dirty="0">
                  <a:solidFill>
                    <a:srgbClr val="FF0000"/>
                  </a:solidFill>
                  <a:latin typeface="Lucida Console" pitchFamily="49" charset="0"/>
                </a:endParaRP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Sort the edges of E in increasing order of weights;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for each edge (u, v) in E in weight order do {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   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Lucida Console" pitchFamily="49" charset="0"/>
                  </a:rPr>
                  <a:t>/* Find(w) means a spanning tree which w belongs to */</a:t>
                </a:r>
                <a:endParaRPr lang="en-US" altLang="ko-KR" sz="1600" dirty="0">
                  <a:latin typeface="Lucida Console" pitchFamily="49" charset="0"/>
                </a:endParaRP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   if ( Find(u) != Find(v) ) THEN {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      MST = MST + {(u, v)}; 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Lucida Console" pitchFamily="49" charset="0"/>
                  </a:rPr>
                  <a:t>/* accept the edge (u, v) */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      Union(Find(u), Find(v));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   }  </a:t>
                </a:r>
                <a:r>
                  <a:rPr lang="en-US" altLang="ko-KR" sz="1600" dirty="0">
                    <a:solidFill>
                      <a:srgbClr val="006600"/>
                    </a:solidFill>
                    <a:latin typeface="Lucida Console" pitchFamily="49" charset="0"/>
                  </a:rPr>
                  <a:t>/* END IF  */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   } </a:t>
                </a:r>
                <a:r>
                  <a:rPr lang="en-US" altLang="ko-KR" sz="1600" dirty="0">
                    <a:solidFill>
                      <a:srgbClr val="006600"/>
                    </a:solidFill>
                    <a:latin typeface="Lucida Console" pitchFamily="49" charset="0"/>
                  </a:rPr>
                  <a:t>/*  END FOR  */</a:t>
                </a:r>
              </a:p>
              <a:p>
                <a:pPr algn="just"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1600" dirty="0">
                    <a:latin typeface="Lucida Console" pitchFamily="49" charset="0"/>
                  </a:rPr>
                  <a:t>}  </a:t>
                </a:r>
                <a:r>
                  <a:rPr lang="en-US" altLang="ko-KR" sz="1600" dirty="0">
                    <a:solidFill>
                      <a:srgbClr val="006600"/>
                    </a:solidFill>
                    <a:latin typeface="Lucida Console" pitchFamily="49" charset="0"/>
                  </a:rPr>
                  <a:t>/*  END </a:t>
                </a:r>
                <a:r>
                  <a:rPr lang="en-US" altLang="ko-KR" sz="1600" dirty="0" err="1">
                    <a:solidFill>
                      <a:srgbClr val="006600"/>
                    </a:solidFill>
                    <a:latin typeface="Lucida Console" pitchFamily="49" charset="0"/>
                  </a:rPr>
                  <a:t>Kruskal</a:t>
                </a:r>
                <a:r>
                  <a:rPr lang="en-US" altLang="ko-KR" sz="1600" dirty="0">
                    <a:solidFill>
                      <a:srgbClr val="006600"/>
                    </a:solidFill>
                    <a:latin typeface="Lucida Console" pitchFamily="49" charset="0"/>
                  </a:rPr>
                  <a:t> */</a:t>
                </a:r>
              </a:p>
            </p:txBody>
          </p:sp>
        </mc:Choice>
        <mc:Fallback xmlns="">
          <p:sp>
            <p:nvSpPr>
              <p:cNvPr id="1945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124744"/>
                <a:ext cx="8047235" cy="4816703"/>
              </a:xfrm>
              <a:prstGeom prst="rect">
                <a:avLst/>
              </a:prstGeom>
              <a:blipFill rotWithShape="1">
                <a:blip r:embed="rId3"/>
                <a:stretch>
                  <a:fillRect l="-227" t="-126" b="-37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3528" y="188640"/>
            <a:ext cx="7772400" cy="63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Kruskal’s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Algorithm: Pseudo Code</a:t>
            </a:r>
          </a:p>
        </p:txBody>
      </p:sp>
    </p:spTree>
    <p:extLst>
      <p:ext uri="{BB962C8B-B14F-4D97-AF65-F5344CB8AC3E}">
        <p14:creationId xmlns:p14="http://schemas.microsoft.com/office/powerpoint/2010/main" val="40890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43F0-D127-4D70-B1AC-6AA6FCA48853}" type="slidenum">
              <a:rPr lang="en-US" altLang="ko-KR"/>
              <a:pPr/>
              <a:t>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 Box 3"/>
              <p:cNvSpPr txBox="1">
                <a:spLocks noChangeArrowheads="1"/>
              </p:cNvSpPr>
              <p:nvPr/>
            </p:nvSpPr>
            <p:spPr bwMode="auto">
              <a:xfrm>
                <a:off x="441325" y="1052736"/>
                <a:ext cx="7975600" cy="363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</a:rPr>
                  <a:t>loop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 is a path formed by an edge from a vertex to itself,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).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A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Wingdings" pitchFamily="2" charset="2"/>
                  </a:rPr>
                  <a:t>simple path</a:t>
                </a:r>
                <a:r>
                  <a:rPr lang="en-US" altLang="ko-KR" sz="2000" i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 is a path such that all vertices are distinct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 A </a:t>
                </a:r>
                <a:r>
                  <a:rPr lang="en-US" altLang="ko-KR" sz="2000" i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Wingdings" pitchFamily="2" charset="2"/>
                  </a:rPr>
                  <a:t>cycle</a:t>
                </a: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 in directed graphs is a path of length at least 1 such that </a:t>
                </a:r>
                <a:br>
                  <a:rPr lang="en-US" altLang="ko-KR" sz="2000" dirty="0">
                    <a:latin typeface="Garamond" pitchFamily="18" charset="0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Wingdings" pitchFamily="2" charset="2"/>
                      </a:rPr>
                      <m:t>𝑤</m:t>
                    </m:r>
                    <m:r>
                      <a:rPr lang="en-US" altLang="ko-KR" sz="2000" i="1" baseline="-25000" dirty="0">
                        <a:latin typeface="Cambria Math"/>
                        <a:sym typeface="Wingdings" pitchFamily="2" charset="2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  <a:sym typeface="Wingdings" pitchFamily="2" charset="2"/>
                      </a:rPr>
                      <m:t> = </m:t>
                    </m:r>
                    <m:r>
                      <a:rPr lang="en-US" altLang="ko-KR" sz="2000" i="1" dirty="0" err="1">
                        <a:latin typeface="Cambria Math"/>
                        <a:sym typeface="Wingdings" pitchFamily="2" charset="2"/>
                      </a:rPr>
                      <m:t>𝑤</m:t>
                    </m:r>
                    <m:r>
                      <a:rPr lang="en-US" altLang="ko-KR" sz="2000" i="1" baseline="-25000" dirty="0" err="1"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 </a:t>
                </a:r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Wingdings" pitchFamily="2" charset="2"/>
                  </a:rPr>
                  <a:t>DAG</a:t>
                </a: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 (Directed Acyclic Graph): A digraph with no cycles.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 </a:t>
                </a:r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Wingdings" pitchFamily="2" charset="2"/>
                  </a:rPr>
                  <a:t>Strongly-connected Digraph</a:t>
                </a: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: A digraph where there is a path from every vertex to every other vertex.</a:t>
                </a:r>
              </a:p>
              <a:p>
                <a:pPr algn="just"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 </a:t>
                </a:r>
                <a:r>
                  <a:rPr lang="en-US" altLang="ko-KR" sz="2000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ramond" pitchFamily="18" charset="0"/>
                    <a:sym typeface="Wingdings" pitchFamily="2" charset="2"/>
                  </a:rPr>
                  <a:t>Weakly-connected Digraph</a:t>
                </a:r>
                <a:r>
                  <a:rPr lang="en-US" altLang="ko-KR" sz="2000" dirty="0">
                    <a:latin typeface="Garamond" pitchFamily="18" charset="0"/>
                    <a:sym typeface="Wingdings" pitchFamily="2" charset="2"/>
                  </a:rPr>
                  <a:t>: A digraph that is NOT strongly-connected but the undirected version of the graph is connected.</a:t>
                </a:r>
              </a:p>
            </p:txBody>
          </p:sp>
        </mc:Choice>
        <mc:Fallback xmlns="">
          <p:sp>
            <p:nvSpPr>
              <p:cNvPr id="819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1052736"/>
                <a:ext cx="7975600" cy="3631763"/>
              </a:xfrm>
              <a:prstGeom prst="rect">
                <a:avLst/>
              </a:prstGeom>
              <a:blipFill rotWithShape="1">
                <a:blip r:embed="rId2"/>
                <a:stretch>
                  <a:fillRect l="-764" t="-840" r="-764" b="-21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Graph: additional terms</a:t>
            </a:r>
          </a:p>
        </p:txBody>
      </p:sp>
      <p:sp>
        <p:nvSpPr>
          <p:cNvPr id="5" name="Oval 62"/>
          <p:cNvSpPr>
            <a:spLocks noChangeArrowheads="1"/>
          </p:cNvSpPr>
          <p:nvPr/>
        </p:nvSpPr>
        <p:spPr bwMode="auto">
          <a:xfrm>
            <a:off x="1627609" y="4886622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itchFamily="18" charset="0"/>
              </a:rPr>
              <a:t>1</a:t>
            </a:r>
          </a:p>
        </p:txBody>
      </p:sp>
      <p:sp>
        <p:nvSpPr>
          <p:cNvPr id="6" name="Oval 63"/>
          <p:cNvSpPr>
            <a:spLocks noChangeArrowheads="1"/>
          </p:cNvSpPr>
          <p:nvPr/>
        </p:nvSpPr>
        <p:spPr bwMode="auto">
          <a:xfrm>
            <a:off x="1619672" y="5820072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2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3124622" y="5832772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4</a:t>
            </a:r>
          </a:p>
        </p:txBody>
      </p:sp>
      <p:sp>
        <p:nvSpPr>
          <p:cNvPr id="8" name="Oval 70"/>
          <p:cNvSpPr>
            <a:spLocks noChangeArrowheads="1"/>
          </p:cNvSpPr>
          <p:nvPr/>
        </p:nvSpPr>
        <p:spPr bwMode="auto">
          <a:xfrm>
            <a:off x="3105572" y="4869160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3</a:t>
            </a: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>
            <a:off x="2013372" y="5056485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Line 72"/>
          <p:cNvSpPr>
            <a:spLocks noChangeShapeType="1"/>
          </p:cNvSpPr>
          <p:nvPr/>
        </p:nvSpPr>
        <p:spPr bwMode="auto">
          <a:xfrm>
            <a:off x="2032422" y="6016922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Line 73"/>
          <p:cNvSpPr>
            <a:spLocks noChangeShapeType="1"/>
          </p:cNvSpPr>
          <p:nvPr/>
        </p:nvSpPr>
        <p:spPr bwMode="auto">
          <a:xfrm>
            <a:off x="1799059" y="5272385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Line 74"/>
          <p:cNvSpPr>
            <a:spLocks noChangeShapeType="1"/>
          </p:cNvSpPr>
          <p:nvPr/>
        </p:nvSpPr>
        <p:spPr bwMode="auto">
          <a:xfrm>
            <a:off x="3308772" y="5266035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Line 71"/>
          <p:cNvSpPr>
            <a:spLocks noChangeShapeType="1"/>
          </p:cNvSpPr>
          <p:nvPr/>
        </p:nvSpPr>
        <p:spPr bwMode="auto">
          <a:xfrm>
            <a:off x="2002260" y="5028969"/>
            <a:ext cx="1103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1"/>
          <p:cNvSpPr>
            <a:spLocks noChangeShapeType="1"/>
          </p:cNvSpPr>
          <p:nvPr/>
        </p:nvSpPr>
        <p:spPr bwMode="auto">
          <a:xfrm>
            <a:off x="3319090" y="5259685"/>
            <a:ext cx="0" cy="63023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1"/>
          <p:cNvSpPr>
            <a:spLocks noChangeShapeType="1"/>
          </p:cNvSpPr>
          <p:nvPr/>
        </p:nvSpPr>
        <p:spPr bwMode="auto">
          <a:xfrm>
            <a:off x="2008609" y="6015334"/>
            <a:ext cx="1103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75"/>
          <p:cNvSpPr>
            <a:spLocks noChangeShapeType="1"/>
          </p:cNvSpPr>
          <p:nvPr/>
        </p:nvSpPr>
        <p:spPr bwMode="auto">
          <a:xfrm>
            <a:off x="1935585" y="5231903"/>
            <a:ext cx="12366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5083993" y="4886622"/>
            <a:ext cx="388938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itchFamily="18" charset="0"/>
              </a:rPr>
              <a:t>1</a:t>
            </a: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5076056" y="5820072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2</a:t>
            </a:r>
          </a:p>
        </p:txBody>
      </p:sp>
      <p:sp>
        <p:nvSpPr>
          <p:cNvPr id="19" name="Oval 64"/>
          <p:cNvSpPr>
            <a:spLocks noChangeArrowheads="1"/>
          </p:cNvSpPr>
          <p:nvPr/>
        </p:nvSpPr>
        <p:spPr bwMode="auto">
          <a:xfrm>
            <a:off x="6581006" y="5832772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4</a:t>
            </a:r>
          </a:p>
        </p:txBody>
      </p:sp>
      <p:sp>
        <p:nvSpPr>
          <p:cNvPr id="20" name="Oval 70"/>
          <p:cNvSpPr>
            <a:spLocks noChangeArrowheads="1"/>
          </p:cNvSpPr>
          <p:nvPr/>
        </p:nvSpPr>
        <p:spPr bwMode="auto">
          <a:xfrm>
            <a:off x="6561956" y="4869160"/>
            <a:ext cx="388937" cy="390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itchFamily="18" charset="0"/>
              </a:rPr>
              <a:t>3</a:t>
            </a:r>
          </a:p>
        </p:txBody>
      </p:sp>
      <p:sp>
        <p:nvSpPr>
          <p:cNvPr id="21" name="Line 71"/>
          <p:cNvSpPr>
            <a:spLocks noChangeShapeType="1"/>
          </p:cNvSpPr>
          <p:nvPr/>
        </p:nvSpPr>
        <p:spPr bwMode="auto">
          <a:xfrm>
            <a:off x="5469756" y="5056485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Line 72"/>
          <p:cNvSpPr>
            <a:spLocks noChangeShapeType="1"/>
          </p:cNvSpPr>
          <p:nvPr/>
        </p:nvSpPr>
        <p:spPr bwMode="auto">
          <a:xfrm>
            <a:off x="5488806" y="6016922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Line 73"/>
          <p:cNvSpPr>
            <a:spLocks noChangeShapeType="1"/>
          </p:cNvSpPr>
          <p:nvPr/>
        </p:nvSpPr>
        <p:spPr bwMode="auto">
          <a:xfrm>
            <a:off x="5255443" y="5272385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Line 74"/>
          <p:cNvSpPr>
            <a:spLocks noChangeShapeType="1"/>
          </p:cNvSpPr>
          <p:nvPr/>
        </p:nvSpPr>
        <p:spPr bwMode="auto">
          <a:xfrm>
            <a:off x="6765156" y="5266035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Line 71"/>
          <p:cNvSpPr>
            <a:spLocks noChangeShapeType="1"/>
          </p:cNvSpPr>
          <p:nvPr/>
        </p:nvSpPr>
        <p:spPr bwMode="auto">
          <a:xfrm>
            <a:off x="5458644" y="5028969"/>
            <a:ext cx="1103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Line 71"/>
          <p:cNvSpPr>
            <a:spLocks noChangeShapeType="1"/>
          </p:cNvSpPr>
          <p:nvPr/>
        </p:nvSpPr>
        <p:spPr bwMode="auto">
          <a:xfrm>
            <a:off x="6775474" y="5259685"/>
            <a:ext cx="0" cy="63023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7" name="Line 71"/>
          <p:cNvSpPr>
            <a:spLocks noChangeShapeType="1"/>
          </p:cNvSpPr>
          <p:nvPr/>
        </p:nvSpPr>
        <p:spPr bwMode="auto">
          <a:xfrm>
            <a:off x="5391969" y="5259686"/>
            <a:ext cx="1236662" cy="65801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Line 75"/>
          <p:cNvSpPr>
            <a:spLocks noChangeShapeType="1"/>
          </p:cNvSpPr>
          <p:nvPr/>
        </p:nvSpPr>
        <p:spPr bwMode="auto">
          <a:xfrm>
            <a:off x="5391969" y="5231903"/>
            <a:ext cx="12366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208409" y="5381227"/>
            <a:ext cx="7441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3 4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8878" y="6299447"/>
            <a:ext cx="12100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Simple Path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43436" y="6299447"/>
            <a:ext cx="62696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Cycle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884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9CF29-E327-4ADC-8602-097E318B1A29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Kruskal’s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Algorithm: Example</a:t>
            </a: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4102415" y="1056143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</a:t>
            </a:r>
          </a:p>
        </p:txBody>
      </p: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4990814" y="1059168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82" name="Oval 8"/>
          <p:cNvSpPr>
            <a:spLocks noChangeArrowheads="1"/>
          </p:cNvSpPr>
          <p:nvPr/>
        </p:nvSpPr>
        <p:spPr bwMode="auto">
          <a:xfrm>
            <a:off x="4572000" y="1642627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83" name="Oval 9"/>
          <p:cNvSpPr>
            <a:spLocks noChangeArrowheads="1"/>
          </p:cNvSpPr>
          <p:nvPr/>
        </p:nvSpPr>
        <p:spPr bwMode="auto">
          <a:xfrm>
            <a:off x="3618689" y="1679698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84" name="Oval 10"/>
          <p:cNvSpPr>
            <a:spLocks noChangeArrowheads="1"/>
          </p:cNvSpPr>
          <p:nvPr/>
        </p:nvSpPr>
        <p:spPr bwMode="auto">
          <a:xfrm>
            <a:off x="5436096" y="1691822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85" name="Oval 11"/>
          <p:cNvSpPr>
            <a:spLocks noChangeArrowheads="1"/>
          </p:cNvSpPr>
          <p:nvPr/>
        </p:nvSpPr>
        <p:spPr bwMode="auto">
          <a:xfrm>
            <a:off x="4096055" y="2212278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</a:t>
            </a:r>
          </a:p>
        </p:txBody>
      </p:sp>
      <p:sp>
        <p:nvSpPr>
          <p:cNvPr id="86" name="Oval 12"/>
          <p:cNvSpPr>
            <a:spLocks noChangeArrowheads="1"/>
          </p:cNvSpPr>
          <p:nvPr/>
        </p:nvSpPr>
        <p:spPr bwMode="auto">
          <a:xfrm>
            <a:off x="4990814" y="2196355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7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84033" y="980728"/>
            <a:ext cx="2516837" cy="1629912"/>
            <a:chOff x="484034" y="1259682"/>
            <a:chExt cx="2247410" cy="1422947"/>
          </a:xfrm>
        </p:grpSpPr>
        <p:grpSp>
          <p:nvGrpSpPr>
            <p:cNvPr id="2" name="그룹 1"/>
            <p:cNvGrpSpPr/>
            <p:nvPr/>
          </p:nvGrpSpPr>
          <p:grpSpPr>
            <a:xfrm>
              <a:off x="484034" y="1259682"/>
              <a:ext cx="2247410" cy="1422947"/>
              <a:chOff x="274467" y="1269670"/>
              <a:chExt cx="2728582" cy="1603016"/>
            </a:xfrm>
          </p:grpSpPr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1283972" y="1629946"/>
                <a:ext cx="255586" cy="307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1</a:t>
                </a:r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929209" y="1348745"/>
                <a:ext cx="388937" cy="3474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 b="1" dirty="0">
                    <a:latin typeface="Garamond" pitchFamily="18" charset="0"/>
                  </a:rPr>
                  <a:t>1</a:t>
                </a: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957909" y="1340850"/>
                <a:ext cx="388937" cy="3474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Garamond" pitchFamily="18" charset="0"/>
                  </a:rPr>
                  <a:t>2</a:t>
                </a: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434906" y="1957106"/>
                <a:ext cx="388937" cy="3474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 b="1" dirty="0">
                    <a:latin typeface="Garamond" pitchFamily="18" charset="0"/>
                  </a:rPr>
                  <a:t>4</a:t>
                </a: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274467" y="1964822"/>
                <a:ext cx="388937" cy="3474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 b="1" dirty="0">
                    <a:latin typeface="Garamond" pitchFamily="18" charset="0"/>
                  </a:rPr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2614112" y="1951216"/>
                <a:ext cx="388937" cy="3474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Garamond" pitchFamily="18" charset="0"/>
                  </a:rPr>
                  <a:t>5</a:t>
                </a:r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838926" y="2525273"/>
                <a:ext cx="388937" cy="3474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Garamond" pitchFamily="18" charset="0"/>
                  </a:rPr>
                  <a:t>6</a:t>
                </a: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1966518" y="2494612"/>
                <a:ext cx="388937" cy="3474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Garamond" pitchFamily="18" charset="0"/>
                  </a:rPr>
                  <a:t>7</a:t>
                </a: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322910" y="1512580"/>
                <a:ext cx="623888" cy="98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2334146" y="1541084"/>
                <a:ext cx="392113" cy="4497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2355455" y="2300791"/>
                <a:ext cx="370803" cy="3160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>
                <a:off x="1767612" y="1688264"/>
                <a:ext cx="285547" cy="3025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H="1">
                <a:off x="1199163" y="2304520"/>
                <a:ext cx="298575" cy="331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786156" y="2194529"/>
                <a:ext cx="267003" cy="288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10198" y="1700109"/>
                <a:ext cx="287540" cy="2987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570638" y="2313542"/>
                <a:ext cx="269671" cy="354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 flipH="1">
                <a:off x="1252027" y="2720889"/>
                <a:ext cx="745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584721" y="1595488"/>
                <a:ext cx="361950" cy="4030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H="1">
                <a:off x="663402" y="2142231"/>
                <a:ext cx="784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1496875" y="2442264"/>
                <a:ext cx="255586" cy="307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1</a:t>
                </a: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607354" y="2272329"/>
                <a:ext cx="269875" cy="307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5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1497737" y="1269670"/>
                <a:ext cx="269875" cy="307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2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901275" y="1884595"/>
                <a:ext cx="269875" cy="307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2</a:t>
                </a: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1213083" y="2211932"/>
                <a:ext cx="269875" cy="307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8</a:t>
                </a: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1912465" y="2185836"/>
                <a:ext cx="268287" cy="305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4</a:t>
                </a: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570638" y="1499040"/>
                <a:ext cx="268287" cy="305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latin typeface="Garamond" pitchFamily="18" charset="0"/>
                  </a:rPr>
                  <a:t>4</a:t>
                </a: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2443824" y="1544483"/>
                <a:ext cx="352426" cy="305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10</a:t>
                </a: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2406713" y="2194529"/>
                <a:ext cx="268287" cy="305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6</a:t>
                </a: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1739437" y="1623019"/>
                <a:ext cx="268287" cy="305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Garamond" pitchFamily="18" charset="0"/>
                  </a:rPr>
                  <a:t>3</a:t>
                </a:r>
              </a:p>
            </p:txBody>
          </p:sp>
        </p:grp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 flipH="1">
              <a:off x="1780236" y="2026225"/>
              <a:ext cx="646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1969268" y="1797530"/>
              <a:ext cx="2696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Garamond" pitchFamily="18" charset="0"/>
                </a:rPr>
                <a:t>7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588602" y="2564904"/>
            <a:ext cx="220047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Initially, 7 separate sets</a:t>
            </a:r>
            <a:endParaRPr lang="ko-KR" altLang="en-US" dirty="0"/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4416405" y="1299805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4348356" y="1371145"/>
            <a:ext cx="265226" cy="3037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4" name="Line 36"/>
          <p:cNvSpPr>
            <a:spLocks noChangeShapeType="1"/>
          </p:cNvSpPr>
          <p:nvPr/>
        </p:nvSpPr>
        <p:spPr bwMode="auto">
          <a:xfrm flipV="1">
            <a:off x="5940152" y="1799493"/>
            <a:ext cx="315913" cy="0"/>
          </a:xfrm>
          <a:prstGeom prst="line">
            <a:avLst/>
          </a:prstGeom>
          <a:noFill/>
          <a:ln w="57150" cmpd="dbl">
            <a:solidFill>
              <a:schemeClr val="accent2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6779945" y="1059732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</a:t>
            </a: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7767200" y="1062757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7249530" y="1646216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79" name="Oval 9"/>
          <p:cNvSpPr>
            <a:spLocks noChangeArrowheads="1"/>
          </p:cNvSpPr>
          <p:nvPr/>
        </p:nvSpPr>
        <p:spPr bwMode="auto">
          <a:xfrm>
            <a:off x="6296219" y="1683287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87" name="Oval 10"/>
          <p:cNvSpPr>
            <a:spLocks noChangeArrowheads="1"/>
          </p:cNvSpPr>
          <p:nvPr/>
        </p:nvSpPr>
        <p:spPr bwMode="auto">
          <a:xfrm>
            <a:off x="8113626" y="1628464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88" name="Oval 11"/>
          <p:cNvSpPr>
            <a:spLocks noChangeArrowheads="1"/>
          </p:cNvSpPr>
          <p:nvPr/>
        </p:nvSpPr>
        <p:spPr bwMode="auto">
          <a:xfrm>
            <a:off x="6773585" y="2215867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</a:t>
            </a:r>
          </a:p>
        </p:txBody>
      </p:sp>
      <p:sp>
        <p:nvSpPr>
          <p:cNvPr id="89" name="Oval 12"/>
          <p:cNvSpPr>
            <a:spLocks noChangeArrowheads="1"/>
          </p:cNvSpPr>
          <p:nvPr/>
        </p:nvSpPr>
        <p:spPr bwMode="auto">
          <a:xfrm>
            <a:off x="7767200" y="2199921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7</a:t>
            </a: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7093935" y="1303394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7025886" y="1374734"/>
            <a:ext cx="265226" cy="3037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H="1">
            <a:off x="7100295" y="2359000"/>
            <a:ext cx="68744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7326142" y="2075700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 rot="5400000" flipV="1">
            <a:off x="7286062" y="2881909"/>
            <a:ext cx="315913" cy="0"/>
          </a:xfrm>
          <a:prstGeom prst="line">
            <a:avLst/>
          </a:prstGeom>
          <a:noFill/>
          <a:ln w="57150" cmpd="dbl">
            <a:solidFill>
              <a:schemeClr val="accent2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6806021" y="3137607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743848" y="3140632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7275606" y="3724091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98" name="Oval 9"/>
          <p:cNvSpPr>
            <a:spLocks noChangeArrowheads="1"/>
          </p:cNvSpPr>
          <p:nvPr/>
        </p:nvSpPr>
        <p:spPr bwMode="auto">
          <a:xfrm>
            <a:off x="6322295" y="3761162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99" name="Oval 10"/>
          <p:cNvSpPr>
            <a:spLocks noChangeArrowheads="1"/>
          </p:cNvSpPr>
          <p:nvPr/>
        </p:nvSpPr>
        <p:spPr bwMode="auto">
          <a:xfrm>
            <a:off x="8139702" y="3716696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100" name="Oval 11"/>
          <p:cNvSpPr>
            <a:spLocks noChangeArrowheads="1"/>
          </p:cNvSpPr>
          <p:nvPr/>
        </p:nvSpPr>
        <p:spPr bwMode="auto">
          <a:xfrm>
            <a:off x="6799661" y="4293742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</a:t>
            </a:r>
          </a:p>
        </p:txBody>
      </p:sp>
      <p:sp>
        <p:nvSpPr>
          <p:cNvPr id="101" name="Oval 12"/>
          <p:cNvSpPr>
            <a:spLocks noChangeArrowheads="1"/>
          </p:cNvSpPr>
          <p:nvPr/>
        </p:nvSpPr>
        <p:spPr bwMode="auto">
          <a:xfrm>
            <a:off x="7793276" y="4277796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7</a:t>
            </a:r>
          </a:p>
        </p:txBody>
      </p:sp>
      <p:sp>
        <p:nvSpPr>
          <p:cNvPr id="102" name="Text Box 5"/>
          <p:cNvSpPr txBox="1">
            <a:spLocks noChangeArrowheads="1"/>
          </p:cNvSpPr>
          <p:nvPr/>
        </p:nvSpPr>
        <p:spPr bwMode="auto">
          <a:xfrm>
            <a:off x="7120011" y="3381269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103" name="Line 19"/>
          <p:cNvSpPr>
            <a:spLocks noChangeShapeType="1"/>
          </p:cNvSpPr>
          <p:nvPr/>
        </p:nvSpPr>
        <p:spPr bwMode="auto">
          <a:xfrm>
            <a:off x="7051962" y="3452609"/>
            <a:ext cx="265226" cy="3037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" name="Line 21"/>
          <p:cNvSpPr>
            <a:spLocks noChangeShapeType="1"/>
          </p:cNvSpPr>
          <p:nvPr/>
        </p:nvSpPr>
        <p:spPr bwMode="auto">
          <a:xfrm flipH="1">
            <a:off x="7126371" y="4436875"/>
            <a:ext cx="6874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7352218" y="4153575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106" name="Line 13"/>
          <p:cNvSpPr>
            <a:spLocks noChangeShapeType="1"/>
          </p:cNvSpPr>
          <p:nvPr/>
        </p:nvSpPr>
        <p:spPr bwMode="auto">
          <a:xfrm>
            <a:off x="7140168" y="3279114"/>
            <a:ext cx="603680" cy="157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7326142" y="3032129"/>
            <a:ext cx="24893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2</a:t>
            </a:r>
          </a:p>
        </p:txBody>
      </p:sp>
      <p:sp>
        <p:nvSpPr>
          <p:cNvPr id="108" name="Line 36"/>
          <p:cNvSpPr>
            <a:spLocks noChangeShapeType="1"/>
          </p:cNvSpPr>
          <p:nvPr/>
        </p:nvSpPr>
        <p:spPr bwMode="auto">
          <a:xfrm flipH="1" flipV="1">
            <a:off x="5934595" y="3685702"/>
            <a:ext cx="315913" cy="0"/>
          </a:xfrm>
          <a:prstGeom prst="line">
            <a:avLst/>
          </a:prstGeom>
          <a:noFill/>
          <a:ln w="57150" cmpd="dbl">
            <a:solidFill>
              <a:schemeClr val="accent2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9" name="Oval 6"/>
          <p:cNvSpPr>
            <a:spLocks noChangeArrowheads="1"/>
          </p:cNvSpPr>
          <p:nvPr/>
        </p:nvSpPr>
        <p:spPr bwMode="auto">
          <a:xfrm>
            <a:off x="4070097" y="3116269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</a:t>
            </a: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5007924" y="3119294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113" name="Oval 8"/>
          <p:cNvSpPr>
            <a:spLocks noChangeArrowheads="1"/>
          </p:cNvSpPr>
          <p:nvPr/>
        </p:nvSpPr>
        <p:spPr bwMode="auto">
          <a:xfrm>
            <a:off x="4539682" y="3702753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114" name="Oval 9"/>
          <p:cNvSpPr>
            <a:spLocks noChangeArrowheads="1"/>
          </p:cNvSpPr>
          <p:nvPr/>
        </p:nvSpPr>
        <p:spPr bwMode="auto">
          <a:xfrm>
            <a:off x="3586371" y="3702753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115" name="Oval 10"/>
          <p:cNvSpPr>
            <a:spLocks noChangeArrowheads="1"/>
          </p:cNvSpPr>
          <p:nvPr/>
        </p:nvSpPr>
        <p:spPr bwMode="auto">
          <a:xfrm>
            <a:off x="5403778" y="3716696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116" name="Oval 11"/>
          <p:cNvSpPr>
            <a:spLocks noChangeArrowheads="1"/>
          </p:cNvSpPr>
          <p:nvPr/>
        </p:nvSpPr>
        <p:spPr bwMode="auto">
          <a:xfrm>
            <a:off x="4063737" y="4272404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</a:t>
            </a:r>
          </a:p>
        </p:txBody>
      </p:sp>
      <p:sp>
        <p:nvSpPr>
          <p:cNvPr id="117" name="Oval 12"/>
          <p:cNvSpPr>
            <a:spLocks noChangeArrowheads="1"/>
          </p:cNvSpPr>
          <p:nvPr/>
        </p:nvSpPr>
        <p:spPr bwMode="auto">
          <a:xfrm>
            <a:off x="5057352" y="4256458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7</a:t>
            </a:r>
          </a:p>
        </p:txBody>
      </p:sp>
      <p:sp>
        <p:nvSpPr>
          <p:cNvPr id="118" name="Text Box 5"/>
          <p:cNvSpPr txBox="1">
            <a:spLocks noChangeArrowheads="1"/>
          </p:cNvSpPr>
          <p:nvPr/>
        </p:nvSpPr>
        <p:spPr bwMode="auto">
          <a:xfrm>
            <a:off x="4384087" y="3359931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>
            <a:off x="4316038" y="3431271"/>
            <a:ext cx="265226" cy="3037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 flipH="1">
            <a:off x="4390447" y="4415537"/>
            <a:ext cx="6874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4616294" y="4132237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122" name="Line 13"/>
          <p:cNvSpPr>
            <a:spLocks noChangeShapeType="1"/>
          </p:cNvSpPr>
          <p:nvPr/>
        </p:nvSpPr>
        <p:spPr bwMode="auto">
          <a:xfrm>
            <a:off x="4404244" y="3257777"/>
            <a:ext cx="575473" cy="1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3" name="Text Box 27"/>
          <p:cNvSpPr txBox="1">
            <a:spLocks noChangeArrowheads="1"/>
          </p:cNvSpPr>
          <p:nvPr/>
        </p:nvSpPr>
        <p:spPr bwMode="auto">
          <a:xfrm>
            <a:off x="4590218" y="3010791"/>
            <a:ext cx="24893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2</a:t>
            </a:r>
          </a:p>
        </p:txBody>
      </p:sp>
      <p:sp>
        <p:nvSpPr>
          <p:cNvPr id="124" name="Line 24"/>
          <p:cNvSpPr>
            <a:spLocks noChangeShapeType="1"/>
          </p:cNvSpPr>
          <p:nvPr/>
        </p:nvSpPr>
        <p:spPr bwMode="auto">
          <a:xfrm flipH="1">
            <a:off x="3906719" y="3878285"/>
            <a:ext cx="66527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5" name="Text Box 28"/>
          <p:cNvSpPr txBox="1">
            <a:spLocks noChangeArrowheads="1"/>
          </p:cNvSpPr>
          <p:nvPr/>
        </p:nvSpPr>
        <p:spPr bwMode="auto">
          <a:xfrm>
            <a:off x="4071333" y="3619618"/>
            <a:ext cx="24893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2</a:t>
            </a:r>
          </a:p>
        </p:txBody>
      </p:sp>
      <p:sp>
        <p:nvSpPr>
          <p:cNvPr id="126" name="Line 36"/>
          <p:cNvSpPr>
            <a:spLocks noChangeShapeType="1"/>
          </p:cNvSpPr>
          <p:nvPr/>
        </p:nvSpPr>
        <p:spPr bwMode="auto">
          <a:xfrm flipH="1" flipV="1">
            <a:off x="3025636" y="3837415"/>
            <a:ext cx="315913" cy="0"/>
          </a:xfrm>
          <a:prstGeom prst="line">
            <a:avLst/>
          </a:prstGeom>
          <a:noFill/>
          <a:ln w="57150" cmpd="dbl">
            <a:solidFill>
              <a:schemeClr val="accent2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7" name="Oval 6"/>
          <p:cNvSpPr>
            <a:spLocks noChangeArrowheads="1"/>
          </p:cNvSpPr>
          <p:nvPr/>
        </p:nvSpPr>
        <p:spPr bwMode="auto">
          <a:xfrm>
            <a:off x="1209495" y="3254752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</a:t>
            </a:r>
          </a:p>
        </p:txBody>
      </p:sp>
      <p:sp>
        <p:nvSpPr>
          <p:cNvPr id="128" name="Oval 7"/>
          <p:cNvSpPr>
            <a:spLocks noChangeArrowheads="1"/>
          </p:cNvSpPr>
          <p:nvPr/>
        </p:nvSpPr>
        <p:spPr bwMode="auto">
          <a:xfrm>
            <a:off x="2147322" y="3257777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129" name="Oval 8"/>
          <p:cNvSpPr>
            <a:spLocks noChangeArrowheads="1"/>
          </p:cNvSpPr>
          <p:nvPr/>
        </p:nvSpPr>
        <p:spPr bwMode="auto">
          <a:xfrm>
            <a:off x="1679080" y="3841236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130" name="Oval 9"/>
          <p:cNvSpPr>
            <a:spLocks noChangeArrowheads="1"/>
          </p:cNvSpPr>
          <p:nvPr/>
        </p:nvSpPr>
        <p:spPr bwMode="auto">
          <a:xfrm>
            <a:off x="725769" y="3841236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131" name="Oval 10"/>
          <p:cNvSpPr>
            <a:spLocks noChangeArrowheads="1"/>
          </p:cNvSpPr>
          <p:nvPr/>
        </p:nvSpPr>
        <p:spPr bwMode="auto">
          <a:xfrm>
            <a:off x="2543176" y="3860712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132" name="Oval 11"/>
          <p:cNvSpPr>
            <a:spLocks noChangeArrowheads="1"/>
          </p:cNvSpPr>
          <p:nvPr/>
        </p:nvSpPr>
        <p:spPr bwMode="auto">
          <a:xfrm>
            <a:off x="1203135" y="4410887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</a:t>
            </a:r>
          </a:p>
        </p:txBody>
      </p:sp>
      <p:sp>
        <p:nvSpPr>
          <p:cNvPr id="133" name="Oval 12"/>
          <p:cNvSpPr>
            <a:spLocks noChangeArrowheads="1"/>
          </p:cNvSpPr>
          <p:nvPr/>
        </p:nvSpPr>
        <p:spPr bwMode="auto">
          <a:xfrm>
            <a:off x="2196750" y="4394941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7</a:t>
            </a:r>
          </a:p>
        </p:txBody>
      </p:sp>
      <p:sp>
        <p:nvSpPr>
          <p:cNvPr id="134" name="Text Box 5"/>
          <p:cNvSpPr txBox="1">
            <a:spLocks noChangeArrowheads="1"/>
          </p:cNvSpPr>
          <p:nvPr/>
        </p:nvSpPr>
        <p:spPr bwMode="auto">
          <a:xfrm>
            <a:off x="1523485" y="3498414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135" name="Line 19"/>
          <p:cNvSpPr>
            <a:spLocks noChangeShapeType="1"/>
          </p:cNvSpPr>
          <p:nvPr/>
        </p:nvSpPr>
        <p:spPr bwMode="auto">
          <a:xfrm>
            <a:off x="1455436" y="3569754"/>
            <a:ext cx="265226" cy="3037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6" name="Line 21"/>
          <p:cNvSpPr>
            <a:spLocks noChangeShapeType="1"/>
          </p:cNvSpPr>
          <p:nvPr/>
        </p:nvSpPr>
        <p:spPr bwMode="auto">
          <a:xfrm flipH="1">
            <a:off x="1529845" y="4554020"/>
            <a:ext cx="6874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7" name="Text Box 25"/>
          <p:cNvSpPr txBox="1">
            <a:spLocks noChangeArrowheads="1"/>
          </p:cNvSpPr>
          <p:nvPr/>
        </p:nvSpPr>
        <p:spPr bwMode="auto">
          <a:xfrm>
            <a:off x="1755692" y="4270720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138" name="Line 13"/>
          <p:cNvSpPr>
            <a:spLocks noChangeShapeType="1"/>
          </p:cNvSpPr>
          <p:nvPr/>
        </p:nvSpPr>
        <p:spPr bwMode="auto">
          <a:xfrm>
            <a:off x="1543642" y="3396260"/>
            <a:ext cx="575473" cy="1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9" name="Text Box 27"/>
          <p:cNvSpPr txBox="1">
            <a:spLocks noChangeArrowheads="1"/>
          </p:cNvSpPr>
          <p:nvPr/>
        </p:nvSpPr>
        <p:spPr bwMode="auto">
          <a:xfrm>
            <a:off x="1729616" y="3149274"/>
            <a:ext cx="24893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2</a:t>
            </a:r>
          </a:p>
        </p:txBody>
      </p:sp>
      <p:sp>
        <p:nvSpPr>
          <p:cNvPr id="140" name="Line 24"/>
          <p:cNvSpPr>
            <a:spLocks noChangeShapeType="1"/>
          </p:cNvSpPr>
          <p:nvPr/>
        </p:nvSpPr>
        <p:spPr bwMode="auto">
          <a:xfrm flipH="1">
            <a:off x="1046117" y="4016768"/>
            <a:ext cx="665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1" name="Text Box 28"/>
          <p:cNvSpPr txBox="1">
            <a:spLocks noChangeArrowheads="1"/>
          </p:cNvSpPr>
          <p:nvPr/>
        </p:nvSpPr>
        <p:spPr bwMode="auto">
          <a:xfrm>
            <a:off x="1210731" y="3758101"/>
            <a:ext cx="24893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2</a:t>
            </a:r>
          </a:p>
        </p:txBody>
      </p:sp>
      <p:sp>
        <p:nvSpPr>
          <p:cNvPr id="142" name="Line 18"/>
          <p:cNvSpPr>
            <a:spLocks noChangeShapeType="1"/>
          </p:cNvSpPr>
          <p:nvPr/>
        </p:nvSpPr>
        <p:spPr bwMode="auto">
          <a:xfrm>
            <a:off x="1983912" y="4113281"/>
            <a:ext cx="258473" cy="318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2100419" y="4104442"/>
            <a:ext cx="247467" cy="31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3410" y="2854156"/>
            <a:ext cx="204408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(2,4), (1,3) rejected !!!</a:t>
            </a:r>
            <a:endParaRPr lang="ko-KR" altLang="en-US" dirty="0"/>
          </a:p>
        </p:txBody>
      </p:sp>
      <p:sp>
        <p:nvSpPr>
          <p:cNvPr id="144" name="Line 36"/>
          <p:cNvSpPr>
            <a:spLocks noChangeShapeType="1"/>
          </p:cNvSpPr>
          <p:nvPr/>
        </p:nvSpPr>
        <p:spPr bwMode="auto">
          <a:xfrm rot="5400000" flipV="1">
            <a:off x="1695147" y="5026781"/>
            <a:ext cx="315913" cy="0"/>
          </a:xfrm>
          <a:prstGeom prst="line">
            <a:avLst/>
          </a:prstGeom>
          <a:noFill/>
          <a:ln w="57150" cmpd="dbl">
            <a:solidFill>
              <a:schemeClr val="accent2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4" name="Oval 6"/>
          <p:cNvSpPr>
            <a:spLocks noChangeArrowheads="1"/>
          </p:cNvSpPr>
          <p:nvPr/>
        </p:nvSpPr>
        <p:spPr bwMode="auto">
          <a:xfrm>
            <a:off x="1162592" y="5290210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</a:t>
            </a:r>
          </a:p>
        </p:txBody>
      </p:sp>
      <p:sp>
        <p:nvSpPr>
          <p:cNvPr id="165" name="Oval 7"/>
          <p:cNvSpPr>
            <a:spLocks noChangeArrowheads="1"/>
          </p:cNvSpPr>
          <p:nvPr/>
        </p:nvSpPr>
        <p:spPr bwMode="auto">
          <a:xfrm>
            <a:off x="2100419" y="5293235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2</a:t>
            </a:r>
          </a:p>
        </p:txBody>
      </p:sp>
      <p:sp>
        <p:nvSpPr>
          <p:cNvPr id="166" name="Oval 8"/>
          <p:cNvSpPr>
            <a:spLocks noChangeArrowheads="1"/>
          </p:cNvSpPr>
          <p:nvPr/>
        </p:nvSpPr>
        <p:spPr bwMode="auto">
          <a:xfrm>
            <a:off x="1632177" y="5876694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4</a:t>
            </a:r>
          </a:p>
        </p:txBody>
      </p:sp>
      <p:sp>
        <p:nvSpPr>
          <p:cNvPr id="167" name="Oval 9"/>
          <p:cNvSpPr>
            <a:spLocks noChangeArrowheads="1"/>
          </p:cNvSpPr>
          <p:nvPr/>
        </p:nvSpPr>
        <p:spPr bwMode="auto">
          <a:xfrm>
            <a:off x="678866" y="5876694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</a:t>
            </a:r>
          </a:p>
        </p:txBody>
      </p:sp>
      <p:sp>
        <p:nvSpPr>
          <p:cNvPr id="168" name="Oval 10"/>
          <p:cNvSpPr>
            <a:spLocks noChangeArrowheads="1"/>
          </p:cNvSpPr>
          <p:nvPr/>
        </p:nvSpPr>
        <p:spPr bwMode="auto">
          <a:xfrm>
            <a:off x="2747919" y="5901189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5</a:t>
            </a:r>
          </a:p>
        </p:txBody>
      </p:sp>
      <p:sp>
        <p:nvSpPr>
          <p:cNvPr id="169" name="Oval 11"/>
          <p:cNvSpPr>
            <a:spLocks noChangeArrowheads="1"/>
          </p:cNvSpPr>
          <p:nvPr/>
        </p:nvSpPr>
        <p:spPr bwMode="auto">
          <a:xfrm>
            <a:off x="1156232" y="6446345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</a:t>
            </a:r>
          </a:p>
        </p:txBody>
      </p:sp>
      <p:sp>
        <p:nvSpPr>
          <p:cNvPr id="170" name="Oval 12"/>
          <p:cNvSpPr>
            <a:spLocks noChangeArrowheads="1"/>
          </p:cNvSpPr>
          <p:nvPr/>
        </p:nvSpPr>
        <p:spPr bwMode="auto">
          <a:xfrm>
            <a:off x="2149847" y="6430399"/>
            <a:ext cx="320350" cy="3083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7</a:t>
            </a:r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476582" y="5533872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172" name="Line 19"/>
          <p:cNvSpPr>
            <a:spLocks noChangeShapeType="1"/>
          </p:cNvSpPr>
          <p:nvPr/>
        </p:nvSpPr>
        <p:spPr bwMode="auto">
          <a:xfrm>
            <a:off x="1408533" y="5605212"/>
            <a:ext cx="265226" cy="3037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3" name="Line 21"/>
          <p:cNvSpPr>
            <a:spLocks noChangeShapeType="1"/>
          </p:cNvSpPr>
          <p:nvPr/>
        </p:nvSpPr>
        <p:spPr bwMode="auto">
          <a:xfrm flipH="1">
            <a:off x="1482942" y="6589478"/>
            <a:ext cx="6874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4" name="Text Box 25"/>
          <p:cNvSpPr txBox="1">
            <a:spLocks noChangeArrowheads="1"/>
          </p:cNvSpPr>
          <p:nvPr/>
        </p:nvSpPr>
        <p:spPr bwMode="auto">
          <a:xfrm>
            <a:off x="1708789" y="6306178"/>
            <a:ext cx="23575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1</a:t>
            </a:r>
          </a:p>
        </p:txBody>
      </p:sp>
      <p:sp>
        <p:nvSpPr>
          <p:cNvPr id="175" name="Line 13"/>
          <p:cNvSpPr>
            <a:spLocks noChangeShapeType="1"/>
          </p:cNvSpPr>
          <p:nvPr/>
        </p:nvSpPr>
        <p:spPr bwMode="auto">
          <a:xfrm>
            <a:off x="1496739" y="5431718"/>
            <a:ext cx="575473" cy="1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6" name="Text Box 27"/>
          <p:cNvSpPr txBox="1">
            <a:spLocks noChangeArrowheads="1"/>
          </p:cNvSpPr>
          <p:nvPr/>
        </p:nvSpPr>
        <p:spPr bwMode="auto">
          <a:xfrm>
            <a:off x="1682713" y="5184732"/>
            <a:ext cx="24893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2</a:t>
            </a:r>
          </a:p>
        </p:txBody>
      </p:sp>
      <p:sp>
        <p:nvSpPr>
          <p:cNvPr id="177" name="Line 24"/>
          <p:cNvSpPr>
            <a:spLocks noChangeShapeType="1"/>
          </p:cNvSpPr>
          <p:nvPr/>
        </p:nvSpPr>
        <p:spPr bwMode="auto">
          <a:xfrm flipH="1">
            <a:off x="999214" y="6052226"/>
            <a:ext cx="665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8" name="Text Box 28"/>
          <p:cNvSpPr txBox="1">
            <a:spLocks noChangeArrowheads="1"/>
          </p:cNvSpPr>
          <p:nvPr/>
        </p:nvSpPr>
        <p:spPr bwMode="auto">
          <a:xfrm>
            <a:off x="1163828" y="5793559"/>
            <a:ext cx="248932" cy="31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2</a:t>
            </a:r>
          </a:p>
        </p:txBody>
      </p:sp>
      <p:sp>
        <p:nvSpPr>
          <p:cNvPr id="179" name="Line 18"/>
          <p:cNvSpPr>
            <a:spLocks noChangeShapeType="1"/>
          </p:cNvSpPr>
          <p:nvPr/>
        </p:nvSpPr>
        <p:spPr bwMode="auto">
          <a:xfrm>
            <a:off x="1937009" y="6148739"/>
            <a:ext cx="258473" cy="3187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0" name="Text Box 31"/>
          <p:cNvSpPr txBox="1">
            <a:spLocks noChangeArrowheads="1"/>
          </p:cNvSpPr>
          <p:nvPr/>
        </p:nvSpPr>
        <p:spPr bwMode="auto">
          <a:xfrm>
            <a:off x="2053516" y="6139900"/>
            <a:ext cx="247467" cy="31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4</a:t>
            </a:r>
          </a:p>
        </p:txBody>
      </p:sp>
      <p:sp>
        <p:nvSpPr>
          <p:cNvPr id="182" name="Line 15"/>
          <p:cNvSpPr>
            <a:spLocks noChangeShapeType="1"/>
          </p:cNvSpPr>
          <p:nvPr/>
        </p:nvSpPr>
        <p:spPr bwMode="auto">
          <a:xfrm flipH="1">
            <a:off x="2420660" y="6158171"/>
            <a:ext cx="342028" cy="3213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3" name="Text Box 34"/>
          <p:cNvSpPr txBox="1">
            <a:spLocks noChangeArrowheads="1"/>
          </p:cNvSpPr>
          <p:nvPr/>
        </p:nvSpPr>
        <p:spPr bwMode="auto">
          <a:xfrm>
            <a:off x="2492654" y="6037769"/>
            <a:ext cx="247467" cy="31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aramond" pitchFamily="18" charset="0"/>
              </a:rPr>
              <a:t>6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169647" y="5167203"/>
            <a:ext cx="173477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(3,6) rejected !!!</a:t>
            </a:r>
          </a:p>
          <a:p>
            <a:r>
              <a:rPr lang="en-US" altLang="ko-KR" dirty="0"/>
              <a:t>Then, accept (5, 7)</a:t>
            </a:r>
            <a:endParaRPr lang="ko-KR" alt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183592" y="6270930"/>
            <a:ext cx="524816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Since # of accepted edges=(|V|-1), the algorithm terminates.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5187277" y="5191102"/>
            <a:ext cx="249478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(4,5), (4,6), (2,5) rejected !!</a:t>
            </a:r>
          </a:p>
        </p:txBody>
      </p:sp>
    </p:spTree>
    <p:extLst>
      <p:ext uri="{BB962C8B-B14F-4D97-AF65-F5344CB8AC3E}">
        <p14:creationId xmlns:p14="http://schemas.microsoft.com/office/powerpoint/2010/main" val="741303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6D1D5-C028-4728-B678-CAFAEEE01145}" type="slidenum">
              <a:rPr lang="en-US" altLang="ko-KR"/>
              <a:pPr/>
              <a:t>51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3146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Initialization: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b="1" i="1" dirty="0" smtClean="0">
                        <a:latin typeface="Cambria Math"/>
                      </a:rPr>
                      <m:t>,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𝑛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endParaRPr lang="en-US" altLang="ko-KR" sz="2000" b="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Sorting the edges: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The FOR loop iterates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times, and each time we spend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to perform set operations: The FOR loop takes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/>
                      </a:rPr>
                      <m:t>(</m:t>
                    </m:r>
                    <m:r>
                      <a:rPr lang="en-US" altLang="ko-KR" sz="2000" i="1" dirty="0" smtClean="0">
                        <a:latin typeface="Cambria Math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time.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is connected, we have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ko-KR" altLang="en-US" sz="2000" b="0" i="1" smtClean="0">
                        <a:latin typeface="Cambria Math"/>
                        <a:ea typeface="Cambria Math"/>
                      </a:rPr>
                      <m:t>𝛺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/>
                      </a:rPr>
                      <m:t>𝑒</m:t>
                    </m:r>
                    <m:r>
                      <a:rPr lang="en-US" altLang="ko-KR" sz="2000" b="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thus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𝑒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  (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The total running time is</a:t>
                </a:r>
              </a:p>
            </p:txBody>
          </p:sp>
        </mc:Choice>
        <mc:Fallback xmlns="">
          <p:sp>
            <p:nvSpPr>
              <p:cNvPr id="2150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3146759"/>
              </a:xfrm>
              <a:prstGeom prst="rect">
                <a:avLst/>
              </a:prstGeom>
              <a:blipFill rotWithShape="1">
                <a:blip r:embed="rId3"/>
                <a:stretch>
                  <a:fillRect l="-764" t="-388" r="-7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295400" y="4760913"/>
          <a:ext cx="63960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800" imgH="190440" progId="Equation.DSMT4">
                  <p:embed/>
                </p:oleObj>
              </mc:Choice>
              <mc:Fallback>
                <p:oleObj name="Equation" r:id="rId4" imgW="2755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60913"/>
                        <a:ext cx="639603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81139" y="188640"/>
            <a:ext cx="8349555" cy="63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Running Time of </a:t>
            </a:r>
            <a:r>
              <a:rPr lang="en-US" altLang="ko-K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Kruskal’s</a:t>
            </a:r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30861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FBA96-1FAC-46AF-9B2E-8F62DBE07DC4}" type="slidenum">
              <a:rPr lang="en-US" altLang="ko-KR"/>
              <a:pPr/>
              <a:t>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Text Box 46"/>
              <p:cNvSpPr txBox="1">
                <a:spLocks noChangeArrowheads="1"/>
              </p:cNvSpPr>
              <p:nvPr/>
            </p:nvSpPr>
            <p:spPr bwMode="auto">
              <a:xfrm>
                <a:off x="557212" y="1268760"/>
                <a:ext cx="5238923" cy="4852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  <m:r>
                      <a:rPr lang="en-US" altLang="ko-KR" sz="2000" i="1" dirty="0" smtClean="0">
                        <a:latin typeface="Cambria Math"/>
                      </a:rPr>
                      <m:t>][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 = </m:t>
                    </m:r>
                    <m:r>
                      <a:rPr lang="en-US" altLang="ko-KR" sz="2000" i="1" dirty="0">
                        <a:latin typeface="Cambria Math"/>
                      </a:rPr>
                      <m:t>𝑤</m:t>
                    </m:r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if an edge exists between vertices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;</a:t>
                </a:r>
                <a:br>
                  <a:rPr lang="en-US" altLang="ko-KR" sz="2000" dirty="0">
                    <a:latin typeface="Garamond" pitchFamily="18" charset="0"/>
                  </a:rPr>
                </a:br>
                <a:r>
                  <a:rPr lang="en-US" altLang="ko-KR" sz="2000" dirty="0">
                    <a:latin typeface="Garamond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/>
                      </a:rPr>
                      <m:t>[</m:t>
                    </m:r>
                    <m:r>
                      <a:rPr lang="en-US" altLang="ko-KR" sz="2000" i="1" dirty="0" smtClean="0">
                        <a:latin typeface="Cambria Math"/>
                      </a:rPr>
                      <m:t>𝑢</m:t>
                    </m:r>
                    <m:r>
                      <a:rPr lang="en-US" altLang="ko-KR" sz="2000" i="1" dirty="0" smtClean="0">
                        <a:latin typeface="Cambria Math"/>
                      </a:rPr>
                      <m:t>][</m:t>
                    </m:r>
                    <m:r>
                      <a:rPr lang="en-US" altLang="ko-KR" sz="2000" i="1" dirty="0" smtClean="0">
                        <a:latin typeface="Cambria Math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/>
                      </a:rPr>
                      <m:t>] = 0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otherwise.</a:t>
                </a:r>
              </a:p>
              <a:p>
                <a:pPr algn="l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Normally,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𝑤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1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, but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could represent an arbitrary weight associated with edges.</a:t>
                </a:r>
              </a:p>
              <a:p>
                <a:pPr algn="l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Use a hash table of size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|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|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to store a mapping from vertex names to array indices.</a:t>
                </a:r>
              </a:p>
              <a:p>
                <a:pPr algn="l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Pros and Cons:</a:t>
                </a:r>
                <a:br>
                  <a:rPr lang="en-US" altLang="ko-KR" sz="2000" dirty="0">
                    <a:latin typeface="Garamond" pitchFamily="18" charset="0"/>
                  </a:rPr>
                </a:br>
                <a:r>
                  <a:rPr lang="en-US" altLang="ko-KR" sz="2000" dirty="0">
                    <a:latin typeface="Garamond" pitchFamily="18" charset="0"/>
                  </a:rPr>
                  <a:t>    + Simple</a:t>
                </a:r>
                <a:br>
                  <a:rPr lang="en-US" altLang="ko-KR" sz="2000" dirty="0">
                    <a:latin typeface="Garamond" pitchFamily="18" charset="0"/>
                  </a:rPr>
                </a:br>
                <a:r>
                  <a:rPr lang="en-US" altLang="ko-KR" sz="2000" dirty="0">
                    <a:latin typeface="Garamond" pitchFamily="18" charset="0"/>
                  </a:rPr>
                  <a:t>   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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sym typeface="Symbol" pitchFamily="18" charset="2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/>
                            <a:sym typeface="Symbol" pitchFamily="18" charset="2"/>
                          </a:rPr>
                          <m:t>𝑉</m:t>
                        </m:r>
                        <m:r>
                          <a:rPr lang="en-US" altLang="ko-KR" sz="2000" i="1" dirty="0">
                            <a:latin typeface="Cambria Math"/>
                            <a:sym typeface="Symbol" pitchFamily="18" charset="2"/>
                          </a:rPr>
                          <m:t>|</m:t>
                        </m:r>
                      </m:e>
                      <m:sup>
                        <m:r>
                          <a:rPr lang="en-US" altLang="ko-KR" sz="2000" b="1" i="1" dirty="0" smtClean="0">
                            <a:latin typeface="Cambria Math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space requirement</a:t>
                </a:r>
                <a:endParaRPr lang="en-US" altLang="ko-KR" sz="2000" dirty="0">
                  <a:latin typeface="Garamond" pitchFamily="18" charset="0"/>
                </a:endParaRPr>
              </a:p>
              <a:p>
                <a:pPr algn="l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Appropriate for dense graphs  with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|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ko-KR" sz="2000" dirty="0">
                    <a:latin typeface="Garamond" pitchFamily="18" charset="0"/>
                  </a:rPr>
                  <a:t> approaching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(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sym typeface="Symbol" pitchFamily="18" charset="2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/>
                            <a:sym typeface="Symbol" pitchFamily="18" charset="2"/>
                          </a:rPr>
                          <m:t>𝑉</m:t>
                        </m:r>
                        <m:r>
                          <a:rPr lang="en-US" altLang="ko-KR" sz="2000" i="1" dirty="0">
                            <a:latin typeface="Cambria Math"/>
                            <a:sym typeface="Symbol" pitchFamily="18" charset="2"/>
                          </a:rPr>
                          <m:t>|</m:t>
                        </m:r>
                      </m:e>
                      <m:sup>
                        <m:r>
                          <a:rPr lang="en-US" altLang="ko-KR" sz="2000" b="1" i="1" dirty="0" smtClean="0">
                            <a:latin typeface="Cambria Math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altLang="ko-KR" sz="2000" i="1" dirty="0" smtClean="0">
                        <a:latin typeface="Cambria Math"/>
                        <a:sym typeface="Symbol" pitchFamily="18" charset="2"/>
                      </a:rPr>
                      <m:t>).</m:t>
                    </m:r>
                  </m:oMath>
                </a14:m>
                <a:endParaRPr lang="en-US" altLang="ko-KR" sz="2000" dirty="0">
                  <a:latin typeface="Garamond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24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2" y="1268760"/>
                <a:ext cx="5238923" cy="4852290"/>
              </a:xfrm>
              <a:prstGeom prst="rect">
                <a:avLst/>
              </a:prstGeom>
              <a:blipFill rotWithShape="1">
                <a:blip r:embed="rId3"/>
                <a:stretch>
                  <a:fillRect l="-1163" t="-2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0425" y="188640"/>
            <a:ext cx="8205539" cy="63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3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Graph Representation: Adjacency Matrix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964238" y="3860800"/>
            <a:ext cx="2568575" cy="1844675"/>
            <a:chOff x="205" y="2163"/>
            <a:chExt cx="1618" cy="1162"/>
          </a:xfrm>
        </p:grpSpPr>
        <p:sp>
          <p:nvSpPr>
            <p:cNvPr id="10246" name="Rectangle 15"/>
            <p:cNvSpPr>
              <a:spLocks noChangeArrowheads="1"/>
            </p:cNvSpPr>
            <p:nvPr/>
          </p:nvSpPr>
          <p:spPr bwMode="auto">
            <a:xfrm>
              <a:off x="1367" y="3018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0</a:t>
              </a:r>
            </a:p>
          </p:txBody>
        </p:sp>
        <p:sp>
          <p:nvSpPr>
            <p:cNvPr id="10247" name="Rectangle 14"/>
            <p:cNvSpPr>
              <a:spLocks noChangeArrowheads="1"/>
            </p:cNvSpPr>
            <p:nvPr/>
          </p:nvSpPr>
          <p:spPr bwMode="auto">
            <a:xfrm>
              <a:off x="911" y="3018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10248" name="Rectangle 13"/>
            <p:cNvSpPr>
              <a:spLocks noChangeArrowheads="1"/>
            </p:cNvSpPr>
            <p:nvPr/>
          </p:nvSpPr>
          <p:spPr bwMode="auto">
            <a:xfrm>
              <a:off x="455" y="3018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0</a:t>
              </a:r>
            </a:p>
          </p:txBody>
        </p:sp>
        <p:sp>
          <p:nvSpPr>
            <p:cNvPr id="10249" name="Rectangle 12"/>
            <p:cNvSpPr>
              <a:spLocks noChangeArrowheads="1"/>
            </p:cNvSpPr>
            <p:nvPr/>
          </p:nvSpPr>
          <p:spPr bwMode="auto">
            <a:xfrm>
              <a:off x="1367" y="2711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911" y="2711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0</a:t>
              </a:r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55" y="2711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0</a:t>
              </a:r>
            </a:p>
          </p:txBody>
        </p:sp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1367" y="2404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911" y="2404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10254" name="Rectangle 7"/>
            <p:cNvSpPr>
              <a:spLocks noChangeArrowheads="1"/>
            </p:cNvSpPr>
            <p:nvPr/>
          </p:nvSpPr>
          <p:spPr bwMode="auto">
            <a:xfrm>
              <a:off x="455" y="2404"/>
              <a:ext cx="4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20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10255" name="Line 16"/>
            <p:cNvSpPr>
              <a:spLocks noChangeShapeType="1"/>
            </p:cNvSpPr>
            <p:nvPr/>
          </p:nvSpPr>
          <p:spPr bwMode="auto">
            <a:xfrm>
              <a:off x="455" y="2404"/>
              <a:ext cx="1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Line 17"/>
            <p:cNvSpPr>
              <a:spLocks noChangeShapeType="1"/>
            </p:cNvSpPr>
            <p:nvPr/>
          </p:nvSpPr>
          <p:spPr bwMode="auto">
            <a:xfrm>
              <a:off x="455" y="2711"/>
              <a:ext cx="1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7" name="Line 18"/>
            <p:cNvSpPr>
              <a:spLocks noChangeShapeType="1"/>
            </p:cNvSpPr>
            <p:nvPr/>
          </p:nvSpPr>
          <p:spPr bwMode="auto">
            <a:xfrm>
              <a:off x="455" y="3018"/>
              <a:ext cx="1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Line 19"/>
            <p:cNvSpPr>
              <a:spLocks noChangeShapeType="1"/>
            </p:cNvSpPr>
            <p:nvPr/>
          </p:nvSpPr>
          <p:spPr bwMode="auto">
            <a:xfrm>
              <a:off x="455" y="3325"/>
              <a:ext cx="1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Line 20"/>
            <p:cNvSpPr>
              <a:spLocks noChangeShapeType="1"/>
            </p:cNvSpPr>
            <p:nvPr/>
          </p:nvSpPr>
          <p:spPr bwMode="auto">
            <a:xfrm>
              <a:off x="455" y="2404"/>
              <a:ext cx="0" cy="92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Line 21"/>
            <p:cNvSpPr>
              <a:spLocks noChangeShapeType="1"/>
            </p:cNvSpPr>
            <p:nvPr/>
          </p:nvSpPr>
          <p:spPr bwMode="auto">
            <a:xfrm>
              <a:off x="911" y="2404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Line 22"/>
            <p:cNvSpPr>
              <a:spLocks noChangeShapeType="1"/>
            </p:cNvSpPr>
            <p:nvPr/>
          </p:nvSpPr>
          <p:spPr bwMode="auto">
            <a:xfrm>
              <a:off x="1367" y="2404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Line 23"/>
            <p:cNvSpPr>
              <a:spLocks noChangeShapeType="1"/>
            </p:cNvSpPr>
            <p:nvPr/>
          </p:nvSpPr>
          <p:spPr bwMode="auto">
            <a:xfrm>
              <a:off x="1823" y="2404"/>
              <a:ext cx="0" cy="92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Text Box 25"/>
            <p:cNvSpPr txBox="1">
              <a:spLocks noChangeArrowheads="1"/>
            </p:cNvSpPr>
            <p:nvPr/>
          </p:nvSpPr>
          <p:spPr bwMode="auto">
            <a:xfrm>
              <a:off x="205" y="2476"/>
              <a:ext cx="176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1600" b="1">
                  <a:latin typeface="Garamond" pitchFamily="18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endParaRPr lang="en-US" altLang="ko-KR" sz="1600" b="1">
                <a:latin typeface="Garamond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600" b="1">
                  <a:latin typeface="Garamond" pitchFamily="18" charset="0"/>
                </a:rPr>
                <a:t>2</a:t>
              </a:r>
            </a:p>
            <a:p>
              <a:pPr>
                <a:lnSpc>
                  <a:spcPct val="90000"/>
                </a:lnSpc>
              </a:pPr>
              <a:endParaRPr lang="en-US" altLang="ko-KR" sz="1600" b="1">
                <a:latin typeface="Garamond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0264" name="Text Box 26"/>
            <p:cNvSpPr txBox="1">
              <a:spLocks noChangeArrowheads="1"/>
            </p:cNvSpPr>
            <p:nvPr/>
          </p:nvSpPr>
          <p:spPr bwMode="auto">
            <a:xfrm>
              <a:off x="595" y="2163"/>
              <a:ext cx="10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Garamond" pitchFamily="18" charset="0"/>
                </a:rPr>
                <a:t>1            2            3</a:t>
              </a:r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396038" y="1773238"/>
            <a:ext cx="1692275" cy="1471612"/>
            <a:chOff x="4378" y="1068"/>
            <a:chExt cx="1066" cy="927"/>
          </a:xfrm>
        </p:grpSpPr>
        <p:sp>
          <p:nvSpPr>
            <p:cNvPr id="10266" name="Oval 51"/>
            <p:cNvSpPr>
              <a:spLocks noChangeArrowheads="1"/>
            </p:cNvSpPr>
            <p:nvPr/>
          </p:nvSpPr>
          <p:spPr bwMode="auto">
            <a:xfrm>
              <a:off x="4612" y="1153"/>
              <a:ext cx="245" cy="2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latin typeface="Garamond" pitchFamily="18" charset="0"/>
                </a:rPr>
                <a:t>1</a:t>
              </a:r>
            </a:p>
          </p:txBody>
        </p:sp>
        <p:sp>
          <p:nvSpPr>
            <p:cNvPr id="10267" name="Oval 52"/>
            <p:cNvSpPr>
              <a:spLocks noChangeArrowheads="1"/>
            </p:cNvSpPr>
            <p:nvPr/>
          </p:nvSpPr>
          <p:spPr bwMode="auto">
            <a:xfrm>
              <a:off x="4607" y="1741"/>
              <a:ext cx="245" cy="2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latin typeface="Garamond" pitchFamily="18" charset="0"/>
                </a:rPr>
                <a:t>2</a:t>
              </a:r>
            </a:p>
          </p:txBody>
        </p:sp>
        <p:sp>
          <p:nvSpPr>
            <p:cNvPr id="10268" name="Oval 53"/>
            <p:cNvSpPr>
              <a:spLocks noChangeArrowheads="1"/>
            </p:cNvSpPr>
            <p:nvPr/>
          </p:nvSpPr>
          <p:spPr bwMode="auto">
            <a:xfrm>
              <a:off x="5199" y="1749"/>
              <a:ext cx="245" cy="2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0269" name="Line 54"/>
            <p:cNvSpPr>
              <a:spLocks noChangeShapeType="1"/>
            </p:cNvSpPr>
            <p:nvPr/>
          </p:nvSpPr>
          <p:spPr bwMode="auto">
            <a:xfrm>
              <a:off x="4850" y="1815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0" name="Line 55"/>
            <p:cNvSpPr>
              <a:spLocks noChangeShapeType="1"/>
            </p:cNvSpPr>
            <p:nvPr/>
          </p:nvSpPr>
          <p:spPr bwMode="auto">
            <a:xfrm flipH="1" flipV="1">
              <a:off x="4824" y="1916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1" name="Line 56"/>
            <p:cNvSpPr>
              <a:spLocks noChangeShapeType="1"/>
            </p:cNvSpPr>
            <p:nvPr/>
          </p:nvSpPr>
          <p:spPr bwMode="auto">
            <a:xfrm>
              <a:off x="4731" y="1399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2" name="Line 57"/>
            <p:cNvSpPr>
              <a:spLocks noChangeShapeType="1"/>
            </p:cNvSpPr>
            <p:nvPr/>
          </p:nvSpPr>
          <p:spPr bwMode="auto">
            <a:xfrm>
              <a:off x="4850" y="1331"/>
              <a:ext cx="432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3" name="Freeform 58"/>
            <p:cNvSpPr>
              <a:spLocks/>
            </p:cNvSpPr>
            <p:nvPr/>
          </p:nvSpPr>
          <p:spPr bwMode="auto">
            <a:xfrm>
              <a:off x="4378" y="1068"/>
              <a:ext cx="270" cy="346"/>
            </a:xfrm>
            <a:custGeom>
              <a:avLst/>
              <a:gdLst>
                <a:gd name="T0" fmla="*/ 268 w 270"/>
                <a:gd name="T1" fmla="*/ 297 h 346"/>
                <a:gd name="T2" fmla="*/ 73 w 270"/>
                <a:gd name="T3" fmla="*/ 322 h 346"/>
                <a:gd name="T4" fmla="*/ 6 w 270"/>
                <a:gd name="T5" fmla="*/ 153 h 346"/>
                <a:gd name="T6" fmla="*/ 107 w 270"/>
                <a:gd name="T7" fmla="*/ 17 h 346"/>
                <a:gd name="T8" fmla="*/ 243 w 270"/>
                <a:gd name="T9" fmla="*/ 51 h 346"/>
                <a:gd name="T10" fmla="*/ 268 w 270"/>
                <a:gd name="T11" fmla="*/ 102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0"/>
                <a:gd name="T19" fmla="*/ 0 h 346"/>
                <a:gd name="T20" fmla="*/ 270 w 270"/>
                <a:gd name="T21" fmla="*/ 346 h 3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0" h="346">
                  <a:moveTo>
                    <a:pt x="268" y="297"/>
                  </a:moveTo>
                  <a:cubicBezTo>
                    <a:pt x="192" y="321"/>
                    <a:pt x="117" y="346"/>
                    <a:pt x="73" y="322"/>
                  </a:cubicBezTo>
                  <a:cubicBezTo>
                    <a:pt x="29" y="298"/>
                    <a:pt x="0" y="204"/>
                    <a:pt x="6" y="153"/>
                  </a:cubicBezTo>
                  <a:cubicBezTo>
                    <a:pt x="12" y="102"/>
                    <a:pt x="68" y="34"/>
                    <a:pt x="107" y="17"/>
                  </a:cubicBezTo>
                  <a:cubicBezTo>
                    <a:pt x="146" y="0"/>
                    <a:pt x="216" y="37"/>
                    <a:pt x="243" y="51"/>
                  </a:cubicBezTo>
                  <a:cubicBezTo>
                    <a:pt x="270" y="65"/>
                    <a:pt x="269" y="83"/>
                    <a:pt x="268" y="1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ko-KR" sz="1200" b="1">
                <a:latin typeface="Garamon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6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A2ED8-FC73-4C3D-875B-C3FCE5036AAA}" type="slidenum">
              <a:rPr lang="en-US" altLang="ko-KR"/>
              <a:pPr/>
              <a:t>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196752"/>
                <a:ext cx="7975600" cy="1415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For each vertex, keep a list of adjacent vertices.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Space requirement: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/>
                      </a:rPr>
                      <m:t>(|</m:t>
                    </m:r>
                    <m:r>
                      <a:rPr lang="en-US" altLang="ko-KR" sz="2000" i="1" dirty="0" smtClean="0">
                        <a:latin typeface="Cambria Math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/>
                      </a:rPr>
                      <m:t>|+|</m:t>
                    </m:r>
                    <m:r>
                      <a:rPr lang="en-US" altLang="ko-KR" sz="2000" i="1" dirty="0" smtClean="0">
                        <a:latin typeface="Cambria Math"/>
                      </a:rPr>
                      <m:t>𝑉</m:t>
                    </m:r>
                    <m:r>
                      <a:rPr lang="en-US" altLang="ko-KR" sz="2000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Appropriate for sparse graphs.</a:t>
                </a:r>
                <a:endParaRPr lang="en-US" altLang="ko-KR" sz="2000" dirty="0">
                  <a:latin typeface="Garamond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2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196752"/>
                <a:ext cx="7975600" cy="1415772"/>
              </a:xfrm>
              <a:prstGeom prst="rect">
                <a:avLst/>
              </a:prstGeom>
              <a:blipFill rotWithShape="1">
                <a:blip r:embed="rId2"/>
                <a:stretch>
                  <a:fillRect l="-611" t="-858" b="-5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103688" y="3751263"/>
            <a:ext cx="4059237" cy="1514475"/>
            <a:chOff x="2585" y="2363"/>
            <a:chExt cx="2557" cy="954"/>
          </a:xfrm>
        </p:grpSpPr>
        <p:sp>
          <p:nvSpPr>
            <p:cNvPr id="11289" name="Rectangle 27"/>
            <p:cNvSpPr>
              <a:spLocks noChangeArrowheads="1"/>
            </p:cNvSpPr>
            <p:nvPr/>
          </p:nvSpPr>
          <p:spPr bwMode="auto">
            <a:xfrm>
              <a:off x="2812" y="2363"/>
              <a:ext cx="407" cy="9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200" b="1">
                <a:latin typeface="Garamond" pitchFamily="18" charset="0"/>
              </a:endParaRPr>
            </a:p>
          </p:txBody>
        </p:sp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2820" y="2677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1" name="Line 30"/>
            <p:cNvSpPr>
              <a:spLocks noChangeShapeType="1"/>
            </p:cNvSpPr>
            <p:nvPr/>
          </p:nvSpPr>
          <p:spPr bwMode="auto">
            <a:xfrm>
              <a:off x="2824" y="3019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2" name="Text Box 31"/>
            <p:cNvSpPr txBox="1">
              <a:spLocks noChangeArrowheads="1"/>
            </p:cNvSpPr>
            <p:nvPr/>
          </p:nvSpPr>
          <p:spPr bwMode="auto">
            <a:xfrm>
              <a:off x="2585" y="2463"/>
              <a:ext cx="176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1600" b="1">
                  <a:latin typeface="Garamond" pitchFamily="18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endParaRPr lang="en-US" altLang="ko-KR" sz="1600" b="1">
                <a:latin typeface="Garamond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600" b="1">
                  <a:latin typeface="Garamond" pitchFamily="18" charset="0"/>
                </a:rPr>
                <a:t>2</a:t>
              </a:r>
            </a:p>
            <a:p>
              <a:pPr>
                <a:lnSpc>
                  <a:spcPct val="90000"/>
                </a:lnSpc>
              </a:pPr>
              <a:endParaRPr lang="en-US" altLang="ko-KR" sz="1600" b="1">
                <a:latin typeface="Garamond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1293" name="Line 32"/>
            <p:cNvSpPr>
              <a:spLocks noChangeShapeType="1"/>
            </p:cNvSpPr>
            <p:nvPr/>
          </p:nvSpPr>
          <p:spPr bwMode="auto">
            <a:xfrm>
              <a:off x="3126" y="251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4" name="Line 36"/>
            <p:cNvSpPr>
              <a:spLocks noChangeShapeType="1"/>
            </p:cNvSpPr>
            <p:nvPr/>
          </p:nvSpPr>
          <p:spPr bwMode="auto">
            <a:xfrm>
              <a:off x="3129" y="285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5" name="Line 37"/>
            <p:cNvSpPr>
              <a:spLocks noChangeShapeType="1"/>
            </p:cNvSpPr>
            <p:nvPr/>
          </p:nvSpPr>
          <p:spPr bwMode="auto">
            <a:xfrm>
              <a:off x="3123" y="316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6" name="Rectangle 38"/>
            <p:cNvSpPr>
              <a:spLocks noChangeArrowheads="1"/>
            </p:cNvSpPr>
            <p:nvPr/>
          </p:nvSpPr>
          <p:spPr bwMode="auto">
            <a:xfrm>
              <a:off x="3414" y="2388"/>
              <a:ext cx="398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11297" name="Rectangle 39"/>
            <p:cNvSpPr>
              <a:spLocks noChangeArrowheads="1"/>
            </p:cNvSpPr>
            <p:nvPr/>
          </p:nvSpPr>
          <p:spPr bwMode="auto">
            <a:xfrm>
              <a:off x="3425" y="2730"/>
              <a:ext cx="398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1298" name="Rectangle 40"/>
            <p:cNvSpPr>
              <a:spLocks noChangeArrowheads="1"/>
            </p:cNvSpPr>
            <p:nvPr/>
          </p:nvSpPr>
          <p:spPr bwMode="auto">
            <a:xfrm>
              <a:off x="3420" y="3063"/>
              <a:ext cx="398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11299" name="Line 41"/>
            <p:cNvSpPr>
              <a:spLocks noChangeShapeType="1"/>
            </p:cNvSpPr>
            <p:nvPr/>
          </p:nvSpPr>
          <p:spPr bwMode="auto">
            <a:xfrm>
              <a:off x="3712" y="252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0" name="Rectangle 42"/>
            <p:cNvSpPr>
              <a:spLocks noChangeArrowheads="1"/>
            </p:cNvSpPr>
            <p:nvPr/>
          </p:nvSpPr>
          <p:spPr bwMode="auto">
            <a:xfrm>
              <a:off x="4032" y="2399"/>
              <a:ext cx="398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11301" name="Line 43"/>
            <p:cNvSpPr>
              <a:spLocks noChangeShapeType="1"/>
            </p:cNvSpPr>
            <p:nvPr/>
          </p:nvSpPr>
          <p:spPr bwMode="auto">
            <a:xfrm>
              <a:off x="4344" y="2521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2" name="Rectangle 44"/>
            <p:cNvSpPr>
              <a:spLocks noChangeArrowheads="1"/>
            </p:cNvSpPr>
            <p:nvPr/>
          </p:nvSpPr>
          <p:spPr bwMode="auto">
            <a:xfrm>
              <a:off x="4648" y="2393"/>
              <a:ext cx="398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1303" name="Line 45"/>
            <p:cNvSpPr>
              <a:spLocks noChangeShapeType="1"/>
            </p:cNvSpPr>
            <p:nvPr/>
          </p:nvSpPr>
          <p:spPr bwMode="auto">
            <a:xfrm>
              <a:off x="4981" y="2507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4" name="Line 46"/>
            <p:cNvSpPr>
              <a:spLocks noChangeShapeType="1"/>
            </p:cNvSpPr>
            <p:nvPr/>
          </p:nvSpPr>
          <p:spPr bwMode="auto">
            <a:xfrm rot="5400000">
              <a:off x="5061" y="2515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5" name="Line 47"/>
            <p:cNvSpPr>
              <a:spLocks noChangeShapeType="1"/>
            </p:cNvSpPr>
            <p:nvPr/>
          </p:nvSpPr>
          <p:spPr bwMode="auto">
            <a:xfrm>
              <a:off x="3730" y="2849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6" name="Line 48"/>
            <p:cNvSpPr>
              <a:spLocks noChangeShapeType="1"/>
            </p:cNvSpPr>
            <p:nvPr/>
          </p:nvSpPr>
          <p:spPr bwMode="auto">
            <a:xfrm rot="5400000">
              <a:off x="3810" y="2857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7" name="Line 49"/>
            <p:cNvSpPr>
              <a:spLocks noChangeShapeType="1"/>
            </p:cNvSpPr>
            <p:nvPr/>
          </p:nvSpPr>
          <p:spPr bwMode="auto">
            <a:xfrm>
              <a:off x="3725" y="3199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 rot="5400000">
              <a:off x="3805" y="3207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318" name="Group 54"/>
          <p:cNvGrpSpPr>
            <a:grpSpLocks/>
          </p:cNvGrpSpPr>
          <p:nvPr/>
        </p:nvGrpSpPr>
        <p:grpSpPr bwMode="auto">
          <a:xfrm>
            <a:off x="1258888" y="3789363"/>
            <a:ext cx="1692275" cy="1471612"/>
            <a:chOff x="4378" y="1068"/>
            <a:chExt cx="1066" cy="927"/>
          </a:xfrm>
        </p:grpSpPr>
        <p:sp>
          <p:nvSpPr>
            <p:cNvPr id="11309" name="Oval 51"/>
            <p:cNvSpPr>
              <a:spLocks noChangeArrowheads="1"/>
            </p:cNvSpPr>
            <p:nvPr/>
          </p:nvSpPr>
          <p:spPr bwMode="auto">
            <a:xfrm>
              <a:off x="4612" y="1153"/>
              <a:ext cx="245" cy="2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11310" name="Oval 52"/>
            <p:cNvSpPr>
              <a:spLocks noChangeArrowheads="1"/>
            </p:cNvSpPr>
            <p:nvPr/>
          </p:nvSpPr>
          <p:spPr bwMode="auto">
            <a:xfrm>
              <a:off x="4607" y="1741"/>
              <a:ext cx="245" cy="2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</a:t>
              </a:r>
            </a:p>
          </p:txBody>
        </p:sp>
        <p:sp>
          <p:nvSpPr>
            <p:cNvPr id="11311" name="Oval 53"/>
            <p:cNvSpPr>
              <a:spLocks noChangeArrowheads="1"/>
            </p:cNvSpPr>
            <p:nvPr/>
          </p:nvSpPr>
          <p:spPr bwMode="auto">
            <a:xfrm>
              <a:off x="5199" y="1749"/>
              <a:ext cx="245" cy="2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</a:t>
              </a:r>
            </a:p>
          </p:txBody>
        </p:sp>
        <p:sp>
          <p:nvSpPr>
            <p:cNvPr id="11312" name="Line 54"/>
            <p:cNvSpPr>
              <a:spLocks noChangeShapeType="1"/>
            </p:cNvSpPr>
            <p:nvPr/>
          </p:nvSpPr>
          <p:spPr bwMode="auto">
            <a:xfrm>
              <a:off x="4850" y="1815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3" name="Line 55"/>
            <p:cNvSpPr>
              <a:spLocks noChangeShapeType="1"/>
            </p:cNvSpPr>
            <p:nvPr/>
          </p:nvSpPr>
          <p:spPr bwMode="auto">
            <a:xfrm flipH="1" flipV="1">
              <a:off x="4824" y="1916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4" name="Line 56"/>
            <p:cNvSpPr>
              <a:spLocks noChangeShapeType="1"/>
            </p:cNvSpPr>
            <p:nvPr/>
          </p:nvSpPr>
          <p:spPr bwMode="auto">
            <a:xfrm>
              <a:off x="4731" y="1399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5" name="Line 57"/>
            <p:cNvSpPr>
              <a:spLocks noChangeShapeType="1"/>
            </p:cNvSpPr>
            <p:nvPr/>
          </p:nvSpPr>
          <p:spPr bwMode="auto">
            <a:xfrm>
              <a:off x="4850" y="1331"/>
              <a:ext cx="432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6" name="Freeform 58"/>
            <p:cNvSpPr>
              <a:spLocks/>
            </p:cNvSpPr>
            <p:nvPr/>
          </p:nvSpPr>
          <p:spPr bwMode="auto">
            <a:xfrm>
              <a:off x="4378" y="1068"/>
              <a:ext cx="270" cy="346"/>
            </a:xfrm>
            <a:custGeom>
              <a:avLst/>
              <a:gdLst>
                <a:gd name="T0" fmla="*/ 268 w 270"/>
                <a:gd name="T1" fmla="*/ 297 h 346"/>
                <a:gd name="T2" fmla="*/ 73 w 270"/>
                <a:gd name="T3" fmla="*/ 322 h 346"/>
                <a:gd name="T4" fmla="*/ 6 w 270"/>
                <a:gd name="T5" fmla="*/ 153 h 346"/>
                <a:gd name="T6" fmla="*/ 107 w 270"/>
                <a:gd name="T7" fmla="*/ 17 h 346"/>
                <a:gd name="T8" fmla="*/ 243 w 270"/>
                <a:gd name="T9" fmla="*/ 51 h 346"/>
                <a:gd name="T10" fmla="*/ 268 w 270"/>
                <a:gd name="T11" fmla="*/ 102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0"/>
                <a:gd name="T19" fmla="*/ 0 h 346"/>
                <a:gd name="T20" fmla="*/ 270 w 270"/>
                <a:gd name="T21" fmla="*/ 346 h 3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0" h="346">
                  <a:moveTo>
                    <a:pt x="268" y="297"/>
                  </a:moveTo>
                  <a:cubicBezTo>
                    <a:pt x="192" y="321"/>
                    <a:pt x="117" y="346"/>
                    <a:pt x="73" y="322"/>
                  </a:cubicBezTo>
                  <a:cubicBezTo>
                    <a:pt x="29" y="298"/>
                    <a:pt x="0" y="204"/>
                    <a:pt x="6" y="153"/>
                  </a:cubicBezTo>
                  <a:cubicBezTo>
                    <a:pt x="12" y="102"/>
                    <a:pt x="68" y="34"/>
                    <a:pt x="107" y="17"/>
                  </a:cubicBezTo>
                  <a:cubicBezTo>
                    <a:pt x="146" y="0"/>
                    <a:pt x="216" y="37"/>
                    <a:pt x="243" y="51"/>
                  </a:cubicBezTo>
                  <a:cubicBezTo>
                    <a:pt x="270" y="65"/>
                    <a:pt x="269" y="83"/>
                    <a:pt x="268" y="1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ko-KR" sz="1200" b="1">
                <a:latin typeface="Garamond" pitchFamily="18" charset="0"/>
              </a:endParaRPr>
            </a:p>
          </p:txBody>
        </p:sp>
      </p:grp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496888" y="332656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3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Graph Representation: Adjacency 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2646" y="3289807"/>
            <a:ext cx="623889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i="1" dirty="0" err="1"/>
              <a:t>adj</a:t>
            </a:r>
            <a:r>
              <a:rPr lang="en-US" altLang="ko-KR" dirty="0"/>
              <a:t>[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06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048CB-57A3-41EF-970F-D1479CE312C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9219" name="Text Box 51"/>
          <p:cNvSpPr txBox="1">
            <a:spLocks noChangeArrowheads="1"/>
          </p:cNvSpPr>
          <p:nvPr/>
        </p:nvSpPr>
        <p:spPr bwMode="auto">
          <a:xfrm>
            <a:off x="557213" y="1438275"/>
            <a:ext cx="79756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</a:rPr>
              <a:t>Depth-First Search: </a:t>
            </a:r>
            <a:r>
              <a:rPr lang="en-US" altLang="ko-KR" sz="2000" dirty="0">
                <a:latin typeface="Garamond" pitchFamily="18" charset="0"/>
              </a:rPr>
              <a:t>generalization of preorder traversal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</a:rPr>
              <a:t>Breadth-First Search: </a:t>
            </a:r>
            <a:r>
              <a:rPr lang="en-US" altLang="ko-KR" sz="2000" dirty="0">
                <a:latin typeface="Garamond" pitchFamily="18" charset="0"/>
              </a:rPr>
              <a:t>search spreads out uniformly in all directions.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</a:rPr>
              <a:t>Topological Sort: </a:t>
            </a:r>
            <a:r>
              <a:rPr lang="en-US" altLang="ko-KR" sz="2000" dirty="0">
                <a:latin typeface="Garamond" pitchFamily="18" charset="0"/>
              </a:rPr>
              <a:t>ordering of vertices in a DAG.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</a:rPr>
              <a:t>Shortest Path Selection: </a:t>
            </a:r>
            <a:r>
              <a:rPr lang="en-US" altLang="ko-KR" sz="2000" dirty="0">
                <a:latin typeface="Garamond" pitchFamily="18" charset="0"/>
              </a:rPr>
              <a:t>airline/road route map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</a:rPr>
              <a:t>Network Flow Problem:</a:t>
            </a:r>
            <a:r>
              <a:rPr lang="en-US" altLang="ko-KR" sz="2000" dirty="0">
                <a:latin typeface="Garamond" pitchFamily="18" charset="0"/>
              </a:rPr>
              <a:t> determining the max amount of flow that can pass from a source vertex to a destination vertex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</a:rPr>
              <a:t>Minimum Spanning Tree: </a:t>
            </a:r>
            <a:r>
              <a:rPr lang="en-US" altLang="ko-KR" sz="2000" dirty="0">
                <a:latin typeface="Garamond" pitchFamily="18" charset="0"/>
              </a:rPr>
              <a:t>finding out a tree that connects all the vertices of a undirected (or directed) graph at lowest total cost.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Common Graph Problems</a:t>
            </a:r>
          </a:p>
        </p:txBody>
      </p:sp>
    </p:spTree>
    <p:extLst>
      <p:ext uri="{BB962C8B-B14F-4D97-AF65-F5344CB8AC3E}">
        <p14:creationId xmlns:p14="http://schemas.microsoft.com/office/powerpoint/2010/main" val="31758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395536" y="188640"/>
            <a:ext cx="8964612" cy="404813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맑은 고딕" pitchFamily="50" charset="-127"/>
                <a:cs typeface="+mj-cs"/>
              </a:rPr>
              <a:t>Depth-first</a:t>
            </a:r>
            <a:r>
              <a:rPr kumimoji="1" lang="en-US" altLang="ko-KR" sz="3600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맑은 고딕" pitchFamily="50" charset="-127"/>
                <a:cs typeface="+mj-cs"/>
              </a:rPr>
              <a:t> search</a:t>
            </a:r>
            <a:endParaRPr kumimoji="1" lang="en-US" altLang="ko-KR" sz="360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맑은 고딕" pitchFamily="50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156075" y="6600825"/>
            <a:ext cx="615950" cy="257175"/>
          </a:xfrm>
        </p:spPr>
        <p:txBody>
          <a:bodyPr/>
          <a:lstStyle/>
          <a:p>
            <a:pPr algn="ctr">
              <a:defRPr/>
            </a:pPr>
            <a:fld id="{B5503980-DC3F-4E9E-9115-F1EFBC96AE35}" type="slidenum">
              <a:rPr lang="ko-KR" altLang="en-US" smtClean="0">
                <a:solidFill>
                  <a:schemeClr val="bg1"/>
                </a:solidFill>
              </a:rPr>
              <a:pPr algn="ctr">
                <a:defRPr/>
              </a:pPr>
              <a:t>9</a:t>
            </a:fld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409268" y="1196752"/>
            <a:ext cx="8162924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Font typeface="Arial" pitchFamily="34" charset="0"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A generalization of preorder traversal </a:t>
            </a:r>
          </a:p>
          <a:p>
            <a:pPr marL="457200" indent="-457200" algn="l">
              <a:spcBef>
                <a:spcPct val="50000"/>
              </a:spcBef>
              <a:buFont typeface="Arial" pitchFamily="34" charset="0"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Can be used to provide the answers to several questions such as:</a:t>
            </a:r>
          </a:p>
          <a:p>
            <a:pPr marL="914400" lvl="1" indent="-457200" algn="l">
              <a:spcBef>
                <a:spcPct val="50000"/>
              </a:spcBef>
              <a:buFont typeface="Garamond" pitchFamily="18" charset="0"/>
              <a:buChar char="–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Is the graph connected ?</a:t>
            </a:r>
          </a:p>
          <a:p>
            <a:pPr marL="914400" lvl="1" indent="-457200" algn="l">
              <a:spcBef>
                <a:spcPct val="50000"/>
              </a:spcBef>
              <a:buFont typeface="Garamond" pitchFamily="18" charset="0"/>
              <a:buChar char="–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If not, what are its connected components ?</a:t>
            </a:r>
          </a:p>
          <a:p>
            <a:pPr marL="914400" lvl="1" indent="-457200" algn="l">
              <a:spcBef>
                <a:spcPct val="50000"/>
              </a:spcBef>
              <a:buFont typeface="Garamond" pitchFamily="18" charset="0"/>
              <a:buChar char="–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Does the graph has a cycle ?</a:t>
            </a:r>
          </a:p>
          <a:p>
            <a:pPr marL="457200" indent="-457200" algn="l">
              <a:spcBef>
                <a:spcPct val="50000"/>
              </a:spcBef>
              <a:buFont typeface="Arial" pitchFamily="34" charset="0"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During the DFS process, often vertices are represented as </a:t>
            </a:r>
          </a:p>
          <a:p>
            <a:pPr marL="914400" lvl="1" indent="-457200" algn="l">
              <a:spcBef>
                <a:spcPct val="50000"/>
              </a:spcBef>
              <a:buFont typeface="Garamond" pitchFamily="18" charset="0"/>
              <a:buChar char="–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White:  not visited (discovered) yet</a:t>
            </a:r>
          </a:p>
          <a:p>
            <a:pPr marL="914400" lvl="1" indent="-457200" algn="l">
              <a:spcBef>
                <a:spcPct val="50000"/>
              </a:spcBef>
              <a:buFont typeface="Garamond" pitchFamily="18" charset="0"/>
              <a:buChar char="–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Gray: visited but its neighbors are not visited yet</a:t>
            </a:r>
          </a:p>
          <a:p>
            <a:pPr marL="914400" lvl="1" indent="-457200" algn="l">
              <a:spcBef>
                <a:spcPct val="50000"/>
              </a:spcBef>
              <a:buFont typeface="Garamond" pitchFamily="18" charset="0"/>
              <a:buChar char="–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Black: visited and all its neighbors are visited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  <a:tabLst>
                <a:tab pos="2767013" algn="l"/>
              </a:tabLst>
            </a:pPr>
            <a:endParaRPr lang="en-US" altLang="ko-KR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13505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seoul</Template>
  <TotalTime>8924</TotalTime>
  <Words>6530</Words>
  <Application>Microsoft Macintosh PowerPoint</Application>
  <PresentationFormat>화면 슬라이드 쇼(4:3)</PresentationFormat>
  <Paragraphs>1166</Paragraphs>
  <Slides>51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맑은 고딕</vt:lpstr>
      <vt:lpstr>Arial</vt:lpstr>
      <vt:lpstr>Cambria Math</vt:lpstr>
      <vt:lpstr>Garamond</vt:lpstr>
      <vt:lpstr>Lucida Console</vt:lpstr>
      <vt:lpstr>Segoe UI</vt:lpstr>
      <vt:lpstr>Symbol</vt:lpstr>
      <vt:lpstr>Times New Roman</vt:lpstr>
      <vt:lpstr>1_기본 디자인</vt:lpstr>
      <vt:lpstr>Equation</vt:lpstr>
      <vt:lpstr>자료구조 및 알고리즘  - Graphs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Application of Dynamic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Administrator</dc:creator>
  <cp:lastModifiedBy>정준상</cp:lastModifiedBy>
  <cp:revision>613</cp:revision>
  <cp:lastPrinted>2013-05-08T04:58:01Z</cp:lastPrinted>
  <dcterms:created xsi:type="dcterms:W3CDTF">2000-03-05T06:23:56Z</dcterms:created>
  <dcterms:modified xsi:type="dcterms:W3CDTF">2022-05-31T04:05:54Z</dcterms:modified>
</cp:coreProperties>
</file>