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42"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a6a3faff0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a6a3faff0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3cef0e9b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3cef0e9b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3cef0e9b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63cef0e9b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63cef0e9b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63cef0e9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5ab1a51c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5ab1a51c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a5ab1a51c8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a5ab1a51c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5ab1a51c8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5ab1a51c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a5cd4ff7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a5cd4ff7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5cd4ff71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a5cd4ff7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6a3faff0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6a3faff0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6a3faff03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a6a3faff0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a6a3faff0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a6a3faff0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app/profile/jerrod.williams/viz/shared/9QX9C5364"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basketball-reference.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github.com/EdSpiezio-Runyon/UTSA_Project_4_All_NBA_Team_Predictor/tree/main" TargetMode="External"/><Relationship Id="rId4" Type="http://schemas.openxmlformats.org/officeDocument/2006/relationships/hyperlink" Target="https://public.tableau.com/app/profile/jerrod.williams/viz/shared/9QX9C536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32700" y="1578400"/>
            <a:ext cx="57756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2022-2024</a:t>
            </a:r>
            <a:endParaRPr/>
          </a:p>
          <a:p>
            <a:pPr marL="0" lvl="0" indent="0" algn="l" rtl="0">
              <a:spcBef>
                <a:spcPts val="0"/>
              </a:spcBef>
              <a:spcAft>
                <a:spcPts val="0"/>
              </a:spcAft>
              <a:buNone/>
            </a:pPr>
            <a:r>
              <a:rPr lang="en"/>
              <a:t>All NBA Team Predictor</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2023 UTSA Data Analytics Bootcamp</a:t>
            </a:r>
            <a:endParaRPr/>
          </a:p>
        </p:txBody>
      </p:sp>
      <p:sp>
        <p:nvSpPr>
          <p:cNvPr id="136" name="Google Shape;136;p13"/>
          <p:cNvSpPr txBox="1"/>
          <p:nvPr/>
        </p:nvSpPr>
        <p:spPr>
          <a:xfrm>
            <a:off x="8460875" y="4362000"/>
            <a:ext cx="590100" cy="6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1</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297500" y="3468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Tableau </a:t>
            </a:r>
            <a:endParaRPr sz="3000"/>
          </a:p>
        </p:txBody>
      </p:sp>
      <p:sp>
        <p:nvSpPr>
          <p:cNvPr id="199" name="Google Shape;199;p22"/>
          <p:cNvSpPr txBox="1">
            <a:spLocks noGrp="1"/>
          </p:cNvSpPr>
          <p:nvPr>
            <p:ph type="body" idx="1"/>
          </p:nvPr>
        </p:nvSpPr>
        <p:spPr>
          <a:xfrm>
            <a:off x="866850" y="1567550"/>
            <a:ext cx="28326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Data Visualization done by Jerrod in Tableau to show the probabilities of each player to make the All-NBA team</a:t>
            </a:r>
            <a:endParaRPr sz="1400"/>
          </a:p>
          <a:p>
            <a:pPr marL="0" lvl="0" indent="0" algn="l" rtl="0">
              <a:spcBef>
                <a:spcPts val="1200"/>
              </a:spcBef>
              <a:spcAft>
                <a:spcPts val="0"/>
              </a:spcAft>
              <a:buNone/>
            </a:pPr>
            <a:r>
              <a:rPr lang="en" sz="1400"/>
              <a:t>As the percentage of making the team increases, the bar on the right of the visualization is longer to show the likely probability of making the team</a:t>
            </a:r>
            <a:endParaRPr sz="1400"/>
          </a:p>
          <a:p>
            <a:pPr marL="0" lvl="0" indent="0" algn="l" rtl="0">
              <a:spcBef>
                <a:spcPts val="1200"/>
              </a:spcBef>
              <a:spcAft>
                <a:spcPts val="1200"/>
              </a:spcAft>
              <a:buNone/>
            </a:pPr>
            <a:endParaRPr/>
          </a:p>
        </p:txBody>
      </p:sp>
      <p:sp>
        <p:nvSpPr>
          <p:cNvPr id="200" name="Google Shape;200;p22"/>
          <p:cNvSpPr txBox="1"/>
          <p:nvPr/>
        </p:nvSpPr>
        <p:spPr>
          <a:xfrm>
            <a:off x="8548575" y="4457700"/>
            <a:ext cx="5955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10</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p:txBody>
      </p:sp>
      <p:pic>
        <p:nvPicPr>
          <p:cNvPr id="201" name="Google Shape;201;p22"/>
          <p:cNvPicPr preferRelativeResize="0"/>
          <p:nvPr/>
        </p:nvPicPr>
        <p:blipFill>
          <a:blip r:embed="rId3">
            <a:alphaModFix/>
          </a:blip>
          <a:stretch>
            <a:fillRect/>
          </a:stretch>
        </p:blipFill>
        <p:spPr>
          <a:xfrm>
            <a:off x="3735200" y="1650475"/>
            <a:ext cx="4601200" cy="248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Tableau pt.2</a:t>
            </a:r>
            <a:endParaRPr sz="3000"/>
          </a:p>
        </p:txBody>
      </p:sp>
      <p:sp>
        <p:nvSpPr>
          <p:cNvPr id="207" name="Google Shape;207;p23"/>
          <p:cNvSpPr txBox="1">
            <a:spLocks noGrp="1"/>
          </p:cNvSpPr>
          <p:nvPr>
            <p:ph type="body" idx="1"/>
          </p:nvPr>
        </p:nvSpPr>
        <p:spPr>
          <a:xfrm>
            <a:off x="1297500" y="1567550"/>
            <a:ext cx="21105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t>Live demonstration of Tableau visualizations with Jerrod</a:t>
            </a:r>
            <a:endParaRPr sz="1600"/>
          </a:p>
          <a:p>
            <a:pPr marL="0" lvl="0" indent="0" algn="l" rtl="0">
              <a:spcBef>
                <a:spcPts val="1200"/>
              </a:spcBef>
              <a:spcAft>
                <a:spcPts val="0"/>
              </a:spcAft>
              <a:buNone/>
            </a:pPr>
            <a:r>
              <a:rPr lang="en" sz="1600" u="sng">
                <a:solidFill>
                  <a:schemeClr val="hlink"/>
                </a:solidFill>
                <a:hlinkClick r:id="rId3"/>
              </a:rPr>
              <a:t>https://public.tableau.com/app/profile/jerrod.williams/viz/shared/9QX9C5364</a:t>
            </a:r>
            <a:endParaRPr sz="1600"/>
          </a:p>
          <a:p>
            <a:pPr marL="0" lvl="0" indent="0" algn="l" rtl="0">
              <a:spcBef>
                <a:spcPts val="1200"/>
              </a:spcBef>
              <a:spcAft>
                <a:spcPts val="1200"/>
              </a:spcAft>
              <a:buNone/>
            </a:pPr>
            <a:endParaRPr sz="1600"/>
          </a:p>
        </p:txBody>
      </p:sp>
      <p:pic>
        <p:nvPicPr>
          <p:cNvPr id="208" name="Google Shape;208;p23"/>
          <p:cNvPicPr preferRelativeResize="0"/>
          <p:nvPr/>
        </p:nvPicPr>
        <p:blipFill>
          <a:blip r:embed="rId4">
            <a:alphaModFix/>
          </a:blip>
          <a:stretch>
            <a:fillRect/>
          </a:stretch>
        </p:blipFill>
        <p:spPr>
          <a:xfrm>
            <a:off x="3769267" y="1567550"/>
            <a:ext cx="4829632" cy="29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Possible Limitations/Takeaways of the Project</a:t>
            </a:r>
            <a:endParaRPr/>
          </a:p>
        </p:txBody>
      </p:sp>
      <p:sp>
        <p:nvSpPr>
          <p:cNvPr id="214" name="Google Shape;214;p24"/>
          <p:cNvSpPr txBox="1">
            <a:spLocks noGrp="1"/>
          </p:cNvSpPr>
          <p:nvPr>
            <p:ph type="body" idx="1"/>
          </p:nvPr>
        </p:nvSpPr>
        <p:spPr>
          <a:xfrm>
            <a:off x="1297500" y="1567550"/>
            <a:ext cx="7038900" cy="318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Partial Season data from the 2023-2024 season was combined with 2022-2023 historical season data. It could be more accurate to run this model with a full set of season data for the 2023-2024 season after the season concludes</a:t>
            </a:r>
            <a:endParaRPr/>
          </a:p>
          <a:p>
            <a:pPr marL="0" lvl="0" indent="0" algn="l" rtl="0">
              <a:spcBef>
                <a:spcPts val="1200"/>
              </a:spcBef>
              <a:spcAft>
                <a:spcPts val="0"/>
              </a:spcAft>
              <a:buNone/>
            </a:pPr>
            <a:r>
              <a:rPr lang="en"/>
              <a:t>More accurate machine learning testing and data cleaning of our CSV could help to avoid having outliers in our top player predictions such as the Denver Nuggets players (reigning NBA champions)</a:t>
            </a:r>
            <a:endParaRPr/>
          </a:p>
          <a:p>
            <a:pPr marL="0" lvl="0" indent="0" algn="l" rtl="0">
              <a:spcBef>
                <a:spcPts val="1200"/>
              </a:spcBef>
              <a:spcAft>
                <a:spcPts val="0"/>
              </a:spcAft>
              <a:buNone/>
            </a:pPr>
            <a:r>
              <a:rPr lang="en"/>
              <a:t>We compared our project to a similar one on Github, and yielded similar results to theirs apart from our few outliers; they had a 98% testing data score as compared to our 94% testing data score showing our need to refine our code a bit more</a:t>
            </a:r>
            <a:endParaRPr/>
          </a:p>
          <a:p>
            <a:pPr marL="0" lvl="0" indent="0" algn="l" rtl="0">
              <a:spcBef>
                <a:spcPts val="1200"/>
              </a:spcBef>
              <a:spcAft>
                <a:spcPts val="1200"/>
              </a:spcAft>
              <a:buNone/>
            </a:pPr>
            <a:r>
              <a:rPr lang="en"/>
              <a:t>Teams are voted on by analysts and sports pundits, leading to human bias being a factor into the final team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Useful Links regarding our project</a:t>
            </a:r>
            <a:endParaRPr/>
          </a:p>
        </p:txBody>
      </p:sp>
      <p:sp>
        <p:nvSpPr>
          <p:cNvPr id="220" name="Google Shape;220;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https://www.basketball-reference.com/</a:t>
            </a:r>
            <a:r>
              <a:rPr lang="en"/>
              <a:t> for CSV files </a:t>
            </a:r>
            <a:endParaRPr/>
          </a:p>
          <a:p>
            <a:pPr marL="0" lvl="0" indent="0" algn="l" rtl="0">
              <a:spcBef>
                <a:spcPts val="1200"/>
              </a:spcBef>
              <a:spcAft>
                <a:spcPts val="0"/>
              </a:spcAft>
              <a:buNone/>
            </a:pPr>
            <a:r>
              <a:rPr lang="en" u="sng">
                <a:solidFill>
                  <a:schemeClr val="hlink"/>
                </a:solidFill>
                <a:hlinkClick r:id="rId4"/>
              </a:rPr>
              <a:t>https://public.tableau.com/app/profile/jerrod.williams/viz/shared/9QX9C5364</a:t>
            </a:r>
            <a:r>
              <a:rPr lang="en"/>
              <a:t> For Tableau Visualizations</a:t>
            </a:r>
            <a:endParaRPr/>
          </a:p>
          <a:p>
            <a:pPr marL="0" lvl="0" indent="0" algn="l" rtl="0">
              <a:spcBef>
                <a:spcPts val="1200"/>
              </a:spcBef>
              <a:spcAft>
                <a:spcPts val="1200"/>
              </a:spcAft>
              <a:buNone/>
            </a:pPr>
            <a:r>
              <a:rPr lang="en" u="sng">
                <a:solidFill>
                  <a:schemeClr val="hlink"/>
                </a:solidFill>
                <a:hlinkClick r:id="rId5"/>
              </a:rPr>
              <a:t>https://github.com/EdSpiezio-Runyon/UTSA_Project_4_All_NBA_Team_Predictor/tree/main</a:t>
            </a:r>
            <a:r>
              <a:rPr lang="en"/>
              <a:t> For link to the GitHub project we referenced and compared ours to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Group 3 Team members</a:t>
            </a:r>
            <a:endParaRPr sz="3000"/>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Alex Chavera</a:t>
            </a:r>
            <a:endParaRPr sz="2000"/>
          </a:p>
          <a:p>
            <a:pPr marL="0" lvl="0" indent="0" algn="l" rtl="0">
              <a:spcBef>
                <a:spcPts val="1200"/>
              </a:spcBef>
              <a:spcAft>
                <a:spcPts val="0"/>
              </a:spcAft>
              <a:buNone/>
            </a:pPr>
            <a:r>
              <a:rPr lang="en" sz="2000"/>
              <a:t>Roel De Los Santos</a:t>
            </a:r>
            <a:endParaRPr sz="2000"/>
          </a:p>
          <a:p>
            <a:pPr marL="0" lvl="0" indent="0" algn="l" rtl="0">
              <a:spcBef>
                <a:spcPts val="1200"/>
              </a:spcBef>
              <a:spcAft>
                <a:spcPts val="0"/>
              </a:spcAft>
              <a:buNone/>
            </a:pPr>
            <a:r>
              <a:rPr lang="en" sz="2000"/>
              <a:t>Armando Magallan Jr.</a:t>
            </a:r>
            <a:endParaRPr sz="2000"/>
          </a:p>
          <a:p>
            <a:pPr marL="0" lvl="0" indent="0" algn="l" rtl="0">
              <a:spcBef>
                <a:spcPts val="1200"/>
              </a:spcBef>
              <a:spcAft>
                <a:spcPts val="0"/>
              </a:spcAft>
              <a:buNone/>
            </a:pPr>
            <a:r>
              <a:rPr lang="en" sz="2000"/>
              <a:t>Jerrod Williams</a:t>
            </a:r>
            <a:endParaRPr sz="2000"/>
          </a:p>
          <a:p>
            <a:pPr marL="0" lvl="0" indent="0" algn="l" rtl="0">
              <a:spcBef>
                <a:spcPts val="1200"/>
              </a:spcBef>
              <a:spcAft>
                <a:spcPts val="1200"/>
              </a:spcAft>
              <a:buNone/>
            </a:pPr>
            <a:endParaRPr/>
          </a:p>
        </p:txBody>
      </p:sp>
      <p:sp>
        <p:nvSpPr>
          <p:cNvPr id="143" name="Google Shape;143;p14"/>
          <p:cNvSpPr txBox="1"/>
          <p:nvPr/>
        </p:nvSpPr>
        <p:spPr>
          <a:xfrm>
            <a:off x="8500725" y="4478750"/>
            <a:ext cx="606000" cy="5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2</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t>What is the All-NBA Team?</a:t>
            </a:r>
            <a:endParaRPr sz="2600"/>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n"/>
              <a:t>The All-NBA team is a honor given to the best players in the National Basketball Association </a:t>
            </a:r>
            <a:endParaRPr/>
          </a:p>
          <a:p>
            <a:pPr marL="0" lvl="0" indent="0" algn="l" rtl="0">
              <a:spcBef>
                <a:spcPts val="1200"/>
              </a:spcBef>
              <a:spcAft>
                <a:spcPts val="0"/>
              </a:spcAft>
              <a:buSzPts val="935"/>
              <a:buNone/>
            </a:pPr>
            <a:r>
              <a:rPr lang="en"/>
              <a:t>The players are selected by a global panel consisting of sportswriters, broadcasters, and pundits</a:t>
            </a:r>
            <a:endParaRPr/>
          </a:p>
          <a:p>
            <a:pPr marL="0" lvl="0" indent="0" algn="l" rtl="0">
              <a:spcBef>
                <a:spcPts val="1200"/>
              </a:spcBef>
              <a:spcAft>
                <a:spcPts val="0"/>
              </a:spcAft>
              <a:buSzPts val="935"/>
              <a:buNone/>
            </a:pPr>
            <a:r>
              <a:rPr lang="en"/>
              <a:t>This team has been selected every season, and has consisted of first, second, and third teams</a:t>
            </a:r>
            <a:endParaRPr/>
          </a:p>
          <a:p>
            <a:pPr marL="0" lvl="0" indent="0" algn="l" rtl="0">
              <a:spcBef>
                <a:spcPts val="1200"/>
              </a:spcBef>
              <a:spcAft>
                <a:spcPts val="0"/>
              </a:spcAft>
              <a:buSzPts val="935"/>
              <a:buNone/>
            </a:pPr>
            <a:r>
              <a:rPr lang="en"/>
              <a:t>Each team is comprised of 2 guards, 2 forwards, and 1 center</a:t>
            </a:r>
            <a:endParaRPr/>
          </a:p>
          <a:p>
            <a:pPr marL="0" lvl="0" indent="0" algn="l" rtl="0">
              <a:spcBef>
                <a:spcPts val="1200"/>
              </a:spcBef>
              <a:spcAft>
                <a:spcPts val="0"/>
              </a:spcAft>
              <a:buSzPts val="935"/>
              <a:buNone/>
            </a:pPr>
            <a:r>
              <a:rPr lang="en"/>
              <a:t>The All-NBA team started in 1946 with the league’s conception, and continues to be an annual honor given to this day</a:t>
            </a:r>
            <a:endParaRPr/>
          </a:p>
          <a:p>
            <a:pPr marL="0" lvl="0" indent="0" algn="l" rtl="0">
              <a:spcBef>
                <a:spcPts val="1200"/>
              </a:spcBef>
              <a:spcAft>
                <a:spcPts val="1200"/>
              </a:spcAft>
              <a:buSzPts val="935"/>
              <a:buNone/>
            </a:pPr>
            <a:r>
              <a:rPr lang="en"/>
              <a:t>In 1988, the format of the All-NBA team switched from 2 selected teams to 3 total selected teams. This would make 15 total players selected for the current All-NBA team</a:t>
            </a:r>
            <a:endParaRPr/>
          </a:p>
        </p:txBody>
      </p:sp>
      <p:sp>
        <p:nvSpPr>
          <p:cNvPr id="150" name="Google Shape;150;p15"/>
          <p:cNvSpPr txBox="1"/>
          <p:nvPr/>
        </p:nvSpPr>
        <p:spPr>
          <a:xfrm>
            <a:off x="8628325" y="4609225"/>
            <a:ext cx="5157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3</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t>Project Goal and Objective </a:t>
            </a:r>
            <a:endParaRPr sz="2600"/>
          </a:p>
        </p:txBody>
      </p:sp>
      <p:sp>
        <p:nvSpPr>
          <p:cNvPr id="156" name="Google Shape;156;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Create a machine learning model to predict the 2023-2024 All-NBA Team using jupyter notebook</a:t>
            </a:r>
            <a:endParaRPr sz="1600"/>
          </a:p>
          <a:p>
            <a:pPr marL="0" lvl="0" indent="0" algn="l" rtl="0">
              <a:spcBef>
                <a:spcPts val="1200"/>
              </a:spcBef>
              <a:spcAft>
                <a:spcPts val="0"/>
              </a:spcAft>
              <a:buNone/>
            </a:pPr>
            <a:r>
              <a:rPr lang="en" sz="1600"/>
              <a:t>Identify the top 15 players that would be selected for the three All-NBA Teams</a:t>
            </a:r>
            <a:endParaRPr sz="1600"/>
          </a:p>
          <a:p>
            <a:pPr marL="0" lvl="0" indent="0" algn="l" rtl="0">
              <a:spcBef>
                <a:spcPts val="1200"/>
              </a:spcBef>
              <a:spcAft>
                <a:spcPts val="0"/>
              </a:spcAft>
              <a:buNone/>
            </a:pPr>
            <a:r>
              <a:rPr lang="en" sz="1600"/>
              <a:t>Use combined historical data from the 2022-2023 NBA season and current data from the 2023-2024 NBA season to Predict the 2023-2024 All-NBA Team</a:t>
            </a:r>
            <a:endParaRPr sz="1600"/>
          </a:p>
          <a:p>
            <a:pPr marL="0" lvl="0" indent="0" algn="l" rtl="0">
              <a:spcBef>
                <a:spcPts val="1200"/>
              </a:spcBef>
              <a:spcAft>
                <a:spcPts val="1200"/>
              </a:spcAft>
              <a:buNone/>
            </a:pPr>
            <a:endParaRPr/>
          </a:p>
        </p:txBody>
      </p:sp>
      <p:sp>
        <p:nvSpPr>
          <p:cNvPr id="157" name="Google Shape;157;p16"/>
          <p:cNvSpPr txBox="1"/>
          <p:nvPr/>
        </p:nvSpPr>
        <p:spPr>
          <a:xfrm>
            <a:off x="8636300" y="4641100"/>
            <a:ext cx="507600" cy="50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4</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Methodology</a:t>
            </a:r>
            <a:endParaRPr sz="3000"/>
          </a:p>
        </p:txBody>
      </p:sp>
      <p:sp>
        <p:nvSpPr>
          <p:cNvPr id="163" name="Google Shape;163;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Data Collection will consist of comprehensive player and team statistics from the 2022-2023 NBA season as well as the 2023-2024 NBA season</a:t>
            </a:r>
            <a:endParaRPr sz="1500"/>
          </a:p>
          <a:p>
            <a:pPr marL="0" lvl="0" indent="0" algn="l" rtl="0">
              <a:spcBef>
                <a:spcPts val="1200"/>
              </a:spcBef>
              <a:spcAft>
                <a:spcPts val="0"/>
              </a:spcAft>
              <a:buNone/>
            </a:pPr>
            <a:r>
              <a:rPr lang="en" sz="1500"/>
              <a:t>Data processing will be done using Python libraries such as NumPy for data manipulation and analysis</a:t>
            </a:r>
            <a:endParaRPr sz="1500"/>
          </a:p>
          <a:p>
            <a:pPr marL="0" lvl="0" indent="0" algn="l" rtl="0">
              <a:spcBef>
                <a:spcPts val="1200"/>
              </a:spcBef>
              <a:spcAft>
                <a:spcPts val="0"/>
              </a:spcAft>
              <a:buNone/>
            </a:pPr>
            <a:r>
              <a:rPr lang="en" sz="1500"/>
              <a:t>We will also use feature selection and standardization to select relevant features and standardize using sklearn.preprocesing.StandardScaler</a:t>
            </a:r>
            <a:endParaRPr sz="1500"/>
          </a:p>
          <a:p>
            <a:pPr marL="0" lvl="0" indent="0" algn="l" rtl="0">
              <a:spcBef>
                <a:spcPts val="1200"/>
              </a:spcBef>
              <a:spcAft>
                <a:spcPts val="1200"/>
              </a:spcAft>
              <a:buNone/>
            </a:pPr>
            <a:endParaRPr/>
          </a:p>
        </p:txBody>
      </p:sp>
      <p:sp>
        <p:nvSpPr>
          <p:cNvPr id="164" name="Google Shape;164;p17"/>
          <p:cNvSpPr txBox="1"/>
          <p:nvPr/>
        </p:nvSpPr>
        <p:spPr>
          <a:xfrm>
            <a:off x="8524650" y="4489600"/>
            <a:ext cx="582000" cy="6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5</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t>Necessary Tools</a:t>
            </a:r>
            <a:endParaRPr sz="2600"/>
          </a:p>
        </p:txBody>
      </p:sp>
      <p:sp>
        <p:nvSpPr>
          <p:cNvPr id="170" name="Google Shape;170;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We will use python for data analysis and machine learning modules</a:t>
            </a:r>
            <a:endParaRPr sz="1700"/>
          </a:p>
          <a:p>
            <a:pPr marL="0" lvl="0" indent="0" algn="l" rtl="0">
              <a:spcBef>
                <a:spcPts val="1200"/>
              </a:spcBef>
              <a:spcAft>
                <a:spcPts val="0"/>
              </a:spcAft>
              <a:buNone/>
            </a:pPr>
            <a:r>
              <a:rPr lang="en" sz="1700"/>
              <a:t>Tableau will be used for data visualizations</a:t>
            </a:r>
            <a:endParaRPr sz="1700"/>
          </a:p>
          <a:p>
            <a:pPr marL="0" lvl="0" indent="0" algn="l" rtl="0">
              <a:spcBef>
                <a:spcPts val="1200"/>
              </a:spcBef>
              <a:spcAft>
                <a:spcPts val="0"/>
              </a:spcAft>
              <a:buNone/>
            </a:pPr>
            <a:r>
              <a:rPr lang="en" sz="1700"/>
              <a:t>Python For machine learning and data analysis</a:t>
            </a:r>
            <a:endParaRPr sz="1700"/>
          </a:p>
          <a:p>
            <a:pPr marL="0" lvl="0" indent="0" algn="l" rtl="0">
              <a:spcBef>
                <a:spcPts val="1200"/>
              </a:spcBef>
              <a:spcAft>
                <a:spcPts val="0"/>
              </a:spcAft>
              <a:buNone/>
            </a:pPr>
            <a:r>
              <a:rPr lang="en" sz="1700"/>
              <a:t>Python Libraries used were Pandas, NumpPy, scikit-learn.SQL</a:t>
            </a:r>
            <a:endParaRPr sz="1700"/>
          </a:p>
          <a:p>
            <a:pPr marL="0" lvl="0" indent="0" algn="l" rtl="0">
              <a:spcBef>
                <a:spcPts val="1200"/>
              </a:spcBef>
              <a:spcAft>
                <a:spcPts val="1200"/>
              </a:spcAft>
              <a:buNone/>
            </a:pPr>
            <a:endParaRPr/>
          </a:p>
        </p:txBody>
      </p:sp>
      <p:sp>
        <p:nvSpPr>
          <p:cNvPr id="171" name="Google Shape;171;p18"/>
          <p:cNvSpPr txBox="1"/>
          <p:nvPr/>
        </p:nvSpPr>
        <p:spPr>
          <a:xfrm>
            <a:off x="8556550" y="4545425"/>
            <a:ext cx="587400" cy="5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6</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Data Cleansing</a:t>
            </a:r>
            <a:endParaRPr sz="3000"/>
          </a:p>
        </p:txBody>
      </p:sp>
      <p:sp>
        <p:nvSpPr>
          <p:cNvPr id="177" name="Google Shape;177;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Took 2 CSVs sourced from basketballref.com from the 2022-2023 and 2023-2024 season </a:t>
            </a:r>
            <a:endParaRPr/>
          </a:p>
          <a:p>
            <a:pPr marL="0" lvl="0" indent="0" algn="l" rtl="0">
              <a:spcBef>
                <a:spcPts val="1200"/>
              </a:spcBef>
              <a:spcAft>
                <a:spcPts val="0"/>
              </a:spcAft>
              <a:buNone/>
            </a:pPr>
            <a:r>
              <a:rPr lang="en"/>
              <a:t>First thing Alex did was merge the two CSVs together using pandas </a:t>
            </a:r>
            <a:endParaRPr/>
          </a:p>
          <a:p>
            <a:pPr marL="0" lvl="0" indent="0" algn="l" rtl="0">
              <a:spcBef>
                <a:spcPts val="1200"/>
              </a:spcBef>
              <a:spcAft>
                <a:spcPts val="0"/>
              </a:spcAft>
              <a:buNone/>
            </a:pPr>
            <a:r>
              <a:rPr lang="en"/>
              <a:t>We then cleaned data and added and removed necessary columns using jupyter notebook</a:t>
            </a:r>
            <a:endParaRPr/>
          </a:p>
          <a:p>
            <a:pPr marL="0" lvl="0" indent="0" algn="l" rtl="0">
              <a:spcBef>
                <a:spcPts val="1200"/>
              </a:spcBef>
              <a:spcAft>
                <a:spcPts val="0"/>
              </a:spcAft>
              <a:buNone/>
            </a:pPr>
            <a:r>
              <a:rPr lang="en"/>
              <a:t>Next, he calculated the probability for each player to make the All-NBA Team</a:t>
            </a:r>
            <a:endParaRPr/>
          </a:p>
          <a:p>
            <a:pPr marL="0" lvl="0" indent="0" algn="l" rtl="0">
              <a:spcBef>
                <a:spcPts val="1200"/>
              </a:spcBef>
              <a:spcAft>
                <a:spcPts val="0"/>
              </a:spcAft>
              <a:buNone/>
            </a:pPr>
            <a:r>
              <a:rPr lang="en"/>
              <a:t>Last, we narrowed the positions down to one position per player to make the data easy to read and understand</a:t>
            </a:r>
            <a:endParaRPr/>
          </a:p>
          <a:p>
            <a:pPr marL="0" lvl="0" indent="0" algn="l" rtl="0">
              <a:spcBef>
                <a:spcPts val="1200"/>
              </a:spcBef>
              <a:spcAft>
                <a:spcPts val="1200"/>
              </a:spcAft>
              <a:buNone/>
            </a:pPr>
            <a:r>
              <a:rPr lang="en"/>
              <a:t>Pooled shooting guards/point guards into Guards and Power forwards/small forwards into Forwards</a:t>
            </a:r>
            <a:endParaRPr/>
          </a:p>
        </p:txBody>
      </p:sp>
      <p:sp>
        <p:nvSpPr>
          <p:cNvPr id="178" name="Google Shape;178;p19"/>
          <p:cNvSpPr txBox="1"/>
          <p:nvPr/>
        </p:nvSpPr>
        <p:spPr>
          <a:xfrm>
            <a:off x="8572500" y="4537450"/>
            <a:ext cx="5715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7</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Steps, Scaling, and Testing Data Score</a:t>
            </a:r>
            <a:endParaRPr/>
          </a:p>
        </p:txBody>
      </p:sp>
      <p:sp>
        <p:nvSpPr>
          <p:cNvPr id="184" name="Google Shape;184;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A logistic regression was used to train this model </a:t>
            </a:r>
            <a:endParaRPr sz="1700"/>
          </a:p>
          <a:p>
            <a:pPr marL="0" lvl="0" indent="0" algn="l" rtl="0">
              <a:spcBef>
                <a:spcPts val="1200"/>
              </a:spcBef>
              <a:spcAft>
                <a:spcPts val="0"/>
              </a:spcAft>
              <a:buNone/>
            </a:pPr>
            <a:r>
              <a:rPr lang="en" sz="1700"/>
              <a:t>After training the model, we tested our actual data from the cleaned CSV</a:t>
            </a:r>
            <a:endParaRPr sz="1700"/>
          </a:p>
          <a:p>
            <a:pPr marL="0" lvl="0" indent="0" algn="l" rtl="0">
              <a:spcBef>
                <a:spcPts val="1200"/>
              </a:spcBef>
              <a:spcAft>
                <a:spcPts val="0"/>
              </a:spcAft>
              <a:buNone/>
            </a:pPr>
            <a:endParaRPr sz="1700"/>
          </a:p>
          <a:p>
            <a:pPr marL="0" lvl="0" indent="0" algn="l" rtl="0">
              <a:spcBef>
                <a:spcPts val="1200"/>
              </a:spcBef>
              <a:spcAft>
                <a:spcPts val="0"/>
              </a:spcAft>
              <a:buNone/>
            </a:pPr>
            <a:r>
              <a:rPr lang="en" sz="1700"/>
              <a:t>Our training score for the model was 0.9975</a:t>
            </a:r>
            <a:endParaRPr sz="1700"/>
          </a:p>
          <a:p>
            <a:pPr marL="0" lvl="0" indent="0" algn="l" rtl="0">
              <a:spcBef>
                <a:spcPts val="1200"/>
              </a:spcBef>
              <a:spcAft>
                <a:spcPts val="0"/>
              </a:spcAft>
              <a:buNone/>
            </a:pPr>
            <a:r>
              <a:rPr lang="en" sz="1700"/>
              <a:t>Our testing data score was 0.9433</a:t>
            </a:r>
            <a:endParaRPr sz="1700"/>
          </a:p>
          <a:p>
            <a:pPr marL="0" lvl="0" indent="0" algn="l" rtl="0">
              <a:spcBef>
                <a:spcPts val="1200"/>
              </a:spcBef>
              <a:spcAft>
                <a:spcPts val="1200"/>
              </a:spcAft>
              <a:buNone/>
            </a:pPr>
            <a:r>
              <a:rPr lang="en" sz="1700"/>
              <a:t>Overall, our testing data score was about 5%  lower than our training one</a:t>
            </a:r>
            <a:endParaRPr sz="1700"/>
          </a:p>
        </p:txBody>
      </p:sp>
      <p:sp>
        <p:nvSpPr>
          <p:cNvPr id="185" name="Google Shape;185;p20"/>
          <p:cNvSpPr txBox="1"/>
          <p:nvPr/>
        </p:nvSpPr>
        <p:spPr>
          <a:xfrm>
            <a:off x="8476800" y="4545425"/>
            <a:ext cx="621900" cy="5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9</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1297500" y="393750"/>
            <a:ext cx="7038900" cy="78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Prediction results from Machine Learning</a:t>
            </a:r>
            <a:endParaRPr/>
          </a:p>
        </p:txBody>
      </p:sp>
      <p:sp>
        <p:nvSpPr>
          <p:cNvPr id="191" name="Google Shape;191;p21"/>
          <p:cNvSpPr txBox="1">
            <a:spLocks noGrp="1"/>
          </p:cNvSpPr>
          <p:nvPr>
            <p:ph type="body" idx="1"/>
          </p:nvPr>
        </p:nvSpPr>
        <p:spPr>
          <a:xfrm>
            <a:off x="1297500" y="1180350"/>
            <a:ext cx="3274500" cy="32985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a:t>After training our data set, we printed out the results and ordered them by ranking</a:t>
            </a:r>
            <a:endParaRPr/>
          </a:p>
          <a:p>
            <a:pPr marL="0" lvl="0" indent="0" algn="l" rtl="0">
              <a:lnSpc>
                <a:spcPct val="105000"/>
              </a:lnSpc>
              <a:spcBef>
                <a:spcPts val="1200"/>
              </a:spcBef>
              <a:spcAft>
                <a:spcPts val="0"/>
              </a:spcAft>
              <a:buNone/>
            </a:pPr>
            <a:r>
              <a:rPr lang="en"/>
              <a:t>Results were mostly as expected</a:t>
            </a:r>
            <a:endParaRPr/>
          </a:p>
          <a:p>
            <a:pPr marL="0" lvl="0" indent="0" algn="l" rtl="0">
              <a:lnSpc>
                <a:spcPct val="105000"/>
              </a:lnSpc>
              <a:spcBef>
                <a:spcPts val="1200"/>
              </a:spcBef>
              <a:spcAft>
                <a:spcPts val="0"/>
              </a:spcAft>
              <a:buNone/>
            </a:pPr>
            <a:r>
              <a:rPr lang="en"/>
              <a:t>You can clearly see the outlier results with Reggie Jackson and Kentavious Caldwell-Pope being ranked abnormally higher for being on a well performing team such as Denver(reigning champions).</a:t>
            </a:r>
            <a:endParaRPr/>
          </a:p>
          <a:p>
            <a:pPr marL="0" lvl="0" indent="0" algn="l" rtl="0">
              <a:lnSpc>
                <a:spcPct val="105000"/>
              </a:lnSpc>
              <a:spcBef>
                <a:spcPts val="1200"/>
              </a:spcBef>
              <a:spcAft>
                <a:spcPts val="1200"/>
              </a:spcAft>
              <a:buNone/>
            </a:pPr>
            <a:r>
              <a:rPr lang="en"/>
              <a:t>Every other top ranked player consists of previously selected All-NBA team players, or top players in their respected position</a:t>
            </a:r>
            <a:endParaRPr/>
          </a:p>
        </p:txBody>
      </p:sp>
      <p:sp>
        <p:nvSpPr>
          <p:cNvPr id="192" name="Google Shape;192;p21"/>
          <p:cNvSpPr txBox="1"/>
          <p:nvPr/>
        </p:nvSpPr>
        <p:spPr>
          <a:xfrm>
            <a:off x="8532625" y="4481625"/>
            <a:ext cx="611400" cy="6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8</a:t>
            </a:r>
            <a:endParaRPr sz="1300">
              <a:solidFill>
                <a:schemeClr val="lt1"/>
              </a:solidFill>
              <a:latin typeface="Lato"/>
              <a:ea typeface="Lato"/>
              <a:cs typeface="Lato"/>
              <a:sym typeface="Lato"/>
            </a:endParaRPr>
          </a:p>
        </p:txBody>
      </p:sp>
      <p:pic>
        <p:nvPicPr>
          <p:cNvPr id="193" name="Google Shape;193;p21"/>
          <p:cNvPicPr preferRelativeResize="0"/>
          <p:nvPr/>
        </p:nvPicPr>
        <p:blipFill>
          <a:blip r:embed="rId3">
            <a:alphaModFix/>
          </a:blip>
          <a:stretch>
            <a:fillRect/>
          </a:stretch>
        </p:blipFill>
        <p:spPr>
          <a:xfrm>
            <a:off x="5114500" y="1180350"/>
            <a:ext cx="2387275" cy="34794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851</Words>
  <Application>Microsoft Office PowerPoint</Application>
  <PresentationFormat>On-screen Show (16:9)</PresentationFormat>
  <Paragraphs>72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Montserrat</vt:lpstr>
      <vt:lpstr>Lato</vt:lpstr>
      <vt:lpstr>Arial</vt:lpstr>
      <vt:lpstr>Focus</vt:lpstr>
      <vt:lpstr>2022-2024 All NBA Team Predictor</vt:lpstr>
      <vt:lpstr>Group 3 Team members</vt:lpstr>
      <vt:lpstr>What is the All-NBA Team?</vt:lpstr>
      <vt:lpstr>Project Goal and Objective </vt:lpstr>
      <vt:lpstr>Methodology</vt:lpstr>
      <vt:lpstr>Necessary Tools</vt:lpstr>
      <vt:lpstr>Data Cleansing</vt:lpstr>
      <vt:lpstr>Final Steps, Scaling, and Testing Data Score</vt:lpstr>
      <vt:lpstr>Prediction results from Machine Learning</vt:lpstr>
      <vt:lpstr>Tableau </vt:lpstr>
      <vt:lpstr>Tableau pt.2</vt:lpstr>
      <vt:lpstr>Possible Limitations/Takeaways of the Project</vt:lpstr>
      <vt:lpstr>Useful Links regarding our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2022-2024 All NBA Team Predictor</dc:title>
  <cp:lastModifiedBy>Williams, Jerrod B</cp:lastModifiedBy>
  <cp:revision>1</cp:revision>
  <dcterms:modified xsi:type="dcterms:W3CDTF">2023-12-15T01:58:39Z</dcterms:modified>
</cp:coreProperties>
</file>