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7772400" cx="1005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747775"/>
          </p15:clr>
        </p15:guide>
        <p15:guide id="2" pos="31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1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dd99e5b17_0_99: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dd99e5b1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dd99e5b17_0_93: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dd99e5b1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dd99e5b17_0_33: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dd99e5b1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dd99e5b17_0_47: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dd99e5b1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dd99e5b17_0_36: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dd99e5b1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7d6c05ee3_0_5:notes"/>
          <p:cNvSpPr/>
          <p:nvPr>
            <p:ph idx="2" type="sldImg"/>
          </p:nvPr>
        </p:nvSpPr>
        <p:spPr>
          <a:xfrm>
            <a:off x="121053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7d6c05e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dd99e5b17_0_9: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dd99e5b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dd99e5b17_0_74: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dd99e5b1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dd99e5b17_0_1:notes"/>
          <p:cNvSpPr/>
          <p:nvPr>
            <p:ph idx="2" type="sldImg"/>
          </p:nvPr>
        </p:nvSpPr>
        <p:spPr>
          <a:xfrm>
            <a:off x="121053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dd99e5b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dd99e5b17_0_16: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dd99e5b1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dd99e5b17_0_25: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dd99e5b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dd99e5b17_0_55: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dd99e5b1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dd99e5b17_0_51: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dd99e5b1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dd99e5b17_0_29: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dd99e5b1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dd99e5b17_0_60: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dd99e5b1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dd99e5b17_0_104: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dd99e5b1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2879" y="1125136"/>
            <a:ext cx="9372600" cy="3101700"/>
          </a:xfrm>
          <a:prstGeom prst="rect">
            <a:avLst/>
          </a:prstGeom>
        </p:spPr>
        <p:txBody>
          <a:bodyPr anchorCtr="0" anchor="b" bIns="113100" lIns="113100" spcFirstLastPara="1" rIns="113100" wrap="square" tIns="1131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1" name="Google Shape;11;p2"/>
          <p:cNvSpPr txBox="1"/>
          <p:nvPr>
            <p:ph idx="1" type="subTitle"/>
          </p:nvPr>
        </p:nvSpPr>
        <p:spPr>
          <a:xfrm>
            <a:off x="342870" y="4282678"/>
            <a:ext cx="9372600" cy="1197600"/>
          </a:xfrm>
          <a:prstGeom prst="rect">
            <a:avLst/>
          </a:prstGeom>
        </p:spPr>
        <p:txBody>
          <a:bodyPr anchorCtr="0" anchor="t" bIns="113100" lIns="113100" spcFirstLastPara="1" rIns="113100" wrap="square" tIns="113100">
            <a:norm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12" name="Google Shape;12;p2"/>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42870" y="1671478"/>
            <a:ext cx="9372600" cy="2967000"/>
          </a:xfrm>
          <a:prstGeom prst="rect">
            <a:avLst/>
          </a:prstGeom>
        </p:spPr>
        <p:txBody>
          <a:bodyPr anchorCtr="0" anchor="b" bIns="113100" lIns="113100" spcFirstLastPara="1" rIns="113100" wrap="square" tIns="113100">
            <a:normAutofit/>
          </a:bodyPr>
          <a:lstStyle>
            <a:lvl1pPr lvl="0" algn="ctr">
              <a:spcBef>
                <a:spcPts val="0"/>
              </a:spcBef>
              <a:spcAft>
                <a:spcPts val="0"/>
              </a:spcAft>
              <a:buSzPts val="14800"/>
              <a:buNone/>
              <a:defRPr sz="14800"/>
            </a:lvl1pPr>
            <a:lvl2pPr lvl="1" algn="ctr">
              <a:spcBef>
                <a:spcPts val="0"/>
              </a:spcBef>
              <a:spcAft>
                <a:spcPts val="0"/>
              </a:spcAft>
              <a:buSzPts val="14800"/>
              <a:buNone/>
              <a:defRPr sz="14800"/>
            </a:lvl2pPr>
            <a:lvl3pPr lvl="2" algn="ctr">
              <a:spcBef>
                <a:spcPts val="0"/>
              </a:spcBef>
              <a:spcAft>
                <a:spcPts val="0"/>
              </a:spcAft>
              <a:buSzPts val="14800"/>
              <a:buNone/>
              <a:defRPr sz="14800"/>
            </a:lvl3pPr>
            <a:lvl4pPr lvl="3" algn="ctr">
              <a:spcBef>
                <a:spcPts val="0"/>
              </a:spcBef>
              <a:spcAft>
                <a:spcPts val="0"/>
              </a:spcAft>
              <a:buSzPts val="14800"/>
              <a:buNone/>
              <a:defRPr sz="14800"/>
            </a:lvl4pPr>
            <a:lvl5pPr lvl="4" algn="ctr">
              <a:spcBef>
                <a:spcPts val="0"/>
              </a:spcBef>
              <a:spcAft>
                <a:spcPts val="0"/>
              </a:spcAft>
              <a:buSzPts val="14800"/>
              <a:buNone/>
              <a:defRPr sz="14800"/>
            </a:lvl5pPr>
            <a:lvl6pPr lvl="5" algn="ctr">
              <a:spcBef>
                <a:spcPts val="0"/>
              </a:spcBef>
              <a:spcAft>
                <a:spcPts val="0"/>
              </a:spcAft>
              <a:buSzPts val="14800"/>
              <a:buNone/>
              <a:defRPr sz="14800"/>
            </a:lvl6pPr>
            <a:lvl7pPr lvl="6" algn="ctr">
              <a:spcBef>
                <a:spcPts val="0"/>
              </a:spcBef>
              <a:spcAft>
                <a:spcPts val="0"/>
              </a:spcAft>
              <a:buSzPts val="14800"/>
              <a:buNone/>
              <a:defRPr sz="14800"/>
            </a:lvl7pPr>
            <a:lvl8pPr lvl="7" algn="ctr">
              <a:spcBef>
                <a:spcPts val="0"/>
              </a:spcBef>
              <a:spcAft>
                <a:spcPts val="0"/>
              </a:spcAft>
              <a:buSzPts val="14800"/>
              <a:buNone/>
              <a:defRPr sz="14800"/>
            </a:lvl8pPr>
            <a:lvl9pPr lvl="8" algn="ctr">
              <a:spcBef>
                <a:spcPts val="0"/>
              </a:spcBef>
              <a:spcAft>
                <a:spcPts val="0"/>
              </a:spcAft>
              <a:buSzPts val="14800"/>
              <a:buNone/>
              <a:defRPr sz="14800"/>
            </a:lvl9pPr>
          </a:lstStyle>
          <a:p>
            <a:r>
              <a:t>xx%</a:t>
            </a:r>
          </a:p>
        </p:txBody>
      </p:sp>
      <p:sp>
        <p:nvSpPr>
          <p:cNvPr id="46" name="Google Shape;46;p11"/>
          <p:cNvSpPr txBox="1"/>
          <p:nvPr>
            <p:ph idx="1" type="body"/>
          </p:nvPr>
        </p:nvSpPr>
        <p:spPr>
          <a:xfrm>
            <a:off x="342870" y="4763362"/>
            <a:ext cx="9372600" cy="1965600"/>
          </a:xfrm>
          <a:prstGeom prst="rect">
            <a:avLst/>
          </a:prstGeom>
        </p:spPr>
        <p:txBody>
          <a:bodyPr anchorCtr="0" anchor="t" bIns="113100" lIns="113100" spcFirstLastPara="1" rIns="113100" wrap="square" tIns="113100">
            <a:normAutofit/>
          </a:bodyPr>
          <a:lstStyle>
            <a:lvl1pPr indent="-368300" lvl="0" marL="457200" algn="ctr">
              <a:spcBef>
                <a:spcPts val="0"/>
              </a:spcBef>
              <a:spcAft>
                <a:spcPts val="0"/>
              </a:spcAft>
              <a:buSzPts val="22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47" name="Google Shape;47;p11"/>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2870" y="3250173"/>
            <a:ext cx="9372600" cy="1272000"/>
          </a:xfrm>
          <a:prstGeom prst="rect">
            <a:avLst/>
          </a:prstGeom>
        </p:spPr>
        <p:txBody>
          <a:bodyPr anchorCtr="0" anchor="ctr" bIns="113100" lIns="113100" spcFirstLastPara="1" rIns="113100" wrap="square" tIns="113100">
            <a:norm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15" name="Google Shape;15;p3"/>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2870" y="672482"/>
            <a:ext cx="9372600" cy="865500"/>
          </a:xfrm>
          <a:prstGeom prst="rect">
            <a:avLst/>
          </a:prstGeom>
        </p:spPr>
        <p:txBody>
          <a:bodyPr anchorCtr="0" anchor="t" bIns="113100" lIns="113100" spcFirstLastPara="1" rIns="113100" wrap="square" tIns="11310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 name="Google Shape;18;p4"/>
          <p:cNvSpPr txBox="1"/>
          <p:nvPr>
            <p:ph idx="1" type="body"/>
          </p:nvPr>
        </p:nvSpPr>
        <p:spPr>
          <a:xfrm>
            <a:off x="342870" y="1741518"/>
            <a:ext cx="9372600" cy="5162700"/>
          </a:xfrm>
          <a:prstGeom prst="rect">
            <a:avLst/>
          </a:prstGeom>
        </p:spPr>
        <p:txBody>
          <a:bodyPr anchorCtr="0" anchor="t" bIns="113100" lIns="113100" spcFirstLastPara="1" rIns="113100" wrap="square" tIns="113100">
            <a:normAutofit/>
          </a:bodyPr>
          <a:lstStyle>
            <a:lvl1pPr indent="-368300" lvl="0" marL="457200">
              <a:spcBef>
                <a:spcPts val="0"/>
              </a:spcBef>
              <a:spcAft>
                <a:spcPts val="0"/>
              </a:spcAft>
              <a:buSzPts val="22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9" name="Google Shape;19;p4"/>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42870" y="672482"/>
            <a:ext cx="9372600" cy="865500"/>
          </a:xfrm>
          <a:prstGeom prst="rect">
            <a:avLst/>
          </a:prstGeom>
        </p:spPr>
        <p:txBody>
          <a:bodyPr anchorCtr="0" anchor="t" bIns="113100" lIns="113100" spcFirstLastPara="1" rIns="113100" wrap="square" tIns="11310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 name="Google Shape;22;p5"/>
          <p:cNvSpPr txBox="1"/>
          <p:nvPr>
            <p:ph idx="1" type="body"/>
          </p:nvPr>
        </p:nvSpPr>
        <p:spPr>
          <a:xfrm>
            <a:off x="342870" y="1741518"/>
            <a:ext cx="4399800" cy="5162700"/>
          </a:xfrm>
          <a:prstGeom prst="rect">
            <a:avLst/>
          </a:prstGeom>
        </p:spPr>
        <p:txBody>
          <a:bodyPr anchorCtr="0" anchor="t" bIns="113100" lIns="113100" spcFirstLastPara="1" rIns="113100" wrap="square" tIns="113100">
            <a:normAutofit/>
          </a:bodyPr>
          <a:lstStyle>
            <a:lvl1pPr indent="-336550" lvl="0" marL="457200">
              <a:spcBef>
                <a:spcPts val="0"/>
              </a:spcBef>
              <a:spcAft>
                <a:spcPts val="0"/>
              </a:spcAft>
              <a:buSzPts val="1700"/>
              <a:buChar char="●"/>
              <a:defRPr sz="17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3" name="Google Shape;23;p5"/>
          <p:cNvSpPr txBox="1"/>
          <p:nvPr>
            <p:ph idx="2" type="body"/>
          </p:nvPr>
        </p:nvSpPr>
        <p:spPr>
          <a:xfrm>
            <a:off x="5315640" y="1741518"/>
            <a:ext cx="4399800" cy="5162700"/>
          </a:xfrm>
          <a:prstGeom prst="rect">
            <a:avLst/>
          </a:prstGeom>
        </p:spPr>
        <p:txBody>
          <a:bodyPr anchorCtr="0" anchor="t" bIns="113100" lIns="113100" spcFirstLastPara="1" rIns="113100" wrap="square" tIns="113100">
            <a:normAutofit/>
          </a:bodyPr>
          <a:lstStyle>
            <a:lvl1pPr indent="-336550" lvl="0" marL="457200">
              <a:spcBef>
                <a:spcPts val="0"/>
              </a:spcBef>
              <a:spcAft>
                <a:spcPts val="0"/>
              </a:spcAft>
              <a:buSzPts val="1700"/>
              <a:buChar char="●"/>
              <a:defRPr sz="17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4" name="Google Shape;24;p5"/>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42870" y="672482"/>
            <a:ext cx="9372600" cy="865500"/>
          </a:xfrm>
          <a:prstGeom prst="rect">
            <a:avLst/>
          </a:prstGeom>
        </p:spPr>
        <p:txBody>
          <a:bodyPr anchorCtr="0" anchor="t" bIns="113100" lIns="113100" spcFirstLastPara="1" rIns="113100" wrap="square" tIns="11310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 name="Google Shape;27;p6"/>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42870" y="839573"/>
            <a:ext cx="3088800" cy="1141800"/>
          </a:xfrm>
          <a:prstGeom prst="rect">
            <a:avLst/>
          </a:prstGeom>
        </p:spPr>
        <p:txBody>
          <a:bodyPr anchorCtr="0" anchor="b" bIns="113100" lIns="113100" spcFirstLastPara="1" rIns="113100" wrap="square" tIns="11310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42870" y="2099840"/>
            <a:ext cx="3088800" cy="4804500"/>
          </a:xfrm>
          <a:prstGeom prst="rect">
            <a:avLst/>
          </a:prstGeom>
        </p:spPr>
        <p:txBody>
          <a:bodyPr anchorCtr="0" anchor="t" bIns="113100" lIns="113100" spcFirstLastPara="1" rIns="113100" wrap="square" tIns="113100">
            <a:norm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31" name="Google Shape;31;p7"/>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39275" y="680227"/>
            <a:ext cx="7004700" cy="6181800"/>
          </a:xfrm>
          <a:prstGeom prst="rect">
            <a:avLst/>
          </a:prstGeom>
        </p:spPr>
        <p:txBody>
          <a:bodyPr anchorCtr="0" anchor="ctr" bIns="113100" lIns="113100" spcFirstLastPara="1" rIns="113100" wrap="square" tIns="113100">
            <a:normAutofit/>
          </a:bodyPr>
          <a:lstStyle>
            <a:lvl1pPr lvl="0">
              <a:spcBef>
                <a:spcPts val="0"/>
              </a:spcBef>
              <a:spcAft>
                <a:spcPts val="0"/>
              </a:spcAft>
              <a:buSzPts val="5900"/>
              <a:buNone/>
              <a:defRPr sz="5900"/>
            </a:lvl1pPr>
            <a:lvl2pPr lvl="1">
              <a:spcBef>
                <a:spcPts val="0"/>
              </a:spcBef>
              <a:spcAft>
                <a:spcPts val="0"/>
              </a:spcAft>
              <a:buSzPts val="5900"/>
              <a:buNone/>
              <a:defRPr sz="5900"/>
            </a:lvl2pPr>
            <a:lvl3pPr lvl="2">
              <a:spcBef>
                <a:spcPts val="0"/>
              </a:spcBef>
              <a:spcAft>
                <a:spcPts val="0"/>
              </a:spcAft>
              <a:buSzPts val="5900"/>
              <a:buNone/>
              <a:defRPr sz="5900"/>
            </a:lvl3pPr>
            <a:lvl4pPr lvl="3">
              <a:spcBef>
                <a:spcPts val="0"/>
              </a:spcBef>
              <a:spcAft>
                <a:spcPts val="0"/>
              </a:spcAft>
              <a:buSzPts val="5900"/>
              <a:buNone/>
              <a:defRPr sz="5900"/>
            </a:lvl4pPr>
            <a:lvl5pPr lvl="4">
              <a:spcBef>
                <a:spcPts val="0"/>
              </a:spcBef>
              <a:spcAft>
                <a:spcPts val="0"/>
              </a:spcAft>
              <a:buSzPts val="5900"/>
              <a:buNone/>
              <a:defRPr sz="5900"/>
            </a:lvl5pPr>
            <a:lvl6pPr lvl="5">
              <a:spcBef>
                <a:spcPts val="0"/>
              </a:spcBef>
              <a:spcAft>
                <a:spcPts val="0"/>
              </a:spcAft>
              <a:buSzPts val="5900"/>
              <a:buNone/>
              <a:defRPr sz="5900"/>
            </a:lvl6pPr>
            <a:lvl7pPr lvl="6">
              <a:spcBef>
                <a:spcPts val="0"/>
              </a:spcBef>
              <a:spcAft>
                <a:spcPts val="0"/>
              </a:spcAft>
              <a:buSzPts val="5900"/>
              <a:buNone/>
              <a:defRPr sz="5900"/>
            </a:lvl7pPr>
            <a:lvl8pPr lvl="7">
              <a:spcBef>
                <a:spcPts val="0"/>
              </a:spcBef>
              <a:spcAft>
                <a:spcPts val="0"/>
              </a:spcAft>
              <a:buSzPts val="5900"/>
              <a:buNone/>
              <a:defRPr sz="5900"/>
            </a:lvl8pPr>
            <a:lvl9pPr lvl="8">
              <a:spcBef>
                <a:spcPts val="0"/>
              </a:spcBef>
              <a:spcAft>
                <a:spcPts val="0"/>
              </a:spcAft>
              <a:buSzPts val="5900"/>
              <a:buNone/>
              <a:defRPr sz="5900"/>
            </a:lvl9pPr>
          </a:lstStyle>
          <a:p/>
        </p:txBody>
      </p:sp>
      <p:sp>
        <p:nvSpPr>
          <p:cNvPr id="34" name="Google Shape;34;p8"/>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029200" y="-189"/>
            <a:ext cx="5029200" cy="7772400"/>
          </a:xfrm>
          <a:prstGeom prst="rect">
            <a:avLst/>
          </a:prstGeom>
          <a:solidFill>
            <a:schemeClr val="lt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92050" y="1863464"/>
            <a:ext cx="4449600" cy="2239800"/>
          </a:xfrm>
          <a:prstGeom prst="rect">
            <a:avLst/>
          </a:prstGeom>
        </p:spPr>
        <p:txBody>
          <a:bodyPr anchorCtr="0" anchor="b" bIns="113100" lIns="113100" spcFirstLastPara="1" rIns="113100" wrap="square" tIns="11310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8" name="Google Shape;38;p9"/>
          <p:cNvSpPr txBox="1"/>
          <p:nvPr>
            <p:ph idx="1" type="subTitle"/>
          </p:nvPr>
        </p:nvSpPr>
        <p:spPr>
          <a:xfrm>
            <a:off x="292050" y="4235758"/>
            <a:ext cx="4449600" cy="1866300"/>
          </a:xfrm>
          <a:prstGeom prst="rect">
            <a:avLst/>
          </a:prstGeom>
        </p:spPr>
        <p:txBody>
          <a:bodyPr anchorCtr="0" anchor="t" bIns="113100" lIns="113100" spcFirstLastPara="1" rIns="113100" wrap="square" tIns="113100">
            <a:norm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39" name="Google Shape;39;p9"/>
          <p:cNvSpPr txBox="1"/>
          <p:nvPr>
            <p:ph idx="2" type="body"/>
          </p:nvPr>
        </p:nvSpPr>
        <p:spPr>
          <a:xfrm>
            <a:off x="5433450" y="1094158"/>
            <a:ext cx="4220700" cy="5583600"/>
          </a:xfrm>
          <a:prstGeom prst="rect">
            <a:avLst/>
          </a:prstGeom>
        </p:spPr>
        <p:txBody>
          <a:bodyPr anchorCtr="0" anchor="ctr" bIns="113100" lIns="113100" spcFirstLastPara="1" rIns="113100" wrap="square" tIns="113100">
            <a:normAutofit/>
          </a:bodyPr>
          <a:lstStyle>
            <a:lvl1pPr indent="-368300" lvl="0" marL="457200">
              <a:spcBef>
                <a:spcPts val="0"/>
              </a:spcBef>
              <a:spcAft>
                <a:spcPts val="0"/>
              </a:spcAft>
              <a:buSzPts val="22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40" name="Google Shape;40;p9"/>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42870" y="6392869"/>
            <a:ext cx="6598800" cy="914400"/>
          </a:xfrm>
          <a:prstGeom prst="rect">
            <a:avLst/>
          </a:prstGeom>
        </p:spPr>
        <p:txBody>
          <a:bodyPr anchorCtr="0" anchor="ctr" bIns="113100" lIns="113100" spcFirstLastPara="1" rIns="113100" wrap="square" tIns="113100">
            <a:normAutofit/>
          </a:bodyPr>
          <a:lstStyle>
            <a:lvl1pPr indent="-228600" lvl="0" marL="457200">
              <a:lnSpc>
                <a:spcPct val="100000"/>
              </a:lnSpc>
              <a:spcBef>
                <a:spcPts val="0"/>
              </a:spcBef>
              <a:spcAft>
                <a:spcPts val="0"/>
              </a:spcAft>
              <a:buSzPts val="2200"/>
              <a:buNone/>
              <a:defRPr/>
            </a:lvl1pPr>
          </a:lstStyle>
          <a:p/>
        </p:txBody>
      </p:sp>
      <p:sp>
        <p:nvSpPr>
          <p:cNvPr id="43" name="Google Shape;43;p10"/>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870" y="672482"/>
            <a:ext cx="9372600" cy="865500"/>
          </a:xfrm>
          <a:prstGeom prst="rect">
            <a:avLst/>
          </a:prstGeom>
          <a:noFill/>
          <a:ln>
            <a:noFill/>
          </a:ln>
        </p:spPr>
        <p:txBody>
          <a:bodyPr anchorCtr="0" anchor="t" bIns="113100" lIns="113100" spcFirstLastPara="1" rIns="113100" wrap="square" tIns="113100">
            <a:normAutofit/>
          </a:bodyPr>
          <a:lstStyle>
            <a:lvl1pPr lvl="0">
              <a:spcBef>
                <a:spcPts val="0"/>
              </a:spcBef>
              <a:spcAft>
                <a:spcPts val="0"/>
              </a:spcAft>
              <a:buClr>
                <a:schemeClr val="dk1"/>
              </a:buClr>
              <a:buSzPts val="3500"/>
              <a:buNone/>
              <a:defRPr sz="3500">
                <a:solidFill>
                  <a:schemeClr val="dk1"/>
                </a:solidFill>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342870" y="1741518"/>
            <a:ext cx="9372600" cy="5162700"/>
          </a:xfrm>
          <a:prstGeom prst="rect">
            <a:avLst/>
          </a:prstGeom>
          <a:noFill/>
          <a:ln>
            <a:noFill/>
          </a:ln>
        </p:spPr>
        <p:txBody>
          <a:bodyPr anchorCtr="0" anchor="t" bIns="113100" lIns="113100" spcFirstLastPara="1" rIns="113100" wrap="square" tIns="113100">
            <a:normAutofit/>
          </a:bodyPr>
          <a:lstStyle>
            <a:lvl1pPr indent="-368300" lvl="0" marL="457200">
              <a:lnSpc>
                <a:spcPct val="115000"/>
              </a:lnSpc>
              <a:spcBef>
                <a:spcPts val="0"/>
              </a:spcBef>
              <a:spcAft>
                <a:spcPts val="0"/>
              </a:spcAft>
              <a:buClr>
                <a:schemeClr val="dk2"/>
              </a:buClr>
              <a:buSzPts val="2200"/>
              <a:buChar char="●"/>
              <a:defRPr sz="2200">
                <a:solidFill>
                  <a:schemeClr val="dk2"/>
                </a:solidFill>
              </a:defRPr>
            </a:lvl1pPr>
            <a:lvl2pPr indent="-336550" lvl="1" marL="914400">
              <a:lnSpc>
                <a:spcPct val="115000"/>
              </a:lnSpc>
              <a:spcBef>
                <a:spcPts val="0"/>
              </a:spcBef>
              <a:spcAft>
                <a:spcPts val="0"/>
              </a:spcAft>
              <a:buClr>
                <a:schemeClr val="dk2"/>
              </a:buClr>
              <a:buSzPts val="1700"/>
              <a:buChar char="○"/>
              <a:defRPr sz="1700">
                <a:solidFill>
                  <a:schemeClr val="dk2"/>
                </a:solidFill>
              </a:defRPr>
            </a:lvl2pPr>
            <a:lvl3pPr indent="-336550" lvl="2" marL="1371600">
              <a:lnSpc>
                <a:spcPct val="115000"/>
              </a:lnSpc>
              <a:spcBef>
                <a:spcPts val="0"/>
              </a:spcBef>
              <a:spcAft>
                <a:spcPts val="0"/>
              </a:spcAft>
              <a:buClr>
                <a:schemeClr val="dk2"/>
              </a:buClr>
              <a:buSzPts val="1700"/>
              <a:buChar char="■"/>
              <a:defRPr sz="1700">
                <a:solidFill>
                  <a:schemeClr val="dk2"/>
                </a:solidFill>
              </a:defRPr>
            </a:lvl3pPr>
            <a:lvl4pPr indent="-336550" lvl="3" marL="1828800">
              <a:lnSpc>
                <a:spcPct val="115000"/>
              </a:lnSpc>
              <a:spcBef>
                <a:spcPts val="0"/>
              </a:spcBef>
              <a:spcAft>
                <a:spcPts val="0"/>
              </a:spcAft>
              <a:buClr>
                <a:schemeClr val="dk2"/>
              </a:buClr>
              <a:buSzPts val="1700"/>
              <a:buChar char="●"/>
              <a:defRPr sz="1700">
                <a:solidFill>
                  <a:schemeClr val="dk2"/>
                </a:solidFill>
              </a:defRPr>
            </a:lvl4pPr>
            <a:lvl5pPr indent="-336550" lvl="4" marL="2286000">
              <a:lnSpc>
                <a:spcPct val="115000"/>
              </a:lnSpc>
              <a:spcBef>
                <a:spcPts val="0"/>
              </a:spcBef>
              <a:spcAft>
                <a:spcPts val="0"/>
              </a:spcAft>
              <a:buClr>
                <a:schemeClr val="dk2"/>
              </a:buClr>
              <a:buSzPts val="1700"/>
              <a:buChar char="○"/>
              <a:defRPr sz="1700">
                <a:solidFill>
                  <a:schemeClr val="dk2"/>
                </a:solidFill>
              </a:defRPr>
            </a:lvl5pPr>
            <a:lvl6pPr indent="-336550" lvl="5" marL="2743200">
              <a:lnSpc>
                <a:spcPct val="115000"/>
              </a:lnSpc>
              <a:spcBef>
                <a:spcPts val="0"/>
              </a:spcBef>
              <a:spcAft>
                <a:spcPts val="0"/>
              </a:spcAft>
              <a:buClr>
                <a:schemeClr val="dk2"/>
              </a:buClr>
              <a:buSzPts val="1700"/>
              <a:buChar char="■"/>
              <a:defRPr sz="1700">
                <a:solidFill>
                  <a:schemeClr val="dk2"/>
                </a:solidFill>
              </a:defRPr>
            </a:lvl6pPr>
            <a:lvl7pPr indent="-336550" lvl="6" marL="3200400">
              <a:lnSpc>
                <a:spcPct val="115000"/>
              </a:lnSpc>
              <a:spcBef>
                <a:spcPts val="0"/>
              </a:spcBef>
              <a:spcAft>
                <a:spcPts val="0"/>
              </a:spcAft>
              <a:buClr>
                <a:schemeClr val="dk2"/>
              </a:buClr>
              <a:buSzPts val="1700"/>
              <a:buChar char="●"/>
              <a:defRPr sz="1700">
                <a:solidFill>
                  <a:schemeClr val="dk2"/>
                </a:solidFill>
              </a:defRPr>
            </a:lvl7pPr>
            <a:lvl8pPr indent="-336550" lvl="7" marL="3657600">
              <a:lnSpc>
                <a:spcPct val="115000"/>
              </a:lnSpc>
              <a:spcBef>
                <a:spcPts val="0"/>
              </a:spcBef>
              <a:spcAft>
                <a:spcPts val="0"/>
              </a:spcAft>
              <a:buClr>
                <a:schemeClr val="dk2"/>
              </a:buClr>
              <a:buSzPts val="1700"/>
              <a:buChar char="○"/>
              <a:defRPr sz="1700">
                <a:solidFill>
                  <a:schemeClr val="dk2"/>
                </a:solidFill>
              </a:defRPr>
            </a:lvl8pPr>
            <a:lvl9pPr indent="-336550" lvl="8" marL="4114800">
              <a:lnSpc>
                <a:spcPct val="115000"/>
              </a:lnSpc>
              <a:spcBef>
                <a:spcPts val="0"/>
              </a:spcBef>
              <a:spcAft>
                <a:spcPts val="0"/>
              </a:spcAft>
              <a:buClr>
                <a:schemeClr val="dk2"/>
              </a:buClr>
              <a:buSzPts val="1700"/>
              <a:buChar char="■"/>
              <a:defRPr sz="1700">
                <a:solidFill>
                  <a:schemeClr val="dk2"/>
                </a:solidFill>
              </a:defRPr>
            </a:lvl9pPr>
          </a:lstStyle>
          <a:p/>
        </p:txBody>
      </p:sp>
      <p:sp>
        <p:nvSpPr>
          <p:cNvPr id="8" name="Google Shape;8;p1"/>
          <p:cNvSpPr txBox="1"/>
          <p:nvPr>
            <p:ph idx="12" type="sldNum"/>
          </p:nvPr>
        </p:nvSpPr>
        <p:spPr>
          <a:xfrm>
            <a:off x="9319704" y="7046639"/>
            <a:ext cx="603600" cy="594900"/>
          </a:xfrm>
          <a:prstGeom prst="rect">
            <a:avLst/>
          </a:prstGeom>
          <a:noFill/>
          <a:ln>
            <a:noFill/>
          </a:ln>
        </p:spPr>
        <p:txBody>
          <a:bodyPr anchorCtr="0" anchor="ctr" bIns="113100" lIns="113100" spcFirstLastPara="1" rIns="113100" wrap="square" tIns="113100">
            <a:norm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the-numbers.com/market/" TargetMode="External"/><Relationship Id="rId4" Type="http://schemas.openxmlformats.org/officeDocument/2006/relationships/hyperlink" Target="https://www.kaggle.com/datasets/ashukr/movie-rating-data" TargetMode="External"/><Relationship Id="rId5" Type="http://schemas.openxmlformats.org/officeDocument/2006/relationships/hyperlink" Target="https://www.kaggle.com/datasets/ruchi798/movies-on-netflix-prime-video-hulu-and-disney" TargetMode="External"/><Relationship Id="rId6" Type="http://schemas.openxmlformats.org/officeDocument/2006/relationships/hyperlink" Target="https://covid19.who.int/region/amro/country/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www.youtube.com/watch?v=odM92ap8_c0" TargetMode="External"/><Relationship Id="rId4" Type="http://schemas.openxmlformats.org/officeDocument/2006/relationships/hyperlink" Target="https://www.youtube.com/watch?v=ybji16u608U" TargetMode="External"/><Relationship Id="rId5" Type="http://schemas.openxmlformats.org/officeDocument/2006/relationships/hyperlink" Target="https://www.youtube.com/watch?v=1VIZ89FEjYI" TargetMode="External"/><Relationship Id="rId6" Type="http://schemas.openxmlformats.org/officeDocument/2006/relationships/hyperlink" Target="https://www.youtube.com/watch?v=BpdDN9d9J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911100" y="1234876"/>
            <a:ext cx="8236200" cy="3319500"/>
          </a:xfrm>
          <a:prstGeom prst="rect">
            <a:avLst/>
          </a:prstGeom>
          <a:noFill/>
          <a:ln>
            <a:noFill/>
          </a:ln>
        </p:spPr>
        <p:txBody>
          <a:bodyPr anchorCtr="0" anchor="t" bIns="113100" lIns="113100" spcFirstLastPara="1" rIns="113100" wrap="square" tIns="113100">
            <a:noAutofit/>
          </a:bodyPr>
          <a:lstStyle/>
          <a:p>
            <a:pPr indent="0" lvl="0" marL="0" rtl="0" algn="l">
              <a:spcBef>
                <a:spcPts val="0"/>
              </a:spcBef>
              <a:spcAft>
                <a:spcPts val="0"/>
              </a:spcAft>
              <a:buNone/>
            </a:pPr>
            <a:r>
              <a:rPr lang="en" sz="5900" u="sng">
                <a:solidFill>
                  <a:schemeClr val="dk1"/>
                </a:solidFill>
                <a:highlight>
                  <a:schemeClr val="lt1"/>
                </a:highlight>
              </a:rPr>
              <a:t>Analyzing the Impact of the Pandemic: Movies &amp; Streaming</a:t>
            </a:r>
            <a:endParaRPr sz="5900" u="sng">
              <a:highlight>
                <a:schemeClr val="lt1"/>
              </a:highlight>
            </a:endParaRPr>
          </a:p>
        </p:txBody>
      </p:sp>
      <p:sp>
        <p:nvSpPr>
          <p:cNvPr id="55" name="Google Shape;55;p13"/>
          <p:cNvSpPr txBox="1"/>
          <p:nvPr/>
        </p:nvSpPr>
        <p:spPr>
          <a:xfrm>
            <a:off x="911100" y="4554375"/>
            <a:ext cx="3383100" cy="2554500"/>
          </a:xfrm>
          <a:prstGeom prst="rect">
            <a:avLst/>
          </a:prstGeom>
          <a:noFill/>
          <a:ln>
            <a:noFill/>
          </a:ln>
        </p:spPr>
        <p:txBody>
          <a:bodyPr anchorCtr="0" anchor="t" bIns="113100" lIns="113100" spcFirstLastPara="1" rIns="113100" wrap="square" tIns="113100">
            <a:noAutofit/>
          </a:bodyPr>
          <a:lstStyle/>
          <a:p>
            <a:pPr indent="0" lvl="0" marL="0" rtl="0" algn="l">
              <a:spcBef>
                <a:spcPts val="0"/>
              </a:spcBef>
              <a:spcAft>
                <a:spcPts val="0"/>
              </a:spcAft>
              <a:buNone/>
            </a:pPr>
            <a:r>
              <a:rPr lang="en" sz="2200"/>
              <a:t>Team Members:</a:t>
            </a:r>
            <a:endParaRPr sz="2200"/>
          </a:p>
          <a:p>
            <a:pPr indent="0" lvl="0" marL="0" rtl="0" algn="l">
              <a:spcBef>
                <a:spcPts val="0"/>
              </a:spcBef>
              <a:spcAft>
                <a:spcPts val="0"/>
              </a:spcAft>
              <a:buNone/>
            </a:pPr>
            <a:r>
              <a:t/>
            </a:r>
            <a:endParaRPr sz="2000"/>
          </a:p>
          <a:p>
            <a:pPr indent="0" lvl="0" marL="0" rtl="0" algn="l">
              <a:spcBef>
                <a:spcPts val="0"/>
              </a:spcBef>
              <a:spcAft>
                <a:spcPts val="0"/>
              </a:spcAft>
              <a:buNone/>
            </a:pPr>
            <a:r>
              <a:rPr lang="en" sz="2000">
                <a:solidFill>
                  <a:schemeClr val="dk1"/>
                </a:solidFill>
              </a:rPr>
              <a:t>Jamie Hutton </a:t>
            </a:r>
            <a:endParaRPr sz="2000">
              <a:solidFill>
                <a:schemeClr val="dk1"/>
              </a:solidFill>
            </a:endParaRPr>
          </a:p>
          <a:p>
            <a:pPr indent="0" lvl="0" marL="0" rtl="0" algn="l">
              <a:spcBef>
                <a:spcPts val="0"/>
              </a:spcBef>
              <a:spcAft>
                <a:spcPts val="0"/>
              </a:spcAft>
              <a:buNone/>
            </a:pPr>
            <a:r>
              <a:rPr lang="en" sz="2000">
                <a:solidFill>
                  <a:schemeClr val="dk1"/>
                </a:solidFill>
              </a:rPr>
              <a:t>Perla Lampinstein </a:t>
            </a:r>
            <a:endParaRPr sz="2000">
              <a:solidFill>
                <a:schemeClr val="dk1"/>
              </a:solidFill>
            </a:endParaRPr>
          </a:p>
          <a:p>
            <a:pPr indent="0" lvl="0" marL="0" rtl="0" algn="l">
              <a:spcBef>
                <a:spcPts val="0"/>
              </a:spcBef>
              <a:spcAft>
                <a:spcPts val="0"/>
              </a:spcAft>
              <a:buNone/>
            </a:pPr>
            <a:r>
              <a:rPr lang="en" sz="2000">
                <a:solidFill>
                  <a:schemeClr val="dk1"/>
                </a:solidFill>
              </a:rPr>
              <a:t>Stefan Kniejski </a:t>
            </a:r>
            <a:endParaRPr sz="2000">
              <a:solidFill>
                <a:schemeClr val="dk1"/>
              </a:solidFill>
            </a:endParaRPr>
          </a:p>
          <a:p>
            <a:pPr indent="0" lvl="0" marL="0" rtl="0" algn="l">
              <a:spcBef>
                <a:spcPts val="0"/>
              </a:spcBef>
              <a:spcAft>
                <a:spcPts val="0"/>
              </a:spcAft>
              <a:buNone/>
            </a:pPr>
            <a:r>
              <a:rPr lang="en" sz="2000">
                <a:solidFill>
                  <a:schemeClr val="dk1"/>
                </a:solidFill>
              </a:rPr>
              <a:t>Jerrod Williams</a:t>
            </a:r>
            <a:endParaRPr sz="2000">
              <a:solidFill>
                <a:schemeClr val="dk1"/>
              </a:solidFill>
            </a:endParaRPr>
          </a:p>
          <a:p>
            <a:pPr indent="0" lvl="0" marL="0" rtl="0" algn="l">
              <a:spcBef>
                <a:spcPts val="0"/>
              </a:spcBef>
              <a:spcAft>
                <a:spcPts val="0"/>
              </a:spcAft>
              <a:buNone/>
            </a:pPr>
            <a:r>
              <a:rPr lang="en" sz="2000">
                <a:solidFill>
                  <a:schemeClr val="dk1"/>
                </a:solidFill>
              </a:rPr>
              <a:t>Alexander Chavera</a:t>
            </a:r>
            <a:endParaRPr sz="2000">
              <a:solidFill>
                <a:schemeClr val="dk1"/>
              </a:solidFill>
            </a:endParaRPr>
          </a:p>
          <a:p>
            <a:pPr indent="0" lvl="0" marL="0" rtl="0" algn="l">
              <a:spcBef>
                <a:spcPts val="0"/>
              </a:spcBef>
              <a:spcAft>
                <a:spcPts val="0"/>
              </a:spcAft>
              <a:buNone/>
            </a:pPr>
            <a:r>
              <a:t/>
            </a:r>
            <a:endParaRPr sz="2000"/>
          </a:p>
        </p:txBody>
      </p:sp>
      <p:sp>
        <p:nvSpPr>
          <p:cNvPr id="56" name="Google Shape;56;p13"/>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22"/>
          <p:cNvPicPr preferRelativeResize="0"/>
          <p:nvPr/>
        </p:nvPicPr>
        <p:blipFill>
          <a:blip r:embed="rId3">
            <a:alphaModFix/>
          </a:blip>
          <a:stretch>
            <a:fillRect/>
          </a:stretch>
        </p:blipFill>
        <p:spPr>
          <a:xfrm>
            <a:off x="1828788" y="1348738"/>
            <a:ext cx="6400800" cy="5074920"/>
          </a:xfrm>
          <a:prstGeom prst="rect">
            <a:avLst/>
          </a:prstGeom>
          <a:noFill/>
          <a:ln>
            <a:noFill/>
          </a:ln>
        </p:spPr>
      </p:pic>
      <p:sp>
        <p:nvSpPr>
          <p:cNvPr id="120" name="Google Shape;120;p22"/>
          <p:cNvSpPr txBox="1"/>
          <p:nvPr/>
        </p:nvSpPr>
        <p:spPr>
          <a:xfrm>
            <a:off x="2251650" y="268425"/>
            <a:ext cx="5555100" cy="74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t>Streaming Sites Revenue</a:t>
            </a:r>
            <a:endParaRPr b="1" sz="2200"/>
          </a:p>
        </p:txBody>
      </p:sp>
      <p:sp>
        <p:nvSpPr>
          <p:cNvPr id="121" name="Google Shape;121;p22"/>
          <p:cNvSpPr txBox="1"/>
          <p:nvPr/>
        </p:nvSpPr>
        <p:spPr>
          <a:xfrm>
            <a:off x="1201350" y="6423650"/>
            <a:ext cx="7655700" cy="12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Here, we have all four streaming sites revenue combined; Netflix, HBO Max, Disney+ and Hulu. We see a sharp rise when the pandemic started roughly peaking at around 1 billion. From there, after theaters started opening </a:t>
            </a:r>
            <a:r>
              <a:rPr lang="en" sz="1600"/>
              <a:t>back</a:t>
            </a:r>
            <a:r>
              <a:rPr lang="en" sz="1600"/>
              <a:t> up, it starts to come back down slightly but at a very slow rate.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3"/>
          <p:cNvSpPr txBox="1"/>
          <p:nvPr/>
        </p:nvSpPr>
        <p:spPr>
          <a:xfrm>
            <a:off x="1066350" y="708025"/>
            <a:ext cx="79257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rPr>
              <a:t>Did Covid lead to changes in audience preferences and viewing habits?</a:t>
            </a:r>
            <a:endParaRPr b="1" sz="2200">
              <a:solidFill>
                <a:schemeClr val="dk1"/>
              </a:solidFill>
            </a:endParaRPr>
          </a:p>
        </p:txBody>
      </p:sp>
      <p:sp>
        <p:nvSpPr>
          <p:cNvPr id="128" name="Google Shape;128;p23"/>
          <p:cNvSpPr txBox="1"/>
          <p:nvPr/>
        </p:nvSpPr>
        <p:spPr>
          <a:xfrm>
            <a:off x="621150" y="1837150"/>
            <a:ext cx="8816100" cy="52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The COVID-19 pandemic had incredible influence on a lot of aspects in our daily lives. One of those things was preferences, viewing habits and behaviors.  As social restrictions were lifted, it is shown that the vast populace still preferred to be in </a:t>
            </a:r>
            <a:r>
              <a:rPr lang="en" sz="2000">
                <a:solidFill>
                  <a:schemeClr val="dk1"/>
                </a:solidFill>
              </a:rPr>
              <a:t>solitude</a:t>
            </a:r>
            <a:r>
              <a:rPr lang="en" sz="2000">
                <a:solidFill>
                  <a:schemeClr val="dk1"/>
                </a:solidFill>
              </a:rPr>
              <a:t>, with most preferring to watch new releases at home.</a:t>
            </a:r>
            <a:endParaRPr sz="26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The </a:t>
            </a:r>
            <a:r>
              <a:rPr lang="en" sz="2000"/>
              <a:t>following</a:t>
            </a:r>
            <a:r>
              <a:rPr lang="en" sz="2000"/>
              <a:t> graph shows a </a:t>
            </a:r>
            <a:r>
              <a:rPr lang="en" sz="2000"/>
              <a:t>comparison</a:t>
            </a:r>
            <a:r>
              <a:rPr lang="en" sz="2000"/>
              <a:t> between the subscribers among the 4 major streaming services (Netflix, Disney Plus, Hulu and HBO Max), and the tickets sold in theaters in the United States.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We can see how even though the tickets sales are going up after the pandemic, they are still less that the number of subscribers on the two major streaming platforms (Netflix and Disney Plus), while Hulu and HBO if not gaining more viewers, are not </a:t>
            </a:r>
            <a:r>
              <a:rPr lang="en" sz="2000"/>
              <a:t>losing</a:t>
            </a:r>
            <a:r>
              <a:rPr lang="en" sz="2000"/>
              <a:t> any either.</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pic>
        <p:nvPicPr>
          <p:cNvPr id="134" name="Google Shape;134;p24"/>
          <p:cNvPicPr preferRelativeResize="0"/>
          <p:nvPr/>
        </p:nvPicPr>
        <p:blipFill rotWithShape="1">
          <a:blip r:embed="rId3">
            <a:alphaModFix/>
          </a:blip>
          <a:srcRect b="0" l="1606" r="1606" t="0"/>
          <a:stretch/>
        </p:blipFill>
        <p:spPr>
          <a:xfrm>
            <a:off x="342900" y="981075"/>
            <a:ext cx="9372600" cy="581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nvSpPr>
        <p:spPr>
          <a:xfrm>
            <a:off x="1131375" y="589450"/>
            <a:ext cx="7563600" cy="96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200"/>
          </a:p>
        </p:txBody>
      </p:sp>
      <p:sp>
        <p:nvSpPr>
          <p:cNvPr id="140" name="Google Shape;140;p25"/>
          <p:cNvSpPr txBox="1"/>
          <p:nvPr/>
        </p:nvSpPr>
        <p:spPr>
          <a:xfrm>
            <a:off x="661200" y="1429200"/>
            <a:ext cx="8736000" cy="49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What was the revenue before (pre-2020), during (2020-2021), and after (2022 – current) Covid?</a:t>
            </a:r>
            <a:endParaRPr b="1"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lnSpc>
                <a:spcPct val="107916"/>
              </a:lnSpc>
              <a:spcBef>
                <a:spcPts val="0"/>
              </a:spcBef>
              <a:spcAft>
                <a:spcPts val="0"/>
              </a:spcAft>
              <a:buNone/>
            </a:pPr>
            <a:r>
              <a:t/>
            </a:r>
            <a:endParaRPr sz="2000">
              <a:solidFill>
                <a:schemeClr val="dk1"/>
              </a:solidFill>
            </a:endParaRPr>
          </a:p>
          <a:p>
            <a:pPr indent="0" lvl="0" marL="0" rtl="0" algn="l">
              <a:lnSpc>
                <a:spcPct val="107916"/>
              </a:lnSpc>
              <a:spcBef>
                <a:spcPts val="800"/>
              </a:spcBef>
              <a:spcAft>
                <a:spcPts val="0"/>
              </a:spcAft>
              <a:buNone/>
            </a:pPr>
            <a:r>
              <a:rPr lang="en" sz="2000">
                <a:solidFill>
                  <a:schemeClr val="dk1"/>
                </a:solidFill>
              </a:rPr>
              <a:t>The data shows a drop in revenue for movie theaters during the pandemic, and a steady but slow growth in the years after. During these years, the industry only reported a fraction of proceeds from previous years. However, streaming service subscribers kept going up. </a:t>
            </a:r>
            <a:endParaRPr sz="2600">
              <a:solidFill>
                <a:schemeClr val="dk1"/>
              </a:solidFill>
            </a:endParaRPr>
          </a:p>
          <a:p>
            <a:pPr indent="0" lvl="0" marL="0" rtl="0" algn="l">
              <a:spcBef>
                <a:spcPts val="80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The following chart shows this relationship. </a:t>
            </a:r>
            <a:endParaRPr sz="2000">
              <a:solidFill>
                <a:schemeClr val="dk1"/>
              </a:solidFill>
            </a:endParaRPr>
          </a:p>
          <a:p>
            <a:pPr indent="0" lvl="0" marL="0" rtl="0" algn="l">
              <a:spcBef>
                <a:spcPts val="0"/>
              </a:spcBef>
              <a:spcAft>
                <a:spcPts val="0"/>
              </a:spcAft>
              <a:buNone/>
            </a:pPr>
            <a:r>
              <a:t/>
            </a:r>
            <a:endParaRPr sz="2000">
              <a:solidFill>
                <a:srgbClr val="A4C2F4"/>
              </a:solidFill>
            </a:endParaRPr>
          </a:p>
          <a:p>
            <a:pPr indent="0" lvl="0" marL="0" rtl="0" algn="l">
              <a:spcBef>
                <a:spcPts val="0"/>
              </a:spcBef>
              <a:spcAft>
                <a:spcPts val="0"/>
              </a:spcAft>
              <a:buClr>
                <a:schemeClr val="dk1"/>
              </a:buClr>
              <a:buSzPts val="1100"/>
              <a:buFont typeface="Arial"/>
              <a:buNone/>
            </a:pPr>
            <a:r>
              <a:t/>
            </a:r>
            <a:endParaRPr sz="2000">
              <a:solidFill>
                <a:srgbClr val="A4C2F4"/>
              </a:solidFill>
            </a:endParaRPr>
          </a:p>
          <a:p>
            <a:pPr indent="0" lvl="0" marL="0" rtl="0" algn="l">
              <a:spcBef>
                <a:spcPts val="0"/>
              </a:spcBef>
              <a:spcAft>
                <a:spcPts val="0"/>
              </a:spcAft>
              <a:buNone/>
            </a:pPr>
            <a:r>
              <a:t/>
            </a:r>
            <a:endParaRPr/>
          </a:p>
        </p:txBody>
      </p:sp>
      <p:sp>
        <p:nvSpPr>
          <p:cNvPr id="141" name="Google Shape;141;p25"/>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6"/>
          <p:cNvPicPr preferRelativeResize="0"/>
          <p:nvPr/>
        </p:nvPicPr>
        <p:blipFill rotWithShape="1">
          <a:blip r:embed="rId3">
            <a:alphaModFix/>
          </a:blip>
          <a:srcRect b="0" l="1606" r="1606" t="0"/>
          <a:stretch/>
        </p:blipFill>
        <p:spPr>
          <a:xfrm>
            <a:off x="342900" y="981075"/>
            <a:ext cx="9372600" cy="5810250"/>
          </a:xfrm>
          <a:prstGeom prst="rect">
            <a:avLst/>
          </a:prstGeom>
          <a:noFill/>
          <a:ln>
            <a:noFill/>
          </a:ln>
        </p:spPr>
      </p:pic>
      <p:sp>
        <p:nvSpPr>
          <p:cNvPr id="147" name="Google Shape;147;p26"/>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nvSpPr>
        <p:spPr>
          <a:xfrm>
            <a:off x="610225" y="690525"/>
            <a:ext cx="9073200" cy="15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According to a survey by Civic Science at the end of 2021, 71% out of a total of 20,247 people interviewed would rather stay at home then go out to a movie.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pic>
        <p:nvPicPr>
          <p:cNvPr id="153" name="Google Shape;153;p27"/>
          <p:cNvPicPr preferRelativeResize="0"/>
          <p:nvPr/>
        </p:nvPicPr>
        <p:blipFill rotWithShape="1">
          <a:blip r:embed="rId3">
            <a:alphaModFix/>
          </a:blip>
          <a:srcRect b="11539" l="0" r="0" t="-11540"/>
          <a:stretch/>
        </p:blipFill>
        <p:spPr>
          <a:xfrm>
            <a:off x="305113" y="1329450"/>
            <a:ext cx="9683423" cy="5113488"/>
          </a:xfrm>
          <a:prstGeom prst="rect">
            <a:avLst/>
          </a:prstGeom>
          <a:noFill/>
          <a:ln>
            <a:noFill/>
          </a:ln>
        </p:spPr>
      </p:pic>
      <p:sp>
        <p:nvSpPr>
          <p:cNvPr id="154" name="Google Shape;154;p27"/>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8"/>
          <p:cNvPicPr preferRelativeResize="0"/>
          <p:nvPr/>
        </p:nvPicPr>
        <p:blipFill>
          <a:blip r:embed="rId3">
            <a:alphaModFix/>
          </a:blip>
          <a:stretch>
            <a:fillRect/>
          </a:stretch>
        </p:blipFill>
        <p:spPr>
          <a:xfrm>
            <a:off x="246300" y="2304275"/>
            <a:ext cx="9565799" cy="5001779"/>
          </a:xfrm>
          <a:prstGeom prst="rect">
            <a:avLst/>
          </a:prstGeom>
          <a:noFill/>
          <a:ln>
            <a:noFill/>
          </a:ln>
        </p:spPr>
      </p:pic>
      <p:sp>
        <p:nvSpPr>
          <p:cNvPr id="160" name="Google Shape;160;p28"/>
          <p:cNvSpPr txBox="1"/>
          <p:nvPr/>
        </p:nvSpPr>
        <p:spPr>
          <a:xfrm>
            <a:off x="492588" y="730475"/>
            <a:ext cx="9073200" cy="15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When prompted about where would they prefer to see a movie that is released in both theaters and </a:t>
            </a:r>
            <a:r>
              <a:rPr lang="en" sz="2000"/>
              <a:t>streaming</a:t>
            </a:r>
            <a:r>
              <a:rPr lang="en" sz="2000"/>
              <a:t> services, the majority of people choose to stay at home. </a:t>
            </a:r>
            <a:endParaRPr sz="2000"/>
          </a:p>
          <a:p>
            <a:pPr indent="0" lvl="0" marL="0" rtl="0" algn="l">
              <a:spcBef>
                <a:spcPts val="0"/>
              </a:spcBef>
              <a:spcAft>
                <a:spcPts val="0"/>
              </a:spcAft>
              <a:buNone/>
            </a:pPr>
            <a:r>
              <a:t/>
            </a:r>
            <a:endParaRPr sz="2000"/>
          </a:p>
        </p:txBody>
      </p:sp>
      <p:sp>
        <p:nvSpPr>
          <p:cNvPr id="161" name="Google Shape;161;p28"/>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nvSpPr>
        <p:spPr>
          <a:xfrm>
            <a:off x="1753200" y="773900"/>
            <a:ext cx="6552000" cy="75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t>Conclusion</a:t>
            </a:r>
            <a:endParaRPr b="1" sz="2200"/>
          </a:p>
        </p:txBody>
      </p:sp>
      <p:sp>
        <p:nvSpPr>
          <p:cNvPr id="167" name="Google Shape;167;p29"/>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9"/>
          <p:cNvSpPr txBox="1"/>
          <p:nvPr/>
        </p:nvSpPr>
        <p:spPr>
          <a:xfrm>
            <a:off x="669300" y="1866000"/>
            <a:ext cx="8719800" cy="59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In conclusion, we can confidently say the pandemic caused by Covid-19 had a lasting impact in </a:t>
            </a:r>
            <a:r>
              <a:rPr lang="en" sz="2000"/>
              <a:t>preferences</a:t>
            </a:r>
            <a:r>
              <a:rPr lang="en" sz="2000"/>
              <a:t> and opinions around the United States.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As the data reveals, people have </a:t>
            </a:r>
            <a:r>
              <a:rPr lang="en" sz="2000">
                <a:solidFill>
                  <a:schemeClr val="dk1"/>
                </a:solidFill>
              </a:rPr>
              <a:t>continued to favor streaming services over going to the movies. Three years after the pandemic, ticket sales and revenue of movie theaters haven’t gone back to its pre-pandemic days. Even though ticket sales and revenue is trending upward, we can see people are continuing to lean on the convenience of streaming services.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The data provides strong evidence that some changes brought on following the pandemic, primarily caused by the vast restrictions on daily life it came with, may be permanent. Movie theaters may have a future up in the air while streaming, as a whole, will continue to expand exponentially.</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42900" y="446754"/>
            <a:ext cx="9372600" cy="1013700"/>
          </a:xfrm>
          <a:prstGeom prst="rect">
            <a:avLst/>
          </a:prstGeom>
        </p:spPr>
        <p:txBody>
          <a:bodyPr anchorCtr="0" anchor="t" bIns="113100" lIns="113100" spcFirstLastPara="1" rIns="113100" wrap="square" tIns="113100">
            <a:normAutofit/>
          </a:bodyPr>
          <a:lstStyle/>
          <a:p>
            <a:pPr indent="0" lvl="0" marL="0" rtl="0" algn="l">
              <a:spcBef>
                <a:spcPts val="0"/>
              </a:spcBef>
              <a:spcAft>
                <a:spcPts val="0"/>
              </a:spcAft>
              <a:buNone/>
            </a:pPr>
            <a:r>
              <a:rPr b="1" lang="en" sz="2200"/>
              <a:t>How the pandemic has </a:t>
            </a:r>
            <a:r>
              <a:rPr b="1" lang="en" sz="2200"/>
              <a:t>affected</a:t>
            </a:r>
            <a:r>
              <a:rPr b="1" lang="en" sz="2200"/>
              <a:t> the </a:t>
            </a:r>
            <a:r>
              <a:rPr b="1" lang="en" sz="2200"/>
              <a:t>entertainment</a:t>
            </a:r>
            <a:r>
              <a:rPr b="1" lang="en" sz="2200"/>
              <a:t> industry specifically between movie theaters and streaming services. </a:t>
            </a:r>
            <a:endParaRPr b="1" sz="2200"/>
          </a:p>
        </p:txBody>
      </p:sp>
      <p:sp>
        <p:nvSpPr>
          <p:cNvPr id="62" name="Google Shape;62;p14"/>
          <p:cNvSpPr txBox="1"/>
          <p:nvPr/>
        </p:nvSpPr>
        <p:spPr>
          <a:xfrm>
            <a:off x="269400" y="1682950"/>
            <a:ext cx="9519600" cy="5363700"/>
          </a:xfrm>
          <a:prstGeom prst="rect">
            <a:avLst/>
          </a:prstGeom>
          <a:noFill/>
          <a:ln>
            <a:noFill/>
          </a:ln>
        </p:spPr>
        <p:txBody>
          <a:bodyPr anchorCtr="0" anchor="t" bIns="113100" lIns="113100" spcFirstLastPara="1" rIns="113100" wrap="square" tIns="113100">
            <a:noAutofit/>
          </a:bodyPr>
          <a:lstStyle/>
          <a:p>
            <a:pPr indent="0" lvl="0" marL="0" rtl="0" algn="l">
              <a:spcBef>
                <a:spcPts val="0"/>
              </a:spcBef>
              <a:spcAft>
                <a:spcPts val="0"/>
              </a:spcAft>
              <a:buNone/>
            </a:pPr>
            <a:r>
              <a:rPr lang="en" sz="2000"/>
              <a:t>The pandemic has had an impact in every aspect of our lives. </a:t>
            </a:r>
            <a:r>
              <a:rPr lang="en" sz="2000">
                <a:solidFill>
                  <a:schemeClr val="dk1"/>
                </a:solidFill>
                <a:highlight>
                  <a:srgbClr val="FFFFFF"/>
                </a:highlight>
              </a:rPr>
              <a:t>Behavioral changes shifted fast when the pandemic began, such as social distancing, masking and isolation from others. </a:t>
            </a:r>
            <a:r>
              <a:rPr lang="en" sz="2000">
                <a:solidFill>
                  <a:schemeClr val="dk1"/>
                </a:solidFill>
                <a:highlight>
                  <a:srgbClr val="FFFFFF"/>
                </a:highlight>
              </a:rPr>
              <a:t>People stopped going to places where large crowds used to gather, an example for this are movie theaters. As people stayed home, the alternative for entertainment became obvious : Streaming services. Companies, such as Disney +, Hulu, Netflix, and HBO Max, provided the distraction from what was happening outside our homes. </a:t>
            </a:r>
            <a:endParaRPr sz="2000">
              <a:solidFill>
                <a:schemeClr val="dk1"/>
              </a:solidFill>
              <a:highlight>
                <a:srgbClr val="FFFFFF"/>
              </a:highlight>
            </a:endParaRPr>
          </a:p>
          <a:p>
            <a:pPr indent="0" lvl="0" marL="0" rtl="0" algn="l">
              <a:spcBef>
                <a:spcPts val="0"/>
              </a:spcBef>
              <a:spcAft>
                <a:spcPts val="0"/>
              </a:spcAft>
              <a:buNone/>
            </a:pPr>
            <a:r>
              <a:t/>
            </a:r>
            <a:endParaRPr sz="2000">
              <a:solidFill>
                <a:schemeClr val="dk1"/>
              </a:solidFill>
              <a:highlight>
                <a:srgbClr val="FFFFFF"/>
              </a:highlight>
            </a:endParaRPr>
          </a:p>
          <a:p>
            <a:pPr indent="0" lvl="0" marL="0" rtl="0" algn="l">
              <a:spcBef>
                <a:spcPts val="0"/>
              </a:spcBef>
              <a:spcAft>
                <a:spcPts val="0"/>
              </a:spcAft>
              <a:buNone/>
            </a:pPr>
            <a:r>
              <a:rPr lang="en" sz="2000">
                <a:solidFill>
                  <a:schemeClr val="dk1"/>
                </a:solidFill>
                <a:highlight>
                  <a:srgbClr val="FFFFFF"/>
                </a:highlight>
              </a:rPr>
              <a:t>As the restrictions stemming from the pandemic were lifted, people started going back out. With this analysis, we are trying to identify where the trend is going in the movie industry.</a:t>
            </a:r>
            <a:endParaRPr sz="2000">
              <a:solidFill>
                <a:schemeClr val="dk1"/>
              </a:solidFill>
              <a:highlight>
                <a:srgbClr val="FFFFFF"/>
              </a:highlight>
            </a:endParaRPr>
          </a:p>
          <a:p>
            <a:pPr indent="0" lvl="0" marL="0" rtl="0" algn="l">
              <a:spcBef>
                <a:spcPts val="0"/>
              </a:spcBef>
              <a:spcAft>
                <a:spcPts val="0"/>
              </a:spcAft>
              <a:buNone/>
            </a:pPr>
            <a:r>
              <a:t/>
            </a:r>
            <a:endParaRPr sz="2000">
              <a:solidFill>
                <a:schemeClr val="dk1"/>
              </a:solidFill>
              <a:highlight>
                <a:srgbClr val="FFFFFF"/>
              </a:highlight>
            </a:endParaRPr>
          </a:p>
          <a:p>
            <a:pPr indent="0" lvl="0" marL="0" rtl="0" algn="l">
              <a:spcBef>
                <a:spcPts val="0"/>
              </a:spcBef>
              <a:spcAft>
                <a:spcPts val="0"/>
              </a:spcAft>
              <a:buNone/>
            </a:pPr>
            <a:r>
              <a:rPr lang="en" sz="2000">
                <a:solidFill>
                  <a:schemeClr val="dk1"/>
                </a:solidFill>
                <a:highlight>
                  <a:srgbClr val="FFFFFF"/>
                </a:highlight>
              </a:rPr>
              <a:t>Are we going back to the movie theaters like in out pre-pandemic years? Or, are we staying home and taking advantage of what the streaming services keep offering? </a:t>
            </a:r>
            <a:endParaRPr sz="2000">
              <a:solidFill>
                <a:schemeClr val="dk1"/>
              </a:solidFill>
              <a:highlight>
                <a:srgbClr val="FFFFFF"/>
              </a:highlight>
            </a:endParaRPr>
          </a:p>
          <a:p>
            <a:pPr indent="0" lvl="0" marL="0" rtl="0" algn="l">
              <a:spcBef>
                <a:spcPts val="0"/>
              </a:spcBef>
              <a:spcAft>
                <a:spcPts val="0"/>
              </a:spcAft>
              <a:buNone/>
            </a:pPr>
            <a:r>
              <a:t/>
            </a:r>
            <a:endParaRPr sz="2000">
              <a:solidFill>
                <a:schemeClr val="dk1"/>
              </a:solidFill>
              <a:highlight>
                <a:srgbClr val="FFFFFF"/>
              </a:highlight>
            </a:endParaRPr>
          </a:p>
          <a:p>
            <a:pPr indent="0" lvl="0" marL="0" rtl="0" algn="l">
              <a:spcBef>
                <a:spcPts val="0"/>
              </a:spcBef>
              <a:spcAft>
                <a:spcPts val="0"/>
              </a:spcAft>
              <a:buNone/>
            </a:pPr>
            <a:r>
              <a:t/>
            </a:r>
            <a:endParaRPr sz="2000">
              <a:solidFill>
                <a:schemeClr val="dk1"/>
              </a:solidFill>
              <a:highlight>
                <a:srgbClr val="FFFFFF"/>
              </a:highlight>
            </a:endParaRPr>
          </a:p>
        </p:txBody>
      </p:sp>
      <p:sp>
        <p:nvSpPr>
          <p:cNvPr id="63" name="Google Shape;63;p14"/>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492600" y="1346500"/>
            <a:ext cx="9073200" cy="6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The pandemic had and continues to have unknown but </a:t>
            </a:r>
            <a:r>
              <a:rPr lang="en" sz="2000"/>
              <a:t>undeniable</a:t>
            </a:r>
            <a:r>
              <a:rPr lang="en" sz="2000"/>
              <a:t> change on the lives we had prior. Though </a:t>
            </a:r>
            <a:r>
              <a:rPr lang="en" sz="2000"/>
              <a:t>devastating</a:t>
            </a:r>
            <a:r>
              <a:rPr lang="en" sz="2000"/>
              <a:t>, such a catastrophic event never seen before is full of extremely valuable information ripe for analysis.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This project will evaluate the impact of COVID-19 had with going to the movies and staying home to stream. Using data such as total ticket sales the group will analyze the reaction the pandemic had on the moviegoer experience.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The audience our data is intended for is primarily production companies, the movie </a:t>
            </a:r>
            <a:r>
              <a:rPr lang="en" sz="2000"/>
              <a:t>theater</a:t>
            </a:r>
            <a:r>
              <a:rPr lang="en" sz="2000"/>
              <a:t> marketing industry as well as analysts curious in the impact the Pandemic had. By knowing how the market is behaving, businesses will be able to make more insightful financial decisions with research to support it. By analyzing the impact of the pandemic, society as a whole can rebuild and be better </a:t>
            </a:r>
            <a:r>
              <a:rPr lang="en" sz="2000"/>
              <a:t>prepared for the future.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69" name="Google Shape;69;p15"/>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388200" y="112400"/>
            <a:ext cx="9282000" cy="74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2200"/>
          </a:p>
          <a:p>
            <a:pPr indent="0" lvl="0" marL="0" rtl="0" algn="l">
              <a:spcBef>
                <a:spcPts val="0"/>
              </a:spcBef>
              <a:spcAft>
                <a:spcPts val="0"/>
              </a:spcAft>
              <a:buNone/>
            </a:pPr>
            <a:r>
              <a:rPr b="1" lang="en" sz="2200">
                <a:solidFill>
                  <a:schemeClr val="dk1"/>
                </a:solidFill>
              </a:rPr>
              <a:t>Research questions</a:t>
            </a:r>
            <a:endParaRPr b="1" sz="2200">
              <a:solidFill>
                <a:schemeClr val="dk1"/>
              </a:solidFill>
            </a:endParaRPr>
          </a:p>
          <a:p>
            <a:pPr indent="0" lvl="0" marL="0" rtl="0" algn="l">
              <a:spcBef>
                <a:spcPts val="0"/>
              </a:spcBef>
              <a:spcAft>
                <a:spcPts val="0"/>
              </a:spcAft>
              <a:buNone/>
            </a:pPr>
            <a:r>
              <a:t/>
            </a:r>
            <a:endParaRPr b="1" sz="2200">
              <a:solidFill>
                <a:schemeClr val="dk1"/>
              </a:solidFill>
            </a:endParaRPr>
          </a:p>
          <a:p>
            <a:pPr indent="0" lvl="0" marL="0" rtl="0" algn="l">
              <a:spcBef>
                <a:spcPts val="0"/>
              </a:spcBef>
              <a:spcAft>
                <a:spcPts val="0"/>
              </a:spcAft>
              <a:buNone/>
            </a:pPr>
            <a:r>
              <a:rPr lang="en" sz="2000">
                <a:solidFill>
                  <a:schemeClr val="dk1"/>
                </a:solidFill>
              </a:rPr>
              <a:t>What was the box-office and streaming revenue before (pre-2020), during (2020-2021), and after (2022 – current) Covid-19?</a:t>
            </a:r>
            <a:endParaRPr b="1" sz="2000">
              <a:solidFill>
                <a:schemeClr val="dk1"/>
              </a:solidFill>
            </a:endParaRPr>
          </a:p>
          <a:p>
            <a:pPr indent="0" lvl="0" marL="0" rtl="0" algn="l">
              <a:spcBef>
                <a:spcPts val="0"/>
              </a:spcBef>
              <a:spcAft>
                <a:spcPts val="0"/>
              </a:spcAft>
              <a:buNone/>
            </a:pPr>
            <a:r>
              <a:rPr lang="en" sz="2000">
                <a:solidFill>
                  <a:schemeClr val="dk1"/>
                </a:solidFill>
              </a:rPr>
              <a:t>Did Covid-19 lead to changes in audience preferences and viewing habits?</a:t>
            </a:r>
            <a:endParaRPr sz="2000">
              <a:solidFill>
                <a:schemeClr val="dk1"/>
              </a:solidFill>
            </a:endParaRPr>
          </a:p>
          <a:p>
            <a:pPr indent="0" lvl="0" marL="0" rtl="0" algn="l">
              <a:spcBef>
                <a:spcPts val="0"/>
              </a:spcBef>
              <a:spcAft>
                <a:spcPts val="0"/>
              </a:spcAft>
              <a:buNone/>
            </a:pPr>
            <a:r>
              <a:rPr lang="en" sz="2000">
                <a:solidFill>
                  <a:schemeClr val="dk1"/>
                </a:solidFill>
              </a:rPr>
              <a:t>How did this affect the streaming industry?</a:t>
            </a:r>
            <a:endParaRPr sz="20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2200"/>
          </a:p>
          <a:p>
            <a:pPr indent="0" lvl="0" marL="0" rtl="0" algn="l">
              <a:lnSpc>
                <a:spcPct val="115000"/>
              </a:lnSpc>
              <a:spcBef>
                <a:spcPts val="0"/>
              </a:spcBef>
              <a:spcAft>
                <a:spcPts val="0"/>
              </a:spcAft>
              <a:buClr>
                <a:schemeClr val="dk1"/>
              </a:buClr>
              <a:buSzPts val="1100"/>
              <a:buFont typeface="Arial"/>
              <a:buNone/>
            </a:pPr>
            <a:r>
              <a:rPr b="1" lang="en" sz="2200"/>
              <a:t>Datasets to Be Used:</a:t>
            </a:r>
            <a:endParaRPr b="1" sz="2200"/>
          </a:p>
          <a:p>
            <a:pPr indent="0" lvl="0" marL="0" rtl="0" algn="l">
              <a:lnSpc>
                <a:spcPct val="115000"/>
              </a:lnSpc>
              <a:spcBef>
                <a:spcPts val="0"/>
              </a:spcBef>
              <a:spcAft>
                <a:spcPts val="0"/>
              </a:spcAft>
              <a:buClr>
                <a:schemeClr val="dk1"/>
              </a:buClr>
              <a:buSzPts val="1100"/>
              <a:buFont typeface="Arial"/>
              <a:buNone/>
            </a:pPr>
            <a:r>
              <a:t/>
            </a:r>
            <a:endParaRPr b="1" sz="2200"/>
          </a:p>
          <a:p>
            <a:pPr indent="0" lvl="0" marL="0" rtl="0" algn="l">
              <a:lnSpc>
                <a:spcPct val="115000"/>
              </a:lnSpc>
              <a:spcBef>
                <a:spcPts val="0"/>
              </a:spcBef>
              <a:spcAft>
                <a:spcPts val="0"/>
              </a:spcAft>
              <a:buClr>
                <a:schemeClr val="dk1"/>
              </a:buClr>
              <a:buSzPts val="1100"/>
              <a:buFont typeface="Arial"/>
              <a:buNone/>
            </a:pPr>
            <a:r>
              <a:rPr lang="en" sz="2000" u="sng">
                <a:solidFill>
                  <a:schemeClr val="hlink"/>
                </a:solidFill>
                <a:hlinkClick r:id="rId3"/>
              </a:rPr>
              <a:t>https://www.the-numbers.com/market/</a:t>
            </a:r>
            <a:r>
              <a:rPr lang="en" sz="2000"/>
              <a:t> - Stats on movie theaters</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rPr lang="en" sz="2000" u="sng">
                <a:solidFill>
                  <a:schemeClr val="hlink"/>
                </a:solidFill>
                <a:hlinkClick r:id="rId4"/>
              </a:rPr>
              <a:t>https://www.kaggle.com/datasets/ashukr/movie-rating-data</a:t>
            </a:r>
            <a:r>
              <a:rPr lang="en" sz="2000"/>
              <a:t> - Stats on movie ratings i.e. Rotten Tomatoes</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rPr lang="en" sz="2000" u="sng">
                <a:solidFill>
                  <a:schemeClr val="hlink"/>
                </a:solidFill>
                <a:hlinkClick r:id="rId5"/>
              </a:rPr>
              <a:t>https://www.kaggle.com/datasets/ruchi798/movies-on-netflix-prime-video-hulu-and-disney</a:t>
            </a:r>
            <a:r>
              <a:rPr lang="en" sz="2000"/>
              <a:t> - List of movies, info</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rPr lang="en" sz="2000" u="sng">
                <a:solidFill>
                  <a:schemeClr val="hlink"/>
                </a:solidFill>
                <a:hlinkClick r:id="rId6"/>
              </a:rPr>
              <a:t>https://covid19.who.int/region/amro/country/us</a:t>
            </a:r>
            <a:r>
              <a:rPr lang="en" sz="2000"/>
              <a:t> - COVID-19 data</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t/>
            </a:r>
            <a:endParaRPr b="1" sz="2200"/>
          </a:p>
          <a:p>
            <a:pPr indent="0" lvl="0" marL="0" rtl="0" algn="l">
              <a:spcBef>
                <a:spcPts val="0"/>
              </a:spcBef>
              <a:spcAft>
                <a:spcPts val="0"/>
              </a:spcAft>
              <a:buClr>
                <a:schemeClr val="dk1"/>
              </a:buClr>
              <a:buSzPts val="1100"/>
              <a:buFont typeface="Arial"/>
              <a:buNone/>
            </a:pPr>
            <a:r>
              <a:t/>
            </a:r>
            <a:endParaRPr b="1" sz="2200"/>
          </a:p>
          <a:p>
            <a:pPr indent="0" lvl="0" marL="0" rtl="0" algn="l">
              <a:spcBef>
                <a:spcPts val="0"/>
              </a:spcBef>
              <a:spcAft>
                <a:spcPts val="0"/>
              </a:spcAft>
              <a:buClr>
                <a:schemeClr val="dk1"/>
              </a:buClr>
              <a:buSzPts val="1100"/>
              <a:buFont typeface="Arial"/>
              <a:buNone/>
            </a:pPr>
            <a:r>
              <a:t/>
            </a:r>
            <a:endParaRPr b="1" sz="2200"/>
          </a:p>
          <a:p>
            <a:pPr indent="0" lvl="0" marL="0" rtl="0" algn="l">
              <a:spcBef>
                <a:spcPts val="0"/>
              </a:spcBef>
              <a:spcAft>
                <a:spcPts val="0"/>
              </a:spcAft>
              <a:buClr>
                <a:schemeClr val="dk1"/>
              </a:buClr>
              <a:buSzPts val="1100"/>
              <a:buFont typeface="Arial"/>
              <a:buNone/>
            </a:pPr>
            <a:r>
              <a:t/>
            </a:r>
            <a:endParaRPr b="1" sz="2200"/>
          </a:p>
          <a:p>
            <a:pPr indent="0" lvl="0" marL="0" rtl="0" algn="l">
              <a:spcBef>
                <a:spcPts val="0"/>
              </a:spcBef>
              <a:spcAft>
                <a:spcPts val="0"/>
              </a:spcAft>
              <a:buClr>
                <a:schemeClr val="dk1"/>
              </a:buClr>
              <a:buSzPts val="1100"/>
              <a:buFont typeface="Arial"/>
              <a:buNone/>
            </a:pPr>
            <a:r>
              <a:t/>
            </a:r>
            <a:endParaRPr b="1" sz="2200"/>
          </a:p>
          <a:p>
            <a:pPr indent="0" lvl="0" marL="0" rtl="0" algn="l">
              <a:spcBef>
                <a:spcPts val="0"/>
              </a:spcBef>
              <a:spcAft>
                <a:spcPts val="0"/>
              </a:spcAft>
              <a:buClr>
                <a:schemeClr val="dk1"/>
              </a:buClr>
              <a:buSzPts val="1100"/>
              <a:buFont typeface="Arial"/>
              <a:buNone/>
            </a:pPr>
            <a:r>
              <a:t/>
            </a:r>
            <a:endParaRPr b="1" sz="2200"/>
          </a:p>
          <a:p>
            <a:pPr indent="0" lvl="0" marL="0" rtl="0" algn="l">
              <a:spcBef>
                <a:spcPts val="0"/>
              </a:spcBef>
              <a:spcAft>
                <a:spcPts val="0"/>
              </a:spcAft>
              <a:buClr>
                <a:schemeClr val="dk1"/>
              </a:buClr>
              <a:buSzPts val="1100"/>
              <a:buFont typeface="Arial"/>
              <a:buNone/>
            </a:pPr>
            <a:r>
              <a:t/>
            </a:r>
            <a:endParaRPr b="1" sz="2200"/>
          </a:p>
          <a:p>
            <a:pPr indent="0" lvl="0" marL="0" rtl="0" algn="l">
              <a:spcBef>
                <a:spcPts val="0"/>
              </a:spcBef>
              <a:spcAft>
                <a:spcPts val="0"/>
              </a:spcAft>
              <a:buNone/>
            </a:pPr>
            <a:r>
              <a:t/>
            </a:r>
            <a:endParaRPr b="1" sz="2200"/>
          </a:p>
        </p:txBody>
      </p:sp>
      <p:sp>
        <p:nvSpPr>
          <p:cNvPr id="75" name="Google Shape;75;p16"/>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813750" y="1212450"/>
            <a:ext cx="8430900" cy="53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The emergence of COVID-19 and the following pandemic undoubtedly had massive impact to society as a whole but it had a particularly </a:t>
            </a:r>
            <a:r>
              <a:rPr lang="en" sz="2000"/>
              <a:t>devastating</a:t>
            </a:r>
            <a:r>
              <a:rPr lang="en" sz="2000"/>
              <a:t> effect on social behaviors. </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rPr b="1" lang="en" sz="2200">
                <a:solidFill>
                  <a:schemeClr val="dk1"/>
                </a:solidFill>
              </a:rPr>
              <a:t>Hypothesis</a:t>
            </a:r>
            <a:endParaRPr b="1" sz="2200">
              <a:solidFill>
                <a:schemeClr val="dk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People will continue to favor streaming services over going to the movies. Ticket sales and revenue of movie theaters will not go back to its pre-pandemic days in the near future.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 sz="2200"/>
              <a:t>Null Hypothesis</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lang="en" sz="2000">
                <a:solidFill>
                  <a:schemeClr val="dk1"/>
                </a:solidFill>
              </a:rPr>
              <a:t>People will go back to the movie theaters as it used to do before the pandemic leaving streaming services behind. Ticket sales and revenue of movie theaters will go back to its pre-pandemic days in the near future.</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None/>
            </a:pPr>
            <a:r>
              <a:t/>
            </a:r>
            <a:endParaRPr b="1" sz="2200"/>
          </a:p>
        </p:txBody>
      </p:sp>
      <p:sp>
        <p:nvSpPr>
          <p:cNvPr id="81" name="Google Shape;81;p17"/>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709350" y="497825"/>
            <a:ext cx="86397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t>COVID-19 Cases in the United States</a:t>
            </a:r>
            <a:endParaRPr b="1" sz="2200"/>
          </a:p>
        </p:txBody>
      </p:sp>
      <p:pic>
        <p:nvPicPr>
          <p:cNvPr id="87" name="Google Shape;87;p18"/>
          <p:cNvPicPr preferRelativeResize="0"/>
          <p:nvPr/>
        </p:nvPicPr>
        <p:blipFill rotWithShape="1">
          <a:blip r:embed="rId3">
            <a:alphaModFix/>
          </a:blip>
          <a:srcRect b="0" l="0" r="0" t="0"/>
          <a:stretch/>
        </p:blipFill>
        <p:spPr>
          <a:xfrm>
            <a:off x="1600200" y="1092125"/>
            <a:ext cx="6858000" cy="5078350"/>
          </a:xfrm>
          <a:prstGeom prst="rect">
            <a:avLst/>
          </a:prstGeom>
          <a:noFill/>
          <a:ln>
            <a:noFill/>
          </a:ln>
        </p:spPr>
      </p:pic>
      <p:sp>
        <p:nvSpPr>
          <p:cNvPr id="88" name="Google Shape;88;p18"/>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8"/>
          <p:cNvSpPr txBox="1"/>
          <p:nvPr/>
        </p:nvSpPr>
        <p:spPr>
          <a:xfrm>
            <a:off x="851100" y="6182600"/>
            <a:ext cx="8639700" cy="9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This graph shows the weekly cases of Covid-19  in the United States between January of 2020 to the end of March of 2023. We can see a spike in cases by the end of 2020 and again at the end of 2021.</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3">
            <a:alphaModFix/>
          </a:blip>
          <a:srcRect b="0" l="0" r="0" t="0"/>
          <a:stretch/>
        </p:blipFill>
        <p:spPr>
          <a:xfrm>
            <a:off x="476550" y="1290987"/>
            <a:ext cx="4572000" cy="4572000"/>
          </a:xfrm>
          <a:prstGeom prst="rect">
            <a:avLst/>
          </a:prstGeom>
          <a:noFill/>
          <a:ln>
            <a:noFill/>
          </a:ln>
        </p:spPr>
      </p:pic>
      <p:pic>
        <p:nvPicPr>
          <p:cNvPr id="95" name="Google Shape;95;p19"/>
          <p:cNvPicPr preferRelativeResize="0"/>
          <p:nvPr/>
        </p:nvPicPr>
        <p:blipFill rotWithShape="1">
          <a:blip r:embed="rId4">
            <a:alphaModFix/>
          </a:blip>
          <a:srcRect b="0" l="0" r="0" t="0"/>
          <a:stretch/>
        </p:blipFill>
        <p:spPr>
          <a:xfrm>
            <a:off x="5048550" y="1292111"/>
            <a:ext cx="4569750" cy="4569776"/>
          </a:xfrm>
          <a:prstGeom prst="rect">
            <a:avLst/>
          </a:prstGeom>
          <a:noFill/>
          <a:ln>
            <a:noFill/>
          </a:ln>
        </p:spPr>
      </p:pic>
      <p:sp>
        <p:nvSpPr>
          <p:cNvPr id="96" name="Google Shape;96;p19"/>
          <p:cNvSpPr txBox="1"/>
          <p:nvPr/>
        </p:nvSpPr>
        <p:spPr>
          <a:xfrm>
            <a:off x="476550" y="6028450"/>
            <a:ext cx="9105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On the graph on the left: we see tickets sold from 1995-2023. We see the number of tickets sold was above 1.2 billion and rose to as high as nearly 1.6 billion. Then when the pandemic hits, it drops to below 200 million. The graph on the right shows the number of tickets sold from the start of the pandemic to today. We see a consistent rise. Whether or not it returns to pre-pandemic numbers remains to be seen.</a:t>
            </a:r>
            <a:endParaRPr sz="1600"/>
          </a:p>
        </p:txBody>
      </p:sp>
      <p:sp>
        <p:nvSpPr>
          <p:cNvPr id="97" name="Google Shape;97;p19"/>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9"/>
          <p:cNvSpPr txBox="1"/>
          <p:nvPr/>
        </p:nvSpPr>
        <p:spPr>
          <a:xfrm>
            <a:off x="1090500" y="626275"/>
            <a:ext cx="7877400" cy="83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t>Tickets Sold Per Year Pre and Post Pandemic</a:t>
            </a:r>
            <a:endParaRPr b="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rotWithShape="1">
          <a:blip r:embed="rId3">
            <a:alphaModFix/>
          </a:blip>
          <a:srcRect b="661" l="0" r="0" t="670"/>
          <a:stretch/>
        </p:blipFill>
        <p:spPr>
          <a:xfrm>
            <a:off x="1600200" y="1092125"/>
            <a:ext cx="6858000" cy="5074920"/>
          </a:xfrm>
          <a:prstGeom prst="rect">
            <a:avLst/>
          </a:prstGeom>
          <a:noFill/>
          <a:ln>
            <a:noFill/>
          </a:ln>
        </p:spPr>
      </p:pic>
      <p:sp>
        <p:nvSpPr>
          <p:cNvPr id="104" name="Google Shape;104;p20"/>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20"/>
          <p:cNvSpPr txBox="1"/>
          <p:nvPr/>
        </p:nvSpPr>
        <p:spPr>
          <a:xfrm>
            <a:off x="476550" y="6347300"/>
            <a:ext cx="9105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On this graph we can see more clearly the behavior of tickets sold (</a:t>
            </a:r>
            <a:r>
              <a:rPr lang="en" sz="1600">
                <a:solidFill>
                  <a:srgbClr val="FF0000"/>
                </a:solidFill>
              </a:rPr>
              <a:t>red line</a:t>
            </a:r>
            <a:r>
              <a:rPr lang="en" sz="1600"/>
              <a:t>) vs the covid 19 cases (</a:t>
            </a:r>
            <a:r>
              <a:rPr lang="en" sz="1600">
                <a:solidFill>
                  <a:srgbClr val="0000FF"/>
                </a:solidFill>
              </a:rPr>
              <a:t>blue graph</a:t>
            </a:r>
            <a:r>
              <a:rPr lang="en" sz="1600"/>
              <a:t>). Although there was a considerable drop on tickets sold at the beginning of the pandemic, people started going back to the movie theaters right after. </a:t>
            </a:r>
            <a:endParaRPr sz="1600"/>
          </a:p>
        </p:txBody>
      </p:sp>
      <p:sp>
        <p:nvSpPr>
          <p:cNvPr id="106" name="Google Shape;106;p20"/>
          <p:cNvSpPr txBox="1"/>
          <p:nvPr/>
        </p:nvSpPr>
        <p:spPr>
          <a:xfrm>
            <a:off x="709350" y="497825"/>
            <a:ext cx="86397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t>COVID-19 Cases in the United States</a:t>
            </a:r>
            <a:endParaRPr b="1"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txBox="1"/>
          <p:nvPr/>
        </p:nvSpPr>
        <p:spPr>
          <a:xfrm>
            <a:off x="749550" y="690525"/>
            <a:ext cx="8559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rPr>
              <a:t>How did this affect the streaming industry?</a:t>
            </a:r>
            <a:endParaRPr b="1" sz="2200">
              <a:solidFill>
                <a:schemeClr val="dk1"/>
              </a:solidFill>
            </a:endParaRPr>
          </a:p>
        </p:txBody>
      </p:sp>
      <p:sp>
        <p:nvSpPr>
          <p:cNvPr id="113" name="Google Shape;113;p21"/>
          <p:cNvSpPr txBox="1"/>
          <p:nvPr/>
        </p:nvSpPr>
        <p:spPr>
          <a:xfrm>
            <a:off x="749550" y="1576000"/>
            <a:ext cx="8559300" cy="51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The pandemic had a massive and immediate impact on streaming services. Contrary to the devastating damage the pandemic had on theater ticket revenue, it had a vastly positive effect on streaming as a whole by causing huge spikes in streaming numbers such as revenue and subscribers.</a:t>
            </a:r>
            <a:endParaRPr sz="26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The following graph shows how the revenue grew during the pandemic. Since people were home, streaming services were one of the only ways of </a:t>
            </a:r>
            <a:r>
              <a:rPr lang="en" sz="2000"/>
              <a:t>entertainment. Big blockbuster movies that were set to be released in theaters were released online instead.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Movies released throughout the pandemic, such as </a:t>
            </a:r>
            <a:r>
              <a:rPr lang="en" sz="2000">
                <a:uFill>
                  <a:noFill/>
                </a:uFill>
                <a:hlinkClick r:id="rId3"/>
              </a:rPr>
              <a:t>Godzilla vs. Kong</a:t>
            </a:r>
            <a:r>
              <a:rPr lang="en" sz="2000"/>
              <a:t>, </a:t>
            </a:r>
            <a:r>
              <a:rPr lang="en" sz="2000">
                <a:uFill>
                  <a:noFill/>
                </a:uFill>
                <a:hlinkClick r:id="rId4"/>
              </a:rPr>
              <a:t>Black Widow</a:t>
            </a:r>
            <a:r>
              <a:rPr lang="en" sz="2000"/>
              <a:t>, </a:t>
            </a:r>
            <a:r>
              <a:rPr lang="en" sz="2000">
                <a:uFill>
                  <a:noFill/>
                </a:uFill>
                <a:hlinkClick r:id="rId5"/>
              </a:rPr>
              <a:t>Raya and the Last Dragon</a:t>
            </a:r>
            <a:r>
              <a:rPr lang="en" sz="2000"/>
              <a:t> and </a:t>
            </a:r>
            <a:r>
              <a:rPr lang="en" sz="2000">
                <a:uFill>
                  <a:noFill/>
                </a:uFill>
                <a:hlinkClick r:id="rId6"/>
              </a:rPr>
              <a:t>A Quiet Place II</a:t>
            </a:r>
            <a:r>
              <a:rPr lang="en" sz="2000"/>
              <a:t>, were all available on streaming services rather than at in-person theaters(1).</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317500" lvl="0" marL="457200" rtl="0" algn="l">
              <a:spcBef>
                <a:spcPts val="0"/>
              </a:spcBef>
              <a:spcAft>
                <a:spcPts val="0"/>
              </a:spcAft>
              <a:buSzPts val="1400"/>
              <a:buAutoNum type="arabicParenBoth"/>
            </a:pPr>
            <a:r>
              <a:rPr lang="en"/>
              <a:t>:https://eagleeye.news/23311/feature/movie-theaters-become-popular-again-after-covid-19/#:~:text=Movies%20released%20throughout%20the%20pandemic,than%20at%20in%2Dperson%20theaters.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