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Proxima Nova"/>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2DD6C29-4B27-4626-B02C-A6F2C7E02ECF}">
  <a:tblStyle styleId="{12DD6C29-4B27-4626-B02C-A6F2C7E02EC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ProximaNova-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ProximaNova-bold.fntdata"/><Relationship Id="rId6" Type="http://schemas.openxmlformats.org/officeDocument/2006/relationships/notesMaster" Target="notesMasters/notesMaster1.xml"/><Relationship Id="rId18" Type="http://schemas.openxmlformats.org/officeDocument/2006/relationships/font" Target="fonts/ProximaNova-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5d737134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5d737134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Zack Greinke is not an advocate, as he thinks it causes problems in determining how to pay player’s.  Could be somewhat addressed in CBA negotiations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5e44883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5e44883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4c7751aae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4c7751aae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Believed that the more times a pitcher faces the same batter, the batter begins to have more of an advantage.</a:t>
            </a:r>
            <a:endParaRPr/>
          </a:p>
          <a:p>
            <a:pPr indent="-298450" lvl="0" marL="457200" rtl="0" algn="l">
              <a:spcBef>
                <a:spcPts val="0"/>
              </a:spcBef>
              <a:spcAft>
                <a:spcPts val="0"/>
              </a:spcAft>
              <a:buSzPts val="1100"/>
              <a:buChar char="-"/>
            </a:pPr>
            <a:r>
              <a:rPr lang="en"/>
              <a:t>First inning is typically highest scoring… Use closer to shut down top of opposing team’s lineup.</a:t>
            </a:r>
            <a:endParaRPr/>
          </a:p>
          <a:p>
            <a:pPr indent="-298450" lvl="0" marL="457200" rtl="0" algn="l">
              <a:spcBef>
                <a:spcPts val="0"/>
              </a:spcBef>
              <a:spcAft>
                <a:spcPts val="0"/>
              </a:spcAft>
              <a:buSzPts val="1100"/>
              <a:buChar char="-"/>
            </a:pPr>
            <a:r>
              <a:rPr lang="en"/>
              <a:t>Tampa used this strategy in 2018, where they would start players like Sergio Romo, Ryne Stanek, and Diego Castillo, who have been relievers their whole career. As you can see in the screenshot, Ryan Yarbrough was second on the team in innings pitched with 147, but only started 6 games.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5bfd0762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5bfd0762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Hitters not used to seeing different pitchers every time up to bat.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4c7751aae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4c7751aae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Tampa Bay Rays finished the 2018 season with a 90-72 record, and failed to </a:t>
            </a:r>
            <a:r>
              <a:rPr lang="en"/>
              <a:t>make</a:t>
            </a:r>
            <a:r>
              <a:rPr lang="en"/>
              <a:t> the playoffs.</a:t>
            </a:r>
            <a:endParaRPr/>
          </a:p>
          <a:p>
            <a:pPr indent="-298450" lvl="0" marL="457200" rtl="0" algn="l">
              <a:spcBef>
                <a:spcPts val="0"/>
              </a:spcBef>
              <a:spcAft>
                <a:spcPts val="0"/>
              </a:spcAft>
              <a:buSzPts val="1100"/>
              <a:buChar char="-"/>
            </a:pPr>
            <a:r>
              <a:rPr lang="en"/>
              <a:t>Lower ERA could also be accredited to Blake Snell, the Cy Young winner being phenomenal down the stretch.</a:t>
            </a:r>
            <a:endParaRPr/>
          </a:p>
          <a:p>
            <a:pPr indent="-298450" lvl="0" marL="457200" rtl="0" algn="l">
              <a:spcBef>
                <a:spcPts val="0"/>
              </a:spcBef>
              <a:spcAft>
                <a:spcPts val="0"/>
              </a:spcAft>
              <a:buSzPts val="1100"/>
              <a:buChar char="-"/>
            </a:pPr>
            <a:r>
              <a:rPr lang="en"/>
              <a:t>A lot of teams followed by trying out the opener strategy at the end of the 2018 season. Liam Hendricks, an all star closer was primarily used as an opener for the Oakland A’s during this time, and was used in this role in the AL wild card game, which they ended up losing.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5d73713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5d73713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4c7751aae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4c7751aae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4c7751aae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4c7751aae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5c6cf1a6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5c6cf1a6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5e448837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5e448837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Final Project Presentation:</a:t>
            </a:r>
            <a:endParaRPr/>
          </a:p>
          <a:p>
            <a:pPr indent="0" lvl="0" marL="0" rtl="0" algn="l">
              <a:spcBef>
                <a:spcPts val="0"/>
              </a:spcBef>
              <a:spcAft>
                <a:spcPts val="0"/>
              </a:spcAft>
              <a:buNone/>
            </a:pPr>
            <a:r>
              <a:rPr lang="en"/>
              <a:t>Opener Strategy in the MLB</a:t>
            </a:r>
            <a:endParaRPr/>
          </a:p>
        </p:txBody>
      </p:sp>
      <p:sp>
        <p:nvSpPr>
          <p:cNvPr id="60" name="Google Shape;60;p13"/>
          <p:cNvSpPr txBox="1"/>
          <p:nvPr>
            <p:ph idx="1" type="subTitle"/>
          </p:nvPr>
        </p:nvSpPr>
        <p:spPr>
          <a:xfrm>
            <a:off x="598088" y="3066288"/>
            <a:ext cx="8222100" cy="432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By Jack Byrne and Harry Svendsgaard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22" name="Google Shape;12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Opener has not been used enough to confidently determine if it is beneficial or not</a:t>
            </a:r>
            <a:endParaRPr/>
          </a:p>
          <a:p>
            <a:pPr indent="-342900" lvl="0" marL="457200" rtl="0" algn="l">
              <a:lnSpc>
                <a:spcPct val="150000"/>
              </a:lnSpc>
              <a:spcBef>
                <a:spcPts val="0"/>
              </a:spcBef>
              <a:spcAft>
                <a:spcPts val="0"/>
              </a:spcAft>
              <a:buSzPts val="1800"/>
              <a:buChar char="-"/>
            </a:pPr>
            <a:r>
              <a:rPr lang="en"/>
              <a:t>Different teams have had success using the opener strategy</a:t>
            </a:r>
            <a:endParaRPr/>
          </a:p>
          <a:p>
            <a:pPr indent="-342900" lvl="0" marL="457200" rtl="0" algn="l">
              <a:lnSpc>
                <a:spcPct val="150000"/>
              </a:lnSpc>
              <a:spcBef>
                <a:spcPts val="0"/>
              </a:spcBef>
              <a:spcAft>
                <a:spcPts val="0"/>
              </a:spcAft>
              <a:buSzPts val="1800"/>
              <a:buChar char="-"/>
            </a:pPr>
            <a:r>
              <a:rPr lang="en"/>
              <a:t>Mixed emotions on the strategy in the league</a:t>
            </a:r>
            <a:endParaRPr/>
          </a:p>
          <a:p>
            <a:pPr indent="0" lvl="0" marL="0" rtl="0" algn="l">
              <a:lnSpc>
                <a:spcPct val="150000"/>
              </a:lnSpc>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Score Predictions</a:t>
            </a:r>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xScore: gives expected score given other factors in the game</a:t>
            </a:r>
            <a:endParaRPr/>
          </a:p>
          <a:p>
            <a:pPr indent="-317500" lvl="1" marL="914400" rtl="0" algn="l">
              <a:spcBef>
                <a:spcPts val="0"/>
              </a:spcBef>
              <a:spcAft>
                <a:spcPts val="0"/>
              </a:spcAft>
              <a:buSzPts val="1400"/>
              <a:buChar char="○"/>
            </a:pPr>
            <a:r>
              <a:rPr lang="en"/>
              <a:t>Sometimes the score doesn’t reflect how the game went</a:t>
            </a:r>
            <a:endParaRPr/>
          </a:p>
          <a:p>
            <a:pPr indent="-317500" lvl="1" marL="914400" rtl="0" algn="l">
              <a:spcBef>
                <a:spcPts val="0"/>
              </a:spcBef>
              <a:spcAft>
                <a:spcPts val="0"/>
              </a:spcAft>
              <a:buSzPts val="1400"/>
              <a:buChar char="○"/>
            </a:pPr>
            <a:r>
              <a:rPr lang="en"/>
              <a:t>Example: goals vs xG in soccer</a:t>
            </a:r>
            <a:endParaRPr/>
          </a:p>
          <a:p>
            <a:pPr indent="-317500" lvl="1" marL="914400" rtl="0" algn="l">
              <a:spcBef>
                <a:spcPts val="0"/>
              </a:spcBef>
              <a:spcAft>
                <a:spcPts val="0"/>
              </a:spcAft>
              <a:buSzPts val="1400"/>
              <a:buChar char="○"/>
            </a:pPr>
            <a:r>
              <a:rPr lang="en"/>
              <a:t>Very complex calculations due to variability in different sports</a:t>
            </a:r>
            <a:endParaRPr/>
          </a:p>
          <a:p>
            <a:pPr indent="-317500" lvl="1" marL="914400" rtl="0" algn="l">
              <a:spcBef>
                <a:spcPts val="0"/>
              </a:spcBef>
              <a:spcAft>
                <a:spcPts val="0"/>
              </a:spcAft>
              <a:buSzPts val="1400"/>
              <a:buChar char="○"/>
            </a:pPr>
            <a:r>
              <a:rPr lang="en"/>
              <a:t>Takes into account different factors for each sport</a:t>
            </a:r>
            <a:endParaRPr/>
          </a:p>
          <a:p>
            <a:pPr indent="-342900" lvl="0" marL="457200" rtl="0" algn="l">
              <a:spcBef>
                <a:spcPts val="0"/>
              </a:spcBef>
              <a:spcAft>
                <a:spcPts val="0"/>
              </a:spcAft>
              <a:buSzPts val="1800"/>
              <a:buChar char="●"/>
            </a:pPr>
            <a:r>
              <a:rPr lang="en"/>
              <a:t>Our game predictions compared to xScore:</a:t>
            </a:r>
            <a:endParaRPr/>
          </a:p>
          <a:p>
            <a:pPr indent="-317500" lvl="1" marL="914400" rtl="0" algn="l">
              <a:spcBef>
                <a:spcPts val="0"/>
              </a:spcBef>
              <a:spcAft>
                <a:spcPts val="0"/>
              </a:spcAft>
              <a:buSzPts val="1400"/>
              <a:buChar char="○"/>
            </a:pPr>
            <a:r>
              <a:rPr lang="en"/>
              <a:t>Best 3 in MSE: Harry, Jack, Dr. Sabin</a:t>
            </a:r>
            <a:endParaRPr/>
          </a:p>
          <a:p>
            <a:pPr indent="-317500" lvl="1" marL="914400" rtl="0" algn="l">
              <a:spcBef>
                <a:spcPts val="0"/>
              </a:spcBef>
              <a:spcAft>
                <a:spcPts val="0"/>
              </a:spcAft>
              <a:buSzPts val="1400"/>
              <a:buChar char="○"/>
            </a:pPr>
            <a:r>
              <a:rPr lang="en"/>
              <a:t>Best 3 in MAE: Jack, Harry, Dr. Sabin</a:t>
            </a:r>
            <a:endParaRPr/>
          </a:p>
          <a:p>
            <a:pPr indent="-342900" lvl="0" marL="457200" rtl="0" algn="l">
              <a:spcBef>
                <a:spcPts val="0"/>
              </a:spcBef>
              <a:spcAft>
                <a:spcPts val="0"/>
              </a:spcAft>
              <a:buSzPts val="1800"/>
              <a:buChar char="●"/>
            </a:pPr>
            <a:r>
              <a:rPr lang="en"/>
              <a:t>Comparing predictions to xScore is more representative of true ability to predict a game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6" name="Google Shape;66;p14"/>
          <p:cNvSpPr txBox="1"/>
          <p:nvPr>
            <p:ph idx="1" type="body"/>
          </p:nvPr>
        </p:nvSpPr>
        <p:spPr>
          <a:xfrm>
            <a:off x="0" y="1243875"/>
            <a:ext cx="4803900" cy="3535200"/>
          </a:xfrm>
          <a:prstGeom prst="rect">
            <a:avLst/>
          </a:prstGeom>
        </p:spPr>
        <p:txBody>
          <a:bodyPr anchorCtr="0" anchor="t" bIns="91425" lIns="91425" spcFirstLastPara="1" rIns="91425" wrap="square" tIns="91425">
            <a:noAutofit/>
          </a:bodyPr>
          <a:lstStyle/>
          <a:p>
            <a:pPr indent="-336232" lvl="0" marL="457200" rtl="0" algn="l">
              <a:lnSpc>
                <a:spcPct val="200000"/>
              </a:lnSpc>
              <a:spcBef>
                <a:spcPts val="0"/>
              </a:spcBef>
              <a:spcAft>
                <a:spcPts val="0"/>
              </a:spcAft>
              <a:buSzPts val="1695"/>
              <a:buChar char="-"/>
            </a:pPr>
            <a:r>
              <a:rPr lang="en" sz="1695"/>
              <a:t>Refers to the use of a non-starting pitcher to get the first outs of the game</a:t>
            </a:r>
            <a:endParaRPr sz="1695"/>
          </a:p>
          <a:p>
            <a:pPr indent="-336232" lvl="0" marL="457200" rtl="0" algn="l">
              <a:lnSpc>
                <a:spcPct val="200000"/>
              </a:lnSpc>
              <a:spcBef>
                <a:spcPts val="0"/>
              </a:spcBef>
              <a:spcAft>
                <a:spcPts val="0"/>
              </a:spcAft>
              <a:buSzPts val="1695"/>
              <a:buChar char="-"/>
            </a:pPr>
            <a:r>
              <a:rPr lang="en" sz="1695"/>
              <a:t>Replaced by a long reliever or typical starting pitcher</a:t>
            </a:r>
            <a:endParaRPr sz="1385"/>
          </a:p>
          <a:p>
            <a:pPr indent="-336232" lvl="0" marL="457200" rtl="0" algn="l">
              <a:lnSpc>
                <a:spcPct val="200000"/>
              </a:lnSpc>
              <a:spcBef>
                <a:spcPts val="0"/>
              </a:spcBef>
              <a:spcAft>
                <a:spcPts val="0"/>
              </a:spcAft>
              <a:buSzPts val="1695"/>
              <a:buChar char="-"/>
            </a:pPr>
            <a:r>
              <a:rPr lang="en" sz="1695"/>
              <a:t>Strategy became most popular in 2018 with the Tampa Bay Rays</a:t>
            </a:r>
            <a:endParaRPr sz="1695"/>
          </a:p>
        </p:txBody>
      </p:sp>
      <p:pic>
        <p:nvPicPr>
          <p:cNvPr id="67" name="Google Shape;67;p14"/>
          <p:cNvPicPr preferRelativeResize="0"/>
          <p:nvPr/>
        </p:nvPicPr>
        <p:blipFill>
          <a:blip r:embed="rId3">
            <a:alphaModFix/>
          </a:blip>
          <a:stretch>
            <a:fillRect/>
          </a:stretch>
        </p:blipFill>
        <p:spPr>
          <a:xfrm>
            <a:off x="4803900" y="604181"/>
            <a:ext cx="4340100" cy="32789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36232" lvl="0" marL="457200" rtl="0" algn="l">
              <a:lnSpc>
                <a:spcPct val="150000"/>
              </a:lnSpc>
              <a:spcBef>
                <a:spcPts val="0"/>
              </a:spcBef>
              <a:spcAft>
                <a:spcPts val="0"/>
              </a:spcAft>
              <a:buSzPts val="1695"/>
              <a:buChar char="-"/>
            </a:pPr>
            <a:r>
              <a:rPr lang="en" sz="1695"/>
              <a:t>Used to potentially lock a team into a lineup that is less favorable against the pitcher that will come in after the opener</a:t>
            </a:r>
            <a:endParaRPr sz="1695"/>
          </a:p>
          <a:p>
            <a:pPr indent="-336232" lvl="1" marL="914400" rtl="0" algn="l">
              <a:lnSpc>
                <a:spcPct val="150000"/>
              </a:lnSpc>
              <a:spcBef>
                <a:spcPts val="0"/>
              </a:spcBef>
              <a:spcAft>
                <a:spcPts val="0"/>
              </a:spcAft>
              <a:buSzPts val="1695"/>
              <a:buChar char="-"/>
            </a:pPr>
            <a:r>
              <a:rPr lang="en" sz="1285"/>
              <a:t>Teams play their right handed pitcher lineup because of opener and team brings on left handed pitcher after opener</a:t>
            </a:r>
            <a:endParaRPr sz="1695"/>
          </a:p>
          <a:p>
            <a:pPr indent="-361632" lvl="0" marL="457200" rtl="0" algn="l">
              <a:lnSpc>
                <a:spcPct val="150000"/>
              </a:lnSpc>
              <a:spcBef>
                <a:spcPts val="0"/>
              </a:spcBef>
              <a:spcAft>
                <a:spcPts val="0"/>
              </a:spcAft>
              <a:buSzPts val="2095"/>
              <a:buChar char="-"/>
            </a:pPr>
            <a:r>
              <a:rPr lang="en" sz="1685"/>
              <a:t>Throw off timing of first few batters (typically most dangerous hitters)</a:t>
            </a:r>
            <a:endParaRPr sz="1685"/>
          </a:p>
          <a:p>
            <a:pPr indent="-335597" lvl="0" marL="457200" rtl="0" algn="l">
              <a:lnSpc>
                <a:spcPct val="150000"/>
              </a:lnSpc>
              <a:spcBef>
                <a:spcPts val="0"/>
              </a:spcBef>
              <a:spcAft>
                <a:spcPts val="0"/>
              </a:spcAft>
              <a:buSzPts val="1685"/>
              <a:buChar char="-"/>
            </a:pPr>
            <a:r>
              <a:rPr lang="en" sz="1685"/>
              <a:t>Allows the typical starter to begin work against the weaker part of the lineup</a:t>
            </a:r>
            <a:endParaRPr sz="1685"/>
          </a:p>
          <a:p>
            <a:pPr indent="-335597" lvl="0" marL="457200" rtl="0" algn="l">
              <a:lnSpc>
                <a:spcPct val="150000"/>
              </a:lnSpc>
              <a:spcBef>
                <a:spcPts val="0"/>
              </a:spcBef>
              <a:spcAft>
                <a:spcPts val="0"/>
              </a:spcAft>
              <a:buSzPts val="1685"/>
              <a:buChar char="-"/>
            </a:pPr>
            <a:r>
              <a:rPr lang="en" sz="1685"/>
              <a:t>Financial perspective, it allows teams to get more out of lower salary relievers, and less starts/decisions for the guys that make more money</a:t>
            </a:r>
            <a:endParaRPr sz="1685"/>
          </a:p>
          <a:p>
            <a:pPr indent="0" lvl="0" marL="0" rtl="0" algn="l">
              <a:lnSpc>
                <a:spcPct val="150000"/>
              </a:lnSpc>
              <a:spcBef>
                <a:spcPts val="1200"/>
              </a:spcBef>
              <a:spcAft>
                <a:spcPts val="1200"/>
              </a:spcAft>
              <a:buNone/>
            </a:pPr>
            <a:r>
              <a:t/>
            </a:r>
            <a:endParaRPr sz="128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from Various Teams</a:t>
            </a:r>
            <a:endParaRPr/>
          </a:p>
        </p:txBody>
      </p:sp>
      <p:sp>
        <p:nvSpPr>
          <p:cNvPr id="79" name="Google Shape;79;p16"/>
          <p:cNvSpPr txBox="1"/>
          <p:nvPr>
            <p:ph idx="1" type="body"/>
          </p:nvPr>
        </p:nvSpPr>
        <p:spPr>
          <a:xfrm>
            <a:off x="311700" y="2342500"/>
            <a:ext cx="4607700" cy="2452500"/>
          </a:xfrm>
          <a:prstGeom prst="rect">
            <a:avLst/>
          </a:prstGeom>
        </p:spPr>
        <p:txBody>
          <a:bodyPr anchorCtr="0" anchor="t" bIns="91425" lIns="91425" spcFirstLastPara="1" rIns="91425" wrap="square" tIns="91425">
            <a:normAutofit fontScale="92500" lnSpcReduction="20000"/>
          </a:bodyPr>
          <a:lstStyle/>
          <a:p>
            <a:pPr indent="-334327" lvl="0" marL="457200" rtl="0" algn="l">
              <a:lnSpc>
                <a:spcPct val="150000"/>
              </a:lnSpc>
              <a:spcBef>
                <a:spcPts val="0"/>
              </a:spcBef>
              <a:spcAft>
                <a:spcPts val="0"/>
              </a:spcAft>
              <a:buSzPct val="100000"/>
              <a:buChar char="-"/>
            </a:pPr>
            <a:r>
              <a:rPr lang="en"/>
              <a:t>Yankees used Chad Green in 15 opener scenarios and won 11 of the games he opened</a:t>
            </a:r>
            <a:endParaRPr/>
          </a:p>
          <a:p>
            <a:pPr indent="-334327" lvl="0" marL="457200" rtl="0" algn="l">
              <a:lnSpc>
                <a:spcPct val="150000"/>
              </a:lnSpc>
              <a:spcBef>
                <a:spcPts val="0"/>
              </a:spcBef>
              <a:spcAft>
                <a:spcPts val="0"/>
              </a:spcAft>
              <a:buSzPct val="100000"/>
              <a:buChar char="-"/>
            </a:pPr>
            <a:r>
              <a:rPr lang="en"/>
              <a:t>Angels threw a combined no hitter in 2019 using Taylor Cole to work the first two innings, and Felix Pena to go the last seven</a:t>
            </a:r>
            <a:endParaRPr/>
          </a:p>
        </p:txBody>
      </p:sp>
      <p:pic>
        <p:nvPicPr>
          <p:cNvPr id="80" name="Google Shape;80;p16"/>
          <p:cNvPicPr preferRelativeResize="0"/>
          <p:nvPr/>
        </p:nvPicPr>
        <p:blipFill>
          <a:blip r:embed="rId3">
            <a:alphaModFix/>
          </a:blip>
          <a:stretch>
            <a:fillRect/>
          </a:stretch>
        </p:blipFill>
        <p:spPr>
          <a:xfrm>
            <a:off x="4782532" y="2342500"/>
            <a:ext cx="4361469" cy="2639824"/>
          </a:xfrm>
          <a:prstGeom prst="rect">
            <a:avLst/>
          </a:prstGeom>
          <a:noFill/>
          <a:ln>
            <a:noFill/>
          </a:ln>
        </p:spPr>
      </p:pic>
      <p:sp>
        <p:nvSpPr>
          <p:cNvPr id="81" name="Google Shape;81;p16"/>
          <p:cNvSpPr txBox="1"/>
          <p:nvPr/>
        </p:nvSpPr>
        <p:spPr>
          <a:xfrm>
            <a:off x="311700" y="1141888"/>
            <a:ext cx="8703300" cy="12006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Rays team ERA was lower when using an opener</a:t>
            </a:r>
            <a:endParaRPr sz="1800">
              <a:solidFill>
                <a:schemeClr val="accent3"/>
              </a:solidFill>
              <a:latin typeface="Proxima Nova"/>
              <a:ea typeface="Proxima Nova"/>
              <a:cs typeface="Proxima Nova"/>
              <a:sym typeface="Proxima Nova"/>
            </a:endParaRPr>
          </a:p>
          <a:p>
            <a:pPr indent="-317500" lvl="1" marL="914400" rtl="0" algn="l">
              <a:lnSpc>
                <a:spcPct val="150000"/>
              </a:lnSpc>
              <a:spcBef>
                <a:spcPts val="0"/>
              </a:spcBef>
              <a:spcAft>
                <a:spcPts val="0"/>
              </a:spcAft>
              <a:buClr>
                <a:schemeClr val="accent3"/>
              </a:buClr>
              <a:buSzPts val="1400"/>
              <a:buFont typeface="Proxima Nova"/>
              <a:buChar char="-"/>
            </a:pPr>
            <a:r>
              <a:rPr lang="en">
                <a:solidFill>
                  <a:schemeClr val="accent3"/>
                </a:solidFill>
                <a:latin typeface="Proxima Nova"/>
                <a:ea typeface="Proxima Nova"/>
                <a:cs typeface="Proxima Nova"/>
                <a:sym typeface="Proxima Nova"/>
              </a:rPr>
              <a:t>Openers had 3.97 ERA in 93 innings pitched, compared to the 4.15 league average</a:t>
            </a:r>
            <a:endParaRPr>
              <a:solidFill>
                <a:schemeClr val="accent3"/>
              </a:solidFill>
              <a:latin typeface="Proxima Nova"/>
              <a:ea typeface="Proxima Nova"/>
              <a:cs typeface="Proxima Nova"/>
              <a:sym typeface="Proxima Nova"/>
            </a:endParaRPr>
          </a:p>
          <a:p>
            <a:pPr indent="-342900" lvl="0" marL="457200" rtl="0" algn="l">
              <a:lnSpc>
                <a:spcPct val="150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Oakland A’s used strategy for 9 games, posting a 4-5 record with a 1.86 ERA</a:t>
            </a:r>
            <a:endParaRPr>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wOBA Overview</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Use wOBA to determine how useful the the opener strategy is</a:t>
            </a:r>
            <a:endParaRPr/>
          </a:p>
          <a:p>
            <a:pPr indent="-342900" lvl="0" marL="457200" rtl="0" algn="l">
              <a:lnSpc>
                <a:spcPct val="150000"/>
              </a:lnSpc>
              <a:spcBef>
                <a:spcPts val="0"/>
              </a:spcBef>
              <a:spcAft>
                <a:spcPts val="0"/>
              </a:spcAft>
              <a:buSzPts val="1800"/>
              <a:buChar char="-"/>
            </a:pPr>
            <a:r>
              <a:rPr lang="en"/>
              <a:t>Measures a player’s overall offensive contributions per plate appearance </a:t>
            </a:r>
            <a:endParaRPr/>
          </a:p>
        </p:txBody>
      </p:sp>
      <p:pic>
        <p:nvPicPr>
          <p:cNvPr id="88" name="Google Shape;88;p17"/>
          <p:cNvPicPr preferRelativeResize="0"/>
          <p:nvPr/>
        </p:nvPicPr>
        <p:blipFill>
          <a:blip r:embed="rId3">
            <a:alphaModFix/>
          </a:blip>
          <a:stretch>
            <a:fillRect/>
          </a:stretch>
        </p:blipFill>
        <p:spPr>
          <a:xfrm>
            <a:off x="146550" y="2179325"/>
            <a:ext cx="6345251" cy="2267175"/>
          </a:xfrm>
          <a:prstGeom prst="rect">
            <a:avLst/>
          </a:prstGeom>
          <a:noFill/>
          <a:ln>
            <a:noFill/>
          </a:ln>
        </p:spPr>
      </p:pic>
      <p:pic>
        <p:nvPicPr>
          <p:cNvPr id="89" name="Google Shape;89;p17"/>
          <p:cNvPicPr preferRelativeResize="0"/>
          <p:nvPr/>
        </p:nvPicPr>
        <p:blipFill>
          <a:blip r:embed="rId4">
            <a:alphaModFix/>
          </a:blip>
          <a:stretch>
            <a:fillRect/>
          </a:stretch>
        </p:blipFill>
        <p:spPr>
          <a:xfrm>
            <a:off x="6660500" y="2372572"/>
            <a:ext cx="2332725" cy="976200"/>
          </a:xfrm>
          <a:prstGeom prst="rect">
            <a:avLst/>
          </a:prstGeom>
          <a:noFill/>
          <a:ln>
            <a:noFill/>
          </a:ln>
        </p:spPr>
      </p:pic>
      <p:pic>
        <p:nvPicPr>
          <p:cNvPr id="90" name="Google Shape;90;p17"/>
          <p:cNvPicPr preferRelativeResize="0"/>
          <p:nvPr/>
        </p:nvPicPr>
        <p:blipFill>
          <a:blip r:embed="rId5">
            <a:alphaModFix/>
          </a:blip>
          <a:stretch>
            <a:fillRect/>
          </a:stretch>
        </p:blipFill>
        <p:spPr>
          <a:xfrm>
            <a:off x="6668813" y="3470296"/>
            <a:ext cx="2316082" cy="976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Times Faced wOBA (2021)</a:t>
            </a:r>
            <a:endParaRPr/>
          </a:p>
        </p:txBody>
      </p:sp>
      <p:sp>
        <p:nvSpPr>
          <p:cNvPr id="96" name="Google Shape;96;p18"/>
          <p:cNvSpPr txBox="1"/>
          <p:nvPr>
            <p:ph idx="1" type="body"/>
          </p:nvPr>
        </p:nvSpPr>
        <p:spPr>
          <a:xfrm>
            <a:off x="311700" y="1152475"/>
            <a:ext cx="5810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wOBA is scaled like OBP</a:t>
            </a:r>
            <a:endParaRPr/>
          </a:p>
          <a:p>
            <a:pPr indent="-342900" lvl="0" marL="457200" rtl="0" algn="l">
              <a:spcBef>
                <a:spcPts val="1200"/>
              </a:spcBef>
              <a:spcAft>
                <a:spcPts val="0"/>
              </a:spcAft>
              <a:buSzPts val="1800"/>
              <a:buChar char="●"/>
            </a:pPr>
            <a:r>
              <a:rPr lang="en"/>
              <a:t>First PA: .319</a:t>
            </a:r>
            <a:endParaRPr/>
          </a:p>
          <a:p>
            <a:pPr indent="-342900" lvl="0" marL="457200" rtl="0" algn="l">
              <a:spcBef>
                <a:spcPts val="0"/>
              </a:spcBef>
              <a:spcAft>
                <a:spcPts val="0"/>
              </a:spcAft>
              <a:buSzPts val="1800"/>
              <a:buChar char="●"/>
            </a:pPr>
            <a:r>
              <a:rPr lang="en"/>
              <a:t>Second PA: .331</a:t>
            </a:r>
            <a:endParaRPr/>
          </a:p>
          <a:p>
            <a:pPr indent="-342900" lvl="0" marL="457200" rtl="0" algn="l">
              <a:spcBef>
                <a:spcPts val="0"/>
              </a:spcBef>
              <a:spcAft>
                <a:spcPts val="0"/>
              </a:spcAft>
              <a:buSzPts val="1800"/>
              <a:buChar char="●"/>
            </a:pPr>
            <a:r>
              <a:rPr lang="en"/>
              <a:t>Third PA: .343</a:t>
            </a:r>
            <a:endParaRPr/>
          </a:p>
          <a:p>
            <a:pPr indent="-342900" lvl="0" marL="457200" rtl="0" algn="l">
              <a:spcBef>
                <a:spcPts val="0"/>
              </a:spcBef>
              <a:spcAft>
                <a:spcPts val="0"/>
              </a:spcAft>
              <a:buSzPts val="1800"/>
              <a:buChar char="●"/>
            </a:pPr>
            <a:r>
              <a:rPr lang="en"/>
              <a:t>Fourth PA: .317</a:t>
            </a:r>
            <a:endParaRPr/>
          </a:p>
          <a:p>
            <a:pPr indent="0" lvl="0" marL="0" rtl="0" algn="l">
              <a:spcBef>
                <a:spcPts val="1200"/>
              </a:spcBef>
              <a:spcAft>
                <a:spcPts val="0"/>
              </a:spcAft>
              <a:buNone/>
            </a:pPr>
            <a:r>
              <a:t/>
            </a:r>
            <a:endParaRPr/>
          </a:p>
          <a:p>
            <a:pPr indent="0" lvl="0" marL="0" rtl="0" algn="l">
              <a:lnSpc>
                <a:spcPct val="100000"/>
              </a:lnSpc>
              <a:spcBef>
                <a:spcPts val="1200"/>
              </a:spcBef>
              <a:spcAft>
                <a:spcPts val="0"/>
              </a:spcAft>
              <a:buNone/>
            </a:pPr>
            <a:r>
              <a:rPr lang="en">
                <a:solidFill>
                  <a:srgbClr val="000000"/>
                </a:solidFill>
              </a:rPr>
              <a:t>Statcast pitch by pitch data from 2021 season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Third Time Through wOBAs</a:t>
            </a:r>
            <a:endParaRPr/>
          </a:p>
        </p:txBody>
      </p:sp>
      <p:graphicFrame>
        <p:nvGraphicFramePr>
          <p:cNvPr id="102" name="Google Shape;102;p19"/>
          <p:cNvGraphicFramePr/>
          <p:nvPr/>
        </p:nvGraphicFramePr>
        <p:xfrm>
          <a:off x="690750" y="1017725"/>
          <a:ext cx="3000000" cy="3000000"/>
        </p:xfrm>
        <a:graphic>
          <a:graphicData uri="http://schemas.openxmlformats.org/drawingml/2006/table">
            <a:tbl>
              <a:tblPr>
                <a:noFill/>
                <a:tableStyleId>{12DD6C29-4B27-4626-B02C-A6F2C7E02ECF}</a:tableStyleId>
              </a:tblPr>
              <a:tblGrid>
                <a:gridCol w="1849875"/>
                <a:gridCol w="729900"/>
                <a:gridCol w="839025"/>
                <a:gridCol w="838375"/>
              </a:tblGrid>
              <a:tr h="381975">
                <a:tc>
                  <a:txBody>
                    <a:bodyPr/>
                    <a:lstStyle/>
                    <a:p>
                      <a:pPr indent="0" lvl="0" marL="0" rtl="0" algn="l">
                        <a:spcBef>
                          <a:spcPts val="0"/>
                        </a:spcBef>
                        <a:spcAft>
                          <a:spcPts val="0"/>
                        </a:spcAft>
                        <a:buNone/>
                      </a:pPr>
                      <a:r>
                        <a:rPr lang="en"/>
                        <a:t>Batting Order Spot</a:t>
                      </a:r>
                      <a:endParaRPr/>
                    </a:p>
                  </a:txBody>
                  <a:tcPr marT="91425" marB="91425" marR="91425" marL="91425"/>
                </a:tc>
                <a:tc>
                  <a:txBody>
                    <a:bodyPr/>
                    <a:lstStyle/>
                    <a:p>
                      <a:pPr indent="0" lvl="0" marL="0" rtl="0" algn="l">
                        <a:spcBef>
                          <a:spcPts val="0"/>
                        </a:spcBef>
                        <a:spcAft>
                          <a:spcPts val="0"/>
                        </a:spcAft>
                        <a:buNone/>
                      </a:pPr>
                      <a:r>
                        <a:rPr lang="en"/>
                        <a:t>wOBA</a:t>
                      </a:r>
                      <a:endParaRPr/>
                    </a:p>
                  </a:txBody>
                  <a:tcPr marT="91425" marB="91425" marR="91425" marL="91425"/>
                </a:tc>
                <a:tc>
                  <a:txBody>
                    <a:bodyPr/>
                    <a:lstStyle/>
                    <a:p>
                      <a:pPr indent="0" lvl="0" marL="0" rtl="0" algn="l">
                        <a:spcBef>
                          <a:spcPts val="0"/>
                        </a:spcBef>
                        <a:spcAft>
                          <a:spcPts val="0"/>
                        </a:spcAft>
                        <a:buNone/>
                      </a:pPr>
                      <a:r>
                        <a:rPr lang="en"/>
                        <a:t>PAs</a:t>
                      </a:r>
                      <a:endParaRPr/>
                    </a:p>
                  </a:txBody>
                  <a:tcPr marT="91425" marB="91425" marR="91425" marL="91425"/>
                </a:tc>
                <a:tc>
                  <a:txBody>
                    <a:bodyPr/>
                    <a:lstStyle/>
                    <a:p>
                      <a:pPr indent="0" lvl="0" marL="0" rtl="0" algn="l">
                        <a:spcBef>
                          <a:spcPts val="0"/>
                        </a:spcBef>
                        <a:spcAft>
                          <a:spcPts val="0"/>
                        </a:spcAft>
                        <a:buNone/>
                      </a:pPr>
                      <a:r>
                        <a:rPr lang="en"/>
                        <a:t>Weight</a:t>
                      </a:r>
                      <a:endParaRPr/>
                    </a:p>
                  </a:txBody>
                  <a:tcPr marT="91425" marB="91425" marR="91425" marL="91425"/>
                </a:tc>
              </a:tr>
              <a:tr h="396200">
                <a:tc>
                  <a:txBody>
                    <a:bodyPr/>
                    <a:lstStyle/>
                    <a:p>
                      <a:pPr indent="0" lvl="0" marL="0" rtl="0" algn="r">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.341</a:t>
                      </a:r>
                      <a:endParaRPr/>
                    </a:p>
                  </a:txBody>
                  <a:tcPr marT="91425" marB="91425" marR="91425" marL="91425"/>
                </a:tc>
                <a:tc>
                  <a:txBody>
                    <a:bodyPr/>
                    <a:lstStyle/>
                    <a:p>
                      <a:pPr indent="0" lvl="0" marL="0" rtl="0" algn="l">
                        <a:spcBef>
                          <a:spcPts val="0"/>
                        </a:spcBef>
                        <a:spcAft>
                          <a:spcPts val="0"/>
                        </a:spcAft>
                        <a:buNone/>
                      </a:pPr>
                      <a:r>
                        <a:rPr lang="en"/>
                        <a:t>3819</a:t>
                      </a:r>
                      <a:endParaRPr/>
                    </a:p>
                  </a:txBody>
                  <a:tcPr marT="91425" marB="91425" marR="91425" marL="91425"/>
                </a:tc>
                <a:tc>
                  <a:txBody>
                    <a:bodyPr/>
                    <a:lstStyle/>
                    <a:p>
                      <a:pPr indent="0" lvl="0" marL="0" rtl="0" algn="l">
                        <a:spcBef>
                          <a:spcPts val="0"/>
                        </a:spcBef>
                        <a:spcAft>
                          <a:spcPts val="0"/>
                        </a:spcAft>
                        <a:buNone/>
                      </a:pPr>
                      <a:r>
                        <a:rPr lang="en"/>
                        <a:t>1301</a:t>
                      </a:r>
                      <a:endParaRPr/>
                    </a:p>
                  </a:txBody>
                  <a:tcPr marT="91425" marB="91425" marR="91425" marL="91425"/>
                </a:tc>
              </a:tr>
              <a:tr h="396200">
                <a:tc>
                  <a:txBody>
                    <a:bodyPr/>
                    <a:lstStyle/>
                    <a:p>
                      <a:pPr indent="0" lvl="0" marL="0" rtl="0" algn="r">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.359</a:t>
                      </a:r>
                      <a:endParaRPr/>
                    </a:p>
                  </a:txBody>
                  <a:tcPr marT="91425" marB="91425" marR="91425" marL="91425"/>
                </a:tc>
                <a:tc>
                  <a:txBody>
                    <a:bodyPr/>
                    <a:lstStyle/>
                    <a:p>
                      <a:pPr indent="0" lvl="0" marL="0" rtl="0" algn="l">
                        <a:spcBef>
                          <a:spcPts val="0"/>
                        </a:spcBef>
                        <a:spcAft>
                          <a:spcPts val="0"/>
                        </a:spcAft>
                        <a:buNone/>
                      </a:pPr>
                      <a:r>
                        <a:rPr lang="en"/>
                        <a:t>3536</a:t>
                      </a:r>
                      <a:endParaRPr/>
                    </a:p>
                  </a:txBody>
                  <a:tcPr marT="91425" marB="91425" marR="91425" marL="91425"/>
                </a:tc>
                <a:tc>
                  <a:txBody>
                    <a:bodyPr/>
                    <a:lstStyle/>
                    <a:p>
                      <a:pPr indent="0" lvl="0" marL="0" rtl="0" algn="l">
                        <a:spcBef>
                          <a:spcPts val="0"/>
                        </a:spcBef>
                        <a:spcAft>
                          <a:spcPts val="0"/>
                        </a:spcAft>
                        <a:buNone/>
                      </a:pPr>
                      <a:r>
                        <a:rPr lang="en"/>
                        <a:t>1271</a:t>
                      </a:r>
                      <a:endParaRPr/>
                    </a:p>
                  </a:txBody>
                  <a:tcPr marT="91425" marB="91425" marR="91425" marL="91425"/>
                </a:tc>
              </a:tr>
              <a:tr h="396200">
                <a:tc>
                  <a:txBody>
                    <a:bodyPr/>
                    <a:lstStyle/>
                    <a:p>
                      <a:pPr indent="0" lvl="0" marL="0" rtl="0" algn="r">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.386</a:t>
                      </a:r>
                      <a:endParaRPr/>
                    </a:p>
                  </a:txBody>
                  <a:tcPr marT="91425" marB="91425" marR="91425" marL="91425"/>
                </a:tc>
                <a:tc>
                  <a:txBody>
                    <a:bodyPr/>
                    <a:lstStyle/>
                    <a:p>
                      <a:pPr indent="0" lvl="0" marL="0" rtl="0" algn="l">
                        <a:spcBef>
                          <a:spcPts val="0"/>
                        </a:spcBef>
                        <a:spcAft>
                          <a:spcPts val="0"/>
                        </a:spcAft>
                        <a:buNone/>
                      </a:pPr>
                      <a:r>
                        <a:rPr lang="en"/>
                        <a:t>3211</a:t>
                      </a:r>
                      <a:endParaRPr/>
                    </a:p>
                  </a:txBody>
                  <a:tcPr marT="91425" marB="91425" marR="91425" marL="91425"/>
                </a:tc>
                <a:tc>
                  <a:txBody>
                    <a:bodyPr/>
                    <a:lstStyle/>
                    <a:p>
                      <a:pPr indent="0" lvl="0" marL="0" rtl="0" algn="l">
                        <a:spcBef>
                          <a:spcPts val="0"/>
                        </a:spcBef>
                        <a:spcAft>
                          <a:spcPts val="0"/>
                        </a:spcAft>
                        <a:buNone/>
                      </a:pPr>
                      <a:r>
                        <a:rPr lang="en"/>
                        <a:t>1239</a:t>
                      </a:r>
                      <a:endParaRPr/>
                    </a:p>
                  </a:txBody>
                  <a:tcPr marT="91425" marB="91425" marR="91425" marL="91425"/>
                </a:tc>
              </a:tr>
              <a:tr h="396200">
                <a:tc>
                  <a:txBody>
                    <a:bodyPr/>
                    <a:lstStyle/>
                    <a:p>
                      <a:pPr indent="0" lvl="0" marL="0" rtl="0" algn="r">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.357</a:t>
                      </a:r>
                      <a:endParaRPr/>
                    </a:p>
                  </a:txBody>
                  <a:tcPr marT="91425" marB="91425" marR="91425" marL="91425"/>
                </a:tc>
                <a:tc>
                  <a:txBody>
                    <a:bodyPr/>
                    <a:lstStyle/>
                    <a:p>
                      <a:pPr indent="0" lvl="0" marL="0" rtl="0" algn="l">
                        <a:spcBef>
                          <a:spcPts val="0"/>
                        </a:spcBef>
                        <a:spcAft>
                          <a:spcPts val="0"/>
                        </a:spcAft>
                        <a:buNone/>
                      </a:pPr>
                      <a:r>
                        <a:rPr lang="en"/>
                        <a:t>2748</a:t>
                      </a:r>
                      <a:endParaRPr/>
                    </a:p>
                  </a:txBody>
                  <a:tcPr marT="91425" marB="91425" marR="91425" marL="91425"/>
                </a:tc>
                <a:tc>
                  <a:txBody>
                    <a:bodyPr/>
                    <a:lstStyle/>
                    <a:p>
                      <a:pPr indent="0" lvl="0" marL="0" rtl="0" algn="l">
                        <a:spcBef>
                          <a:spcPts val="0"/>
                        </a:spcBef>
                        <a:spcAft>
                          <a:spcPts val="0"/>
                        </a:spcAft>
                        <a:buNone/>
                      </a:pPr>
                      <a:r>
                        <a:rPr lang="en"/>
                        <a:t>981</a:t>
                      </a:r>
                      <a:endParaRPr/>
                    </a:p>
                  </a:txBody>
                  <a:tcPr marT="91425" marB="91425" marR="91425" marL="91425"/>
                </a:tc>
              </a:tr>
              <a:tr h="396200">
                <a:tc>
                  <a:txBody>
                    <a:bodyPr/>
                    <a:lstStyle/>
                    <a:p>
                      <a:pPr indent="0" lvl="0" marL="0" rtl="0" algn="r">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.340</a:t>
                      </a:r>
                      <a:endParaRPr/>
                    </a:p>
                  </a:txBody>
                  <a:tcPr marT="91425" marB="91425" marR="91425" marL="91425"/>
                </a:tc>
                <a:tc>
                  <a:txBody>
                    <a:bodyPr/>
                    <a:lstStyle/>
                    <a:p>
                      <a:pPr indent="0" lvl="0" marL="0" rtl="0" algn="l">
                        <a:spcBef>
                          <a:spcPts val="0"/>
                        </a:spcBef>
                        <a:spcAft>
                          <a:spcPts val="0"/>
                        </a:spcAft>
                        <a:buNone/>
                      </a:pPr>
                      <a:r>
                        <a:rPr lang="en"/>
                        <a:t>2287</a:t>
                      </a:r>
                      <a:endParaRPr/>
                    </a:p>
                  </a:txBody>
                  <a:tcPr marT="91425" marB="91425" marR="91425" marL="91425"/>
                </a:tc>
                <a:tc>
                  <a:txBody>
                    <a:bodyPr/>
                    <a:lstStyle/>
                    <a:p>
                      <a:pPr indent="0" lvl="0" marL="0" rtl="0" algn="l">
                        <a:spcBef>
                          <a:spcPts val="0"/>
                        </a:spcBef>
                        <a:spcAft>
                          <a:spcPts val="0"/>
                        </a:spcAft>
                        <a:buNone/>
                      </a:pPr>
                      <a:r>
                        <a:rPr lang="en"/>
                        <a:t>777</a:t>
                      </a:r>
                      <a:endParaRPr/>
                    </a:p>
                  </a:txBody>
                  <a:tcPr marT="91425" marB="91425" marR="91425" marL="91425"/>
                </a:tc>
              </a:tr>
              <a:tr h="396200">
                <a:tc>
                  <a:txBody>
                    <a:bodyPr/>
                    <a:lstStyle/>
                    <a:p>
                      <a:pPr indent="0" lvl="0" marL="0" rtl="0" algn="r">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.328</a:t>
                      </a:r>
                      <a:endParaRPr/>
                    </a:p>
                  </a:txBody>
                  <a:tcPr marT="91425" marB="91425" marR="91425" marL="91425"/>
                </a:tc>
                <a:tc>
                  <a:txBody>
                    <a:bodyPr/>
                    <a:lstStyle/>
                    <a:p>
                      <a:pPr indent="0" lvl="0" marL="0" rtl="0" algn="l">
                        <a:spcBef>
                          <a:spcPts val="0"/>
                        </a:spcBef>
                        <a:spcAft>
                          <a:spcPts val="0"/>
                        </a:spcAft>
                        <a:buNone/>
                      </a:pPr>
                      <a:r>
                        <a:rPr lang="en"/>
                        <a:t>1738</a:t>
                      </a:r>
                      <a:endParaRPr/>
                    </a:p>
                  </a:txBody>
                  <a:tcPr marT="91425" marB="91425" marR="91425" marL="91425"/>
                </a:tc>
                <a:tc>
                  <a:txBody>
                    <a:bodyPr/>
                    <a:lstStyle/>
                    <a:p>
                      <a:pPr indent="0" lvl="0" marL="0" rtl="0" algn="l">
                        <a:spcBef>
                          <a:spcPts val="0"/>
                        </a:spcBef>
                        <a:spcAft>
                          <a:spcPts val="0"/>
                        </a:spcAft>
                        <a:buNone/>
                      </a:pPr>
                      <a:r>
                        <a:rPr lang="en"/>
                        <a:t>586</a:t>
                      </a:r>
                      <a:endParaRPr/>
                    </a:p>
                  </a:txBody>
                  <a:tcPr marT="91425" marB="91425" marR="91425" marL="91425"/>
                </a:tc>
              </a:tr>
              <a:tr h="396200">
                <a:tc>
                  <a:txBody>
                    <a:bodyPr/>
                    <a:lstStyle/>
                    <a:p>
                      <a:pPr indent="0" lvl="0" marL="0" rtl="0" algn="r">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.317</a:t>
                      </a:r>
                      <a:endParaRPr/>
                    </a:p>
                  </a:txBody>
                  <a:tcPr marT="91425" marB="91425" marR="91425" marL="91425"/>
                </a:tc>
                <a:tc>
                  <a:txBody>
                    <a:bodyPr/>
                    <a:lstStyle/>
                    <a:p>
                      <a:pPr indent="0" lvl="0" marL="0" rtl="0" algn="l">
                        <a:spcBef>
                          <a:spcPts val="0"/>
                        </a:spcBef>
                        <a:spcAft>
                          <a:spcPts val="0"/>
                        </a:spcAft>
                        <a:buNone/>
                      </a:pPr>
                      <a:r>
                        <a:rPr lang="en"/>
                        <a:t>1286</a:t>
                      </a:r>
                      <a:endParaRPr/>
                    </a:p>
                  </a:txBody>
                  <a:tcPr marT="91425" marB="91425" marR="91425" marL="91425"/>
                </a:tc>
                <a:tc>
                  <a:txBody>
                    <a:bodyPr/>
                    <a:lstStyle/>
                    <a:p>
                      <a:pPr indent="0" lvl="0" marL="0" rtl="0" algn="l">
                        <a:spcBef>
                          <a:spcPts val="0"/>
                        </a:spcBef>
                        <a:spcAft>
                          <a:spcPts val="0"/>
                        </a:spcAft>
                        <a:buNone/>
                      </a:pPr>
                      <a:r>
                        <a:rPr lang="en"/>
                        <a:t>408</a:t>
                      </a:r>
                      <a:endParaRPr/>
                    </a:p>
                  </a:txBody>
                  <a:tcPr marT="91425" marB="91425" marR="91425" marL="91425"/>
                </a:tc>
              </a:tr>
              <a:tr h="396200">
                <a:tc>
                  <a:txBody>
                    <a:bodyPr/>
                    <a:lstStyle/>
                    <a:p>
                      <a:pPr indent="0" lvl="0" marL="0" rtl="0" algn="r">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.235</a:t>
                      </a:r>
                      <a:endParaRPr/>
                    </a:p>
                  </a:txBody>
                  <a:tcPr marT="91425" marB="91425" marR="91425" marL="91425"/>
                </a:tc>
                <a:tc>
                  <a:txBody>
                    <a:bodyPr/>
                    <a:lstStyle/>
                    <a:p>
                      <a:pPr indent="0" lvl="0" marL="0" rtl="0" algn="l">
                        <a:spcBef>
                          <a:spcPts val="0"/>
                        </a:spcBef>
                        <a:spcAft>
                          <a:spcPts val="0"/>
                        </a:spcAft>
                        <a:buNone/>
                      </a:pPr>
                      <a:r>
                        <a:rPr lang="en"/>
                        <a:t>869</a:t>
                      </a:r>
                      <a:endParaRPr/>
                    </a:p>
                  </a:txBody>
                  <a:tcPr marT="91425" marB="91425" marR="91425" marL="91425"/>
                </a:tc>
                <a:tc>
                  <a:txBody>
                    <a:bodyPr/>
                    <a:lstStyle/>
                    <a:p>
                      <a:pPr indent="0" lvl="0" marL="0" rtl="0" algn="l">
                        <a:spcBef>
                          <a:spcPts val="0"/>
                        </a:spcBef>
                        <a:spcAft>
                          <a:spcPts val="0"/>
                        </a:spcAft>
                        <a:buNone/>
                      </a:pPr>
                      <a:r>
                        <a:rPr lang="en"/>
                        <a:t>205</a:t>
                      </a:r>
                      <a:endParaRPr/>
                    </a:p>
                  </a:txBody>
                  <a:tcPr marT="91425" marB="91425" marR="91425" marL="91425"/>
                </a:tc>
              </a:tr>
              <a:tr h="396200">
                <a:tc>
                  <a:txBody>
                    <a:bodyPr/>
                    <a:lstStyle/>
                    <a:p>
                      <a:pPr indent="0" lvl="0" marL="0" rtl="0" algn="r">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.234</a:t>
                      </a:r>
                      <a:endParaRPr/>
                    </a:p>
                  </a:txBody>
                  <a:tcPr marT="91425" marB="91425" marR="91425" marL="91425"/>
                </a:tc>
                <a:tc>
                  <a:txBody>
                    <a:bodyPr/>
                    <a:lstStyle/>
                    <a:p>
                      <a:pPr indent="0" lvl="0" marL="0" rtl="0" algn="l">
                        <a:spcBef>
                          <a:spcPts val="0"/>
                        </a:spcBef>
                        <a:spcAft>
                          <a:spcPts val="0"/>
                        </a:spcAft>
                        <a:buNone/>
                      </a:pPr>
                      <a:r>
                        <a:rPr lang="en"/>
                        <a:t>568</a:t>
                      </a:r>
                      <a:endParaRPr/>
                    </a:p>
                  </a:txBody>
                  <a:tcPr marT="91425" marB="91425" marR="91425" marL="91425"/>
                </a:tc>
                <a:tc>
                  <a:txBody>
                    <a:bodyPr/>
                    <a:lstStyle/>
                    <a:p>
                      <a:pPr indent="0" lvl="0" marL="0" rtl="0" algn="l">
                        <a:spcBef>
                          <a:spcPts val="0"/>
                        </a:spcBef>
                        <a:spcAft>
                          <a:spcPts val="0"/>
                        </a:spcAft>
                        <a:buNone/>
                      </a:pPr>
                      <a:r>
                        <a:rPr lang="en"/>
                        <a:t>133</a:t>
                      </a:r>
                      <a:endParaRPr/>
                    </a:p>
                  </a:txBody>
                  <a:tcPr marT="91425" marB="91425" marR="91425" marL="91425"/>
                </a:tc>
              </a:tr>
            </a:tbl>
          </a:graphicData>
        </a:graphic>
      </p:graphicFrame>
      <p:sp>
        <p:nvSpPr>
          <p:cNvPr id="103" name="Google Shape;103;p19"/>
          <p:cNvSpPr txBox="1"/>
          <p:nvPr/>
        </p:nvSpPr>
        <p:spPr>
          <a:xfrm>
            <a:off x="5280050" y="1071725"/>
            <a:ext cx="35523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Proxima Nova"/>
                <a:ea typeface="Proxima Nova"/>
                <a:cs typeface="Proxima Nova"/>
                <a:sym typeface="Proxima Nova"/>
              </a:rPr>
              <a:t>Early batting order spots have a stronger influence on overall 3rd time through wOBA than late batting order spots</a:t>
            </a:r>
            <a:endParaRPr sz="1600">
              <a:latin typeface="Proxima Nova"/>
              <a:ea typeface="Proxima Nova"/>
              <a:cs typeface="Proxima Nova"/>
              <a:sym typeface="Proxima Nova"/>
            </a:endParaRPr>
          </a:p>
          <a:p>
            <a:pPr indent="0" lvl="0" marL="0" rtl="0" algn="l">
              <a:spcBef>
                <a:spcPts val="0"/>
              </a:spcBef>
              <a:spcAft>
                <a:spcPts val="0"/>
              </a:spcAft>
              <a:buNone/>
            </a:pPr>
            <a:r>
              <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Check that this is right (equals same wOBA from previous slide: .343)</a:t>
            </a:r>
            <a:endParaRPr sz="1600">
              <a:latin typeface="Proxima Nova"/>
              <a:ea typeface="Proxima Nova"/>
              <a:cs typeface="Proxima Nova"/>
              <a:sym typeface="Proxima Nova"/>
            </a:endParaRPr>
          </a:p>
          <a:p>
            <a:pPr indent="0" lvl="0" marL="0" rtl="0" algn="l">
              <a:spcBef>
                <a:spcPts val="0"/>
              </a:spcBef>
              <a:spcAft>
                <a:spcPts val="0"/>
              </a:spcAft>
              <a:buNone/>
            </a:pPr>
            <a:r>
              <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Take Weighted Average wOBA (PAs as weight)</a:t>
            </a:r>
            <a:endParaRPr sz="1600">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Sum(Weight)/Sum(PAs) = .343</a:t>
            </a:r>
            <a:endParaRPr sz="1600">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Third Time Through wOBAs With Opener</a:t>
            </a:r>
            <a:endParaRPr/>
          </a:p>
        </p:txBody>
      </p:sp>
      <p:graphicFrame>
        <p:nvGraphicFramePr>
          <p:cNvPr id="109" name="Google Shape;109;p20"/>
          <p:cNvGraphicFramePr/>
          <p:nvPr/>
        </p:nvGraphicFramePr>
        <p:xfrm>
          <a:off x="690750" y="1017725"/>
          <a:ext cx="3000000" cy="3000000"/>
        </p:xfrm>
        <a:graphic>
          <a:graphicData uri="http://schemas.openxmlformats.org/drawingml/2006/table">
            <a:tbl>
              <a:tblPr>
                <a:noFill/>
                <a:tableStyleId>{12DD6C29-4B27-4626-B02C-A6F2C7E02ECF}</a:tableStyleId>
              </a:tblPr>
              <a:tblGrid>
                <a:gridCol w="1668000"/>
                <a:gridCol w="747850"/>
                <a:gridCol w="1107400"/>
                <a:gridCol w="1270900"/>
              </a:tblGrid>
              <a:tr h="393375">
                <a:tc>
                  <a:txBody>
                    <a:bodyPr/>
                    <a:lstStyle/>
                    <a:p>
                      <a:pPr indent="0" lvl="0" marL="0" rtl="0" algn="l">
                        <a:spcBef>
                          <a:spcPts val="0"/>
                        </a:spcBef>
                        <a:spcAft>
                          <a:spcPts val="0"/>
                        </a:spcAft>
                        <a:buNone/>
                      </a:pPr>
                      <a:r>
                        <a:rPr lang="en"/>
                        <a:t>Batting Order Spot</a:t>
                      </a:r>
                      <a:endParaRPr/>
                    </a:p>
                  </a:txBody>
                  <a:tcPr marT="91425" marB="91425" marR="91425" marL="91425"/>
                </a:tc>
                <a:tc>
                  <a:txBody>
                    <a:bodyPr/>
                    <a:lstStyle/>
                    <a:p>
                      <a:pPr indent="0" lvl="0" marL="0" rtl="0" algn="l">
                        <a:spcBef>
                          <a:spcPts val="0"/>
                        </a:spcBef>
                        <a:spcAft>
                          <a:spcPts val="0"/>
                        </a:spcAft>
                        <a:buNone/>
                      </a:pPr>
                      <a:r>
                        <a:rPr lang="en"/>
                        <a:t>wOBA</a:t>
                      </a:r>
                      <a:endParaRPr/>
                    </a:p>
                  </a:txBody>
                  <a:tcPr marT="91425" marB="91425" marR="91425" marL="91425"/>
                </a:tc>
                <a:tc>
                  <a:txBody>
                    <a:bodyPr/>
                    <a:lstStyle/>
                    <a:p>
                      <a:pPr indent="0" lvl="0" marL="0" rtl="0" algn="l">
                        <a:spcBef>
                          <a:spcPts val="0"/>
                        </a:spcBef>
                        <a:spcAft>
                          <a:spcPts val="0"/>
                        </a:spcAft>
                        <a:buNone/>
                      </a:pPr>
                      <a:r>
                        <a:rPr lang="en"/>
                        <a:t>Shifted </a:t>
                      </a:r>
                      <a:r>
                        <a:rPr lang="en"/>
                        <a:t>PAs</a:t>
                      </a:r>
                      <a:endParaRPr/>
                    </a:p>
                  </a:txBody>
                  <a:tcPr marT="91425" marB="91425" marR="91425" marL="91425"/>
                </a:tc>
                <a:tc>
                  <a:txBody>
                    <a:bodyPr/>
                    <a:lstStyle/>
                    <a:p>
                      <a:pPr indent="0" lvl="0" marL="0" rtl="0" algn="l">
                        <a:spcBef>
                          <a:spcPts val="0"/>
                        </a:spcBef>
                        <a:spcAft>
                          <a:spcPts val="0"/>
                        </a:spcAft>
                        <a:buNone/>
                      </a:pPr>
                      <a:r>
                        <a:rPr lang="en"/>
                        <a:t>Adj </a:t>
                      </a:r>
                      <a:r>
                        <a:rPr lang="en"/>
                        <a:t>Weight</a:t>
                      </a:r>
                      <a:endParaRPr/>
                    </a:p>
                  </a:txBody>
                  <a:tcPr marT="91425" marB="91425" marR="91425" marL="91425"/>
                </a:tc>
              </a:tr>
              <a:tr h="396200">
                <a:tc>
                  <a:txBody>
                    <a:bodyPr/>
                    <a:lstStyle/>
                    <a:p>
                      <a:pPr indent="0" lvl="0" marL="0" rtl="0" algn="r">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.341</a:t>
                      </a:r>
                      <a:endParaRPr/>
                    </a:p>
                  </a:txBody>
                  <a:tcPr marT="91425" marB="91425" marR="91425" marL="91425"/>
                </a:tc>
                <a:tc>
                  <a:txBody>
                    <a:bodyPr/>
                    <a:lstStyle/>
                    <a:p>
                      <a:pPr indent="0" lvl="0" marL="0" rtl="0" algn="l">
                        <a:lnSpc>
                          <a:spcPct val="115000"/>
                        </a:lnSpc>
                        <a:spcBef>
                          <a:spcPts val="0"/>
                        </a:spcBef>
                        <a:spcAft>
                          <a:spcPts val="0"/>
                        </a:spcAft>
                        <a:buNone/>
                      </a:pPr>
                      <a:r>
                        <a:rPr lang="en"/>
                        <a:t>1738</a:t>
                      </a:r>
                      <a:endParaRPr/>
                    </a:p>
                  </a:txBody>
                  <a:tcPr marT="91425" marB="91425" marR="91425" marL="91425"/>
                </a:tc>
                <a:tc>
                  <a:txBody>
                    <a:bodyPr/>
                    <a:lstStyle/>
                    <a:p>
                      <a:pPr indent="0" lvl="0" marL="0" rtl="0" algn="l">
                        <a:lnSpc>
                          <a:spcPct val="115000"/>
                        </a:lnSpc>
                        <a:spcBef>
                          <a:spcPts val="0"/>
                        </a:spcBef>
                        <a:spcAft>
                          <a:spcPts val="0"/>
                        </a:spcAft>
                        <a:buNone/>
                      </a:pPr>
                      <a:r>
                        <a:rPr lang="en"/>
                        <a:t>609</a:t>
                      </a:r>
                      <a:endParaRPr/>
                    </a:p>
                  </a:txBody>
                  <a:tcPr marT="91425" marB="91425" marR="91425" marL="91425"/>
                </a:tc>
              </a:tr>
              <a:tr h="396200">
                <a:tc>
                  <a:txBody>
                    <a:bodyPr/>
                    <a:lstStyle/>
                    <a:p>
                      <a:pPr indent="0" lvl="0" marL="0" rtl="0" algn="r">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.359</a:t>
                      </a:r>
                      <a:endParaRPr/>
                    </a:p>
                  </a:txBody>
                  <a:tcPr marT="91425" marB="91425" marR="91425" marL="91425"/>
                </a:tc>
                <a:tc>
                  <a:txBody>
                    <a:bodyPr/>
                    <a:lstStyle/>
                    <a:p>
                      <a:pPr indent="0" lvl="0" marL="0" rtl="0" algn="l">
                        <a:lnSpc>
                          <a:spcPct val="115000"/>
                        </a:lnSpc>
                        <a:spcBef>
                          <a:spcPts val="0"/>
                        </a:spcBef>
                        <a:spcAft>
                          <a:spcPts val="0"/>
                        </a:spcAft>
                        <a:buNone/>
                      </a:pPr>
                      <a:r>
                        <a:rPr lang="en"/>
                        <a:t>1288</a:t>
                      </a:r>
                      <a:endParaRPr/>
                    </a:p>
                  </a:txBody>
                  <a:tcPr marT="91425" marB="91425" marR="91425" marL="91425"/>
                </a:tc>
                <a:tc>
                  <a:txBody>
                    <a:bodyPr/>
                    <a:lstStyle/>
                    <a:p>
                      <a:pPr indent="0" lvl="0" marL="0" rtl="0" algn="l">
                        <a:lnSpc>
                          <a:spcPct val="115000"/>
                        </a:lnSpc>
                        <a:spcBef>
                          <a:spcPts val="0"/>
                        </a:spcBef>
                        <a:spcAft>
                          <a:spcPts val="0"/>
                        </a:spcAft>
                        <a:buNone/>
                      </a:pPr>
                      <a:r>
                        <a:rPr lang="en"/>
                        <a:t>463</a:t>
                      </a:r>
                      <a:endParaRPr/>
                    </a:p>
                  </a:txBody>
                  <a:tcPr marT="91425" marB="91425" marR="91425" marL="91425"/>
                </a:tc>
              </a:tr>
              <a:tr h="396200">
                <a:tc>
                  <a:txBody>
                    <a:bodyPr/>
                    <a:lstStyle/>
                    <a:p>
                      <a:pPr indent="0" lvl="0" marL="0" rtl="0" algn="r">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.386</a:t>
                      </a:r>
                      <a:endParaRPr/>
                    </a:p>
                  </a:txBody>
                  <a:tcPr marT="91425" marB="91425" marR="91425" marL="91425"/>
                </a:tc>
                <a:tc>
                  <a:txBody>
                    <a:bodyPr/>
                    <a:lstStyle/>
                    <a:p>
                      <a:pPr indent="0" lvl="0" marL="0" rtl="0" algn="l">
                        <a:lnSpc>
                          <a:spcPct val="115000"/>
                        </a:lnSpc>
                        <a:spcBef>
                          <a:spcPts val="0"/>
                        </a:spcBef>
                        <a:spcAft>
                          <a:spcPts val="0"/>
                        </a:spcAft>
                        <a:buNone/>
                      </a:pPr>
                      <a:r>
                        <a:rPr lang="en"/>
                        <a:t>869</a:t>
                      </a:r>
                      <a:endParaRPr/>
                    </a:p>
                  </a:txBody>
                  <a:tcPr marT="91425" marB="91425" marR="91425" marL="91425"/>
                </a:tc>
                <a:tc>
                  <a:txBody>
                    <a:bodyPr/>
                    <a:lstStyle/>
                    <a:p>
                      <a:pPr indent="0" lvl="0" marL="0" rtl="0" algn="l">
                        <a:lnSpc>
                          <a:spcPct val="115000"/>
                        </a:lnSpc>
                        <a:spcBef>
                          <a:spcPts val="0"/>
                        </a:spcBef>
                        <a:spcAft>
                          <a:spcPts val="0"/>
                        </a:spcAft>
                        <a:buNone/>
                      </a:pPr>
                      <a:r>
                        <a:rPr lang="en"/>
                        <a:t>335</a:t>
                      </a:r>
                      <a:endParaRPr/>
                    </a:p>
                  </a:txBody>
                  <a:tcPr marT="91425" marB="91425" marR="91425" marL="91425"/>
                </a:tc>
              </a:tr>
              <a:tr h="396200">
                <a:tc>
                  <a:txBody>
                    <a:bodyPr/>
                    <a:lstStyle/>
                    <a:p>
                      <a:pPr indent="0" lvl="0" marL="0" rtl="0" algn="r">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.357</a:t>
                      </a:r>
                      <a:endParaRPr/>
                    </a:p>
                  </a:txBody>
                  <a:tcPr marT="91425" marB="91425" marR="91425" marL="91425"/>
                </a:tc>
                <a:tc>
                  <a:txBody>
                    <a:bodyPr/>
                    <a:lstStyle/>
                    <a:p>
                      <a:pPr indent="0" lvl="0" marL="0" rtl="0" algn="l">
                        <a:lnSpc>
                          <a:spcPct val="115000"/>
                        </a:lnSpc>
                        <a:spcBef>
                          <a:spcPts val="0"/>
                        </a:spcBef>
                        <a:spcAft>
                          <a:spcPts val="0"/>
                        </a:spcAft>
                        <a:buNone/>
                      </a:pPr>
                      <a:r>
                        <a:rPr lang="en"/>
                        <a:t>568</a:t>
                      </a:r>
                      <a:endParaRPr/>
                    </a:p>
                  </a:txBody>
                  <a:tcPr marT="91425" marB="91425" marR="91425" marL="91425"/>
                </a:tc>
                <a:tc>
                  <a:txBody>
                    <a:bodyPr/>
                    <a:lstStyle/>
                    <a:p>
                      <a:pPr indent="0" lvl="0" marL="0" rtl="0" algn="l">
                        <a:lnSpc>
                          <a:spcPct val="115000"/>
                        </a:lnSpc>
                        <a:spcBef>
                          <a:spcPts val="0"/>
                        </a:spcBef>
                        <a:spcAft>
                          <a:spcPts val="0"/>
                        </a:spcAft>
                        <a:buNone/>
                      </a:pPr>
                      <a:r>
                        <a:rPr lang="en"/>
                        <a:t>203</a:t>
                      </a:r>
                      <a:endParaRPr/>
                    </a:p>
                  </a:txBody>
                  <a:tcPr marT="91425" marB="91425" marR="91425" marL="91425"/>
                </a:tc>
              </a:tr>
              <a:tr h="396200">
                <a:tc>
                  <a:txBody>
                    <a:bodyPr/>
                    <a:lstStyle/>
                    <a:p>
                      <a:pPr indent="0" lvl="0" marL="0" rtl="0" algn="r">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.340</a:t>
                      </a:r>
                      <a:endParaRPr/>
                    </a:p>
                  </a:txBody>
                  <a:tcPr marT="91425" marB="91425" marR="91425" marL="91425"/>
                </a:tc>
                <a:tc>
                  <a:txBody>
                    <a:bodyPr/>
                    <a:lstStyle/>
                    <a:p>
                      <a:pPr indent="0" lvl="0" marL="0" rtl="0" algn="l">
                        <a:lnSpc>
                          <a:spcPct val="115000"/>
                        </a:lnSpc>
                        <a:spcBef>
                          <a:spcPts val="0"/>
                        </a:spcBef>
                        <a:spcAft>
                          <a:spcPts val="0"/>
                        </a:spcAft>
                        <a:buNone/>
                      </a:pPr>
                      <a:r>
                        <a:rPr lang="en"/>
                        <a:t>3819</a:t>
                      </a:r>
                      <a:endParaRPr/>
                    </a:p>
                  </a:txBody>
                  <a:tcPr marT="91425" marB="91425" marR="91425" marL="91425"/>
                </a:tc>
                <a:tc>
                  <a:txBody>
                    <a:bodyPr/>
                    <a:lstStyle/>
                    <a:p>
                      <a:pPr indent="0" lvl="0" marL="0" rtl="0" algn="l">
                        <a:lnSpc>
                          <a:spcPct val="115000"/>
                        </a:lnSpc>
                        <a:spcBef>
                          <a:spcPts val="0"/>
                        </a:spcBef>
                        <a:spcAft>
                          <a:spcPts val="0"/>
                        </a:spcAft>
                        <a:buNone/>
                      </a:pPr>
                      <a:r>
                        <a:rPr lang="en"/>
                        <a:t>1298</a:t>
                      </a:r>
                      <a:endParaRPr/>
                    </a:p>
                  </a:txBody>
                  <a:tcPr marT="91425" marB="91425" marR="91425" marL="91425"/>
                </a:tc>
              </a:tr>
              <a:tr h="396200">
                <a:tc>
                  <a:txBody>
                    <a:bodyPr/>
                    <a:lstStyle/>
                    <a:p>
                      <a:pPr indent="0" lvl="0" marL="0" rtl="0" algn="r">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.328</a:t>
                      </a:r>
                      <a:endParaRPr/>
                    </a:p>
                  </a:txBody>
                  <a:tcPr marT="91425" marB="91425" marR="91425" marL="91425"/>
                </a:tc>
                <a:tc>
                  <a:txBody>
                    <a:bodyPr/>
                    <a:lstStyle/>
                    <a:p>
                      <a:pPr indent="0" lvl="0" marL="0" rtl="0" algn="l">
                        <a:lnSpc>
                          <a:spcPct val="115000"/>
                        </a:lnSpc>
                        <a:spcBef>
                          <a:spcPts val="0"/>
                        </a:spcBef>
                        <a:spcAft>
                          <a:spcPts val="0"/>
                        </a:spcAft>
                        <a:buNone/>
                      </a:pPr>
                      <a:r>
                        <a:rPr lang="en"/>
                        <a:t>3536</a:t>
                      </a:r>
                      <a:endParaRPr/>
                    </a:p>
                  </a:txBody>
                  <a:tcPr marT="91425" marB="91425" marR="91425" marL="91425"/>
                </a:tc>
                <a:tc>
                  <a:txBody>
                    <a:bodyPr/>
                    <a:lstStyle/>
                    <a:p>
                      <a:pPr indent="0" lvl="0" marL="0" rtl="0" algn="l">
                        <a:lnSpc>
                          <a:spcPct val="115000"/>
                        </a:lnSpc>
                        <a:spcBef>
                          <a:spcPts val="0"/>
                        </a:spcBef>
                        <a:spcAft>
                          <a:spcPts val="0"/>
                        </a:spcAft>
                        <a:buNone/>
                      </a:pPr>
                      <a:r>
                        <a:rPr lang="en"/>
                        <a:t>1160</a:t>
                      </a:r>
                      <a:endParaRPr/>
                    </a:p>
                  </a:txBody>
                  <a:tcPr marT="91425" marB="91425" marR="91425" marL="91425"/>
                </a:tc>
              </a:tr>
              <a:tr h="396200">
                <a:tc>
                  <a:txBody>
                    <a:bodyPr/>
                    <a:lstStyle/>
                    <a:p>
                      <a:pPr indent="0" lvl="0" marL="0" rtl="0" algn="r">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.317</a:t>
                      </a:r>
                      <a:endParaRPr/>
                    </a:p>
                  </a:txBody>
                  <a:tcPr marT="91425" marB="91425" marR="91425" marL="91425"/>
                </a:tc>
                <a:tc>
                  <a:txBody>
                    <a:bodyPr/>
                    <a:lstStyle/>
                    <a:p>
                      <a:pPr indent="0" lvl="0" marL="0" rtl="0" algn="l">
                        <a:lnSpc>
                          <a:spcPct val="115000"/>
                        </a:lnSpc>
                        <a:spcBef>
                          <a:spcPts val="0"/>
                        </a:spcBef>
                        <a:spcAft>
                          <a:spcPts val="0"/>
                        </a:spcAft>
                        <a:buNone/>
                      </a:pPr>
                      <a:r>
                        <a:rPr lang="en"/>
                        <a:t>3211</a:t>
                      </a:r>
                      <a:endParaRPr/>
                    </a:p>
                  </a:txBody>
                  <a:tcPr marT="91425" marB="91425" marR="91425" marL="91425"/>
                </a:tc>
                <a:tc>
                  <a:txBody>
                    <a:bodyPr/>
                    <a:lstStyle/>
                    <a:p>
                      <a:pPr indent="0" lvl="0" marL="0" rtl="0" algn="l">
                        <a:lnSpc>
                          <a:spcPct val="115000"/>
                        </a:lnSpc>
                        <a:spcBef>
                          <a:spcPts val="0"/>
                        </a:spcBef>
                        <a:spcAft>
                          <a:spcPts val="0"/>
                        </a:spcAft>
                        <a:buNone/>
                      </a:pPr>
                      <a:r>
                        <a:rPr lang="en"/>
                        <a:t>1018</a:t>
                      </a:r>
                      <a:endParaRPr/>
                    </a:p>
                  </a:txBody>
                  <a:tcPr marT="91425" marB="91425" marR="91425" marL="91425"/>
                </a:tc>
              </a:tr>
              <a:tr h="396200">
                <a:tc>
                  <a:txBody>
                    <a:bodyPr/>
                    <a:lstStyle/>
                    <a:p>
                      <a:pPr indent="0" lvl="0" marL="0" rtl="0" algn="r">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.235</a:t>
                      </a:r>
                      <a:endParaRPr/>
                    </a:p>
                  </a:txBody>
                  <a:tcPr marT="91425" marB="91425" marR="91425" marL="91425"/>
                </a:tc>
                <a:tc>
                  <a:txBody>
                    <a:bodyPr/>
                    <a:lstStyle/>
                    <a:p>
                      <a:pPr indent="0" lvl="0" marL="0" rtl="0" algn="l">
                        <a:lnSpc>
                          <a:spcPct val="115000"/>
                        </a:lnSpc>
                        <a:spcBef>
                          <a:spcPts val="0"/>
                        </a:spcBef>
                        <a:spcAft>
                          <a:spcPts val="0"/>
                        </a:spcAft>
                        <a:buNone/>
                      </a:pPr>
                      <a:r>
                        <a:rPr lang="en"/>
                        <a:t>2748</a:t>
                      </a:r>
                      <a:endParaRPr/>
                    </a:p>
                  </a:txBody>
                  <a:tcPr marT="91425" marB="91425" marR="91425" marL="91425"/>
                </a:tc>
                <a:tc>
                  <a:txBody>
                    <a:bodyPr/>
                    <a:lstStyle/>
                    <a:p>
                      <a:pPr indent="0" lvl="0" marL="0" rtl="0" algn="l">
                        <a:lnSpc>
                          <a:spcPct val="115000"/>
                        </a:lnSpc>
                        <a:spcBef>
                          <a:spcPts val="0"/>
                        </a:spcBef>
                        <a:spcAft>
                          <a:spcPts val="0"/>
                        </a:spcAft>
                        <a:buNone/>
                      </a:pPr>
                      <a:r>
                        <a:rPr lang="en"/>
                        <a:t>647</a:t>
                      </a:r>
                      <a:endParaRPr/>
                    </a:p>
                  </a:txBody>
                  <a:tcPr marT="91425" marB="91425" marR="91425" marL="91425"/>
                </a:tc>
              </a:tr>
              <a:tr h="396200">
                <a:tc>
                  <a:txBody>
                    <a:bodyPr/>
                    <a:lstStyle/>
                    <a:p>
                      <a:pPr indent="0" lvl="0" marL="0" rtl="0" algn="r">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.234</a:t>
                      </a:r>
                      <a:endParaRPr/>
                    </a:p>
                  </a:txBody>
                  <a:tcPr marT="91425" marB="91425" marR="91425" marL="91425"/>
                </a:tc>
                <a:tc>
                  <a:txBody>
                    <a:bodyPr/>
                    <a:lstStyle/>
                    <a:p>
                      <a:pPr indent="0" lvl="0" marL="0" rtl="0" algn="l">
                        <a:lnSpc>
                          <a:spcPct val="115000"/>
                        </a:lnSpc>
                        <a:spcBef>
                          <a:spcPts val="0"/>
                        </a:spcBef>
                        <a:spcAft>
                          <a:spcPts val="0"/>
                        </a:spcAft>
                        <a:buNone/>
                      </a:pPr>
                      <a:r>
                        <a:rPr lang="en"/>
                        <a:t>2287</a:t>
                      </a:r>
                      <a:endParaRPr/>
                    </a:p>
                  </a:txBody>
                  <a:tcPr marT="91425" marB="91425" marR="91425" marL="91425"/>
                </a:tc>
                <a:tc>
                  <a:txBody>
                    <a:bodyPr/>
                    <a:lstStyle/>
                    <a:p>
                      <a:pPr indent="0" lvl="0" marL="0" rtl="0" algn="l">
                        <a:lnSpc>
                          <a:spcPct val="115000"/>
                        </a:lnSpc>
                        <a:spcBef>
                          <a:spcPts val="0"/>
                        </a:spcBef>
                        <a:spcAft>
                          <a:spcPts val="0"/>
                        </a:spcAft>
                        <a:buNone/>
                      </a:pPr>
                      <a:r>
                        <a:rPr lang="en"/>
                        <a:t>536</a:t>
                      </a:r>
                      <a:endParaRPr/>
                    </a:p>
                  </a:txBody>
                  <a:tcPr marT="91425" marB="91425" marR="91425" marL="91425"/>
                </a:tc>
              </a:tr>
            </a:tbl>
          </a:graphicData>
        </a:graphic>
      </p:graphicFrame>
      <p:sp>
        <p:nvSpPr>
          <p:cNvPr id="110" name="Google Shape;110;p20"/>
          <p:cNvSpPr txBox="1"/>
          <p:nvPr/>
        </p:nvSpPr>
        <p:spPr>
          <a:xfrm>
            <a:off x="5484900" y="1071725"/>
            <a:ext cx="3552300" cy="366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Proxima Nova"/>
                <a:ea typeface="Proxima Nova"/>
                <a:cs typeface="Proxima Nova"/>
                <a:sym typeface="Proxima Nova"/>
              </a:rPr>
              <a:t>Shift so that opener faces first 4 batters, starter comes in to face 5th batter and on</a:t>
            </a:r>
            <a:endParaRPr sz="1600">
              <a:latin typeface="Proxima Nova"/>
              <a:ea typeface="Proxima Nova"/>
              <a:cs typeface="Proxima Nova"/>
              <a:sym typeface="Proxima Nova"/>
            </a:endParaRPr>
          </a:p>
          <a:p>
            <a:pPr indent="0" lvl="0" marL="0" rtl="0" algn="l">
              <a:spcBef>
                <a:spcPts val="0"/>
              </a:spcBef>
              <a:spcAft>
                <a:spcPts val="0"/>
              </a:spcAft>
              <a:buNone/>
            </a:pPr>
            <a:r>
              <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Third time through starts at 5th batter</a:t>
            </a:r>
            <a:endParaRPr sz="1600">
              <a:latin typeface="Proxima Nova"/>
              <a:ea typeface="Proxima Nova"/>
              <a:cs typeface="Proxima Nova"/>
              <a:sym typeface="Proxima Nova"/>
            </a:endParaRPr>
          </a:p>
          <a:p>
            <a:pPr indent="0" lvl="0" marL="0" rtl="0" algn="l">
              <a:spcBef>
                <a:spcPts val="0"/>
              </a:spcBef>
              <a:spcAft>
                <a:spcPts val="0"/>
              </a:spcAft>
              <a:buNone/>
            </a:pPr>
            <a:r>
              <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Take Weighted Average wOBA (PAs as weight)</a:t>
            </a:r>
            <a:endParaRPr sz="1600">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Sum(Weight)/Sum(PAs) = </a:t>
            </a:r>
            <a:r>
              <a:rPr b="1" lang="en" sz="2000">
                <a:latin typeface="Proxima Nova"/>
                <a:ea typeface="Proxima Nova"/>
                <a:cs typeface="Proxima Nova"/>
                <a:sym typeface="Proxima Nova"/>
              </a:rPr>
              <a:t>.312</a:t>
            </a:r>
            <a:endParaRPr b="1" sz="2000">
              <a:latin typeface="Proxima Nova"/>
              <a:ea typeface="Proxima Nova"/>
              <a:cs typeface="Proxima Nova"/>
              <a:sym typeface="Proxima Nova"/>
            </a:endParaRPr>
          </a:p>
          <a:p>
            <a:pPr indent="0" lvl="0" marL="0" rtl="0" algn="l">
              <a:spcBef>
                <a:spcPts val="0"/>
              </a:spcBef>
              <a:spcAft>
                <a:spcPts val="0"/>
              </a:spcAft>
              <a:buNone/>
            </a:pPr>
            <a:r>
              <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With all else equal, opener would lower 3rd time through wOBA by about .030 points in wOBA</a:t>
            </a:r>
            <a:endParaRPr sz="1600">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a:t>
            </a:r>
            <a:endParaRPr/>
          </a:p>
        </p:txBody>
      </p:sp>
      <p:sp>
        <p:nvSpPr>
          <p:cNvPr id="116" name="Google Shape;11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MLR</a:t>
            </a:r>
            <a:endParaRPr/>
          </a:p>
          <a:p>
            <a:pPr indent="-342900" lvl="0" marL="457200" rtl="0" algn="l">
              <a:spcBef>
                <a:spcPts val="0"/>
              </a:spcBef>
              <a:spcAft>
                <a:spcPts val="0"/>
              </a:spcAft>
              <a:buSzPts val="1800"/>
              <a:buChar char="●"/>
            </a:pPr>
            <a:r>
              <a:rPr lang="en"/>
              <a:t>Formula: Runs Allowed = opener(T/F) + pitching team + hitting team</a:t>
            </a:r>
            <a:endParaRPr/>
          </a:p>
          <a:p>
            <a:pPr indent="-342900" lvl="0" marL="457200" rtl="0" algn="l">
              <a:spcBef>
                <a:spcPts val="0"/>
              </a:spcBef>
              <a:spcAft>
                <a:spcPts val="0"/>
              </a:spcAft>
              <a:buSzPts val="1800"/>
              <a:buChar char="●"/>
            </a:pPr>
            <a:r>
              <a:rPr lang="en"/>
              <a:t>Model was very weak</a:t>
            </a:r>
            <a:endParaRPr/>
          </a:p>
          <a:p>
            <a:pPr indent="-342900" lvl="0" marL="457200" rtl="0" algn="l">
              <a:spcBef>
                <a:spcPts val="0"/>
              </a:spcBef>
              <a:spcAft>
                <a:spcPts val="0"/>
              </a:spcAft>
              <a:buSzPts val="1800"/>
              <a:buChar char="●"/>
            </a:pPr>
            <a:r>
              <a:rPr lang="en"/>
              <a:t>Predicted that .22 more runs would be allowed with an opener</a:t>
            </a:r>
            <a:endParaRPr/>
          </a:p>
          <a:p>
            <a:pPr indent="-330200" lvl="1" marL="914400" rtl="0" algn="l">
              <a:spcBef>
                <a:spcPts val="0"/>
              </a:spcBef>
              <a:spcAft>
                <a:spcPts val="0"/>
              </a:spcAft>
              <a:buSzPts val="1600"/>
              <a:buChar char="○"/>
            </a:pPr>
            <a:r>
              <a:rPr lang="en" sz="1600"/>
              <a:t>Selection Bias- Good starting pitchers don’t use openers</a:t>
            </a:r>
            <a:endParaRPr sz="1600"/>
          </a:p>
          <a:p>
            <a:pPr indent="-330200" lvl="1" marL="914400" rtl="0" algn="l">
              <a:spcBef>
                <a:spcPts val="0"/>
              </a:spcBef>
              <a:spcAft>
                <a:spcPts val="0"/>
              </a:spcAft>
              <a:buSzPts val="1600"/>
              <a:buChar char="○"/>
            </a:pPr>
            <a:r>
              <a:rPr lang="en" sz="1600"/>
              <a:t>Not enough instances of an opener being used</a:t>
            </a:r>
            <a:endParaRPr sz="1600"/>
          </a:p>
          <a:p>
            <a:pPr indent="-342900" lvl="0" marL="457200" rtl="0" algn="l">
              <a:spcBef>
                <a:spcPts val="0"/>
              </a:spcBef>
              <a:spcAft>
                <a:spcPts val="0"/>
              </a:spcAft>
              <a:buSzPts val="1800"/>
              <a:buChar char="●"/>
            </a:pPr>
            <a:r>
              <a:rPr lang="en"/>
              <a:t>Not </a:t>
            </a:r>
            <a:r>
              <a:rPr lang="en"/>
              <a:t>prevalent</a:t>
            </a:r>
            <a:r>
              <a:rPr lang="en"/>
              <a:t> enough to accurately model</a:t>
            </a:r>
            <a:endParaRPr/>
          </a:p>
          <a:p>
            <a:pPr indent="-330200" lvl="1" marL="914400" rtl="0" algn="l">
              <a:spcBef>
                <a:spcPts val="0"/>
              </a:spcBef>
              <a:spcAft>
                <a:spcPts val="0"/>
              </a:spcAft>
              <a:buSzPts val="1600"/>
              <a:buChar char="○"/>
            </a:pPr>
            <a:r>
              <a:rPr lang="en" sz="1600"/>
              <a:t>Openers (faced &lt; 7 batters) used 1.89% of the time in 2021 (92 instances)</a:t>
            </a:r>
            <a:endParaRPr sz="1600"/>
          </a:p>
          <a:p>
            <a:pPr indent="-330200" lvl="1" marL="914400" rtl="0" algn="l">
              <a:spcBef>
                <a:spcPts val="0"/>
              </a:spcBef>
              <a:spcAft>
                <a:spcPts val="0"/>
              </a:spcAft>
              <a:buSzPts val="1600"/>
              <a:buChar char="○"/>
            </a:pPr>
            <a:r>
              <a:rPr lang="en" sz="1600"/>
              <a:t>Used at least once by 27/30 teams</a:t>
            </a:r>
            <a:endParaRPr sz="1600"/>
          </a:p>
          <a:p>
            <a:pPr indent="-330200" lvl="1" marL="914400" rtl="0" algn="l">
              <a:spcBef>
                <a:spcPts val="0"/>
              </a:spcBef>
              <a:spcAft>
                <a:spcPts val="0"/>
              </a:spcAft>
              <a:buSzPts val="1600"/>
              <a:buChar char="○"/>
            </a:pPr>
            <a:r>
              <a:rPr lang="en" sz="1600"/>
              <a:t>Only LAD and TB used an opener 10+ times</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