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7"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CC00CC"/>
    <a:srgbClr val="FF0066"/>
    <a:srgbClr val="99CCFF"/>
    <a:srgbClr val="33CC33"/>
    <a:srgbClr val="33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6549" autoAdjust="0"/>
  </p:normalViewPr>
  <p:slideViewPr>
    <p:cSldViewPr>
      <p:cViewPr varScale="1">
        <p:scale>
          <a:sx n="40" d="100"/>
          <a:sy n="40" d="100"/>
        </p:scale>
        <p:origin x="98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213058-3E14-44FE-8068-48F33128020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s-MX"/>
          </a:p>
        </p:txBody>
      </p:sp>
      <p:sp>
        <p:nvSpPr>
          <p:cNvPr id="4099" name="Rectangle 3">
            <a:extLst>
              <a:ext uri="{FF2B5EF4-FFF2-40B4-BE49-F238E27FC236}">
                <a16:creationId xmlns:a16="http://schemas.microsoft.com/office/drawing/2014/main" id="{009194A5-1741-45E9-AC2E-9071EE3611D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s-MX"/>
          </a:p>
        </p:txBody>
      </p:sp>
      <p:sp>
        <p:nvSpPr>
          <p:cNvPr id="4100" name="Rectangle 4">
            <a:extLst>
              <a:ext uri="{FF2B5EF4-FFF2-40B4-BE49-F238E27FC236}">
                <a16:creationId xmlns:a16="http://schemas.microsoft.com/office/drawing/2014/main" id="{F5466CCF-1F14-4AED-9581-27989C8EA21B}"/>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6BD67289-1AE8-4D35-A231-4F7774E13BF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4102" name="Rectangle 6">
            <a:extLst>
              <a:ext uri="{FF2B5EF4-FFF2-40B4-BE49-F238E27FC236}">
                <a16:creationId xmlns:a16="http://schemas.microsoft.com/office/drawing/2014/main" id="{5CC4BF3B-DD94-4590-B240-8DF825EAAF48}"/>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s-MX"/>
          </a:p>
        </p:txBody>
      </p:sp>
      <p:sp>
        <p:nvSpPr>
          <p:cNvPr id="4103" name="Rectangle 7">
            <a:extLst>
              <a:ext uri="{FF2B5EF4-FFF2-40B4-BE49-F238E27FC236}">
                <a16:creationId xmlns:a16="http://schemas.microsoft.com/office/drawing/2014/main" id="{F8D38E65-33B7-4B07-AC0B-D5E9A4B8063B}"/>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4A41E97-5307-4DB2-8B99-3D50A3EAFD61}" type="slidenum">
              <a:rPr lang="en-US" altLang="es-MX"/>
              <a:pPr/>
              <a:t>‹Nº›</a:t>
            </a:fld>
            <a:endParaRPr lang="en-US" altLang="es-MX"/>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39B016-5F1A-481C-92A0-F7B86520B0A1}"/>
              </a:ext>
            </a:extLst>
          </p:cNvPr>
          <p:cNvSpPr>
            <a:spLocks noGrp="1" noChangeArrowheads="1"/>
          </p:cNvSpPr>
          <p:nvPr>
            <p:ph type="sldNum" sz="quarter" idx="5"/>
          </p:nvPr>
        </p:nvSpPr>
        <p:spPr>
          <a:ln/>
        </p:spPr>
        <p:txBody>
          <a:bodyPr/>
          <a:lstStyle/>
          <a:p>
            <a:fld id="{8185753F-8849-4397-A3A0-B80C68C527EE}" type="slidenum">
              <a:rPr lang="en-US" altLang="es-MX"/>
              <a:pPr/>
              <a:t>1</a:t>
            </a:fld>
            <a:endParaRPr lang="en-US" altLang="es-MX"/>
          </a:p>
        </p:txBody>
      </p:sp>
      <p:sp>
        <p:nvSpPr>
          <p:cNvPr id="8194" name="Rectangle 2">
            <a:extLst>
              <a:ext uri="{FF2B5EF4-FFF2-40B4-BE49-F238E27FC236}">
                <a16:creationId xmlns:a16="http://schemas.microsoft.com/office/drawing/2014/main" id="{4F60CACC-3608-47F5-BE14-3173B63DB592}"/>
              </a:ext>
            </a:extLst>
          </p:cNvPr>
          <p:cNvSpPr>
            <a:spLocks noChangeArrowheads="1" noTextEdit="1"/>
          </p:cNvSpPr>
          <p:nvPr>
            <p:ph type="sldImg"/>
          </p:nvPr>
        </p:nvSpPr>
        <p:spPr>
          <a:ln/>
        </p:spPr>
      </p:sp>
      <p:sp>
        <p:nvSpPr>
          <p:cNvPr id="8195" name="Rectangle 3">
            <a:extLst>
              <a:ext uri="{FF2B5EF4-FFF2-40B4-BE49-F238E27FC236}">
                <a16:creationId xmlns:a16="http://schemas.microsoft.com/office/drawing/2014/main" id="{B736F0C9-8F0D-4731-9536-B31E8B62884F}"/>
              </a:ext>
            </a:extLst>
          </p:cNvPr>
          <p:cNvSpPr>
            <a:spLocks noGrp="1" noChangeArrowheads="1"/>
          </p:cNvSpPr>
          <p:nvPr>
            <p:ph type="body" idx="1"/>
          </p:nvPr>
        </p:nvSpPr>
        <p:spPr/>
        <p:txBody>
          <a:bodyPr/>
          <a:lstStyle/>
          <a:p>
            <a:r>
              <a:rPr lang="en-US" altLang="es-MX"/>
              <a:t>There is a pumping lemma for context-free languages, analogous to the pumping lemma for regular languages.  The goal of this lecture is to state and prove this lemma, which is naturally more complicated than the pumping lemma for regular languages, and then use it to show certain languages are not context-free.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2797A6-6D9C-486F-820A-CC71000A520B}"/>
              </a:ext>
            </a:extLst>
          </p:cNvPr>
          <p:cNvSpPr>
            <a:spLocks noGrp="1" noChangeArrowheads="1"/>
          </p:cNvSpPr>
          <p:nvPr>
            <p:ph type="sldNum" sz="quarter" idx="5"/>
          </p:nvPr>
        </p:nvSpPr>
        <p:spPr>
          <a:ln/>
        </p:spPr>
        <p:txBody>
          <a:bodyPr/>
          <a:lstStyle/>
          <a:p>
            <a:fld id="{6E884680-CDFC-47B4-B307-943D2ACB02F4}" type="slidenum">
              <a:rPr lang="en-US" altLang="es-MX"/>
              <a:pPr/>
              <a:t>10</a:t>
            </a:fld>
            <a:endParaRPr lang="en-US" altLang="es-MX"/>
          </a:p>
        </p:txBody>
      </p:sp>
      <p:sp>
        <p:nvSpPr>
          <p:cNvPr id="28674" name="Rectangle 2">
            <a:extLst>
              <a:ext uri="{FF2B5EF4-FFF2-40B4-BE49-F238E27FC236}">
                <a16:creationId xmlns:a16="http://schemas.microsoft.com/office/drawing/2014/main" id="{D57A533C-55A7-4044-9B88-EB863AD92815}"/>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29AB6054-6CEA-4585-AAB9-01D73E59C4DA}"/>
              </a:ext>
            </a:extLst>
          </p:cNvPr>
          <p:cNvSpPr>
            <a:spLocks noGrp="1" noChangeArrowheads="1"/>
          </p:cNvSpPr>
          <p:nvPr>
            <p:ph type="body" idx="1"/>
          </p:nvPr>
        </p:nvSpPr>
        <p:spPr/>
        <p:txBody>
          <a:bodyPr/>
          <a:lstStyle/>
          <a:p>
            <a:r>
              <a:rPr lang="en-US" altLang="es-MX"/>
              <a:t>Or. we could pump twice.  That is, replace the purple tree by the yellow, which has the purple within it, and we get a parse tree whose yield is uvvwxxy.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C7ADBA-7158-4457-A525-23891E98EC07}"/>
              </a:ext>
            </a:extLst>
          </p:cNvPr>
          <p:cNvSpPr>
            <a:spLocks noGrp="1" noChangeArrowheads="1"/>
          </p:cNvSpPr>
          <p:nvPr>
            <p:ph type="sldNum" sz="quarter" idx="5"/>
          </p:nvPr>
        </p:nvSpPr>
        <p:spPr>
          <a:ln/>
        </p:spPr>
        <p:txBody>
          <a:bodyPr/>
          <a:lstStyle/>
          <a:p>
            <a:fld id="{EBF391D6-2F55-496C-A4AC-97D018E51CE5}" type="slidenum">
              <a:rPr lang="en-US" altLang="es-MX"/>
              <a:pPr/>
              <a:t>11</a:t>
            </a:fld>
            <a:endParaRPr lang="en-US" altLang="es-MX"/>
          </a:p>
        </p:txBody>
      </p:sp>
      <p:sp>
        <p:nvSpPr>
          <p:cNvPr id="29698" name="Rectangle 2">
            <a:extLst>
              <a:ext uri="{FF2B5EF4-FFF2-40B4-BE49-F238E27FC236}">
                <a16:creationId xmlns:a16="http://schemas.microsoft.com/office/drawing/2014/main" id="{13AFAC8F-E7F9-49F6-8AAA-5B0532453F6D}"/>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E08913F3-8317-43C3-AC5F-38A8D48F1FF2}"/>
              </a:ext>
            </a:extLst>
          </p:cNvPr>
          <p:cNvSpPr>
            <a:spLocks noGrp="1" noChangeArrowheads="1"/>
          </p:cNvSpPr>
          <p:nvPr>
            <p:ph type="body" idx="1"/>
          </p:nvPr>
        </p:nvSpPr>
        <p:spPr/>
        <p:txBody>
          <a:bodyPr/>
          <a:lstStyle/>
          <a:p>
            <a:r>
              <a:rPr lang="en-US" altLang="es-MX"/>
              <a:t>And in the previous tree, representing pumping twice, we could again replace the purple tree by the yellow, and get a bigger tree whose yield is u-three v’s w three x’s y.</a:t>
            </a:r>
          </a:p>
          <a:p>
            <a:endParaRPr lang="en-US" altLang="es-MX"/>
          </a:p>
          <a:p>
            <a:r>
              <a:rPr lang="en-US" altLang="es-MX"/>
              <a:t>In the same manner we can get parse trees for all strings of the form u v-to-the-i w x-to-the-i y for any integer i &gt;= 0.  These strings are therefore all in the language L  That proves the pumping pumping lemma for context-free languages.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6F1420-6172-49D3-A35A-52A147414980}"/>
              </a:ext>
            </a:extLst>
          </p:cNvPr>
          <p:cNvSpPr>
            <a:spLocks noGrp="1" noChangeArrowheads="1"/>
          </p:cNvSpPr>
          <p:nvPr>
            <p:ph type="sldNum" sz="quarter" idx="5"/>
          </p:nvPr>
        </p:nvSpPr>
        <p:spPr>
          <a:ln/>
        </p:spPr>
        <p:txBody>
          <a:bodyPr/>
          <a:lstStyle/>
          <a:p>
            <a:fld id="{13C1AC98-925A-4BD7-BE1C-AC6432D112C2}" type="slidenum">
              <a:rPr lang="en-US" altLang="es-MX"/>
              <a:pPr/>
              <a:t>12</a:t>
            </a:fld>
            <a:endParaRPr lang="en-US" altLang="es-MX"/>
          </a:p>
        </p:txBody>
      </p:sp>
      <p:sp>
        <p:nvSpPr>
          <p:cNvPr id="33794" name="Rectangle 2">
            <a:extLst>
              <a:ext uri="{FF2B5EF4-FFF2-40B4-BE49-F238E27FC236}">
                <a16:creationId xmlns:a16="http://schemas.microsoft.com/office/drawing/2014/main" id="{9859813D-FDBF-4DB4-BC53-06EB2B08B195}"/>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A0BC2E84-D4DB-4054-B737-E72A3290F8C0}"/>
              </a:ext>
            </a:extLst>
          </p:cNvPr>
          <p:cNvSpPr>
            <a:spLocks noGrp="1" noChangeArrowheads="1"/>
          </p:cNvSpPr>
          <p:nvPr>
            <p:ph type="body" idx="1"/>
          </p:nvPr>
        </p:nvSpPr>
        <p:spPr/>
        <p:txBody>
          <a:bodyPr/>
          <a:lstStyle/>
          <a:p>
            <a:r>
              <a:rPr lang="en-US" altLang="es-MX"/>
              <a:t>Let’s look at an example of how the pumping lemma can be used to show a language not to be context-free.</a:t>
            </a:r>
          </a:p>
          <a:p>
            <a:endParaRPr lang="en-US" altLang="es-MX"/>
          </a:p>
          <a:p>
            <a:r>
              <a:rPr lang="en-US" altLang="es-MX"/>
              <a:t>Click 1</a:t>
            </a:r>
          </a:p>
          <a:p>
            <a:r>
              <a:rPr lang="en-US" altLang="es-MX"/>
              <a:t>This language, which involves matching the counts of two blocks of 0’s is context-free.  A grammar or PDA for it is easy to construct – the ideas are very much like what we saw for the language 0-to-the-n 1-to-the-n.</a:t>
            </a:r>
          </a:p>
          <a:p>
            <a:endParaRPr lang="en-US" altLang="es-MX"/>
          </a:p>
          <a:p>
            <a:r>
              <a:rPr lang="en-US" altLang="es-MX"/>
              <a:t>Click 2</a:t>
            </a:r>
          </a:p>
          <a:p>
            <a:r>
              <a:rPr lang="en-US" altLang="es-MX"/>
              <a:t>But give the language three blocks of 0’s, all of which must be the same, and we are suddenly outside what grammars can do.</a:t>
            </a:r>
          </a:p>
          <a:p>
            <a:endParaRPr lang="en-US" altLang="es-MX"/>
          </a:p>
          <a:p>
            <a:r>
              <a:rPr lang="en-US" altLang="es-MX"/>
              <a:t>Click 3</a:t>
            </a:r>
          </a:p>
          <a:p>
            <a:r>
              <a:rPr lang="en-US" altLang="es-MX"/>
              <a:t>We can prove that using the pumping lemma for context-free languages.</a:t>
            </a:r>
          </a:p>
          <a:p>
            <a:endParaRPr lang="en-US" altLang="es-MX"/>
          </a:p>
          <a:p>
            <a:r>
              <a:rPr lang="en-US" altLang="es-MX"/>
              <a:t>Click 4</a:t>
            </a:r>
          </a:p>
          <a:p>
            <a:r>
              <a:rPr lang="en-US" altLang="es-MX"/>
              <a:t>So we’ll pick this language L.</a:t>
            </a:r>
          </a:p>
          <a:p>
            <a:endParaRPr lang="en-US" altLang="es-MX"/>
          </a:p>
          <a:p>
            <a:r>
              <a:rPr lang="en-US" altLang="es-MX"/>
              <a:t>Click 5</a:t>
            </a:r>
          </a:p>
          <a:p>
            <a:r>
              <a:rPr lang="en-US" altLang="es-MX"/>
              <a:t>And the adversary now gets to pick n.  We don’t know n, but we do know it is fixed for the rest of the game.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940658F-91CD-44CF-AA43-3D14BACBE941}"/>
              </a:ext>
            </a:extLst>
          </p:cNvPr>
          <p:cNvSpPr>
            <a:spLocks noGrp="1" noChangeArrowheads="1"/>
          </p:cNvSpPr>
          <p:nvPr>
            <p:ph type="sldNum" sz="quarter" idx="5"/>
          </p:nvPr>
        </p:nvSpPr>
        <p:spPr>
          <a:ln/>
        </p:spPr>
        <p:txBody>
          <a:bodyPr/>
          <a:lstStyle/>
          <a:p>
            <a:fld id="{F48303EC-0A94-481C-BFAD-1897E7F18CC5}" type="slidenum">
              <a:rPr lang="en-US" altLang="es-MX"/>
              <a:pPr/>
              <a:t>13</a:t>
            </a:fld>
            <a:endParaRPr lang="en-US" altLang="es-MX"/>
          </a:p>
        </p:txBody>
      </p:sp>
      <p:sp>
        <p:nvSpPr>
          <p:cNvPr id="36866" name="Rectangle 2">
            <a:extLst>
              <a:ext uri="{FF2B5EF4-FFF2-40B4-BE49-F238E27FC236}">
                <a16:creationId xmlns:a16="http://schemas.microsoft.com/office/drawing/2014/main" id="{E7A6A2E5-628B-4BB5-8B7C-0B729964B8FE}"/>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89769749-F822-4EF8-B9DF-123CF01A0AA4}"/>
              </a:ext>
            </a:extLst>
          </p:cNvPr>
          <p:cNvSpPr>
            <a:spLocks noGrp="1" noChangeArrowheads="1"/>
          </p:cNvSpPr>
          <p:nvPr>
            <p:ph type="body" idx="1"/>
          </p:nvPr>
        </p:nvSpPr>
        <p:spPr/>
        <p:txBody>
          <a:bodyPr/>
          <a:lstStyle/>
          <a:p>
            <a:r>
              <a:rPr lang="en-US" altLang="es-MX"/>
              <a:t>Click 1</a:t>
            </a:r>
          </a:p>
          <a:p>
            <a:r>
              <a:rPr lang="en-US" altLang="es-MX"/>
              <a:t>We get to pick z, so let’s pick 0^n10^n10^n.  That is, each block of 0’s is of length equal to whatever n the adversary picked.</a:t>
            </a:r>
          </a:p>
          <a:p>
            <a:endParaRPr lang="en-US" altLang="es-MX"/>
          </a:p>
          <a:p>
            <a:r>
              <a:rPr lang="en-US" altLang="es-MX"/>
              <a:t>Click 2</a:t>
            </a:r>
          </a:p>
          <a:p>
            <a:r>
              <a:rPr lang="en-US" altLang="es-MX"/>
              <a:t>Now, the adversary gets to break our z up into z = uvwxy.  But he must choose these substrings such that vwx together are no longer than n, and v and x cannot both be picked to be 0.</a:t>
            </a:r>
          </a:p>
          <a:p>
            <a:endParaRPr lang="en-US" altLang="es-MX"/>
          </a:p>
          <a:p>
            <a:r>
              <a:rPr lang="en-US" altLang="es-MX"/>
              <a:t>Click 3</a:t>
            </a:r>
          </a:p>
          <a:p>
            <a:r>
              <a:rPr lang="en-US" altLang="es-MX"/>
              <a:t>There are two cases, depending on whether the adversary picks v and x to have 0’s or not.  In the first case, suppose there are no 0’s among v and x.  Then since they cannot both be empty, there must be at least one 1 among them.  But then,if we pump 0 times, to get the string uwy, we know that there is at most one 1 in this string.  The pumping lemma claims it is in the language L, but it can’t be because all strings in L have exactly two 1’s.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277F51-47E8-4267-AF95-1D92A55B2FA3}"/>
              </a:ext>
            </a:extLst>
          </p:cNvPr>
          <p:cNvSpPr>
            <a:spLocks noGrp="1" noChangeArrowheads="1"/>
          </p:cNvSpPr>
          <p:nvPr>
            <p:ph type="sldNum" sz="quarter" idx="5"/>
          </p:nvPr>
        </p:nvSpPr>
        <p:spPr>
          <a:ln/>
        </p:spPr>
        <p:txBody>
          <a:bodyPr/>
          <a:lstStyle/>
          <a:p>
            <a:fld id="{1CF8365B-F9A1-4A61-904B-4C09EDBC4BEC}" type="slidenum">
              <a:rPr lang="en-US" altLang="es-MX"/>
              <a:pPr/>
              <a:t>14</a:t>
            </a:fld>
            <a:endParaRPr lang="en-US" altLang="es-MX"/>
          </a:p>
        </p:txBody>
      </p:sp>
      <p:sp>
        <p:nvSpPr>
          <p:cNvPr id="37890" name="Rectangle 2">
            <a:extLst>
              <a:ext uri="{FF2B5EF4-FFF2-40B4-BE49-F238E27FC236}">
                <a16:creationId xmlns:a16="http://schemas.microsoft.com/office/drawing/2014/main" id="{882D8C1E-1D95-4807-A2FE-A6FF594FA437}"/>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8C9296BE-7FAD-4303-ACD5-1DB9AA25B6B5}"/>
              </a:ext>
            </a:extLst>
          </p:cNvPr>
          <p:cNvSpPr>
            <a:spLocks noGrp="1" noChangeArrowheads="1"/>
          </p:cNvSpPr>
          <p:nvPr>
            <p:ph type="body" idx="1"/>
          </p:nvPr>
        </p:nvSpPr>
        <p:spPr/>
        <p:txBody>
          <a:bodyPr/>
          <a:lstStyle/>
          <a:p>
            <a:r>
              <a:rPr lang="en-US" altLang="es-MX"/>
              <a:t>Clicks 1, 2</a:t>
            </a:r>
          </a:p>
          <a:p>
            <a:endParaRPr lang="en-US" altLang="es-MX"/>
          </a:p>
          <a:p>
            <a:r>
              <a:rPr lang="en-US" altLang="es-MX"/>
              <a:t>In the second and last case, v and x have at least one 0 among them.</a:t>
            </a:r>
          </a:p>
          <a:p>
            <a:endParaRPr lang="en-US" altLang="es-MX"/>
          </a:p>
          <a:p>
            <a:r>
              <a:rPr lang="en-US" altLang="es-MX"/>
              <a:t>Click 3</a:t>
            </a:r>
          </a:p>
          <a:p>
            <a:r>
              <a:rPr lang="en-US" altLang="es-MX"/>
              <a:t>vwx has length at most n.  So these three substrings cannot extend from the first block of 0’s to the last – n+2 positions separate them.</a:t>
            </a:r>
          </a:p>
          <a:p>
            <a:endParaRPr lang="en-US" altLang="es-MX"/>
          </a:p>
          <a:p>
            <a:r>
              <a:rPr lang="en-US" altLang="es-MX"/>
              <a:t>Click 4</a:t>
            </a:r>
          </a:p>
          <a:p>
            <a:r>
              <a:rPr lang="en-US" altLang="es-MX"/>
              <a:t>So again consider uwy, which if L is context-free must be in L.  Removing v and x must leave at least one of the three blocks of n 0’s intact, so it still has n 0’s.  But v and x have at least one 0, so in uwy, at least one of the blocks of 0’s has fewer than n 0’s.</a:t>
            </a:r>
          </a:p>
          <a:p>
            <a:endParaRPr lang="en-US" altLang="es-MX"/>
          </a:p>
          <a:p>
            <a:r>
              <a:rPr lang="en-US" altLang="es-MX"/>
              <a:t>Click 5</a:t>
            </a:r>
          </a:p>
          <a:p>
            <a:r>
              <a:rPr lang="en-US" altLang="es-MX"/>
              <a:t>We conclude that in this case too, uwy cannot be in L.  Thus, L cannot be context-free.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0AA1BD-2796-4B86-9B8A-CC92B55CB506}"/>
              </a:ext>
            </a:extLst>
          </p:cNvPr>
          <p:cNvSpPr>
            <a:spLocks noGrp="1" noChangeArrowheads="1"/>
          </p:cNvSpPr>
          <p:nvPr>
            <p:ph type="sldNum" sz="quarter" idx="5"/>
          </p:nvPr>
        </p:nvSpPr>
        <p:spPr>
          <a:ln/>
        </p:spPr>
        <p:txBody>
          <a:bodyPr/>
          <a:lstStyle/>
          <a:p>
            <a:fld id="{1727E4B9-B3B2-4CE4-AE89-36709B48414D}" type="slidenum">
              <a:rPr lang="en-US" altLang="es-MX"/>
              <a:pPr/>
              <a:t>15</a:t>
            </a:fld>
            <a:endParaRPr lang="en-US" altLang="es-MX"/>
          </a:p>
        </p:txBody>
      </p:sp>
      <p:sp>
        <p:nvSpPr>
          <p:cNvPr id="8194" name="Rectangle 2">
            <a:extLst>
              <a:ext uri="{FF2B5EF4-FFF2-40B4-BE49-F238E27FC236}">
                <a16:creationId xmlns:a16="http://schemas.microsoft.com/office/drawing/2014/main" id="{5C38693B-7BD4-4C8A-A185-C15FF1B1B1F3}"/>
              </a:ext>
            </a:extLst>
          </p:cNvPr>
          <p:cNvSpPr>
            <a:spLocks noChangeArrowheads="1" noTextEdit="1"/>
          </p:cNvSpPr>
          <p:nvPr>
            <p:ph type="sldImg"/>
          </p:nvPr>
        </p:nvSpPr>
        <p:spPr>
          <a:ln/>
        </p:spPr>
      </p:sp>
      <p:sp>
        <p:nvSpPr>
          <p:cNvPr id="8195" name="Rectangle 3">
            <a:extLst>
              <a:ext uri="{FF2B5EF4-FFF2-40B4-BE49-F238E27FC236}">
                <a16:creationId xmlns:a16="http://schemas.microsoft.com/office/drawing/2014/main" id="{6EE9EC24-BDD2-4E16-A02C-B51F5DF2CAFE}"/>
              </a:ext>
            </a:extLst>
          </p:cNvPr>
          <p:cNvSpPr>
            <a:spLocks noGrp="1" noChangeArrowheads="1"/>
          </p:cNvSpPr>
          <p:nvPr>
            <p:ph type="body" idx="1"/>
          </p:nvPr>
        </p:nvSpPr>
        <p:spPr/>
        <p:txBody>
          <a:bodyPr/>
          <a:lstStyle/>
          <a:p>
            <a:r>
              <a:rPr lang="en-US" altLang="es-MX"/>
              <a:t>To finish off our discussion of context-free languages, lets look at the properties of this class of languages.  Remember there are two kinds of properties we find useful.  One is decision properties, where we tell something about a language or languages in the class, such as whether the language represented by a grammar or PDA is empty.  And the other is closure properties, where we prove that some operation, say union, applied to languages in the class results in another language in the class.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F0F977-135C-4BEE-8003-E9E697DC8F4D}"/>
              </a:ext>
            </a:extLst>
          </p:cNvPr>
          <p:cNvSpPr>
            <a:spLocks noGrp="1" noChangeArrowheads="1"/>
          </p:cNvSpPr>
          <p:nvPr>
            <p:ph type="sldNum" sz="quarter" idx="5"/>
          </p:nvPr>
        </p:nvSpPr>
        <p:spPr>
          <a:ln/>
        </p:spPr>
        <p:txBody>
          <a:bodyPr/>
          <a:lstStyle/>
          <a:p>
            <a:fld id="{6BE17FFF-2496-46CC-B8C4-F3E17092389A}" type="slidenum">
              <a:rPr lang="en-US" altLang="es-MX"/>
              <a:pPr/>
              <a:t>16</a:t>
            </a:fld>
            <a:endParaRPr lang="en-US" altLang="es-MX"/>
          </a:p>
        </p:txBody>
      </p:sp>
      <p:sp>
        <p:nvSpPr>
          <p:cNvPr id="11266" name="Rectangle 2">
            <a:extLst>
              <a:ext uri="{FF2B5EF4-FFF2-40B4-BE49-F238E27FC236}">
                <a16:creationId xmlns:a16="http://schemas.microsoft.com/office/drawing/2014/main" id="{6454259B-B207-4F4A-9377-BA0FD729E5C6}"/>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603F2707-5870-45B5-82EE-7576604766B1}"/>
              </a:ext>
            </a:extLst>
          </p:cNvPr>
          <p:cNvSpPr>
            <a:spLocks noGrp="1" noChangeArrowheads="1"/>
          </p:cNvSpPr>
          <p:nvPr>
            <p:ph type="body" idx="1"/>
          </p:nvPr>
        </p:nvSpPr>
        <p:spPr/>
        <p:txBody>
          <a:bodyPr/>
          <a:lstStyle/>
          <a:p>
            <a:r>
              <a:rPr lang="en-US" altLang="es-MX"/>
              <a:t>Click 1</a:t>
            </a:r>
          </a:p>
          <a:p>
            <a:r>
              <a:rPr lang="en-US" altLang="es-MX"/>
              <a:t>First, let’s remember that when we talk about a decision property or a closure property for a language class, we are talking about algorithms that take a representation for a language in the class and produces an answer.  For the regular languages we used regular expressions and deterministic finite automata as the representations.  Here, for context-free languages, we use the context-free grammar or the pushdown automaton as the representation, whichever makes life easier.   And when we use the PDA, we can let acceptance be by final state or by empty stack, again, whatever makes life easiest.</a:t>
            </a:r>
          </a:p>
          <a:p>
            <a:endParaRPr lang="en-US" altLang="es-MX"/>
          </a:p>
          <a:p>
            <a:r>
              <a:rPr lang="en-US" altLang="es-MX"/>
              <a:t>Click 2</a:t>
            </a:r>
          </a:p>
          <a:p>
            <a:r>
              <a:rPr lang="en-US" altLang="es-MX"/>
              <a:t>Here are some questions about context-free languages for which algorithms exist.</a:t>
            </a:r>
          </a:p>
          <a:p>
            <a:endParaRPr lang="en-US" altLang="es-MX"/>
          </a:p>
          <a:p>
            <a:r>
              <a:rPr lang="en-US" altLang="es-MX"/>
              <a:t>Click 3</a:t>
            </a:r>
          </a:p>
          <a:p>
            <a:r>
              <a:rPr lang="en-US" altLang="es-MX"/>
              <a:t>Given a representation for a context-free language L and a string w, we can determine whether or not w is in L.</a:t>
            </a:r>
          </a:p>
          <a:p>
            <a:endParaRPr lang="en-US" altLang="es-MX"/>
          </a:p>
          <a:p>
            <a:r>
              <a:rPr lang="en-US" altLang="es-MX"/>
              <a:t>Click 4</a:t>
            </a:r>
          </a:p>
          <a:p>
            <a:r>
              <a:rPr lang="en-US" altLang="es-MX"/>
              <a:t>We can tell, given a representation for context-free language L, whether L is empty.</a:t>
            </a:r>
          </a:p>
          <a:p>
            <a:endParaRPr lang="en-US" altLang="es-MX"/>
          </a:p>
          <a:p>
            <a:r>
              <a:rPr lang="en-US" altLang="es-MX"/>
              <a:t>Click 5</a:t>
            </a:r>
          </a:p>
          <a:p>
            <a:r>
              <a:rPr lang="en-US" altLang="es-MX"/>
              <a:t>And we can also tell whether L is finite or infinite.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84C6C6-8A2E-4A87-ACC0-79C19164014D}"/>
              </a:ext>
            </a:extLst>
          </p:cNvPr>
          <p:cNvSpPr>
            <a:spLocks noGrp="1" noChangeArrowheads="1"/>
          </p:cNvSpPr>
          <p:nvPr>
            <p:ph type="sldNum" sz="quarter" idx="5"/>
          </p:nvPr>
        </p:nvSpPr>
        <p:spPr>
          <a:ln/>
        </p:spPr>
        <p:txBody>
          <a:bodyPr/>
          <a:lstStyle/>
          <a:p>
            <a:fld id="{F4B15FEE-2129-4F13-A4D5-8D695D3A2CC9}" type="slidenum">
              <a:rPr lang="en-US" altLang="es-MX"/>
              <a:pPr/>
              <a:t>17</a:t>
            </a:fld>
            <a:endParaRPr lang="en-US" altLang="es-MX"/>
          </a:p>
        </p:txBody>
      </p:sp>
      <p:sp>
        <p:nvSpPr>
          <p:cNvPr id="12290" name="Rectangle 2">
            <a:extLst>
              <a:ext uri="{FF2B5EF4-FFF2-40B4-BE49-F238E27FC236}">
                <a16:creationId xmlns:a16="http://schemas.microsoft.com/office/drawing/2014/main" id="{6B107BC3-9D6C-45CE-B400-90970F7CF6C8}"/>
              </a:ext>
            </a:extLst>
          </p:cNvPr>
          <p:cNvSpPr>
            <a:spLocks noChangeArrowheads="1" noTextEdit="1"/>
          </p:cNvSpPr>
          <p:nvPr>
            <p:ph type="sldImg"/>
          </p:nvPr>
        </p:nvSpPr>
        <p:spPr>
          <a:ln/>
        </p:spPr>
      </p:sp>
      <p:sp>
        <p:nvSpPr>
          <p:cNvPr id="12291" name="Rectangle 3">
            <a:extLst>
              <a:ext uri="{FF2B5EF4-FFF2-40B4-BE49-F238E27FC236}">
                <a16:creationId xmlns:a16="http://schemas.microsoft.com/office/drawing/2014/main" id="{6C263FD6-1640-49BA-A107-BB68803002A9}"/>
              </a:ext>
            </a:extLst>
          </p:cNvPr>
          <p:cNvSpPr>
            <a:spLocks noGrp="1" noChangeArrowheads="1"/>
          </p:cNvSpPr>
          <p:nvPr>
            <p:ph type="body" idx="1"/>
          </p:nvPr>
        </p:nvSpPr>
        <p:spPr/>
        <p:txBody>
          <a:bodyPr/>
          <a:lstStyle/>
          <a:p>
            <a:r>
              <a:rPr lang="en-US" altLang="es-MX"/>
              <a:t>Click 1</a:t>
            </a:r>
          </a:p>
          <a:p>
            <a:r>
              <a:rPr lang="en-US" altLang="es-MX"/>
              <a:t>Unfortunately, many of the things we can decide about regular languages we cannot decide for the context-free languages.</a:t>
            </a:r>
          </a:p>
          <a:p>
            <a:endParaRPr lang="en-US" altLang="es-MX"/>
          </a:p>
          <a:p>
            <a:r>
              <a:rPr lang="en-US" altLang="es-MX"/>
              <a:t>Click 2</a:t>
            </a:r>
          </a:p>
          <a:p>
            <a:r>
              <a:rPr lang="en-US" altLang="es-MX"/>
              <a:t>For example, we were able to tell whether two regular languages, say represented by DFA’s, were the same.  We can’t tell whether two context-free grammars or two PDA’s define the same language.</a:t>
            </a:r>
          </a:p>
          <a:p>
            <a:endParaRPr lang="en-US" altLang="es-MX"/>
          </a:p>
          <a:p>
            <a:r>
              <a:rPr lang="en-US" altLang="es-MX"/>
              <a:t>Click 3</a:t>
            </a:r>
          </a:p>
          <a:p>
            <a:r>
              <a:rPr lang="en-US" altLang="es-MX"/>
              <a:t>Another thing we cannot tell is whether two context-free languages are disjoint.  We say sets are disjoint if their intersection is empty, that is, they have no members in common.  We didn’t address the question of disjointness for regular languages, but you can tell whether two regular languages are disjoint.  We showed that regular languages are closed under intersection, using the product-automaton trick.  We also showed that you can tell whether the language of an automaton is empty.  These two ideas together give you an algorithm to test whether two regular languages are disjoint.</a:t>
            </a:r>
          </a:p>
          <a:p>
            <a:endParaRPr lang="en-US" altLang="es-MX"/>
          </a:p>
          <a:p>
            <a:r>
              <a:rPr lang="en-US" altLang="es-MX"/>
              <a:t>Click 4</a:t>
            </a:r>
          </a:p>
          <a:p>
            <a:r>
              <a:rPr lang="en-US" altLang="es-MX"/>
              <a:t>At this point, we have no way to prove that no algorithm for a task exists.  That is the job of the theory of Turing machines and decidability, and that will be the next subject we address.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74E57D-BB18-4BBB-9389-9F503F04FA8A}"/>
              </a:ext>
            </a:extLst>
          </p:cNvPr>
          <p:cNvSpPr>
            <a:spLocks noGrp="1" noChangeArrowheads="1"/>
          </p:cNvSpPr>
          <p:nvPr>
            <p:ph type="sldNum" sz="quarter" idx="5"/>
          </p:nvPr>
        </p:nvSpPr>
        <p:spPr>
          <a:ln/>
        </p:spPr>
        <p:txBody>
          <a:bodyPr/>
          <a:lstStyle/>
          <a:p>
            <a:fld id="{84252BD3-9499-49C9-A7E5-F90822E600FC}" type="slidenum">
              <a:rPr lang="en-US" altLang="es-MX"/>
              <a:pPr/>
              <a:t>18</a:t>
            </a:fld>
            <a:endParaRPr lang="en-US" altLang="es-MX"/>
          </a:p>
        </p:txBody>
      </p:sp>
      <p:sp>
        <p:nvSpPr>
          <p:cNvPr id="15362" name="Rectangle 2">
            <a:extLst>
              <a:ext uri="{FF2B5EF4-FFF2-40B4-BE49-F238E27FC236}">
                <a16:creationId xmlns:a16="http://schemas.microsoft.com/office/drawing/2014/main" id="{BFA1855C-5BD6-46B5-B4C8-B4D8D6632DAC}"/>
              </a:ext>
            </a:extLst>
          </p:cNvPr>
          <p:cNvSpPr>
            <a:spLocks noChangeArrowheads="1" noTextEdit="1"/>
          </p:cNvSpPr>
          <p:nvPr>
            <p:ph type="sldImg"/>
          </p:nvPr>
        </p:nvSpPr>
        <p:spPr>
          <a:ln/>
        </p:spPr>
      </p:sp>
      <p:sp>
        <p:nvSpPr>
          <p:cNvPr id="15363" name="Rectangle 3">
            <a:extLst>
              <a:ext uri="{FF2B5EF4-FFF2-40B4-BE49-F238E27FC236}">
                <a16:creationId xmlns:a16="http://schemas.microsoft.com/office/drawing/2014/main" id="{37027DC4-66E1-4723-BE15-941B6FDEF117}"/>
              </a:ext>
            </a:extLst>
          </p:cNvPr>
          <p:cNvSpPr>
            <a:spLocks noGrp="1" noChangeArrowheads="1"/>
          </p:cNvSpPr>
          <p:nvPr>
            <p:ph type="body" idx="1"/>
          </p:nvPr>
        </p:nvSpPr>
        <p:spPr/>
        <p:txBody>
          <a:bodyPr/>
          <a:lstStyle/>
          <a:p>
            <a:r>
              <a:rPr lang="en-US" altLang="es-MX"/>
              <a:t>The emptiness test for context-free languages has already been given in essence.  We showed how to eliminate useless symbols – those that participate in no derivation of a terminal string.  Take any context-free grammar and see whether or not the start symbol is useless.  If so, the language of this grammar is empty, and if not, then not.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674469-3D24-4854-AAA5-5ADFD20FBF06}"/>
              </a:ext>
            </a:extLst>
          </p:cNvPr>
          <p:cNvSpPr>
            <a:spLocks noGrp="1" noChangeArrowheads="1"/>
          </p:cNvSpPr>
          <p:nvPr>
            <p:ph type="sldNum" sz="quarter" idx="5"/>
          </p:nvPr>
        </p:nvSpPr>
        <p:spPr>
          <a:ln/>
        </p:spPr>
        <p:txBody>
          <a:bodyPr/>
          <a:lstStyle/>
          <a:p>
            <a:fld id="{06A264A1-4239-4F7B-95B1-BE03EA9B97D1}" type="slidenum">
              <a:rPr lang="en-US" altLang="es-MX"/>
              <a:pPr/>
              <a:t>19</a:t>
            </a:fld>
            <a:endParaRPr lang="en-US" altLang="es-MX"/>
          </a:p>
        </p:txBody>
      </p:sp>
      <p:sp>
        <p:nvSpPr>
          <p:cNvPr id="18434" name="Rectangle 2">
            <a:extLst>
              <a:ext uri="{FF2B5EF4-FFF2-40B4-BE49-F238E27FC236}">
                <a16:creationId xmlns:a16="http://schemas.microsoft.com/office/drawing/2014/main" id="{2F79A88A-659F-4F3E-AD75-0B56A8B4A5EE}"/>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1CEF2A0E-398D-4779-9407-9CD99289DE4E}"/>
              </a:ext>
            </a:extLst>
          </p:cNvPr>
          <p:cNvSpPr>
            <a:spLocks noGrp="1" noChangeArrowheads="1"/>
          </p:cNvSpPr>
          <p:nvPr>
            <p:ph type="body" idx="1"/>
          </p:nvPr>
        </p:nvSpPr>
        <p:spPr/>
        <p:txBody>
          <a:bodyPr/>
          <a:lstStyle/>
          <a:p>
            <a:r>
              <a:rPr lang="en-US" altLang="es-MX"/>
              <a:t>Click 1</a:t>
            </a:r>
          </a:p>
          <a:p>
            <a:r>
              <a:rPr lang="en-US" altLang="es-MX"/>
              <a:t>The membership test for DFA’s was really simple – just simulate the DFA on the string.  We can also test whether a terminal string w is generated by a grammar G, but the test is remarkably hard by comparison.</a:t>
            </a:r>
          </a:p>
          <a:p>
            <a:endParaRPr lang="en-US" altLang="es-MX"/>
          </a:p>
          <a:p>
            <a:r>
              <a:rPr lang="en-US" altLang="es-MX"/>
              <a:t>Click 2</a:t>
            </a:r>
          </a:p>
          <a:p>
            <a:r>
              <a:rPr lang="en-US" altLang="es-MX"/>
              <a:t>We’ll assume G is a grammar in Chomsky Normal Form.</a:t>
            </a:r>
          </a:p>
          <a:p>
            <a:endParaRPr lang="en-US" altLang="es-MX"/>
          </a:p>
          <a:p>
            <a:r>
              <a:rPr lang="en-US" altLang="es-MX"/>
              <a:t>Click 3</a:t>
            </a:r>
          </a:p>
          <a:p>
            <a:r>
              <a:rPr lang="en-US" altLang="es-MX"/>
              <a:t>If not, we know how to convert the given grammar to CNF, so do that as the first step.</a:t>
            </a:r>
          </a:p>
          <a:p>
            <a:endParaRPr lang="en-US" altLang="es-MX"/>
          </a:p>
          <a:p>
            <a:r>
              <a:rPr lang="en-US" altLang="es-MX"/>
              <a:t>Click 4</a:t>
            </a:r>
          </a:p>
          <a:p>
            <a:r>
              <a:rPr lang="en-US" altLang="es-MX"/>
              <a:t>There is a small matter that when we convert to CNF we lose the ability to generate the empty string.  But if w, the string we want to test, is epsilon, then there is another approach entirely.  Apply the algorithm we learned for finding the nullable symbols – those that derive epsilon.  See if the start symbol is one of these, and that lets us test membership of the empty string in the language of the context-free grammar.</a:t>
            </a:r>
          </a:p>
          <a:p>
            <a:endParaRPr lang="en-US" altLang="es-MX"/>
          </a:p>
          <a:p>
            <a:r>
              <a:rPr lang="en-US" altLang="es-MX"/>
              <a:t>Click 5</a:t>
            </a:r>
          </a:p>
          <a:p>
            <a:r>
              <a:rPr lang="en-US" altLang="es-MX"/>
              <a:t>We’re going to give an algorithm called CYK – the initials stand for the three people who independently invented the idea: John Cocke, Dan Younger, and Tadao Kasami.  This algorithm is a great example of a dynamic-programming algorithm and worth seeing for that reason alone.  The running time of the algorithm is on the order of n-cubed, where n is the length of the input string w.  Incidentally, there is another algorithm, due to Jay Earley, that also runs in time order n-cubed, but on unambiguous grammars is faster – order n-squared.  However, the CYK algorithm is much simpler, and as I said, worth studying because it is a model for many useful dynamic-programming algorithms, so that is the one we’re going to learn.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BF7148-C554-41D7-B4F2-070A9985D9C9}"/>
              </a:ext>
            </a:extLst>
          </p:cNvPr>
          <p:cNvSpPr>
            <a:spLocks noGrp="1" noChangeArrowheads="1"/>
          </p:cNvSpPr>
          <p:nvPr>
            <p:ph type="sldNum" sz="quarter" idx="5"/>
          </p:nvPr>
        </p:nvSpPr>
        <p:spPr>
          <a:ln/>
        </p:spPr>
        <p:txBody>
          <a:bodyPr/>
          <a:lstStyle/>
          <a:p>
            <a:fld id="{D847C4A5-C0DA-4753-B971-554EDC97A566}" type="slidenum">
              <a:rPr lang="en-US" altLang="es-MX"/>
              <a:pPr/>
              <a:t>2</a:t>
            </a:fld>
            <a:endParaRPr lang="en-US" altLang="es-MX"/>
          </a:p>
        </p:txBody>
      </p:sp>
      <p:sp>
        <p:nvSpPr>
          <p:cNvPr id="10242" name="Rectangle 2">
            <a:extLst>
              <a:ext uri="{FF2B5EF4-FFF2-40B4-BE49-F238E27FC236}">
                <a16:creationId xmlns:a16="http://schemas.microsoft.com/office/drawing/2014/main" id="{DC965B01-9453-442B-B76E-C237E137A3C9}"/>
              </a:ext>
            </a:extLst>
          </p:cNvPr>
          <p:cNvSpPr>
            <a:spLocks noChangeArrowheads="1" noTextEdit="1"/>
          </p:cNvSpPr>
          <p:nvPr>
            <p:ph type="sldImg"/>
          </p:nvPr>
        </p:nvSpPr>
        <p:spPr>
          <a:ln/>
        </p:spPr>
      </p:sp>
      <p:sp>
        <p:nvSpPr>
          <p:cNvPr id="10243" name="Rectangle 3">
            <a:extLst>
              <a:ext uri="{FF2B5EF4-FFF2-40B4-BE49-F238E27FC236}">
                <a16:creationId xmlns:a16="http://schemas.microsoft.com/office/drawing/2014/main" id="{3DDAFB69-A425-45D8-A196-04A71411043C}"/>
              </a:ext>
            </a:extLst>
          </p:cNvPr>
          <p:cNvSpPr>
            <a:spLocks noGrp="1" noChangeArrowheads="1"/>
          </p:cNvSpPr>
          <p:nvPr>
            <p:ph type="body" idx="1"/>
          </p:nvPr>
        </p:nvSpPr>
        <p:spPr/>
        <p:txBody>
          <a:bodyPr/>
          <a:lstStyle/>
          <a:p>
            <a:r>
              <a:rPr lang="en-US" altLang="es-MX"/>
              <a:t>Let’s review the pumping lemma for regular languages.  It said that any sufficiently long string w in a regular language has some short, nonempty piece near the beginning that we could “pump.”  That is, we could repeat it as many times as we liked, including zero times, and the resulting string would also be in the language.  We found this string to pump by looking for the first state to repeat, as a finite automaton processed w.</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F01EA2-A2A9-4E9E-83DF-911A1D523FBE}"/>
              </a:ext>
            </a:extLst>
          </p:cNvPr>
          <p:cNvSpPr>
            <a:spLocks noGrp="1" noChangeArrowheads="1"/>
          </p:cNvSpPr>
          <p:nvPr>
            <p:ph type="sldNum" sz="quarter" idx="5"/>
          </p:nvPr>
        </p:nvSpPr>
        <p:spPr>
          <a:ln/>
        </p:spPr>
        <p:txBody>
          <a:bodyPr/>
          <a:lstStyle/>
          <a:p>
            <a:fld id="{C8FC2CD4-2533-47BE-8740-A2AD04AC2952}" type="slidenum">
              <a:rPr lang="en-US" altLang="es-MX"/>
              <a:pPr/>
              <a:t>20</a:t>
            </a:fld>
            <a:endParaRPr lang="en-US" altLang="es-MX"/>
          </a:p>
        </p:txBody>
      </p:sp>
      <p:sp>
        <p:nvSpPr>
          <p:cNvPr id="20482" name="Rectangle 2">
            <a:extLst>
              <a:ext uri="{FF2B5EF4-FFF2-40B4-BE49-F238E27FC236}">
                <a16:creationId xmlns:a16="http://schemas.microsoft.com/office/drawing/2014/main" id="{DB2A7BEF-4E39-4801-8015-5C04890C232D}"/>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BF47C06B-144C-4846-BE58-C7CC10FF3055}"/>
              </a:ext>
            </a:extLst>
          </p:cNvPr>
          <p:cNvSpPr>
            <a:spLocks noGrp="1" noChangeArrowheads="1"/>
          </p:cNvSpPr>
          <p:nvPr>
            <p:ph type="body" idx="1"/>
          </p:nvPr>
        </p:nvSpPr>
        <p:spPr/>
        <p:txBody>
          <a:bodyPr/>
          <a:lstStyle/>
          <a:p>
            <a:r>
              <a:rPr lang="en-US" altLang="es-MX"/>
              <a:t>Here’s how the CYK Algorithm works.</a:t>
            </a:r>
          </a:p>
          <a:p>
            <a:endParaRPr lang="en-US" altLang="es-MX"/>
          </a:p>
          <a:p>
            <a:r>
              <a:rPr lang="en-US" altLang="es-MX"/>
              <a:t>Click 1</a:t>
            </a:r>
          </a:p>
          <a:p>
            <a:r>
              <a:rPr lang="en-US" altLang="es-MX"/>
              <a:t>Start with an input string of length n.  a_i is the symbol in the i_th position.</a:t>
            </a:r>
          </a:p>
          <a:p>
            <a:endParaRPr lang="en-US" altLang="es-MX"/>
          </a:p>
          <a:p>
            <a:r>
              <a:rPr lang="en-US" altLang="es-MX"/>
              <a:t>Click 2</a:t>
            </a:r>
          </a:p>
          <a:p>
            <a:r>
              <a:rPr lang="en-US" altLang="es-MX"/>
              <a:t>we are going to construct a triangular array, with short sides each of length n.  Each entry in the array is a set of variables of the grammar.</a:t>
            </a:r>
          </a:p>
          <a:p>
            <a:endParaRPr lang="en-US" altLang="es-MX"/>
          </a:p>
          <a:p>
            <a:r>
              <a:rPr lang="en-US" altLang="es-MX"/>
              <a:t>Click 3</a:t>
            </a:r>
          </a:p>
          <a:p>
            <a:r>
              <a:rPr lang="en-US" altLang="es-MX"/>
              <a:t>The set X_ij in position (i,j), where i &lt;= j, is intended to be the set of variables A that derive the substring of the input starting at position i and ending at position j.</a:t>
            </a:r>
          </a:p>
          <a:p>
            <a:endParaRPr lang="en-US" altLang="es-MX"/>
          </a:p>
          <a:p>
            <a:r>
              <a:rPr lang="en-US" altLang="es-MX"/>
              <a:t>Click 4</a:t>
            </a:r>
          </a:p>
          <a:p>
            <a:r>
              <a:rPr lang="en-US" altLang="es-MX"/>
              <a:t>We use an induction to fill in this table. The induction is on the length of the string derived, which is j-i+1.  So we start by computing the entries X_ii, which is the set of variables that derive the string consisting of the one position a_i.  From these, we can find those X_i,i+1’s, each of which is the set of variables that derive the string a_ia_i+1.  Then we move to the X_i,i+2’s, which are the sets of variables that derive the strings of length three, a_i,a_i+1a_i+2, and so on.</a:t>
            </a:r>
          </a:p>
          <a:p>
            <a:endParaRPr lang="en-US" altLang="es-MX"/>
          </a:p>
          <a:p>
            <a:r>
              <a:rPr lang="en-US" altLang="es-MX"/>
              <a:t>Click 5</a:t>
            </a:r>
          </a:p>
          <a:p>
            <a:r>
              <a:rPr lang="en-US" altLang="es-MX"/>
              <a:t>Finally, after we have computed the one set X1n, which represents the entire input, we can ask whether S is in that set.  If so, then S derives a_1 through a_n, so string w is in the language, and otherwise not.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8CD6D0-953E-4EDF-BEC0-C4028FBF795A}"/>
              </a:ext>
            </a:extLst>
          </p:cNvPr>
          <p:cNvSpPr>
            <a:spLocks noGrp="1" noChangeArrowheads="1"/>
          </p:cNvSpPr>
          <p:nvPr>
            <p:ph type="sldNum" sz="quarter" idx="5"/>
          </p:nvPr>
        </p:nvSpPr>
        <p:spPr>
          <a:ln/>
        </p:spPr>
        <p:txBody>
          <a:bodyPr/>
          <a:lstStyle/>
          <a:p>
            <a:fld id="{CBFB545F-99C8-4DA6-8CA5-0955E9416E58}" type="slidenum">
              <a:rPr lang="en-US" altLang="es-MX"/>
              <a:pPr/>
              <a:t>21</a:t>
            </a:fld>
            <a:endParaRPr lang="en-US" altLang="es-MX"/>
          </a:p>
        </p:txBody>
      </p:sp>
      <p:sp>
        <p:nvSpPr>
          <p:cNvPr id="22530" name="Rectangle 2">
            <a:extLst>
              <a:ext uri="{FF2B5EF4-FFF2-40B4-BE49-F238E27FC236}">
                <a16:creationId xmlns:a16="http://schemas.microsoft.com/office/drawing/2014/main" id="{CAD3AFF3-1365-46D7-8150-8A0BEEBF2136}"/>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8381DA72-BFEE-40DA-AAD8-B4665B47CD1C}"/>
              </a:ext>
            </a:extLst>
          </p:cNvPr>
          <p:cNvSpPr>
            <a:spLocks noGrp="1" noChangeArrowheads="1"/>
          </p:cNvSpPr>
          <p:nvPr>
            <p:ph type="body" idx="1"/>
          </p:nvPr>
        </p:nvSpPr>
        <p:spPr/>
        <p:txBody>
          <a:bodyPr/>
          <a:lstStyle/>
          <a:p>
            <a:r>
              <a:rPr lang="en-US" altLang="es-MX"/>
              <a:t>Click 1</a:t>
            </a:r>
          </a:p>
          <a:p>
            <a:r>
              <a:rPr lang="en-US" altLang="es-MX"/>
              <a:t>For the basis, we know that the only way to derive a string of length 1 in a CNF grammar is to use a production whose body is a single terminal.  So for each i we can set X_ii to the set of variables A such that A-&gt;a_i is a production.</a:t>
            </a:r>
          </a:p>
          <a:p>
            <a:endParaRPr lang="en-US" altLang="es-MX"/>
          </a:p>
          <a:p>
            <a:r>
              <a:rPr lang="en-US" altLang="es-MX"/>
              <a:t>Click 2</a:t>
            </a:r>
          </a:p>
          <a:p>
            <a:r>
              <a:rPr lang="en-US" altLang="es-MX"/>
              <a:t>For the induction, where j is strictly greater than i, we can compute X_ij from X’s representing two substrings of a_i through a_j.  The first is the substring from a_i to a_k for some k&lt;j, and the second is a_k+1 through a_j.  Both these strings are of length less than j-i+1, so we have already computed the sets X_ik and X_k+1,j (POINT).  In order for a variable A to derive a_i through a_j, there must be some production A-&gt;BC, where B derives from a_i to a_k, and C derives the rest.  That is, for each k between i and j-1 we look for some B in X_ik and some C in X_k+1,j such  that BC is the body of an A production.  If for any k, B, and C we find such a production, we add A to X_ij.</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D782AEE-B772-4044-AE51-89113AD26BB5}"/>
              </a:ext>
            </a:extLst>
          </p:cNvPr>
          <p:cNvSpPr>
            <a:spLocks noGrp="1" noChangeArrowheads="1"/>
          </p:cNvSpPr>
          <p:nvPr>
            <p:ph type="sldNum" sz="quarter" idx="5"/>
          </p:nvPr>
        </p:nvSpPr>
        <p:spPr>
          <a:ln/>
        </p:spPr>
        <p:txBody>
          <a:bodyPr/>
          <a:lstStyle/>
          <a:p>
            <a:fld id="{8DA40CDA-F72A-4BC5-8411-2BA017AC5FBF}" type="slidenum">
              <a:rPr lang="en-US" altLang="es-MX"/>
              <a:pPr/>
              <a:t>22</a:t>
            </a:fld>
            <a:endParaRPr lang="en-US" altLang="es-MX"/>
          </a:p>
        </p:txBody>
      </p:sp>
      <p:sp>
        <p:nvSpPr>
          <p:cNvPr id="26626" name="Rectangle 2">
            <a:extLst>
              <a:ext uri="{FF2B5EF4-FFF2-40B4-BE49-F238E27FC236}">
                <a16:creationId xmlns:a16="http://schemas.microsoft.com/office/drawing/2014/main" id="{0547628A-7ED0-49D0-8A09-8570358D924A}"/>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6F862589-959E-4B07-BC87-FE1F4C6CFCA8}"/>
              </a:ext>
            </a:extLst>
          </p:cNvPr>
          <p:cNvSpPr>
            <a:spLocks noGrp="1" noChangeArrowheads="1"/>
          </p:cNvSpPr>
          <p:nvPr>
            <p:ph type="body" idx="1"/>
          </p:nvPr>
        </p:nvSpPr>
        <p:spPr/>
        <p:txBody>
          <a:bodyPr/>
          <a:lstStyle/>
          <a:p>
            <a:r>
              <a:rPr lang="en-US" altLang="es-MX"/>
              <a:t>We’re going to do an example of the CYK algorithm.  Here’s the CNF grammar we’ll use and the input string w will be ababa.  It is of length 5, so we’re going to compute sets of variables X_ij for 1&lt;=i&lt;=j&lt;=5.</a:t>
            </a:r>
          </a:p>
          <a:p>
            <a:endParaRPr lang="en-US" altLang="es-MX"/>
          </a:p>
          <a:p>
            <a:r>
              <a:rPr lang="en-US" altLang="es-MX"/>
              <a:t>Click 1</a:t>
            </a:r>
          </a:p>
          <a:p>
            <a:r>
              <a:rPr lang="en-US" altLang="es-MX"/>
              <a:t>For the basis, let’s see which variables have a production whose body is “a”.  These variables are A (POINT) and C (POINT).  Thus, if w has “a” in position i, then X_ii will be {A,C}.  We see “a” in positions 1, 3, and 5, so that explains these X’s (POINT)  For terminal b, we see body b in productions for B and C (POINT).  Thus, if i is a position of w that holds b, X_ii will be {B,C}.  That explains these X’s (POINT).</a:t>
            </a:r>
          </a:p>
          <a:p>
            <a:endParaRPr lang="en-US" altLang="es-MX"/>
          </a:p>
          <a:p>
            <a:r>
              <a:rPr lang="en-US" altLang="es-MX"/>
              <a:t>Click 2</a:t>
            </a:r>
          </a:p>
          <a:p>
            <a:r>
              <a:rPr lang="en-US" altLang="es-MX"/>
              <a:t>Now we need to compute the four entries in the row above. These are the sets of variables that derive substrings of length 2.  Here’s one example, X_12, which is the set of variables that derive the string in the first two positions of w, that is, ab.  When j is i+1, k can only be i.  That is, the only way to derive a string of length 2 in a CNF grammar is to use a production where one variable is replaced by two, and then each of these variables derives on terminal.</a:t>
            </a:r>
          </a:p>
          <a:p>
            <a:endParaRPr lang="en-US" altLang="es-MX"/>
          </a:p>
          <a:p>
            <a:r>
              <a:rPr lang="en-US" altLang="es-MX"/>
              <a:t>Click 3</a:t>
            </a:r>
          </a:p>
          <a:p>
            <a:r>
              <a:rPr lang="en-US" altLang="es-MX"/>
              <a:t>So the reason S is in X_12 is that A is in X11, B is in X_22, and S-&gt;AB is a production.</a:t>
            </a:r>
          </a:p>
          <a:p>
            <a:endParaRPr lang="en-US" altLang="es-MX"/>
          </a:p>
          <a:p>
            <a:r>
              <a:rPr lang="en-US" altLang="es-MX"/>
              <a:t>Click 4</a:t>
            </a:r>
          </a:p>
          <a:p>
            <a:r>
              <a:rPr lang="en-US" altLang="es-MX"/>
              <a:t>And the reason B is in X_12 is that A is in X_11, C is in X_22, and B-&gt;AC is a production.  Notice that C can’t be in X_12 because C derives only strings of length 1.  However, A can derive long strings and yet is not in X_12.  The reason is that the only production A has with a body of two variables is A-&gt;BC.  In order for A to be in X_12, we would need to find B in X_11 and C in X_22.  The latter holds, but B is not in X_11.</a:t>
            </a:r>
          </a:p>
          <a:p>
            <a:endParaRPr lang="en-US" altLang="es-MX"/>
          </a:p>
          <a:p>
            <a:r>
              <a:rPr lang="en-US" altLang="es-MX"/>
              <a:t>Click 5</a:t>
            </a:r>
          </a:p>
          <a:p>
            <a:r>
              <a:rPr lang="en-US" altLang="es-MX"/>
              <a:t>Here are the other three sets for the row corresponding to the substrings of lengh 2.   We’ll leave it to you to verify these are correct.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5A36C3C-95D9-497A-8646-CB228407EC73}"/>
              </a:ext>
            </a:extLst>
          </p:cNvPr>
          <p:cNvSpPr>
            <a:spLocks noGrp="1" noChangeArrowheads="1"/>
          </p:cNvSpPr>
          <p:nvPr>
            <p:ph type="sldNum" sz="quarter" idx="5"/>
          </p:nvPr>
        </p:nvSpPr>
        <p:spPr>
          <a:ln/>
        </p:spPr>
        <p:txBody>
          <a:bodyPr/>
          <a:lstStyle/>
          <a:p>
            <a:fld id="{5070C956-AE1E-42B2-97CC-F64CA7FF1FD1}" type="slidenum">
              <a:rPr lang="en-US" altLang="es-MX"/>
              <a:pPr/>
              <a:t>23</a:t>
            </a:fld>
            <a:endParaRPr lang="en-US" altLang="es-MX"/>
          </a:p>
        </p:txBody>
      </p:sp>
      <p:sp>
        <p:nvSpPr>
          <p:cNvPr id="27650" name="Rectangle 2">
            <a:extLst>
              <a:ext uri="{FF2B5EF4-FFF2-40B4-BE49-F238E27FC236}">
                <a16:creationId xmlns:a16="http://schemas.microsoft.com/office/drawing/2014/main" id="{F137CFA9-2048-47FF-9AD8-A6D248A5CE7B}"/>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172549A7-9834-4D6E-AF9E-F0710BE093FC}"/>
              </a:ext>
            </a:extLst>
          </p:cNvPr>
          <p:cNvSpPr>
            <a:spLocks noGrp="1" noChangeArrowheads="1"/>
          </p:cNvSpPr>
          <p:nvPr>
            <p:ph type="body" idx="1"/>
          </p:nvPr>
        </p:nvSpPr>
        <p:spPr/>
        <p:txBody>
          <a:bodyPr/>
          <a:lstStyle/>
          <a:p>
            <a:r>
              <a:rPr lang="en-US" altLang="es-MX"/>
              <a:t>Now, let’s start computing X_13.  A string of length 3 can be broken in two different ways.  Either a string of length 1 followed by a string of length 2, or vice versa.</a:t>
            </a:r>
          </a:p>
          <a:p>
            <a:endParaRPr lang="en-US" altLang="es-MX"/>
          </a:p>
          <a:p>
            <a:r>
              <a:rPr lang="en-US" altLang="es-MX"/>
              <a:t>Click 1</a:t>
            </a:r>
          </a:p>
          <a:p>
            <a:r>
              <a:rPr lang="en-US" altLang="es-MX"/>
              <a:t>In the first case, k=1, and we must combine X_11 with X_23.  X_11 has A and C, while X_23 has only A.  The only bodies we can form from these are AA and CA.  But no variable has a production with either of these as the body.  Thus, k=1 gives us nothing.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F56314-E9F4-4499-9D63-35EB72B95692}"/>
              </a:ext>
            </a:extLst>
          </p:cNvPr>
          <p:cNvSpPr>
            <a:spLocks noGrp="1" noChangeArrowheads="1"/>
          </p:cNvSpPr>
          <p:nvPr>
            <p:ph type="sldNum" sz="quarter" idx="5"/>
          </p:nvPr>
        </p:nvSpPr>
        <p:spPr>
          <a:ln/>
        </p:spPr>
        <p:txBody>
          <a:bodyPr/>
          <a:lstStyle/>
          <a:p>
            <a:fld id="{547CFB64-36B7-48FC-8B7F-5683E151F246}" type="slidenum">
              <a:rPr lang="en-US" altLang="es-MX"/>
              <a:pPr/>
              <a:t>24</a:t>
            </a:fld>
            <a:endParaRPr lang="en-US" altLang="es-MX"/>
          </a:p>
        </p:txBody>
      </p:sp>
      <p:sp>
        <p:nvSpPr>
          <p:cNvPr id="28674" name="Rectangle 2">
            <a:extLst>
              <a:ext uri="{FF2B5EF4-FFF2-40B4-BE49-F238E27FC236}">
                <a16:creationId xmlns:a16="http://schemas.microsoft.com/office/drawing/2014/main" id="{1667F6C4-CD0E-480E-8790-6AE1C28841F4}"/>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F65DC4AB-1ABA-4D0C-BB1E-4C7C3C7ABA6D}"/>
              </a:ext>
            </a:extLst>
          </p:cNvPr>
          <p:cNvSpPr>
            <a:spLocks noGrp="1" noChangeArrowheads="1"/>
          </p:cNvSpPr>
          <p:nvPr>
            <p:ph type="body" idx="1"/>
          </p:nvPr>
        </p:nvSpPr>
        <p:spPr/>
        <p:txBody>
          <a:bodyPr/>
          <a:lstStyle/>
          <a:p>
            <a:r>
              <a:rPr lang="en-US" altLang="es-MX"/>
              <a:t>We must also consider k=2, where we combine X_12 with X_33.  Now, there are four possible bodies: B or S followed by A or C.  Of these, only BC is a body of a production of our grammar, and its head is A. Thus, X_13 turns out to be {A}.</a:t>
            </a:r>
          </a:p>
          <a:p>
            <a:endParaRPr lang="en-US" altLang="es-MX"/>
          </a:p>
          <a:p>
            <a:r>
              <a:rPr lang="en-US" altLang="es-MX"/>
              <a:t>Click 1</a:t>
            </a:r>
          </a:p>
          <a:p>
            <a:r>
              <a:rPr lang="en-US" altLang="es-MX"/>
              <a:t>Here are the other two X’s for substrings of length 3.  There is a pattern to computing these, corresponding to the choices of k that we may make for each.  We start at the bottom of the column.  For example, for X_24, that would be X_22 (POINT THROUGHOUT).  And we start going down the diagonal to the right.  For X_24, that would be X_34.  We pair these two elements to see what production bodies we can form.   Then, we move up the column and down the diagonal. In the case of X_24, that means moving up to X_23 and down to X_44.</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D220F27-FFE0-43AF-9363-D984D11B3848}"/>
              </a:ext>
            </a:extLst>
          </p:cNvPr>
          <p:cNvSpPr>
            <a:spLocks noGrp="1" noChangeArrowheads="1"/>
          </p:cNvSpPr>
          <p:nvPr>
            <p:ph type="sldNum" sz="quarter" idx="5"/>
          </p:nvPr>
        </p:nvSpPr>
        <p:spPr>
          <a:ln/>
        </p:spPr>
        <p:txBody>
          <a:bodyPr/>
          <a:lstStyle/>
          <a:p>
            <a:fld id="{4E455599-5F2B-4269-84D7-954BB686112D}" type="slidenum">
              <a:rPr lang="en-US" altLang="es-MX"/>
              <a:pPr/>
              <a:t>25</a:t>
            </a:fld>
            <a:endParaRPr lang="en-US" altLang="es-MX"/>
          </a:p>
        </p:txBody>
      </p:sp>
      <p:sp>
        <p:nvSpPr>
          <p:cNvPr id="30722" name="Rectangle 2">
            <a:extLst>
              <a:ext uri="{FF2B5EF4-FFF2-40B4-BE49-F238E27FC236}">
                <a16:creationId xmlns:a16="http://schemas.microsoft.com/office/drawing/2014/main" id="{27F1E333-C29D-41C8-8157-3628CBEE0EBB}"/>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E1450CAC-DF67-42DE-BE02-B636ABFEB551}"/>
              </a:ext>
            </a:extLst>
          </p:cNvPr>
          <p:cNvSpPr>
            <a:spLocks noGrp="1" noChangeArrowheads="1"/>
          </p:cNvSpPr>
          <p:nvPr>
            <p:ph type="body" idx="1"/>
          </p:nvPr>
        </p:nvSpPr>
        <p:spPr/>
        <p:txBody>
          <a:bodyPr/>
          <a:lstStyle/>
          <a:p>
            <a:r>
              <a:rPr lang="en-US" altLang="es-MX"/>
              <a:t>Here’s how we compute X_14.  Starting at the bottom of its column, that is, X_11 and the top of its diagonal to the right, that is X_24, we pair these to see if we can form any production bodies.</a:t>
            </a:r>
          </a:p>
          <a:p>
            <a:endParaRPr lang="en-US" altLang="es-MX"/>
          </a:p>
          <a:p>
            <a:r>
              <a:rPr lang="en-US" altLang="es-MX"/>
              <a:t>Click 1</a:t>
            </a:r>
          </a:p>
          <a:p>
            <a:r>
              <a:rPr lang="en-US" altLang="es-MX"/>
              <a:t>In this case, we can combine A from X_11 and B from X_24 to put S, the head of the production with body AB, into X_14.  Now, we move up the column to X_12 and down the diagonal, to X_34.  But pairing B or S with B or S doesn’t give us any right sides.</a:t>
            </a:r>
          </a:p>
          <a:p>
            <a:endParaRPr lang="en-US" altLang="es-MX"/>
          </a:p>
          <a:p>
            <a:r>
              <a:rPr lang="en-US" altLang="es-MX"/>
              <a:t>Click 2</a:t>
            </a:r>
          </a:p>
          <a:p>
            <a:r>
              <a:rPr lang="en-US" altLang="es-MX"/>
              <a:t>So we proceed up the column to X_13 and down the diagonal to X_44, and we pair A with B or C.  AC is a body, and it justifies putting B into X_14.</a:t>
            </a:r>
          </a:p>
          <a:p>
            <a:endParaRPr lang="en-US" alt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1C74A4-DDC0-4836-8763-4948597F6193}"/>
              </a:ext>
            </a:extLst>
          </p:cNvPr>
          <p:cNvSpPr>
            <a:spLocks noGrp="1" noChangeArrowheads="1"/>
          </p:cNvSpPr>
          <p:nvPr>
            <p:ph type="sldNum" sz="quarter" idx="5"/>
          </p:nvPr>
        </p:nvSpPr>
        <p:spPr>
          <a:ln/>
        </p:spPr>
        <p:txBody>
          <a:bodyPr/>
          <a:lstStyle/>
          <a:p>
            <a:fld id="{6163851E-69AE-4FE8-B3B8-ACF4F1E74A98}" type="slidenum">
              <a:rPr lang="en-US" altLang="es-MX"/>
              <a:pPr/>
              <a:t>26</a:t>
            </a:fld>
            <a:endParaRPr lang="en-US" altLang="es-MX"/>
          </a:p>
        </p:txBody>
      </p:sp>
      <p:sp>
        <p:nvSpPr>
          <p:cNvPr id="32770" name="Rectangle 2">
            <a:extLst>
              <a:ext uri="{FF2B5EF4-FFF2-40B4-BE49-F238E27FC236}">
                <a16:creationId xmlns:a16="http://schemas.microsoft.com/office/drawing/2014/main" id="{E69406CC-5C4B-4044-8121-156D4116CBCC}"/>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00638D82-CA93-4224-A5D8-8CDC3F78F933}"/>
              </a:ext>
            </a:extLst>
          </p:cNvPr>
          <p:cNvSpPr>
            <a:spLocks noGrp="1" noChangeArrowheads="1"/>
          </p:cNvSpPr>
          <p:nvPr>
            <p:ph type="body" idx="1"/>
          </p:nvPr>
        </p:nvSpPr>
        <p:spPr/>
        <p:txBody>
          <a:bodyPr/>
          <a:lstStyle/>
          <a:p>
            <a:r>
              <a:rPr lang="en-US" altLang="es-MX"/>
              <a:t>Here are the last two entries in the triangular table.</a:t>
            </a:r>
          </a:p>
          <a:p>
            <a:endParaRPr lang="en-US" altLang="es-MX"/>
          </a:p>
          <a:p>
            <a:r>
              <a:rPr lang="en-US" altLang="es-MX"/>
              <a:t>Click 1</a:t>
            </a:r>
          </a:p>
          <a:p>
            <a:r>
              <a:rPr lang="en-US" altLang="es-MX"/>
              <a:t>X_25 turns out to be {A}.  We’ll let you check that one out.</a:t>
            </a:r>
          </a:p>
          <a:p>
            <a:endParaRPr lang="en-US" altLang="es-MX"/>
          </a:p>
          <a:p>
            <a:r>
              <a:rPr lang="en-US" altLang="es-MX"/>
              <a:t>Click 2</a:t>
            </a:r>
          </a:p>
          <a:p>
            <a:r>
              <a:rPr lang="en-US" altLang="es-MX"/>
              <a:t>X_15 is also {A}.</a:t>
            </a:r>
          </a:p>
          <a:p>
            <a:endParaRPr lang="en-US" altLang="es-MX"/>
          </a:p>
          <a:p>
            <a:r>
              <a:rPr lang="en-US" altLang="es-MX"/>
              <a:t>Click 3</a:t>
            </a:r>
          </a:p>
          <a:p>
            <a:r>
              <a:rPr lang="en-US" altLang="es-MX"/>
              <a:t>We get A from X_14, which has B, and X_55, which has C.  BC is a body, and A is its head.  Since S is not in X_15, we conclude that ababa is not in the language of the given grammar.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60BB1F-237C-40AB-B457-1EAC5FE211C9}"/>
              </a:ext>
            </a:extLst>
          </p:cNvPr>
          <p:cNvSpPr>
            <a:spLocks noGrp="1" noChangeArrowheads="1"/>
          </p:cNvSpPr>
          <p:nvPr>
            <p:ph type="sldNum" sz="quarter" idx="5"/>
          </p:nvPr>
        </p:nvSpPr>
        <p:spPr>
          <a:ln/>
        </p:spPr>
        <p:txBody>
          <a:bodyPr/>
          <a:lstStyle/>
          <a:p>
            <a:fld id="{B48B0207-D257-4889-AA12-077CE2921EB9}" type="slidenum">
              <a:rPr lang="en-US" altLang="es-MX"/>
              <a:pPr/>
              <a:t>27</a:t>
            </a:fld>
            <a:endParaRPr lang="en-US" altLang="es-MX"/>
          </a:p>
        </p:txBody>
      </p:sp>
      <p:sp>
        <p:nvSpPr>
          <p:cNvPr id="16386" name="Rectangle 2">
            <a:extLst>
              <a:ext uri="{FF2B5EF4-FFF2-40B4-BE49-F238E27FC236}">
                <a16:creationId xmlns:a16="http://schemas.microsoft.com/office/drawing/2014/main" id="{483A5C15-7CA8-47C1-A8D4-36C4BFD63001}"/>
              </a:ext>
            </a:extLst>
          </p:cNvPr>
          <p:cNvSpPr>
            <a:spLocks noChangeArrowheads="1" noTextEdit="1"/>
          </p:cNvSpPr>
          <p:nvPr>
            <p:ph type="sldImg"/>
          </p:nvPr>
        </p:nvSpPr>
        <p:spPr>
          <a:ln/>
        </p:spPr>
      </p:sp>
      <p:sp>
        <p:nvSpPr>
          <p:cNvPr id="16387" name="Rectangle 3">
            <a:extLst>
              <a:ext uri="{FF2B5EF4-FFF2-40B4-BE49-F238E27FC236}">
                <a16:creationId xmlns:a16="http://schemas.microsoft.com/office/drawing/2014/main" id="{FDBFBAE3-D794-419D-805A-9123CA6CA9A9}"/>
              </a:ext>
            </a:extLst>
          </p:cNvPr>
          <p:cNvSpPr>
            <a:spLocks noGrp="1" noChangeArrowheads="1"/>
          </p:cNvSpPr>
          <p:nvPr>
            <p:ph type="body" idx="1"/>
          </p:nvPr>
        </p:nvSpPr>
        <p:spPr/>
        <p:txBody>
          <a:bodyPr/>
          <a:lstStyle/>
          <a:p>
            <a:r>
              <a:rPr lang="en-US" altLang="es-MX"/>
              <a:t>We also claimed that there is an algorithm to tell whether a context-free language is finite or infinite.  We won’t give the algorithm in detail, but it is essentially the same as the time-consuming algorithm for regular languages.  We use the pumping-lemma constant n, and as for regular languages, we can show that if a context free language contains any string of length between n and 2n-1, then that string can be pumped, and the language is infinite.  Otherwise, the language is finite.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0D095F-6CAF-4B27-8C09-DC764BE8329C}"/>
              </a:ext>
            </a:extLst>
          </p:cNvPr>
          <p:cNvSpPr>
            <a:spLocks noGrp="1" noChangeArrowheads="1"/>
          </p:cNvSpPr>
          <p:nvPr>
            <p:ph type="sldNum" sz="quarter" idx="5"/>
          </p:nvPr>
        </p:nvSpPr>
        <p:spPr>
          <a:ln/>
        </p:spPr>
        <p:txBody>
          <a:bodyPr/>
          <a:lstStyle/>
          <a:p>
            <a:fld id="{9BAB860C-3C1D-4647-A34B-9FA470235223}" type="slidenum">
              <a:rPr lang="en-US" altLang="es-MX"/>
              <a:pPr/>
              <a:t>28</a:t>
            </a:fld>
            <a:endParaRPr lang="en-US" altLang="es-MX"/>
          </a:p>
        </p:txBody>
      </p:sp>
      <p:sp>
        <p:nvSpPr>
          <p:cNvPr id="34818" name="Rectangle 2">
            <a:extLst>
              <a:ext uri="{FF2B5EF4-FFF2-40B4-BE49-F238E27FC236}">
                <a16:creationId xmlns:a16="http://schemas.microsoft.com/office/drawing/2014/main" id="{8F6116F3-9E76-4E7A-8225-36B331458C08}"/>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582B959C-06EF-4C04-96B6-9366ED2CA053}"/>
              </a:ext>
            </a:extLst>
          </p:cNvPr>
          <p:cNvSpPr>
            <a:spLocks noGrp="1" noChangeArrowheads="1"/>
          </p:cNvSpPr>
          <p:nvPr>
            <p:ph type="body" idx="1"/>
          </p:nvPr>
        </p:nvSpPr>
        <p:spPr/>
        <p:txBody>
          <a:bodyPr/>
          <a:lstStyle/>
          <a:p>
            <a:r>
              <a:rPr lang="en-US" altLang="es-MX"/>
              <a:t>For many of the same operations under which the class of regular languages are closed, the context-free languages are also closed.  These include the regular-expression operations: union, concatenation, and closure.  Also reversal, homomorphism and inverse homomorphism.  But unlike the class of regular languages, the class of context-free languages is not closed under intersection or difference.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10B73B-136A-4D8C-8175-174B3E064AB6}"/>
              </a:ext>
            </a:extLst>
          </p:cNvPr>
          <p:cNvSpPr>
            <a:spLocks noGrp="1" noChangeArrowheads="1"/>
          </p:cNvSpPr>
          <p:nvPr>
            <p:ph type="sldNum" sz="quarter" idx="5"/>
          </p:nvPr>
        </p:nvSpPr>
        <p:spPr>
          <a:ln/>
        </p:spPr>
        <p:txBody>
          <a:bodyPr/>
          <a:lstStyle/>
          <a:p>
            <a:fld id="{195E16F4-0D1B-4A4A-B5A8-786DAE61E83A}" type="slidenum">
              <a:rPr lang="en-US" altLang="es-MX"/>
              <a:pPr/>
              <a:t>29</a:t>
            </a:fld>
            <a:endParaRPr lang="en-US" altLang="es-MX"/>
          </a:p>
        </p:txBody>
      </p:sp>
      <p:sp>
        <p:nvSpPr>
          <p:cNvPr id="36866" name="Rectangle 2">
            <a:extLst>
              <a:ext uri="{FF2B5EF4-FFF2-40B4-BE49-F238E27FC236}">
                <a16:creationId xmlns:a16="http://schemas.microsoft.com/office/drawing/2014/main" id="{FA1A525F-E9EA-405E-902C-B1D485A7915A}"/>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E8EFDB6D-A6C0-4F4D-A9F8-3BA9EB94860E}"/>
              </a:ext>
            </a:extLst>
          </p:cNvPr>
          <p:cNvSpPr>
            <a:spLocks noGrp="1" noChangeArrowheads="1"/>
          </p:cNvSpPr>
          <p:nvPr>
            <p:ph type="body" idx="1"/>
          </p:nvPr>
        </p:nvSpPr>
        <p:spPr/>
        <p:txBody>
          <a:bodyPr/>
          <a:lstStyle/>
          <a:p>
            <a:r>
              <a:rPr lang="en-US" altLang="es-MX"/>
              <a:t>Here’s a proof that the union of two context-free languages is a context-free language.</a:t>
            </a:r>
          </a:p>
          <a:p>
            <a:endParaRPr lang="en-US" altLang="es-MX"/>
          </a:p>
          <a:p>
            <a:r>
              <a:rPr lang="en-US" altLang="es-MX"/>
              <a:t>Click 1</a:t>
            </a:r>
          </a:p>
          <a:p>
            <a:r>
              <a:rPr lang="en-US" altLang="es-MX"/>
              <a:t>Let L and M be our two languages, and let them have grammars G and H, respectively.</a:t>
            </a:r>
          </a:p>
          <a:p>
            <a:endParaRPr lang="en-US" altLang="es-MX"/>
          </a:p>
          <a:p>
            <a:r>
              <a:rPr lang="en-US" altLang="es-MX"/>
              <a:t>Click 2</a:t>
            </a:r>
          </a:p>
          <a:p>
            <a:r>
              <a:rPr lang="en-US" altLang="es-MX"/>
              <a:t>We need to rename variables of one of these grammars, so no variable is used by both G and H.  The names of the variables don’t matter, so we can always do this.  The reason it is so important is that we’re going to throw the productions from G and H into one pile, and if they had variables in common, we could accidentally use a production from G on a variable from H, or vice versa.  Note that we do not change the terminals of the grammars.  It is OK of they have terminals in common – in fact, we expect that they will have terminals in common.</a:t>
            </a:r>
          </a:p>
          <a:p>
            <a:endParaRPr lang="en-US" altLang="es-MX"/>
          </a:p>
          <a:p>
            <a:r>
              <a:rPr lang="en-US" altLang="es-MX"/>
              <a:t>Click 3</a:t>
            </a:r>
          </a:p>
          <a:p>
            <a:r>
              <a:rPr lang="en-US" altLang="es-MX"/>
              <a:t>Suppose S1 and S2 are the start symbols of the two grammars, after renaming variables.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DD9544-4CAA-4946-96C4-35EE12E43062}"/>
              </a:ext>
            </a:extLst>
          </p:cNvPr>
          <p:cNvSpPr>
            <a:spLocks noGrp="1" noChangeArrowheads="1"/>
          </p:cNvSpPr>
          <p:nvPr>
            <p:ph type="sldNum" sz="quarter" idx="5"/>
          </p:nvPr>
        </p:nvSpPr>
        <p:spPr>
          <a:ln/>
        </p:spPr>
        <p:txBody>
          <a:bodyPr/>
          <a:lstStyle/>
          <a:p>
            <a:fld id="{8C38C832-EEA5-48C4-953F-FE2CF34BF5C4}" type="slidenum">
              <a:rPr lang="en-US" altLang="es-MX"/>
              <a:pPr/>
              <a:t>3</a:t>
            </a:fld>
            <a:endParaRPr lang="en-US" altLang="es-MX"/>
          </a:p>
        </p:txBody>
      </p:sp>
      <p:sp>
        <p:nvSpPr>
          <p:cNvPr id="14338" name="Rectangle 2">
            <a:extLst>
              <a:ext uri="{FF2B5EF4-FFF2-40B4-BE49-F238E27FC236}">
                <a16:creationId xmlns:a16="http://schemas.microsoft.com/office/drawing/2014/main" id="{9E31744B-F645-4DB5-862A-7E00D306FD82}"/>
              </a:ext>
            </a:extLst>
          </p:cNvPr>
          <p:cNvSpPr>
            <a:spLocks noChangeArrowheads="1" noTextEdit="1"/>
          </p:cNvSpPr>
          <p:nvPr>
            <p:ph type="sldImg"/>
          </p:nvPr>
        </p:nvSpPr>
        <p:spPr>
          <a:ln/>
        </p:spPr>
      </p:sp>
      <p:sp>
        <p:nvSpPr>
          <p:cNvPr id="14339" name="Rectangle 3">
            <a:extLst>
              <a:ext uri="{FF2B5EF4-FFF2-40B4-BE49-F238E27FC236}">
                <a16:creationId xmlns:a16="http://schemas.microsoft.com/office/drawing/2014/main" id="{08CAAF87-F7DD-4EB6-A290-DBDA597D8EEE}"/>
              </a:ext>
            </a:extLst>
          </p:cNvPr>
          <p:cNvSpPr>
            <a:spLocks noGrp="1" noChangeArrowheads="1"/>
          </p:cNvSpPr>
          <p:nvPr>
            <p:ph type="body" idx="1"/>
          </p:nvPr>
        </p:nvSpPr>
        <p:spPr/>
        <p:txBody>
          <a:bodyPr/>
          <a:lstStyle/>
          <a:p>
            <a:r>
              <a:rPr lang="en-US" altLang="es-MX"/>
              <a:t>The pumping lemma for context-free languages says that we can find two pieces in any long string z and pump them in tandem.  That is, we can repeat each of them i times, for any i &gt;= 0, and the result will be in the same language.  We’ll also see that these two strings are close together in z.  One can be empty, but not both.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B5E31C-A632-4282-A244-55FE2A5297DF}"/>
              </a:ext>
            </a:extLst>
          </p:cNvPr>
          <p:cNvSpPr>
            <a:spLocks noGrp="1" noChangeArrowheads="1"/>
          </p:cNvSpPr>
          <p:nvPr>
            <p:ph type="sldNum" sz="quarter" idx="5"/>
          </p:nvPr>
        </p:nvSpPr>
        <p:spPr>
          <a:ln/>
        </p:spPr>
        <p:txBody>
          <a:bodyPr/>
          <a:lstStyle/>
          <a:p>
            <a:fld id="{D2682750-3BD2-425D-847A-70200C6D3DE8}" type="slidenum">
              <a:rPr lang="en-US" altLang="es-MX"/>
              <a:pPr/>
              <a:t>30</a:t>
            </a:fld>
            <a:endParaRPr lang="en-US" altLang="es-MX"/>
          </a:p>
        </p:txBody>
      </p:sp>
      <p:sp>
        <p:nvSpPr>
          <p:cNvPr id="38914" name="Rectangle 2">
            <a:extLst>
              <a:ext uri="{FF2B5EF4-FFF2-40B4-BE49-F238E27FC236}">
                <a16:creationId xmlns:a16="http://schemas.microsoft.com/office/drawing/2014/main" id="{0E9E1D17-7820-4462-9001-2BAFBB7F9AE3}"/>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2562733E-7871-4E22-A27E-6316C9FC0DF1}"/>
              </a:ext>
            </a:extLst>
          </p:cNvPr>
          <p:cNvSpPr>
            <a:spLocks noGrp="1" noChangeArrowheads="1"/>
          </p:cNvSpPr>
          <p:nvPr>
            <p:ph type="body" idx="1"/>
          </p:nvPr>
        </p:nvSpPr>
        <p:spPr/>
        <p:txBody>
          <a:bodyPr/>
          <a:lstStyle/>
          <a:p>
            <a:r>
              <a:rPr lang="en-US" altLang="es-MX"/>
              <a:t>We build the grammar for L union M by combining all the symbols of the two grammars G and H.  That is, the new set of terminals is the union of the terminals of G and H. The new set of variables is the union of the variables in G and H, plus a new symbol S, that is not a symbol of either grammar and will be the start symbol of the new grammar.</a:t>
            </a:r>
          </a:p>
          <a:p>
            <a:endParaRPr lang="en-US" altLang="es-MX"/>
          </a:p>
          <a:p>
            <a:r>
              <a:rPr lang="en-US" altLang="es-MX"/>
              <a:t>The new set of productions is the union of the productions of G and H plus two new productions, S -&gt; S1 and S -&gt; S2 (POINT).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4279344-DB91-4D9A-B5B9-5F192BE28E46}"/>
              </a:ext>
            </a:extLst>
          </p:cNvPr>
          <p:cNvSpPr>
            <a:spLocks noGrp="1" noChangeArrowheads="1"/>
          </p:cNvSpPr>
          <p:nvPr>
            <p:ph type="sldNum" sz="quarter" idx="5"/>
          </p:nvPr>
        </p:nvSpPr>
        <p:spPr>
          <a:ln/>
        </p:spPr>
        <p:txBody>
          <a:bodyPr/>
          <a:lstStyle/>
          <a:p>
            <a:fld id="{74902F04-2C32-4724-88F4-5E6F905C386D}" type="slidenum">
              <a:rPr lang="en-US" altLang="es-MX"/>
              <a:pPr/>
              <a:t>31</a:t>
            </a:fld>
            <a:endParaRPr lang="en-US" altLang="es-MX"/>
          </a:p>
        </p:txBody>
      </p:sp>
      <p:sp>
        <p:nvSpPr>
          <p:cNvPr id="40962" name="Rectangle 2">
            <a:extLst>
              <a:ext uri="{FF2B5EF4-FFF2-40B4-BE49-F238E27FC236}">
                <a16:creationId xmlns:a16="http://schemas.microsoft.com/office/drawing/2014/main" id="{39877C67-72A9-4068-9621-7AD0D4B395A1}"/>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6963A970-E210-4884-835D-C5FB423BCDB7}"/>
              </a:ext>
            </a:extLst>
          </p:cNvPr>
          <p:cNvSpPr>
            <a:spLocks noGrp="1" noChangeArrowheads="1"/>
          </p:cNvSpPr>
          <p:nvPr>
            <p:ph type="body" idx="1"/>
          </p:nvPr>
        </p:nvSpPr>
        <p:spPr/>
        <p:txBody>
          <a:bodyPr/>
          <a:lstStyle/>
          <a:p>
            <a:r>
              <a:rPr lang="en-US" altLang="es-MX"/>
              <a:t>Click 1</a:t>
            </a:r>
          </a:p>
          <a:p>
            <a:r>
              <a:rPr lang="en-US" altLang="es-MX"/>
              <a:t>All derivations in the new grammar start with S.</a:t>
            </a:r>
          </a:p>
          <a:p>
            <a:endParaRPr lang="en-US" altLang="es-MX"/>
          </a:p>
          <a:p>
            <a:r>
              <a:rPr lang="en-US" altLang="es-MX"/>
              <a:t>Click 2</a:t>
            </a:r>
          </a:p>
          <a:p>
            <a:r>
              <a:rPr lang="en-US" altLang="es-MX"/>
              <a:t>And at the first step, this S is replaced either by S1 or by S2.</a:t>
            </a:r>
          </a:p>
          <a:p>
            <a:endParaRPr lang="en-US" altLang="es-MX"/>
          </a:p>
          <a:p>
            <a:r>
              <a:rPr lang="en-US" altLang="es-MX"/>
              <a:t>Click 3</a:t>
            </a:r>
          </a:p>
          <a:p>
            <a:r>
              <a:rPr lang="en-US" altLang="es-MX"/>
              <a:t>If S is replaced by S1, then the entire derivation must be a derivation of G, because we cannot then get any variables of H into our derivation.. Similarly, if the first step gives us S2, then the entire derivation is a derivation of H.  Thus, the terminal strings derivable from S are exactly those in L – if we start with S-&gt;S1 union those in M – if we start with S-&gt;S2.  That is, the new grammar’s language is L union 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5BE0717-88F7-40FD-BAD9-B059C000C466}"/>
              </a:ext>
            </a:extLst>
          </p:cNvPr>
          <p:cNvSpPr>
            <a:spLocks noGrp="1" noChangeArrowheads="1"/>
          </p:cNvSpPr>
          <p:nvPr>
            <p:ph type="sldNum" sz="quarter" idx="5"/>
          </p:nvPr>
        </p:nvSpPr>
        <p:spPr>
          <a:ln/>
        </p:spPr>
        <p:txBody>
          <a:bodyPr/>
          <a:lstStyle/>
          <a:p>
            <a:fld id="{F23B486F-B68E-45E2-81EC-FD20361ADF94}" type="slidenum">
              <a:rPr lang="en-US" altLang="es-MX"/>
              <a:pPr/>
              <a:t>32</a:t>
            </a:fld>
            <a:endParaRPr lang="en-US" altLang="es-MX"/>
          </a:p>
        </p:txBody>
      </p:sp>
      <p:sp>
        <p:nvSpPr>
          <p:cNvPr id="44034" name="Rectangle 2">
            <a:extLst>
              <a:ext uri="{FF2B5EF4-FFF2-40B4-BE49-F238E27FC236}">
                <a16:creationId xmlns:a16="http://schemas.microsoft.com/office/drawing/2014/main" id="{739417E1-360A-4C1A-8AEA-5A1A76B35C9E}"/>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a:extLst>
              <a:ext uri="{FF2B5EF4-FFF2-40B4-BE49-F238E27FC236}">
                <a16:creationId xmlns:a16="http://schemas.microsoft.com/office/drawing/2014/main" id="{66A7A96D-A486-43C1-97F3-FBDDAA67E3EF}"/>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s-MX"/>
              <a:t>The argument that the class of context-free languages is closed under concatenation starts the same way, with grammars G and H for languages L and M.  These grammars are assumed to have no variables in common and to have start symbols S1 and S2, respectively.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7FD43F-A9CF-45DB-A18B-B21FFC203A99}"/>
              </a:ext>
            </a:extLst>
          </p:cNvPr>
          <p:cNvSpPr>
            <a:spLocks noGrp="1" noChangeArrowheads="1"/>
          </p:cNvSpPr>
          <p:nvPr>
            <p:ph type="sldNum" sz="quarter" idx="5"/>
          </p:nvPr>
        </p:nvSpPr>
        <p:spPr>
          <a:ln/>
        </p:spPr>
        <p:txBody>
          <a:bodyPr/>
          <a:lstStyle/>
          <a:p>
            <a:fld id="{8530FA81-0546-4D16-86C2-0CF521B04827}" type="slidenum">
              <a:rPr lang="en-US" altLang="es-MX"/>
              <a:pPr/>
              <a:t>33</a:t>
            </a:fld>
            <a:endParaRPr lang="en-US" altLang="es-MX"/>
          </a:p>
        </p:txBody>
      </p:sp>
      <p:sp>
        <p:nvSpPr>
          <p:cNvPr id="46082" name="Rectangle 2">
            <a:extLst>
              <a:ext uri="{FF2B5EF4-FFF2-40B4-BE49-F238E27FC236}">
                <a16:creationId xmlns:a16="http://schemas.microsoft.com/office/drawing/2014/main" id="{40A82BFB-1D15-4F17-8C5C-4FEFF5FC39A9}"/>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C680CF08-B6CE-4C3B-8064-70D21B93FFB4}"/>
              </a:ext>
            </a:extLst>
          </p:cNvPr>
          <p:cNvSpPr>
            <a:spLocks noGrp="1" noChangeArrowheads="1"/>
          </p:cNvSpPr>
          <p:nvPr>
            <p:ph type="body" idx="1"/>
          </p:nvPr>
        </p:nvSpPr>
        <p:spPr/>
        <p:txBody>
          <a:bodyPr/>
          <a:lstStyle/>
          <a:p>
            <a:r>
              <a:rPr lang="en-US" altLang="es-MX"/>
              <a:t>Again we combine the two grammars as we did for union.  The only difference is in the productions we use for the new start symbol S.  Here, there is only one production, S-&gt;S1S2.  That way, all strings derived from S will be a string of L followed by a string of M.  Thus, the new grammar generates L concatenated with 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2B9E58-8BED-40CB-B757-9E8FD539DFF9}"/>
              </a:ext>
            </a:extLst>
          </p:cNvPr>
          <p:cNvSpPr>
            <a:spLocks noGrp="1" noChangeArrowheads="1"/>
          </p:cNvSpPr>
          <p:nvPr>
            <p:ph type="sldNum" sz="quarter" idx="5"/>
          </p:nvPr>
        </p:nvSpPr>
        <p:spPr>
          <a:ln/>
        </p:spPr>
        <p:txBody>
          <a:bodyPr/>
          <a:lstStyle/>
          <a:p>
            <a:fld id="{149228F9-6A8A-4DD3-91EB-F2CD8080C133}" type="slidenum">
              <a:rPr lang="en-US" altLang="es-MX"/>
              <a:pPr/>
              <a:t>34</a:t>
            </a:fld>
            <a:endParaRPr lang="en-US" altLang="es-MX"/>
          </a:p>
        </p:txBody>
      </p:sp>
      <p:sp>
        <p:nvSpPr>
          <p:cNvPr id="48130" name="Rectangle 2">
            <a:extLst>
              <a:ext uri="{FF2B5EF4-FFF2-40B4-BE49-F238E27FC236}">
                <a16:creationId xmlns:a16="http://schemas.microsoft.com/office/drawing/2014/main" id="{46F7EC12-73AE-484F-BC10-80A1D7C89912}"/>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6BE9B37E-B5D9-402C-ACC9-840B90B95BFC}"/>
              </a:ext>
            </a:extLst>
          </p:cNvPr>
          <p:cNvSpPr>
            <a:spLocks noGrp="1" noChangeArrowheads="1"/>
          </p:cNvSpPr>
          <p:nvPr>
            <p:ph type="body" idx="1"/>
          </p:nvPr>
        </p:nvSpPr>
        <p:spPr/>
        <p:txBody>
          <a:bodyPr/>
          <a:lstStyle/>
          <a:p>
            <a:r>
              <a:rPr lang="en-US" altLang="es-MX"/>
              <a:t>For Kleene star, start with a grammar G for language L.  Let this grammar have start symbol S1.  Form a new grammar by adding to G a new start symbol S and the productions S-&gt;S1S | epsilon.  Then a rightmost derivation from S begins by generating zero or more S1’s.  From each of these S1’s we can generate exactly the strings in L.  So the new grammar generates 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02DA14-B91C-4349-BAF9-1A6E563A85B9}"/>
              </a:ext>
            </a:extLst>
          </p:cNvPr>
          <p:cNvSpPr>
            <a:spLocks noGrp="1" noChangeArrowheads="1"/>
          </p:cNvSpPr>
          <p:nvPr>
            <p:ph type="sldNum" sz="quarter" idx="5"/>
          </p:nvPr>
        </p:nvSpPr>
        <p:spPr>
          <a:ln/>
        </p:spPr>
        <p:txBody>
          <a:bodyPr/>
          <a:lstStyle/>
          <a:p>
            <a:fld id="{429B2DAC-A6C1-41ED-9583-0868B85925CD}" type="slidenum">
              <a:rPr lang="en-US" altLang="es-MX"/>
              <a:pPr/>
              <a:t>35</a:t>
            </a:fld>
            <a:endParaRPr lang="en-US" altLang="es-MX"/>
          </a:p>
        </p:txBody>
      </p:sp>
      <p:sp>
        <p:nvSpPr>
          <p:cNvPr id="50178" name="Rectangle 2">
            <a:extLst>
              <a:ext uri="{FF2B5EF4-FFF2-40B4-BE49-F238E27FC236}">
                <a16:creationId xmlns:a16="http://schemas.microsoft.com/office/drawing/2014/main" id="{664F7F1D-5303-4031-B32C-D523EE9CBAB7}"/>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C8E3F4CE-7C77-423A-ADDF-D78A1750E7DB}"/>
              </a:ext>
            </a:extLst>
          </p:cNvPr>
          <p:cNvSpPr>
            <a:spLocks noGrp="1" noChangeArrowheads="1"/>
          </p:cNvSpPr>
          <p:nvPr>
            <p:ph type="body" idx="1"/>
          </p:nvPr>
        </p:nvSpPr>
        <p:spPr/>
        <p:txBody>
          <a:bodyPr/>
          <a:lstStyle/>
          <a:p>
            <a:r>
              <a:rPr lang="en-US" altLang="es-MX"/>
              <a:t>Reversal is another operation for which it is easy to show closure using grammars.</a:t>
            </a:r>
          </a:p>
          <a:p>
            <a:endParaRPr lang="en-US" altLang="es-MX"/>
          </a:p>
          <a:p>
            <a:r>
              <a:rPr lang="en-US" altLang="es-MX"/>
              <a:t>Click 1</a:t>
            </a:r>
          </a:p>
          <a:p>
            <a:r>
              <a:rPr lang="en-US" altLang="es-MX"/>
              <a:t>If we have a grammar G for language L, we form a grammar for L-reversed by reversing the bodies of all the productions of G.</a:t>
            </a:r>
          </a:p>
          <a:p>
            <a:endParaRPr lang="en-US" altLang="es-MX"/>
          </a:p>
          <a:p>
            <a:r>
              <a:rPr lang="en-US" altLang="es-MX"/>
              <a:t>Click 2</a:t>
            </a:r>
          </a:p>
          <a:p>
            <a:r>
              <a:rPr lang="en-US" altLang="es-MX"/>
              <a:t>For example, here is a grammar for the language 0-to-the-n 1-to-the-n.</a:t>
            </a:r>
          </a:p>
          <a:p>
            <a:endParaRPr lang="en-US" altLang="es-MX"/>
          </a:p>
          <a:p>
            <a:r>
              <a:rPr lang="en-US" altLang="es-MX"/>
              <a:t>Click 3</a:t>
            </a:r>
          </a:p>
          <a:p>
            <a:r>
              <a:rPr lang="en-US" altLang="es-MX"/>
              <a:t>If we reverse the bodies, we get this grammar (POINT).  It is easy to see that this grammar generates all strings of one or more 1’s followed by the same number of 0’s.  That language is the reverse of the language we started with.</a:t>
            </a:r>
          </a:p>
          <a:p>
            <a:endParaRPr lang="en-US" altLang="es-MX"/>
          </a:p>
          <a:p>
            <a:r>
              <a:rPr lang="en-US" altLang="es-MX"/>
              <a:t>We’re not going to give a proof that this construction works.  It is a simple induction on the length of derivations in the two grammars.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308B5E2-817A-4C5B-9A7B-AA95369D98C5}"/>
              </a:ext>
            </a:extLst>
          </p:cNvPr>
          <p:cNvSpPr>
            <a:spLocks noGrp="1" noChangeArrowheads="1"/>
          </p:cNvSpPr>
          <p:nvPr>
            <p:ph type="sldNum" sz="quarter" idx="5"/>
          </p:nvPr>
        </p:nvSpPr>
        <p:spPr>
          <a:ln/>
        </p:spPr>
        <p:txBody>
          <a:bodyPr/>
          <a:lstStyle/>
          <a:p>
            <a:fld id="{7C2DCAF4-DE75-4A0C-9D62-AA73916436D2}" type="slidenum">
              <a:rPr lang="en-US" altLang="es-MX"/>
              <a:pPr/>
              <a:t>36</a:t>
            </a:fld>
            <a:endParaRPr lang="en-US" altLang="es-MX"/>
          </a:p>
        </p:txBody>
      </p:sp>
      <p:sp>
        <p:nvSpPr>
          <p:cNvPr id="53250" name="Rectangle 2">
            <a:extLst>
              <a:ext uri="{FF2B5EF4-FFF2-40B4-BE49-F238E27FC236}">
                <a16:creationId xmlns:a16="http://schemas.microsoft.com/office/drawing/2014/main" id="{97E33DB3-D104-4293-AE15-DBF3B45BDB9E}"/>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C7605DF4-4E8C-4F26-B408-4A08AA5CE369}"/>
              </a:ext>
            </a:extLst>
          </p:cNvPr>
          <p:cNvSpPr>
            <a:spLocks noGrp="1" noChangeArrowheads="1"/>
          </p:cNvSpPr>
          <p:nvPr>
            <p:ph type="body" idx="1"/>
          </p:nvPr>
        </p:nvSpPr>
        <p:spPr/>
        <p:txBody>
          <a:bodyPr/>
          <a:lstStyle/>
          <a:p>
            <a:r>
              <a:rPr lang="en-US" altLang="es-MX"/>
              <a:t>To prove closure under homomorphism, start with a grammar G for a language L, and let h be a homomorphism on the terminal symbols of G.  Then h(L) has a grammar that we can construct by replacing each terminal “a” in the body of any production of G by the string h(a).</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543A1B-ACD0-4431-8AEC-D0557437C59B}"/>
              </a:ext>
            </a:extLst>
          </p:cNvPr>
          <p:cNvSpPr>
            <a:spLocks noGrp="1" noChangeArrowheads="1"/>
          </p:cNvSpPr>
          <p:nvPr>
            <p:ph type="sldNum" sz="quarter" idx="5"/>
          </p:nvPr>
        </p:nvSpPr>
        <p:spPr>
          <a:ln/>
        </p:spPr>
        <p:txBody>
          <a:bodyPr/>
          <a:lstStyle/>
          <a:p>
            <a:fld id="{0DF2465A-383D-49CA-B3F0-A778757130FC}" type="slidenum">
              <a:rPr lang="en-US" altLang="es-MX"/>
              <a:pPr/>
              <a:t>37</a:t>
            </a:fld>
            <a:endParaRPr lang="en-US" altLang="es-MX"/>
          </a:p>
        </p:txBody>
      </p:sp>
      <p:sp>
        <p:nvSpPr>
          <p:cNvPr id="54274" name="Rectangle 2">
            <a:extLst>
              <a:ext uri="{FF2B5EF4-FFF2-40B4-BE49-F238E27FC236}">
                <a16:creationId xmlns:a16="http://schemas.microsoft.com/office/drawing/2014/main" id="{42A19C07-A0B1-49EC-B957-D8C8DE855DA5}"/>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37787954-54AC-4749-9C20-F137DA38F15B}"/>
              </a:ext>
            </a:extLst>
          </p:cNvPr>
          <p:cNvSpPr>
            <a:spLocks noGrp="1" noChangeArrowheads="1"/>
          </p:cNvSpPr>
          <p:nvPr>
            <p:ph type="body" idx="1"/>
          </p:nvPr>
        </p:nvSpPr>
        <p:spPr/>
        <p:txBody>
          <a:bodyPr/>
          <a:lstStyle/>
          <a:p>
            <a:r>
              <a:rPr lang="en-US" altLang="es-MX"/>
              <a:t>Click 1</a:t>
            </a:r>
          </a:p>
          <a:p>
            <a:r>
              <a:rPr lang="en-US" altLang="es-MX"/>
              <a:t>So for example, here G is our customary grammar for 0-to-the-n 1-to-the-n.</a:t>
            </a:r>
          </a:p>
          <a:p>
            <a:endParaRPr lang="en-US" altLang="es-MX"/>
          </a:p>
          <a:p>
            <a:r>
              <a:rPr lang="en-US" altLang="es-MX"/>
              <a:t>Click 2</a:t>
            </a:r>
          </a:p>
          <a:p>
            <a:r>
              <a:rPr lang="en-US" altLang="es-MX"/>
              <a:t>And here is our usual example of a homomorphism.</a:t>
            </a:r>
          </a:p>
          <a:p>
            <a:endParaRPr lang="en-US" altLang="es-MX"/>
          </a:p>
          <a:p>
            <a:r>
              <a:rPr lang="en-US" altLang="es-MX"/>
              <a:t>Click 3</a:t>
            </a:r>
          </a:p>
          <a:p>
            <a:r>
              <a:rPr lang="en-US" altLang="es-MX"/>
              <a:t>Then h applied to the language of G has a grammar in which the two occurrences of 0 in the productions of G have been replaced by ab, and the two occurrences of 1 are replaced by the empty string.  Notice that the resulting language is all strings of one or more ab’s.  It is in fact a regular language, although in general we can only be sure it will be a context free language.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D62D42-961E-4AEA-BD2C-CF804E59A12F}"/>
              </a:ext>
            </a:extLst>
          </p:cNvPr>
          <p:cNvSpPr>
            <a:spLocks noGrp="1" noChangeArrowheads="1"/>
          </p:cNvSpPr>
          <p:nvPr>
            <p:ph type="sldNum" sz="quarter" idx="5"/>
          </p:nvPr>
        </p:nvSpPr>
        <p:spPr>
          <a:ln/>
        </p:spPr>
        <p:txBody>
          <a:bodyPr/>
          <a:lstStyle/>
          <a:p>
            <a:fld id="{73056A42-7313-49A6-ABF3-2EBF140DDB0B}" type="slidenum">
              <a:rPr lang="en-US" altLang="es-MX"/>
              <a:pPr/>
              <a:t>38</a:t>
            </a:fld>
            <a:endParaRPr lang="en-US" altLang="es-MX"/>
          </a:p>
        </p:txBody>
      </p:sp>
      <p:sp>
        <p:nvSpPr>
          <p:cNvPr id="57346" name="Rectangle 2">
            <a:extLst>
              <a:ext uri="{FF2B5EF4-FFF2-40B4-BE49-F238E27FC236}">
                <a16:creationId xmlns:a16="http://schemas.microsoft.com/office/drawing/2014/main" id="{83671452-FBD2-4AE6-B5E3-BAEDFA0BA8D4}"/>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422C1B24-4C3E-4772-9DD3-CFA5FF98A3E8}"/>
              </a:ext>
            </a:extLst>
          </p:cNvPr>
          <p:cNvSpPr>
            <a:spLocks noGrp="1" noChangeArrowheads="1"/>
          </p:cNvSpPr>
          <p:nvPr>
            <p:ph type="body" idx="1"/>
          </p:nvPr>
        </p:nvSpPr>
        <p:spPr/>
        <p:txBody>
          <a:bodyPr/>
          <a:lstStyle/>
          <a:p>
            <a:r>
              <a:rPr lang="en-US" altLang="es-MX"/>
              <a:t>Next, we take up the fact that context-free languages are closed under inverse homomorphism.</a:t>
            </a:r>
          </a:p>
          <a:p>
            <a:endParaRPr lang="en-US" altLang="es-MX"/>
          </a:p>
          <a:p>
            <a:r>
              <a:rPr lang="en-US" altLang="es-MX"/>
              <a:t>Click 1</a:t>
            </a:r>
          </a:p>
          <a:p>
            <a:r>
              <a:rPr lang="en-US" altLang="es-MX"/>
              <a:t>While we seem to have done pretty well using a grammar as the representation for context-free languages so far, here we really need the PDA representation.</a:t>
            </a:r>
          </a:p>
          <a:p>
            <a:endParaRPr lang="en-US" altLang="es-MX"/>
          </a:p>
          <a:p>
            <a:r>
              <a:rPr lang="en-US" altLang="es-MX"/>
              <a:t>Click 2</a:t>
            </a:r>
          </a:p>
          <a:p>
            <a:r>
              <a:rPr lang="en-US" altLang="es-MX"/>
              <a:t>Start with a PDA P that accepts the language L by final state.</a:t>
            </a:r>
          </a:p>
          <a:p>
            <a:endParaRPr lang="en-US" altLang="es-MX"/>
          </a:p>
          <a:p>
            <a:r>
              <a:rPr lang="en-US" altLang="es-MX"/>
              <a:t>Click 3</a:t>
            </a:r>
          </a:p>
          <a:p>
            <a:r>
              <a:rPr lang="en-US" altLang="es-MX"/>
              <a:t>We’ll construct another PDA P’ that accepts h-inverse(L), where h is some homomorphism.</a:t>
            </a:r>
          </a:p>
          <a:p>
            <a:endParaRPr lang="en-US" altLang="es-MX"/>
          </a:p>
          <a:p>
            <a:r>
              <a:rPr lang="en-US" altLang="es-MX"/>
              <a:t>Click 4</a:t>
            </a:r>
          </a:p>
          <a:p>
            <a:r>
              <a:rPr lang="en-US" altLang="es-MX"/>
              <a:t>The big idea is that P’ will simulate P.  But P’ needs to apply h to every input symbol it sees.  And since h(a) may be a long string, P’ has trouble simulating P in one move – often it cannot do so.  So P’ will take it one step at a time. It has a state with two components.  The first is the state of P, which is important in the simulation.  The second is a buffer that holds a suffix of what you get by applying h to some symbol.  This buffer allows P’ to use the symbols of h(a) one at a time to cause moves of P.</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F1536E6-FBDF-4A99-B0CD-A82BC301E22F}"/>
              </a:ext>
            </a:extLst>
          </p:cNvPr>
          <p:cNvSpPr>
            <a:spLocks noGrp="1" noChangeArrowheads="1"/>
          </p:cNvSpPr>
          <p:nvPr>
            <p:ph type="sldNum" sz="quarter" idx="5"/>
          </p:nvPr>
        </p:nvSpPr>
        <p:spPr>
          <a:ln/>
        </p:spPr>
        <p:txBody>
          <a:bodyPr/>
          <a:lstStyle/>
          <a:p>
            <a:fld id="{CDA74336-2F79-4DEB-A66C-B5FBBB94D76D}" type="slidenum">
              <a:rPr lang="en-US" altLang="es-MX"/>
              <a:pPr/>
              <a:t>39</a:t>
            </a:fld>
            <a:endParaRPr lang="en-US" altLang="es-MX"/>
          </a:p>
        </p:txBody>
      </p:sp>
      <p:sp>
        <p:nvSpPr>
          <p:cNvPr id="58370" name="Rectangle 2">
            <a:extLst>
              <a:ext uri="{FF2B5EF4-FFF2-40B4-BE49-F238E27FC236}">
                <a16:creationId xmlns:a16="http://schemas.microsoft.com/office/drawing/2014/main" id="{950661D4-BF0C-436B-A768-5F4C7E733589}"/>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C29F060C-CF3D-41B6-B46E-6FB5701D5450}"/>
              </a:ext>
            </a:extLst>
          </p:cNvPr>
          <p:cNvSpPr>
            <a:spLocks noGrp="1" noChangeArrowheads="1"/>
          </p:cNvSpPr>
          <p:nvPr>
            <p:ph type="body" idx="1"/>
          </p:nvPr>
        </p:nvSpPr>
        <p:spPr/>
        <p:txBody>
          <a:bodyPr/>
          <a:lstStyle/>
          <a:p>
            <a:r>
              <a:rPr lang="en-US" altLang="es-MX"/>
              <a:t>Here’s a rough sketch of what P’ looks like.  As mentioned, its state has two components, the state of P and the buffer.  We show input 0011 as an example only.</a:t>
            </a:r>
          </a:p>
          <a:p>
            <a:endParaRPr lang="en-US" altLang="es-MX"/>
          </a:p>
          <a:p>
            <a:r>
              <a:rPr lang="en-US" altLang="es-MX"/>
              <a:t>Click 1</a:t>
            </a:r>
          </a:p>
          <a:p>
            <a:r>
              <a:rPr lang="en-US" altLang="es-MX"/>
              <a:t>Now, P’ can read its first input symbol, 0, and apply h to it.  The buffer, which was initially empty, now has the string h(0).  It may be a long string, but its length is finite, so there is only a finite number of states P’ can be in.</a:t>
            </a:r>
          </a:p>
          <a:p>
            <a:endParaRPr lang="en-US" altLang="es-MX"/>
          </a:p>
          <a:p>
            <a:r>
              <a:rPr lang="en-US" altLang="es-MX"/>
              <a:t>Click 2</a:t>
            </a:r>
          </a:p>
          <a:p>
            <a:r>
              <a:rPr lang="en-US" altLang="es-MX"/>
              <a:t>Now, to simulate P, P’ takes the first symbol of h(0) and simulates P using that as the next input symbol.  This simulation could take many moves, as there can be transitions on epsilon input as well as one transition on the symbol itself.  However, the symbol is removed from the front of the buffer, so the next time P needs a real input symbol, it gets the second symbol of h(0).  The simulation proceeds in this manner until all symbols of h(0) are consumed from the buffer.  At that point, P’ can apply h to its next input and refill the buffer.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0B9F86-B91C-4996-8684-0C7F700937A2}"/>
              </a:ext>
            </a:extLst>
          </p:cNvPr>
          <p:cNvSpPr>
            <a:spLocks noGrp="1" noChangeArrowheads="1"/>
          </p:cNvSpPr>
          <p:nvPr>
            <p:ph type="sldNum" sz="quarter" idx="5"/>
          </p:nvPr>
        </p:nvSpPr>
        <p:spPr>
          <a:ln/>
        </p:spPr>
        <p:txBody>
          <a:bodyPr/>
          <a:lstStyle/>
          <a:p>
            <a:fld id="{D9DF63F2-E18B-420B-9A93-A19D565E6809}" type="slidenum">
              <a:rPr lang="en-US" altLang="es-MX"/>
              <a:pPr/>
              <a:t>4</a:t>
            </a:fld>
            <a:endParaRPr lang="en-US" altLang="es-MX"/>
          </a:p>
        </p:txBody>
      </p:sp>
      <p:sp>
        <p:nvSpPr>
          <p:cNvPr id="12290" name="Rectangle 2">
            <a:extLst>
              <a:ext uri="{FF2B5EF4-FFF2-40B4-BE49-F238E27FC236}">
                <a16:creationId xmlns:a16="http://schemas.microsoft.com/office/drawing/2014/main" id="{6DFE82E5-6CF0-47D0-B4E3-3E8456B0A283}"/>
              </a:ext>
            </a:extLst>
          </p:cNvPr>
          <p:cNvSpPr>
            <a:spLocks noChangeArrowheads="1" noTextEdit="1"/>
          </p:cNvSpPr>
          <p:nvPr>
            <p:ph type="sldImg"/>
          </p:nvPr>
        </p:nvSpPr>
        <p:spPr>
          <a:ln/>
        </p:spPr>
      </p:sp>
      <p:sp>
        <p:nvSpPr>
          <p:cNvPr id="12291" name="Rectangle 3">
            <a:extLst>
              <a:ext uri="{FF2B5EF4-FFF2-40B4-BE49-F238E27FC236}">
                <a16:creationId xmlns:a16="http://schemas.microsoft.com/office/drawing/2014/main" id="{F7035E5D-848A-49A1-B07B-AE0BAE50B57F}"/>
              </a:ext>
            </a:extLst>
          </p:cNvPr>
          <p:cNvSpPr>
            <a:spLocks noGrp="1" noChangeArrowheads="1"/>
          </p:cNvSpPr>
          <p:nvPr>
            <p:ph type="body" idx="1"/>
          </p:nvPr>
        </p:nvSpPr>
        <p:spPr/>
        <p:txBody>
          <a:bodyPr/>
          <a:lstStyle/>
          <a:p>
            <a:r>
              <a:rPr lang="en-US" altLang="es-MX"/>
              <a:t>Here’s the statement of the pumping lemma for context-free languages.  We can see it as the same sort of game with an adversary that we talked about in connection with regular languages.</a:t>
            </a:r>
          </a:p>
          <a:p>
            <a:endParaRPr lang="en-US" altLang="es-MX"/>
          </a:p>
          <a:p>
            <a:r>
              <a:rPr lang="en-US" altLang="es-MX"/>
              <a:t>Click 1</a:t>
            </a:r>
          </a:p>
          <a:p>
            <a:r>
              <a:rPr lang="en-US" altLang="es-MX"/>
              <a:t>For every context-free language L – you get to pick L, presumably one you want to show isn’t really context-free.</a:t>
            </a:r>
          </a:p>
          <a:p>
            <a:endParaRPr lang="en-US" altLang="es-MX"/>
          </a:p>
          <a:p>
            <a:r>
              <a:rPr lang="en-US" altLang="es-MX"/>
              <a:t>Click 2</a:t>
            </a:r>
          </a:p>
          <a:p>
            <a:r>
              <a:rPr lang="en-US" altLang="es-MX"/>
              <a:t>There is an integer n – this is something the adversary gets to pick, but once picked, it is fixed for the rest of the game.</a:t>
            </a:r>
          </a:p>
          <a:p>
            <a:endParaRPr lang="en-US" altLang="es-MX"/>
          </a:p>
          <a:p>
            <a:r>
              <a:rPr lang="en-US" altLang="es-MX"/>
              <a:t>Click 3</a:t>
            </a:r>
          </a:p>
          <a:p>
            <a:r>
              <a:rPr lang="en-US" altLang="es-MX"/>
              <a:t>Such that for every string z in L of length at least n… You get to pick z to focus on.</a:t>
            </a:r>
          </a:p>
          <a:p>
            <a:endParaRPr lang="en-US" altLang="es-MX"/>
          </a:p>
          <a:p>
            <a:r>
              <a:rPr lang="en-US" altLang="es-MX"/>
              <a:t>Click 4</a:t>
            </a:r>
          </a:p>
          <a:p>
            <a:r>
              <a:rPr lang="en-US" altLang="es-MX"/>
              <a:t>You can break z into five pieces, uvwxy, such that three things are true.  The adversary gets to pick how z is broken, but subject to two constraints we’ll see in just a moment.  Incidentally, v and x are the substrings that get “pumped.”</a:t>
            </a:r>
          </a:p>
          <a:p>
            <a:endParaRPr lang="en-US" altLang="es-MX"/>
          </a:p>
          <a:p>
            <a:r>
              <a:rPr lang="en-US" altLang="es-MX"/>
              <a:t>Click 5</a:t>
            </a:r>
          </a:p>
          <a:p>
            <a:r>
              <a:rPr lang="en-US" altLang="es-MX"/>
              <a:t>The first constraint is that the middle three components vwx, are short, no longer than length n put together.  Remember that v and x will get pumped, so that says not only are they short, but they appear within a bounded distance from each other within z.</a:t>
            </a:r>
          </a:p>
          <a:p>
            <a:endParaRPr lang="en-US" altLang="es-MX"/>
          </a:p>
          <a:p>
            <a:r>
              <a:rPr lang="en-US" altLang="es-MX"/>
              <a:t>Click 6</a:t>
            </a:r>
          </a:p>
          <a:p>
            <a:r>
              <a:rPr lang="en-US" altLang="es-MX"/>
              <a:t>The second condition the adversary has to respect is that v and x cannot both be empty, although one can.</a:t>
            </a:r>
          </a:p>
          <a:p>
            <a:endParaRPr lang="en-US" altLang="es-MX"/>
          </a:p>
          <a:p>
            <a:r>
              <a:rPr lang="en-US" altLang="es-MX"/>
              <a:t>Click 7</a:t>
            </a:r>
          </a:p>
          <a:p>
            <a:r>
              <a:rPr lang="en-US" altLang="es-MX"/>
              <a:t>And if all the above is satisfied, and L really is context free, then for all integers i &gt;= 0 uv-to-the-i w x-to-the-i y is also in L.  We win the game, and prove L is NOT context free by allowing the adversary his choices of n and the breakup of z subject to the constraints (1) and (2), and then picking an i such that uv-to-the-i w x-to-the-i y is NOT in L.</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381F84-6C4A-4E68-8B8F-7233D639CBC3}"/>
              </a:ext>
            </a:extLst>
          </p:cNvPr>
          <p:cNvSpPr>
            <a:spLocks noGrp="1" noChangeArrowheads="1"/>
          </p:cNvSpPr>
          <p:nvPr>
            <p:ph type="sldNum" sz="quarter" idx="5"/>
          </p:nvPr>
        </p:nvSpPr>
        <p:spPr>
          <a:ln/>
        </p:spPr>
        <p:txBody>
          <a:bodyPr/>
          <a:lstStyle/>
          <a:p>
            <a:fld id="{F586CEC4-EBBE-471A-ACCC-53036DEF6C80}" type="slidenum">
              <a:rPr lang="en-US" altLang="es-MX"/>
              <a:pPr/>
              <a:t>40</a:t>
            </a:fld>
            <a:endParaRPr lang="en-US" altLang="es-MX"/>
          </a:p>
        </p:txBody>
      </p:sp>
      <p:sp>
        <p:nvSpPr>
          <p:cNvPr id="61442" name="Rectangle 2">
            <a:extLst>
              <a:ext uri="{FF2B5EF4-FFF2-40B4-BE49-F238E27FC236}">
                <a16:creationId xmlns:a16="http://schemas.microsoft.com/office/drawing/2014/main" id="{7DAC8546-C803-418D-921A-F6B6D3003B51}"/>
              </a:ext>
            </a:extLst>
          </p:cNvPr>
          <p:cNvSpPr>
            <a:spLocks noChangeArrowheads="1" noTextEdit="1"/>
          </p:cNvSpPr>
          <p:nvPr>
            <p:ph type="sldImg"/>
          </p:nvPr>
        </p:nvSpPr>
        <p:spPr>
          <a:ln/>
        </p:spPr>
      </p:sp>
      <p:sp>
        <p:nvSpPr>
          <p:cNvPr id="61443" name="Rectangle 3">
            <a:extLst>
              <a:ext uri="{FF2B5EF4-FFF2-40B4-BE49-F238E27FC236}">
                <a16:creationId xmlns:a16="http://schemas.microsoft.com/office/drawing/2014/main" id="{8CF4152B-CC14-4E48-9F7F-DE0B193C1739}"/>
              </a:ext>
            </a:extLst>
          </p:cNvPr>
          <p:cNvSpPr>
            <a:spLocks noGrp="1" noChangeArrowheads="1"/>
          </p:cNvSpPr>
          <p:nvPr>
            <p:ph type="body" idx="1"/>
          </p:nvPr>
        </p:nvSpPr>
        <p:spPr/>
        <p:txBody>
          <a:bodyPr/>
          <a:lstStyle/>
          <a:p>
            <a:r>
              <a:rPr lang="en-US" altLang="es-MX"/>
              <a:t>Click 1</a:t>
            </a:r>
          </a:p>
          <a:p>
            <a:r>
              <a:rPr lang="en-US" altLang="es-MX"/>
              <a:t>To be more precise, the states of P’ are pairs [q,w], where</a:t>
            </a:r>
          </a:p>
          <a:p>
            <a:endParaRPr lang="en-US" altLang="es-MX"/>
          </a:p>
          <a:p>
            <a:r>
              <a:rPr lang="en-US" altLang="es-MX"/>
              <a:t>Click 2</a:t>
            </a:r>
          </a:p>
          <a:p>
            <a:r>
              <a:rPr lang="en-US" altLang="es-MX"/>
              <a:t>q is a state of P.</a:t>
            </a:r>
          </a:p>
          <a:p>
            <a:endParaRPr lang="en-US" altLang="es-MX"/>
          </a:p>
          <a:p>
            <a:r>
              <a:rPr lang="en-US" altLang="es-MX"/>
              <a:t>Click 3</a:t>
            </a:r>
          </a:p>
          <a:p>
            <a:r>
              <a:rPr lang="en-US" altLang="es-MX"/>
              <a:t>w is a suffix, not necessarily proper, of h(a) for some “a”.  Note that given P and h, there are only a finite number of values of w, and of course P has a finite number of states q, so P’ also has a finite number of states, as is required for any PDA.</a:t>
            </a:r>
          </a:p>
          <a:p>
            <a:endParaRPr lang="en-US" altLang="es-MX"/>
          </a:p>
          <a:p>
            <a:r>
              <a:rPr lang="en-US" altLang="es-MX"/>
              <a:t>Click 4</a:t>
            </a:r>
          </a:p>
          <a:p>
            <a:r>
              <a:rPr lang="en-US" altLang="es-MX"/>
              <a:t>The stack symbols of P’ are those of P.  Moreover, as we shall see, the stack behavior of P’ mimics that of P.</a:t>
            </a:r>
          </a:p>
          <a:p>
            <a:endParaRPr lang="en-US" altLang="es-MX"/>
          </a:p>
          <a:p>
            <a:r>
              <a:rPr lang="en-US" altLang="es-MX"/>
              <a:t>Click 5</a:t>
            </a:r>
          </a:p>
          <a:p>
            <a:r>
              <a:rPr lang="en-US" altLang="es-MX"/>
              <a:t>And the start state of P’ is [q_0,epsilon], that is, the start state of P paired with an empty buffer.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9B1153-D62E-455F-8A92-5BBDD085EB8A}"/>
              </a:ext>
            </a:extLst>
          </p:cNvPr>
          <p:cNvSpPr>
            <a:spLocks noGrp="1" noChangeArrowheads="1"/>
          </p:cNvSpPr>
          <p:nvPr>
            <p:ph type="sldNum" sz="quarter" idx="5"/>
          </p:nvPr>
        </p:nvSpPr>
        <p:spPr>
          <a:ln/>
        </p:spPr>
        <p:txBody>
          <a:bodyPr/>
          <a:lstStyle/>
          <a:p>
            <a:fld id="{40477758-6DDB-467A-9866-BD08A3F7D2F8}" type="slidenum">
              <a:rPr lang="en-US" altLang="es-MX"/>
              <a:pPr/>
              <a:t>41</a:t>
            </a:fld>
            <a:endParaRPr lang="en-US" altLang="es-MX"/>
          </a:p>
        </p:txBody>
      </p:sp>
      <p:sp>
        <p:nvSpPr>
          <p:cNvPr id="62466" name="Rectangle 2">
            <a:extLst>
              <a:ext uri="{FF2B5EF4-FFF2-40B4-BE49-F238E27FC236}">
                <a16:creationId xmlns:a16="http://schemas.microsoft.com/office/drawing/2014/main" id="{D431FC05-148B-48CE-A4E0-0F6B4CEB933B}"/>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8A51A69D-30A2-48DE-B3F2-8D67843CC874}"/>
              </a:ext>
            </a:extLst>
          </p:cNvPr>
          <p:cNvSpPr>
            <a:spLocks noGrp="1" noChangeArrowheads="1"/>
          </p:cNvSpPr>
          <p:nvPr>
            <p:ph type="body" idx="1"/>
          </p:nvPr>
        </p:nvSpPr>
        <p:spPr/>
        <p:txBody>
          <a:bodyPr/>
          <a:lstStyle/>
          <a:p>
            <a:r>
              <a:rPr lang="en-US" altLang="es-MX"/>
              <a:t>Click 1</a:t>
            </a:r>
          </a:p>
          <a:p>
            <a:r>
              <a:rPr lang="en-US" altLang="es-MX"/>
              <a:t>The input symbols for P’ are those symbols “a” for which h(a) is defined.</a:t>
            </a:r>
          </a:p>
          <a:p>
            <a:endParaRPr lang="en-US" altLang="es-MX"/>
          </a:p>
          <a:p>
            <a:r>
              <a:rPr lang="en-US" altLang="es-MX"/>
              <a:t>Click 2</a:t>
            </a:r>
          </a:p>
          <a:p>
            <a:r>
              <a:rPr lang="en-US" altLang="es-MX"/>
              <a:t>And the final states of P’ are the final states of P paired with an empty buffer.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3847C6-6091-4A3B-AC09-7CCFDFA265D1}"/>
              </a:ext>
            </a:extLst>
          </p:cNvPr>
          <p:cNvSpPr>
            <a:spLocks noGrp="1" noChangeArrowheads="1"/>
          </p:cNvSpPr>
          <p:nvPr>
            <p:ph type="sldNum" sz="quarter" idx="5"/>
          </p:nvPr>
        </p:nvSpPr>
        <p:spPr>
          <a:ln/>
        </p:spPr>
        <p:txBody>
          <a:bodyPr/>
          <a:lstStyle/>
          <a:p>
            <a:fld id="{53371E17-DD22-4A59-A5DE-EA5123FF01FF}" type="slidenum">
              <a:rPr lang="en-US" altLang="es-MX"/>
              <a:pPr/>
              <a:t>42</a:t>
            </a:fld>
            <a:endParaRPr lang="en-US" altLang="es-MX"/>
          </a:p>
        </p:txBody>
      </p:sp>
      <p:sp>
        <p:nvSpPr>
          <p:cNvPr id="64514" name="Rectangle 2">
            <a:extLst>
              <a:ext uri="{FF2B5EF4-FFF2-40B4-BE49-F238E27FC236}">
                <a16:creationId xmlns:a16="http://schemas.microsoft.com/office/drawing/2014/main" id="{C7F7ACE1-F657-4329-A24F-D6DBDB8913D9}"/>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46B60199-D949-4EC9-A745-F3AB07E206CA}"/>
              </a:ext>
            </a:extLst>
          </p:cNvPr>
          <p:cNvSpPr>
            <a:spLocks noGrp="1" noChangeArrowheads="1"/>
          </p:cNvSpPr>
          <p:nvPr>
            <p:ph type="body" idx="1"/>
          </p:nvPr>
        </p:nvSpPr>
        <p:spPr/>
        <p:txBody>
          <a:bodyPr/>
          <a:lstStyle/>
          <a:p>
            <a:r>
              <a:rPr lang="en-US" altLang="es-MX"/>
              <a:t>Now, we’ll show how P’ simulates P, by giving the transition function delta-prime for P’.</a:t>
            </a:r>
          </a:p>
          <a:p>
            <a:endParaRPr lang="en-US" altLang="es-MX"/>
          </a:p>
          <a:p>
            <a:r>
              <a:rPr lang="en-US" altLang="es-MX"/>
              <a:t>Click 1</a:t>
            </a:r>
          </a:p>
          <a:p>
            <a:r>
              <a:rPr lang="en-US" altLang="es-MX"/>
              <a:t>The first type of transition allows P’ to read an input symbol “a’ (not epsilon), apply h to it, and store it in the buffer.  The buffer of P’ must be empty for this to happen, although since P might be able to make moves with epsilon input, P’ is not forced to refill the buffer just because it is empty – it can also make moves without consuming its own input.</a:t>
            </a:r>
          </a:p>
          <a:p>
            <a:endParaRPr lang="en-US" altLang="es-MX"/>
          </a:p>
          <a:p>
            <a:r>
              <a:rPr lang="en-US" altLang="es-MX"/>
              <a:t>Formally, delta-prime([q,epsilon], a, X) has the one choice: it can remove the “a” from its input, place h(a) in its buffer, and leave the stack unchanged.  Note h(a) might be empty, in which case the buffer remains empty, but it is also possible that the buffer now contains one or more of P’s input symbols.</a:t>
            </a:r>
          </a:p>
          <a:p>
            <a:endParaRPr lang="en-US" altLang="es-MX"/>
          </a:p>
          <a:p>
            <a:r>
              <a:rPr lang="en-US" altLang="es-MX"/>
              <a:t>Click 2</a:t>
            </a:r>
          </a:p>
          <a:p>
            <a:r>
              <a:rPr lang="en-US" altLang="es-MX"/>
              <a:t>P’ also has the option to ignore its own input, and simulate P as if P’s input were whatever is in the buffer.  Formally, suppose delta(q,b,X) contains (p, alpha) (POINT).  Here, b may be epsilon or it may be an input symbol of P.  Then for any buffer string of the form bw that is a suffix of h(a) for some “a”, delta-prime([q,bw], epsilon, X) contains ([p,w], alpha) {POINT).  That is, b is consumed from the front of the buffer, the state of P changes according to the given choice of move, and the stack of P’ also changes according to the given move.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43A6D7-4BAA-4CFB-9B35-2273A7D711E8}"/>
              </a:ext>
            </a:extLst>
          </p:cNvPr>
          <p:cNvSpPr>
            <a:spLocks noGrp="1" noChangeArrowheads="1"/>
          </p:cNvSpPr>
          <p:nvPr>
            <p:ph type="sldNum" sz="quarter" idx="5"/>
          </p:nvPr>
        </p:nvSpPr>
        <p:spPr>
          <a:ln/>
        </p:spPr>
        <p:txBody>
          <a:bodyPr/>
          <a:lstStyle/>
          <a:p>
            <a:fld id="{60FEA6B5-E36B-461F-BE13-7688D50DAE77}" type="slidenum">
              <a:rPr lang="en-US" altLang="es-MX"/>
              <a:pPr/>
              <a:t>43</a:t>
            </a:fld>
            <a:endParaRPr lang="en-US" altLang="es-MX"/>
          </a:p>
        </p:txBody>
      </p:sp>
      <p:sp>
        <p:nvSpPr>
          <p:cNvPr id="66562" name="Rectangle 2">
            <a:extLst>
              <a:ext uri="{FF2B5EF4-FFF2-40B4-BE49-F238E27FC236}">
                <a16:creationId xmlns:a16="http://schemas.microsoft.com/office/drawing/2014/main" id="{9CF28F48-8B43-4B08-B412-3A7D5C71E8D2}"/>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D08795C3-DDE9-476B-BD71-6C6F4FD5F45E}"/>
              </a:ext>
            </a:extLst>
          </p:cNvPr>
          <p:cNvSpPr>
            <a:spLocks noGrp="1" noChangeArrowheads="1"/>
          </p:cNvSpPr>
          <p:nvPr>
            <p:ph type="body" idx="1"/>
          </p:nvPr>
        </p:nvSpPr>
        <p:spPr/>
        <p:txBody>
          <a:bodyPr/>
          <a:lstStyle/>
          <a:p>
            <a:r>
              <a:rPr lang="en-US" altLang="es-MX"/>
              <a:t>In order to prove that P’ does what we want it to do, that is, accept h-inverse of the language of PDA P, we need to do two inductive proofs, one in each direction, of the statement that characterizes the way in which P’ simulates P.  We’re not going to give the proofs here.</a:t>
            </a:r>
          </a:p>
          <a:p>
            <a:endParaRPr lang="en-US" altLang="es-MX"/>
          </a:p>
          <a:p>
            <a:r>
              <a:rPr lang="en-US" altLang="es-MX"/>
              <a:t>The precise statement of “P’ simulates P” is given in the middle of the slide.  It says that P’ goes from its initial ID with input w (POINT) to some ID with state q of P, buffer contents x, w consumed from the input, and alpha on its stack (POINT) if and only if:</a:t>
            </a:r>
          </a:p>
          <a:p>
            <a:endParaRPr lang="en-US" altLang="es-MX"/>
          </a:p>
          <a:p>
            <a:r>
              <a:rPr lang="en-US" altLang="es-MX"/>
              <a:t>First, P goes from its initial ID with input y (POINT) to an ID with state q, input y consumed, and alpha on its stack, and</a:t>
            </a:r>
          </a:p>
          <a:p>
            <a:endParaRPr lang="en-US" altLang="es-MX"/>
          </a:p>
          <a:p>
            <a:r>
              <a:rPr lang="en-US" altLang="es-MX"/>
              <a:t>Second, h(w) is y followed by x, and moreover x is a suffix of the last symbol of w.</a:t>
            </a:r>
          </a:p>
          <a:p>
            <a:endParaRPr lang="en-US" altLang="es-MX"/>
          </a:p>
          <a:p>
            <a:r>
              <a:rPr lang="en-US" altLang="es-MX"/>
              <a:t>Once we have that, we can restrict it to the case were x is empty and q is a final state.  It then says that P’ accepts w if and only if P accepts h(w).  That is, the language of P’ is h-inverse of the language of P.</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E34D89-19AA-41BE-8064-2A03D8EA3951}"/>
              </a:ext>
            </a:extLst>
          </p:cNvPr>
          <p:cNvSpPr>
            <a:spLocks noGrp="1" noChangeArrowheads="1"/>
          </p:cNvSpPr>
          <p:nvPr>
            <p:ph type="sldNum" sz="quarter" idx="5"/>
          </p:nvPr>
        </p:nvSpPr>
        <p:spPr>
          <a:ln/>
        </p:spPr>
        <p:txBody>
          <a:bodyPr/>
          <a:lstStyle/>
          <a:p>
            <a:fld id="{08C0866C-D4B5-4861-AF6B-E454A5913B41}" type="slidenum">
              <a:rPr lang="en-US" altLang="es-MX"/>
              <a:pPr/>
              <a:t>44</a:t>
            </a:fld>
            <a:endParaRPr lang="en-US" altLang="es-MX"/>
          </a:p>
        </p:txBody>
      </p:sp>
      <p:sp>
        <p:nvSpPr>
          <p:cNvPr id="68610" name="Rectangle 2">
            <a:extLst>
              <a:ext uri="{FF2B5EF4-FFF2-40B4-BE49-F238E27FC236}">
                <a16:creationId xmlns:a16="http://schemas.microsoft.com/office/drawing/2014/main" id="{7F43DDF4-26C1-4087-AB5E-4BCE60E41DB3}"/>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5CBCB8D6-74F5-4029-86DD-695EFA97D1C3}"/>
              </a:ext>
            </a:extLst>
          </p:cNvPr>
          <p:cNvSpPr>
            <a:spLocks noGrp="1" noChangeArrowheads="1"/>
          </p:cNvSpPr>
          <p:nvPr>
            <p:ph type="body" idx="1"/>
          </p:nvPr>
        </p:nvSpPr>
        <p:spPr/>
        <p:txBody>
          <a:bodyPr/>
          <a:lstStyle/>
          <a:p>
            <a:r>
              <a:rPr lang="en-US" altLang="es-MX"/>
              <a:t>We have not yet addressed intersection.  Remember that the regular languages are closed under intersection, and we proved it by running DFA’s for the two languages in parallel.  But we can’t run two PDA’s in parallel and still have a PDA.  The reason is that the parallel execution of two PDA’s requires two separate stacks, and a PDA is only allowed to have one stack.</a:t>
            </a:r>
          </a:p>
          <a:p>
            <a:endParaRPr lang="en-US" altLang="es-MX"/>
          </a:p>
          <a:p>
            <a:r>
              <a:rPr lang="en-US" altLang="es-MX"/>
              <a:t>Click 1</a:t>
            </a:r>
          </a:p>
          <a:p>
            <a:r>
              <a:rPr lang="en-US" altLang="es-MX"/>
              <a:t>That’s only an argument that the obvious first try at proving context-free languages are closed under intersection won’t work.  But the situation is worse.  We can see particular context-free languages whose interesection is not a context-free language.  So no construction could possibly work.</a:t>
            </a:r>
          </a:p>
          <a:p>
            <a:endParaRPr lang="en-US" altLang="es-MX"/>
          </a:p>
          <a:p>
            <a:r>
              <a:rPr lang="en-US" altLang="es-MX"/>
              <a:t>Click 2</a:t>
            </a:r>
          </a:p>
          <a:p>
            <a:r>
              <a:rPr lang="en-US" altLang="es-MX"/>
              <a:t>We said that this language L1, the set of strings with some number of 0’s followed by the same number of 1’s and then the same number of 2’s is not a context-free language.  The pumping lemma gives us an easy proof of that fact.</a:t>
            </a:r>
          </a:p>
          <a:p>
            <a:endParaRPr lang="en-US" altLang="es-MX"/>
          </a:p>
          <a:p>
            <a:r>
              <a:rPr lang="en-US" altLang="es-MX"/>
              <a:t>Click 3</a:t>
            </a:r>
          </a:p>
          <a:p>
            <a:r>
              <a:rPr lang="en-US" altLang="es-MX"/>
              <a:t>But consider L2, the set of strings in 0*1*2* such that the number of 0’s and 1’s is the same, with any number of 2’s.  This language is context free, and here is a little grammar for it. The job of variable A is to generate 0’s followed by an equal number of 1’s (POINT) – we’ve seen this mechanism several times before.  And B generates one or more 2’s.</a:t>
            </a:r>
          </a:p>
          <a:p>
            <a:endParaRPr lang="en-US" altLang="es-MX"/>
          </a:p>
          <a:p>
            <a:r>
              <a:rPr lang="en-US" altLang="es-MX"/>
              <a:t>Click 4</a:t>
            </a:r>
          </a:p>
          <a:p>
            <a:r>
              <a:rPr lang="en-US" altLang="es-MX"/>
              <a:t>Now, let L3 be the set of strings in 0*1*2* with equal numbers of 1’s and 2’s, with any number of 0’s.  This language is also context-free, and a grammar for L3 uses the same ideas as the grammar we just showed for L2.</a:t>
            </a:r>
          </a:p>
          <a:p>
            <a:endParaRPr lang="en-US" altLang="es-MX"/>
          </a:p>
          <a:p>
            <a:r>
              <a:rPr lang="en-US" altLang="es-MX"/>
              <a:t>Click 5</a:t>
            </a:r>
          </a:p>
          <a:p>
            <a:r>
              <a:rPr lang="en-US" altLang="es-MX"/>
              <a:t>But L1 is the intersection of context-free languages L2 and L3.</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1491EC2-794B-407F-A4E2-CC4A1B6AC7DE}"/>
              </a:ext>
            </a:extLst>
          </p:cNvPr>
          <p:cNvSpPr>
            <a:spLocks noGrp="1" noChangeArrowheads="1"/>
          </p:cNvSpPr>
          <p:nvPr>
            <p:ph type="sldNum" sz="quarter" idx="5"/>
          </p:nvPr>
        </p:nvSpPr>
        <p:spPr>
          <a:ln/>
        </p:spPr>
        <p:txBody>
          <a:bodyPr/>
          <a:lstStyle/>
          <a:p>
            <a:fld id="{63C271CD-4B9C-4594-81B7-009BBFBBBBB6}" type="slidenum">
              <a:rPr lang="en-US" altLang="es-MX"/>
              <a:pPr/>
              <a:t>45</a:t>
            </a:fld>
            <a:endParaRPr lang="en-US" altLang="es-MX"/>
          </a:p>
        </p:txBody>
      </p:sp>
      <p:sp>
        <p:nvSpPr>
          <p:cNvPr id="70658" name="Rectangle 2">
            <a:extLst>
              <a:ext uri="{FF2B5EF4-FFF2-40B4-BE49-F238E27FC236}">
                <a16:creationId xmlns:a16="http://schemas.microsoft.com/office/drawing/2014/main" id="{7BF44E17-4279-403B-A671-4AB3E916C258}"/>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D1137B57-7C03-473D-B4DA-577EAEB305EB}"/>
              </a:ext>
            </a:extLst>
          </p:cNvPr>
          <p:cNvSpPr>
            <a:spLocks noGrp="1" noChangeArrowheads="1"/>
          </p:cNvSpPr>
          <p:nvPr>
            <p:ph type="body" idx="1"/>
          </p:nvPr>
        </p:nvSpPr>
        <p:spPr/>
        <p:txBody>
          <a:bodyPr/>
          <a:lstStyle/>
          <a:p>
            <a:r>
              <a:rPr lang="en-US" altLang="es-MX"/>
              <a:t>We can also show that the difference of two context-free languages is not necessarily context-free.</a:t>
            </a:r>
          </a:p>
          <a:p>
            <a:endParaRPr lang="en-US" altLang="es-MX"/>
          </a:p>
          <a:p>
            <a:r>
              <a:rPr lang="en-US" altLang="es-MX"/>
              <a:t>Click 1</a:t>
            </a:r>
          </a:p>
          <a:p>
            <a:r>
              <a:rPr lang="en-US" altLang="es-MX"/>
              <a:t>In fact, we can prove something surprising: intersection can be expressed in terms of difference alone.  Therefore, if any class of languages is closed under difference, it is also closed under intersection.</a:t>
            </a:r>
          </a:p>
          <a:p>
            <a:endParaRPr lang="en-US" altLang="es-MX"/>
          </a:p>
          <a:p>
            <a:r>
              <a:rPr lang="en-US" altLang="es-MX"/>
              <a:t>Click 2</a:t>
            </a:r>
          </a:p>
          <a:p>
            <a:r>
              <a:rPr lang="en-US" altLang="es-MX"/>
              <a:t>The argument is that the intersection of any two languages L and M, regardless of whether they are regular languages, context-free, or not context-free, is the difference between L and L-M (POINT).  That is, suppose x is in L-intersect-M.  Then x is not in L-M.  But x is in L, and therefore x is in L-(L-M) (POINT).  That proves containment in one direction.</a:t>
            </a:r>
          </a:p>
          <a:p>
            <a:endParaRPr lang="en-US" altLang="es-MX"/>
          </a:p>
          <a:p>
            <a:r>
              <a:rPr lang="en-US" altLang="es-MX"/>
              <a:t>For the other direction, suppose x is in L-(L-M) (POINT).  Then x is in L, and x is NOT in L-M.  If x is in L but not in L-M, then it can only be that x is also in M.  Thus, x is in L-intersect-M.  That proves containment in the other direction, which proves equivalence of these expressions.</a:t>
            </a:r>
          </a:p>
          <a:p>
            <a:endParaRPr lang="en-US" altLang="es-MX"/>
          </a:p>
          <a:p>
            <a:r>
              <a:rPr lang="en-US" altLang="es-MX"/>
              <a:t>Click 3</a:t>
            </a:r>
          </a:p>
          <a:p>
            <a:r>
              <a:rPr lang="en-US" altLang="es-MX"/>
              <a:t>Suppose the class of context-free languages were closed under difference, and L and M are context-free languages.  Then L-M would be context-free, and so would L-(L-M).  But we just proved that this expression is the same as L-intersect-M.  Thus, context-free languages would be closed under intersection.  But we know they are not, so they could not be closed under intersection either.</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E4067D-E48C-4B53-AA07-7948EE41BA0A}"/>
              </a:ext>
            </a:extLst>
          </p:cNvPr>
          <p:cNvSpPr>
            <a:spLocks noGrp="1" noChangeArrowheads="1"/>
          </p:cNvSpPr>
          <p:nvPr>
            <p:ph type="sldNum" sz="quarter" idx="5"/>
          </p:nvPr>
        </p:nvSpPr>
        <p:spPr>
          <a:ln/>
        </p:spPr>
        <p:txBody>
          <a:bodyPr/>
          <a:lstStyle/>
          <a:p>
            <a:fld id="{7FD330BA-287D-44CE-B0EE-6A8A44E1B73F}" type="slidenum">
              <a:rPr lang="en-US" altLang="es-MX"/>
              <a:pPr/>
              <a:t>46</a:t>
            </a:fld>
            <a:endParaRPr lang="en-US" altLang="es-MX"/>
          </a:p>
        </p:txBody>
      </p:sp>
      <p:sp>
        <p:nvSpPr>
          <p:cNvPr id="72706" name="Rectangle 2">
            <a:extLst>
              <a:ext uri="{FF2B5EF4-FFF2-40B4-BE49-F238E27FC236}">
                <a16:creationId xmlns:a16="http://schemas.microsoft.com/office/drawing/2014/main" id="{4449BEC9-B69E-44FB-AD7F-35FF442163BC}"/>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FE568FEF-30CF-45AB-B82E-155D0F3B9977}"/>
              </a:ext>
            </a:extLst>
          </p:cNvPr>
          <p:cNvSpPr>
            <a:spLocks noGrp="1" noChangeArrowheads="1"/>
          </p:cNvSpPr>
          <p:nvPr>
            <p:ph type="body" idx="1"/>
          </p:nvPr>
        </p:nvSpPr>
        <p:spPr/>
        <p:txBody>
          <a:bodyPr/>
          <a:lstStyle/>
          <a:p>
            <a:r>
              <a:rPr lang="en-US" altLang="es-MX"/>
              <a:t>Click 1</a:t>
            </a:r>
          </a:p>
          <a:p>
            <a:r>
              <a:rPr lang="en-US" altLang="es-MX"/>
              <a:t>We know that the intersection of two context-free languages may not be a context-free languages.</a:t>
            </a:r>
          </a:p>
          <a:p>
            <a:endParaRPr lang="en-US" altLang="es-MX"/>
          </a:p>
          <a:p>
            <a:r>
              <a:rPr lang="en-US" altLang="es-MX"/>
              <a:t>Click 2</a:t>
            </a:r>
          </a:p>
          <a:p>
            <a:r>
              <a:rPr lang="en-US" altLang="es-MX"/>
              <a:t>However, if we intersect a context-free language and a regular language, then we always get a context-free language.</a:t>
            </a:r>
          </a:p>
          <a:p>
            <a:endParaRPr lang="en-US" altLang="es-MX"/>
          </a:p>
          <a:p>
            <a:r>
              <a:rPr lang="en-US" altLang="es-MX"/>
              <a:t>Click 3</a:t>
            </a:r>
          </a:p>
          <a:p>
            <a:r>
              <a:rPr lang="en-US" altLang="es-MX"/>
              <a:t>The idea is to run a DFA in parallel with a PDA.  Since the DFA has no stack, we do not face the problem of trying to simulate two stacks with one that we face if we try to run two PDA’s in parallel.</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E72B43-546C-4A4E-82BA-AAACF750E074}"/>
              </a:ext>
            </a:extLst>
          </p:cNvPr>
          <p:cNvSpPr>
            <a:spLocks noGrp="1" noChangeArrowheads="1"/>
          </p:cNvSpPr>
          <p:nvPr>
            <p:ph type="sldNum" sz="quarter" idx="5"/>
          </p:nvPr>
        </p:nvSpPr>
        <p:spPr>
          <a:ln/>
        </p:spPr>
        <p:txBody>
          <a:bodyPr/>
          <a:lstStyle/>
          <a:p>
            <a:fld id="{74F226B3-725B-4449-91F0-4F1723693E6A}" type="slidenum">
              <a:rPr lang="en-US" altLang="es-MX"/>
              <a:pPr/>
              <a:t>47</a:t>
            </a:fld>
            <a:endParaRPr lang="en-US" altLang="es-MX"/>
          </a:p>
        </p:txBody>
      </p:sp>
      <p:sp>
        <p:nvSpPr>
          <p:cNvPr id="74754" name="Rectangle 2">
            <a:extLst>
              <a:ext uri="{FF2B5EF4-FFF2-40B4-BE49-F238E27FC236}">
                <a16:creationId xmlns:a16="http://schemas.microsoft.com/office/drawing/2014/main" id="{FB58F426-982B-4C0F-BFC7-1307E05C9404}"/>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ED00567F-FCC9-4AF1-B28E-92BEB0293CAA}"/>
              </a:ext>
            </a:extLst>
          </p:cNvPr>
          <p:cNvSpPr>
            <a:spLocks noGrp="1" noChangeArrowheads="1"/>
          </p:cNvSpPr>
          <p:nvPr>
            <p:ph type="body" idx="1"/>
          </p:nvPr>
        </p:nvSpPr>
        <p:spPr/>
        <p:txBody>
          <a:bodyPr/>
          <a:lstStyle/>
          <a:p>
            <a:r>
              <a:rPr lang="en-US" altLang="es-MX"/>
              <a:t>Here’s the picture of a PDA and a DFA running in parallel.</a:t>
            </a:r>
          </a:p>
          <a:p>
            <a:endParaRPr lang="en-US" altLang="es-MX"/>
          </a:p>
          <a:p>
            <a:r>
              <a:rPr lang="en-US" altLang="es-MX"/>
              <a:t>Click 1</a:t>
            </a:r>
          </a:p>
          <a:p>
            <a:r>
              <a:rPr lang="en-US" altLang="es-MX"/>
              <a:t>We can combine the states of the two automata to make one state for a new PDA.  It manipulates the stack of the original PDA and feeds inputs to both the original PDA and the DFA.  It accepts if both the PDA and the DFA accept.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6EFF57-7838-44FA-9770-5991E33E0339}"/>
              </a:ext>
            </a:extLst>
          </p:cNvPr>
          <p:cNvSpPr>
            <a:spLocks noGrp="1" noChangeArrowheads="1"/>
          </p:cNvSpPr>
          <p:nvPr>
            <p:ph type="sldNum" sz="quarter" idx="5"/>
          </p:nvPr>
        </p:nvSpPr>
        <p:spPr>
          <a:ln/>
        </p:spPr>
        <p:txBody>
          <a:bodyPr/>
          <a:lstStyle/>
          <a:p>
            <a:fld id="{60BE4338-FD10-4198-87A3-BE13B4B94C77}" type="slidenum">
              <a:rPr lang="en-US" altLang="es-MX"/>
              <a:pPr/>
              <a:t>48</a:t>
            </a:fld>
            <a:endParaRPr lang="en-US" altLang="es-MX"/>
          </a:p>
        </p:txBody>
      </p:sp>
      <p:sp>
        <p:nvSpPr>
          <p:cNvPr id="77826" name="Rectangle 2">
            <a:extLst>
              <a:ext uri="{FF2B5EF4-FFF2-40B4-BE49-F238E27FC236}">
                <a16:creationId xmlns:a16="http://schemas.microsoft.com/office/drawing/2014/main" id="{7CCE061C-4169-433B-B4A8-94B6ED269E82}"/>
              </a:ext>
            </a:extLst>
          </p:cNvPr>
          <p:cNvSpPr>
            <a:spLocks noChangeArrowheads="1" noTextEdit="1"/>
          </p:cNvSpPr>
          <p:nvPr>
            <p:ph type="sldImg"/>
          </p:nvPr>
        </p:nvSpPr>
        <p:spPr>
          <a:ln/>
        </p:spPr>
      </p:sp>
      <p:sp>
        <p:nvSpPr>
          <p:cNvPr id="77827" name="Rectangle 3">
            <a:extLst>
              <a:ext uri="{FF2B5EF4-FFF2-40B4-BE49-F238E27FC236}">
                <a16:creationId xmlns:a16="http://schemas.microsoft.com/office/drawing/2014/main" id="{EAF3A905-925D-4A48-8DA6-25F47927C7D6}"/>
              </a:ext>
            </a:extLst>
          </p:cNvPr>
          <p:cNvSpPr>
            <a:spLocks noGrp="1" noChangeArrowheads="1"/>
          </p:cNvSpPr>
          <p:nvPr>
            <p:ph type="body" idx="1"/>
          </p:nvPr>
        </p:nvSpPr>
        <p:spPr/>
        <p:txBody>
          <a:bodyPr/>
          <a:lstStyle/>
          <a:p>
            <a:r>
              <a:rPr lang="en-US" altLang="es-MX"/>
              <a:t>Click 1</a:t>
            </a:r>
          </a:p>
          <a:p>
            <a:r>
              <a:rPr lang="en-US" altLang="es-MX"/>
              <a:t>To give the construction of the new PDA, let the DFA have transition function delta-A.</a:t>
            </a:r>
          </a:p>
          <a:p>
            <a:endParaRPr lang="en-US" altLang="es-MX"/>
          </a:p>
          <a:p>
            <a:r>
              <a:rPr lang="en-US" altLang="es-MX"/>
              <a:t>Click 2</a:t>
            </a:r>
          </a:p>
          <a:p>
            <a:r>
              <a:rPr lang="en-US" altLang="es-MX"/>
              <a:t>and the original PDA has transition function delta-P.</a:t>
            </a:r>
          </a:p>
          <a:p>
            <a:endParaRPr lang="en-US" altLang="es-MX"/>
          </a:p>
          <a:p>
            <a:r>
              <a:rPr lang="en-US" altLang="es-MX"/>
              <a:t>Click 3</a:t>
            </a:r>
          </a:p>
          <a:p>
            <a:r>
              <a:rPr lang="en-US" altLang="es-MX"/>
              <a:t>States of the new PDA will be pairs.  The first component q is a state of the DFA and the second component p is a state of the PDA.</a:t>
            </a:r>
          </a:p>
          <a:p>
            <a:endParaRPr lang="en-US" altLang="es-MX"/>
          </a:p>
          <a:p>
            <a:r>
              <a:rPr lang="en-US" altLang="es-MX"/>
              <a:t>Click 4</a:t>
            </a:r>
          </a:p>
          <a:p>
            <a:r>
              <a:rPr lang="en-US" altLang="es-MX"/>
              <a:t>Suppose the original PDA has a choice of move from state p and stack symbol X, where “a” is consumed from the input (POINT) – “a” could be a real input symbol or epsilon.  The result of the move is that the PDA state becomes r, and X on the stack is replaced by alpha (POINT).  Then the new PDA, whose transition function we call simply delta, given a state with p as the second component, input “a”, and stack symbol X (POINT) has a choice of move where the new state has second component r and first component what you get by having the DFA make a transition from state q with input “a” (POINT).  Note that “a” could be epsilon here, in which case delta-A(q,a) is just q.  Finally, this choice of move replaces X by alpha on the stack (POINT), just as the original PDA did.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E6BD772-55B0-4373-833C-9246DFFF73D8}"/>
              </a:ext>
            </a:extLst>
          </p:cNvPr>
          <p:cNvSpPr>
            <a:spLocks noGrp="1" noChangeArrowheads="1"/>
          </p:cNvSpPr>
          <p:nvPr>
            <p:ph type="sldNum" sz="quarter" idx="5"/>
          </p:nvPr>
        </p:nvSpPr>
        <p:spPr>
          <a:ln/>
        </p:spPr>
        <p:txBody>
          <a:bodyPr/>
          <a:lstStyle/>
          <a:p>
            <a:fld id="{237290F0-DEB0-44D9-A030-F4703F5AD44E}" type="slidenum">
              <a:rPr lang="en-US" altLang="es-MX"/>
              <a:pPr/>
              <a:t>49</a:t>
            </a:fld>
            <a:endParaRPr lang="en-US" altLang="es-MX"/>
          </a:p>
        </p:txBody>
      </p:sp>
      <p:sp>
        <p:nvSpPr>
          <p:cNvPr id="78850" name="Rectangle 2">
            <a:extLst>
              <a:ext uri="{FF2B5EF4-FFF2-40B4-BE49-F238E27FC236}">
                <a16:creationId xmlns:a16="http://schemas.microsoft.com/office/drawing/2014/main" id="{DB57F0C7-4943-49F6-9E71-978B2DA3745C}"/>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523F3112-93F2-4A58-AC60-5238352194AB}"/>
              </a:ext>
            </a:extLst>
          </p:cNvPr>
          <p:cNvSpPr>
            <a:spLocks noGrp="1" noChangeArrowheads="1"/>
          </p:cNvSpPr>
          <p:nvPr>
            <p:ph type="body" idx="1"/>
          </p:nvPr>
        </p:nvSpPr>
        <p:spPr/>
        <p:txBody>
          <a:bodyPr/>
          <a:lstStyle/>
          <a:p>
            <a:r>
              <a:rPr lang="en-US" altLang="es-MX"/>
              <a:t>Click 1</a:t>
            </a:r>
          </a:p>
          <a:p>
            <a:r>
              <a:rPr lang="en-US" altLang="es-MX"/>
              <a:t>The final states of the new PDA are the pairs [q,p] such that q and p are final states of their respective automata.</a:t>
            </a:r>
          </a:p>
          <a:p>
            <a:endParaRPr lang="en-US" altLang="es-MX"/>
          </a:p>
          <a:p>
            <a:r>
              <a:rPr lang="en-US" altLang="es-MX"/>
              <a:t>Click 2</a:t>
            </a:r>
          </a:p>
          <a:p>
            <a:r>
              <a:rPr lang="en-US" altLang="es-MX"/>
              <a:t>And the initial state of the new PDA is the pair consisting of the initial states of both original automata.</a:t>
            </a:r>
          </a:p>
          <a:p>
            <a:endParaRPr lang="en-US" altLang="es-MX"/>
          </a:p>
          <a:p>
            <a:r>
              <a:rPr lang="en-US" altLang="es-MX"/>
              <a:t>Click 3</a:t>
            </a:r>
          </a:p>
          <a:p>
            <a:r>
              <a:rPr lang="en-US" altLang="es-MX"/>
              <a:t>We need to prove a pair of inductions on the number of moves made by each PDA.  These inductions say that the new PDA, started in its initial state with input w (POINT) consumes the input and enters an ID with state [q,p] and stack alpha (POINT) if and only if the DFA, goes from its start state to state q on input w (POINT) and the original PDA goes from its initial ID with input w (POINT) to the ID with state p, the input consumed, and alpha on its stack (POINT).</a:t>
            </a:r>
          </a:p>
          <a:p>
            <a:endParaRPr lang="en-US" altLang="es-MX"/>
          </a:p>
          <a:p>
            <a:r>
              <a:rPr lang="en-US" altLang="es-MX"/>
              <a:t>We’ll skip the details; the proofs are not too hard.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4FBA85-3E72-4A13-97AD-DAC00A704729}"/>
              </a:ext>
            </a:extLst>
          </p:cNvPr>
          <p:cNvSpPr>
            <a:spLocks noGrp="1" noChangeArrowheads="1"/>
          </p:cNvSpPr>
          <p:nvPr>
            <p:ph type="sldNum" sz="quarter" idx="5"/>
          </p:nvPr>
        </p:nvSpPr>
        <p:spPr>
          <a:ln/>
        </p:spPr>
        <p:txBody>
          <a:bodyPr/>
          <a:lstStyle/>
          <a:p>
            <a:fld id="{39EE3012-A7B0-4E52-B6A7-46A41B3B5DE5}" type="slidenum">
              <a:rPr lang="en-US" altLang="es-MX"/>
              <a:pPr/>
              <a:t>5</a:t>
            </a:fld>
            <a:endParaRPr lang="en-US" altLang="es-MX"/>
          </a:p>
        </p:txBody>
      </p:sp>
      <p:sp>
        <p:nvSpPr>
          <p:cNvPr id="16386" name="Rectangle 2">
            <a:extLst>
              <a:ext uri="{FF2B5EF4-FFF2-40B4-BE49-F238E27FC236}">
                <a16:creationId xmlns:a16="http://schemas.microsoft.com/office/drawing/2014/main" id="{3E9E88A9-2F41-4A2D-976F-D5079B55EFBB}"/>
              </a:ext>
            </a:extLst>
          </p:cNvPr>
          <p:cNvSpPr>
            <a:spLocks noChangeArrowheads="1" noTextEdit="1"/>
          </p:cNvSpPr>
          <p:nvPr>
            <p:ph type="sldImg"/>
          </p:nvPr>
        </p:nvSpPr>
        <p:spPr>
          <a:ln/>
        </p:spPr>
      </p:sp>
      <p:sp>
        <p:nvSpPr>
          <p:cNvPr id="16387" name="Rectangle 3">
            <a:extLst>
              <a:ext uri="{FF2B5EF4-FFF2-40B4-BE49-F238E27FC236}">
                <a16:creationId xmlns:a16="http://schemas.microsoft.com/office/drawing/2014/main" id="{95F732F4-AE50-42BC-926A-549354565020}"/>
              </a:ext>
            </a:extLst>
          </p:cNvPr>
          <p:cNvSpPr>
            <a:spLocks noGrp="1" noChangeArrowheads="1"/>
          </p:cNvSpPr>
          <p:nvPr>
            <p:ph type="body" idx="1"/>
          </p:nvPr>
        </p:nvSpPr>
        <p:spPr/>
        <p:txBody>
          <a:bodyPr/>
          <a:lstStyle/>
          <a:p>
            <a:r>
              <a:rPr lang="en-US" altLang="es-MX"/>
              <a:t>Click 1</a:t>
            </a:r>
          </a:p>
          <a:p>
            <a:r>
              <a:rPr lang="en-US" altLang="es-MX"/>
              <a:t>The proof of the pumping lemma for context-free languages starts with a Chomsky-normal-form grammar for L.  Technically, it is L minus epsilon, but the empty string will never meet the condition of being of length at least n, so its presence or absence doesn’t matter.</a:t>
            </a:r>
          </a:p>
          <a:p>
            <a:endParaRPr lang="en-US" altLang="es-MX"/>
          </a:p>
          <a:p>
            <a:r>
              <a:rPr lang="en-US" altLang="es-MX"/>
              <a:t>Click 2</a:t>
            </a:r>
          </a:p>
          <a:p>
            <a:r>
              <a:rPr lang="en-US" altLang="es-MX"/>
              <a:t>This CNF grammar has m variables for some m.</a:t>
            </a:r>
          </a:p>
          <a:p>
            <a:endParaRPr lang="en-US" altLang="es-MX"/>
          </a:p>
          <a:p>
            <a:r>
              <a:rPr lang="en-US" altLang="es-MX"/>
              <a:t>Click 3</a:t>
            </a:r>
          </a:p>
          <a:p>
            <a:r>
              <a:rPr lang="en-US" altLang="es-MX"/>
              <a:t>Let n be 2-to-the-m.</a:t>
            </a:r>
          </a:p>
          <a:p>
            <a:endParaRPr lang="en-US" altLang="es-MX"/>
          </a:p>
          <a:p>
            <a:r>
              <a:rPr lang="en-US" altLang="es-MX"/>
              <a:t>Click 4</a:t>
            </a:r>
          </a:p>
          <a:p>
            <a:r>
              <a:rPr lang="en-US" altLang="es-MX"/>
              <a:t>Now consider any string z in L, of length at least n.</a:t>
            </a:r>
          </a:p>
          <a:p>
            <a:endParaRPr lang="en-US" altLang="es-MX"/>
          </a:p>
          <a:p>
            <a:r>
              <a:rPr lang="en-US" altLang="es-MX"/>
              <a:t>Click 5</a:t>
            </a:r>
          </a:p>
          <a:p>
            <a:r>
              <a:rPr lang="en-US" altLang="es-MX"/>
              <a:t>We’re going to prove first that any parse tree in a CNF grammar for a string z of length at least n = 2-to-the-m, must have a path of length m+2 or more, from root to a leaf.</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090A637-EDC2-446A-A962-CE2E01D717E6}"/>
              </a:ext>
            </a:extLst>
          </p:cNvPr>
          <p:cNvSpPr>
            <a:spLocks noGrp="1" noChangeArrowheads="1"/>
          </p:cNvSpPr>
          <p:nvPr>
            <p:ph type="sldNum" sz="quarter" idx="5"/>
          </p:nvPr>
        </p:nvSpPr>
        <p:spPr>
          <a:ln/>
        </p:spPr>
        <p:txBody>
          <a:bodyPr/>
          <a:lstStyle/>
          <a:p>
            <a:fld id="{E6AF6578-D80B-41E4-8AFE-891FFF045D53}" type="slidenum">
              <a:rPr lang="en-US" altLang="es-MX"/>
              <a:pPr/>
              <a:t>6</a:t>
            </a:fld>
            <a:endParaRPr lang="en-US" altLang="es-MX"/>
          </a:p>
        </p:txBody>
      </p:sp>
      <p:sp>
        <p:nvSpPr>
          <p:cNvPr id="18434" name="Rectangle 2">
            <a:extLst>
              <a:ext uri="{FF2B5EF4-FFF2-40B4-BE49-F238E27FC236}">
                <a16:creationId xmlns:a16="http://schemas.microsoft.com/office/drawing/2014/main" id="{2C7A97EA-25B2-4E8E-9C1D-225EA2806513}"/>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A2B4D30B-E5E8-4B79-8B66-9A5E7A1002DD}"/>
              </a:ext>
            </a:extLst>
          </p:cNvPr>
          <p:cNvSpPr>
            <a:spLocks noGrp="1" noChangeArrowheads="1"/>
          </p:cNvSpPr>
          <p:nvPr>
            <p:ph type="body" idx="1"/>
          </p:nvPr>
        </p:nvSpPr>
        <p:spPr/>
        <p:txBody>
          <a:bodyPr/>
          <a:lstStyle/>
          <a:p>
            <a:r>
              <a:rPr lang="en-US" altLang="es-MX"/>
              <a:t>We’ll actually prove the contrapositive.  That is, suppose there is a parse tree for z with no path longer than m+1.  Such a path has m nodes labeled by variables at the beginning, and one node labeled by a terminal at the end.  But if we forget about the terminals at the leaves, a parse tree in a CNF grammar is a binary tree.  Thus, at each level, the number of nodes can at most double.  Thus, there is only one node at the top level – the root.  There can be only 2 nodes at the second level, 4 at the third, eight at the fourth, and in general 2^{m-1} at the m-th level.</a:t>
            </a:r>
          </a:p>
          <a:p>
            <a:endParaRPr lang="en-US" altLang="es-MX"/>
          </a:p>
          <a:p>
            <a:r>
              <a:rPr lang="en-US" altLang="es-MX"/>
              <a:t>But this tree has at most m levels with variables, and then along each path of variables, the last variable has one child with a terminal as its label.  The largest number of leaves occurs if all the paths in the tree have m variables; if some paths terminate before level m, there will be fewer leaves.  There are thus at most 2^{m-1} nodes that are labeled by variables and have a single child with a terminal label.  Thus, there are at most 2^{m-1} leaves, and hence the yield is of length at most 2^{m-1}.</a:t>
            </a:r>
          </a:p>
          <a:p>
            <a:endParaRPr lang="en-US" altLang="es-MX"/>
          </a:p>
          <a:p>
            <a:r>
              <a:rPr lang="en-US" altLang="es-MX"/>
              <a:t>2^{m-1} is n/2.  Since z is of length n, it cannot be the yield of any tree that has paths of length m+1 or less.  Therefore, we can conclude that somewhere in the parse tree for z is a path of length at least m+2.</a:t>
            </a:r>
          </a:p>
          <a:p>
            <a:endParaRPr lang="en-US" alt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A204AB9-8504-4958-B8B6-A90EC05325E0}"/>
              </a:ext>
            </a:extLst>
          </p:cNvPr>
          <p:cNvSpPr>
            <a:spLocks noGrp="1" noChangeArrowheads="1"/>
          </p:cNvSpPr>
          <p:nvPr>
            <p:ph type="sldNum" sz="quarter" idx="5"/>
          </p:nvPr>
        </p:nvSpPr>
        <p:spPr>
          <a:ln/>
        </p:spPr>
        <p:txBody>
          <a:bodyPr/>
          <a:lstStyle/>
          <a:p>
            <a:fld id="{33D691AC-C97C-417E-ABBB-44A3068EB74C}" type="slidenum">
              <a:rPr lang="en-US" altLang="es-MX"/>
              <a:pPr/>
              <a:t>7</a:t>
            </a:fld>
            <a:endParaRPr lang="en-US" altLang="es-MX"/>
          </a:p>
        </p:txBody>
      </p:sp>
      <p:sp>
        <p:nvSpPr>
          <p:cNvPr id="20482" name="Rectangle 2">
            <a:extLst>
              <a:ext uri="{FF2B5EF4-FFF2-40B4-BE49-F238E27FC236}">
                <a16:creationId xmlns:a16="http://schemas.microsoft.com/office/drawing/2014/main" id="{A0213AFD-7462-445B-8F8D-0044CE28864E}"/>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57BFCF3C-8CDC-4110-A961-8D8C15C4F4C5}"/>
              </a:ext>
            </a:extLst>
          </p:cNvPr>
          <p:cNvSpPr>
            <a:spLocks noGrp="1" noChangeArrowheads="1"/>
          </p:cNvSpPr>
          <p:nvPr>
            <p:ph type="body" idx="1"/>
          </p:nvPr>
        </p:nvSpPr>
        <p:spPr/>
        <p:txBody>
          <a:bodyPr/>
          <a:lstStyle/>
          <a:p>
            <a:r>
              <a:rPr lang="en-US" altLang="es-MX"/>
              <a:t>Now, we are ready to prove the pumping lemma.</a:t>
            </a:r>
          </a:p>
          <a:p>
            <a:endParaRPr lang="en-US" altLang="es-MX"/>
          </a:p>
          <a:p>
            <a:r>
              <a:rPr lang="en-US" altLang="es-MX"/>
              <a:t>Click 1</a:t>
            </a:r>
          </a:p>
          <a:p>
            <a:r>
              <a:rPr lang="en-US" altLang="es-MX"/>
              <a:t>We just proved that z’s parse tree has a path of length at least m+2.  Only the last node on any path can be labeled by a terminal, so there are at least m+1 nodes with variables.</a:t>
            </a:r>
          </a:p>
          <a:p>
            <a:endParaRPr lang="en-US" altLang="es-MX"/>
          </a:p>
          <a:p>
            <a:r>
              <a:rPr lang="en-US" altLang="es-MX"/>
              <a:t>Click 2</a:t>
            </a:r>
          </a:p>
          <a:p>
            <a:r>
              <a:rPr lang="en-US" altLang="es-MX"/>
              <a:t>Let’s focus on one of the longest paths in the parse tree for z.  Surely there are at least m+1 variables along this path.</a:t>
            </a:r>
          </a:p>
          <a:p>
            <a:endParaRPr lang="en-US" altLang="es-MX"/>
          </a:p>
          <a:p>
            <a:r>
              <a:rPr lang="en-US" altLang="es-MX"/>
              <a:t>Click 3</a:t>
            </a:r>
          </a:p>
          <a:p>
            <a:r>
              <a:rPr lang="en-US" altLang="es-MX"/>
              <a:t>Remember that m is the number of variables of the grammar, so along this path, there are two nodes labeled by the same variable – call it A.  In fact, to make sure we pump short pieces, lets look only at the bottommost m+1 variables along this path.  Two of them must be the same.</a:t>
            </a:r>
          </a:p>
          <a:p>
            <a:endParaRPr lang="en-US" altLang="es-MX"/>
          </a:p>
          <a:p>
            <a:r>
              <a:rPr lang="en-US" altLang="es-MX"/>
              <a:t>Click 4</a:t>
            </a:r>
          </a:p>
          <a:p>
            <a:r>
              <a:rPr lang="en-US" altLang="es-MX"/>
              <a:t>On the next slide, we see what the parse tree must look like.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1DB656-3B6E-49DF-85F6-82351406F448}"/>
              </a:ext>
            </a:extLst>
          </p:cNvPr>
          <p:cNvSpPr>
            <a:spLocks noGrp="1" noChangeArrowheads="1"/>
          </p:cNvSpPr>
          <p:nvPr>
            <p:ph type="sldNum" sz="quarter" idx="5"/>
          </p:nvPr>
        </p:nvSpPr>
        <p:spPr>
          <a:ln/>
        </p:spPr>
        <p:txBody>
          <a:bodyPr/>
          <a:lstStyle/>
          <a:p>
            <a:fld id="{FE8109D9-9329-402A-98E2-ECC3EA8D48D5}" type="slidenum">
              <a:rPr lang="en-US" altLang="es-MX"/>
              <a:pPr/>
              <a:t>8</a:t>
            </a:fld>
            <a:endParaRPr lang="en-US" altLang="es-MX"/>
          </a:p>
        </p:txBody>
      </p:sp>
      <p:sp>
        <p:nvSpPr>
          <p:cNvPr id="23554" name="Rectangle 2">
            <a:extLst>
              <a:ext uri="{FF2B5EF4-FFF2-40B4-BE49-F238E27FC236}">
                <a16:creationId xmlns:a16="http://schemas.microsoft.com/office/drawing/2014/main" id="{35236D8B-EF90-4881-A467-D9FDE81FA076}"/>
              </a:ext>
            </a:extLst>
          </p:cNvPr>
          <p:cNvSpPr>
            <a:spLocks noChangeArrowheads="1" noTextEdit="1"/>
          </p:cNvSpPr>
          <p:nvPr>
            <p:ph type="sldImg"/>
          </p:nvPr>
        </p:nvSpPr>
        <p:spPr>
          <a:ln/>
        </p:spPr>
      </p:sp>
      <p:sp>
        <p:nvSpPr>
          <p:cNvPr id="23555" name="Rectangle 3">
            <a:extLst>
              <a:ext uri="{FF2B5EF4-FFF2-40B4-BE49-F238E27FC236}">
                <a16:creationId xmlns:a16="http://schemas.microsoft.com/office/drawing/2014/main" id="{9E2B58D3-0D90-4DDC-A1BE-1BE44470D79C}"/>
              </a:ext>
            </a:extLst>
          </p:cNvPr>
          <p:cNvSpPr>
            <a:spLocks noGrp="1" noChangeArrowheads="1"/>
          </p:cNvSpPr>
          <p:nvPr>
            <p:ph type="body" idx="1"/>
          </p:nvPr>
        </p:nvSpPr>
        <p:spPr/>
        <p:txBody>
          <a:bodyPr/>
          <a:lstStyle/>
          <a:p>
            <a:r>
              <a:rPr lang="en-US" altLang="es-MX"/>
              <a:t>Here’s a picture of the parse tree for z.  We’ve shown the path we’ve focused on, and the lowest repeating variables along that path.  The purple tree is rooted at the lower A, and the yellow tree, with the purple tree within it, is rooted at the upper A.  Let w be the yield of the purple tree, v and x the portions of the yield of the yellow tree that precede and follow w, respectively, and let u and y be the portions of z that precede v and follow x, respectively.</a:t>
            </a:r>
          </a:p>
          <a:p>
            <a:endParaRPr lang="en-US" altLang="es-MX"/>
          </a:p>
          <a:p>
            <a:r>
              <a:rPr lang="en-US" altLang="es-MX"/>
              <a:t>Click 1</a:t>
            </a:r>
          </a:p>
          <a:p>
            <a:r>
              <a:rPr lang="en-US" altLang="es-MX"/>
              <a:t>Let’s look at the yellow.  Since the path shown is as long as any other, and that path has at most m+1 variables, we know by the “Lemma 1” that we just proved that the yield of the yellow plus purple is no longer than 2^{m}, or n.  That is, the length of vwx is no more than n.</a:t>
            </a:r>
          </a:p>
          <a:p>
            <a:endParaRPr lang="en-US" altLang="es-MX"/>
          </a:p>
          <a:p>
            <a:r>
              <a:rPr lang="en-US" altLang="es-MX"/>
              <a:t>Click 2</a:t>
            </a:r>
          </a:p>
          <a:p>
            <a:r>
              <a:rPr lang="en-US" altLang="es-MX"/>
              <a:t>But v and x can’t both be empty.  Why? That’s a useful property of CNF grammars.  Since the two A’s shown in the tree are different nodes, the upper A must have a child to the left or right of the path shown.  That’s a consequence of the fact that we eliminated unit productions, so all bodies that have variables have at least two of them.  Moreover, once we have a variable not on the path, there are no epsilon-productions, so we must generate from this variable at least one terminal.  That is all we need to conclude that either v or x, or both, have length at least 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07D0D6-2213-436C-A76C-31416871AB0D}"/>
              </a:ext>
            </a:extLst>
          </p:cNvPr>
          <p:cNvSpPr>
            <a:spLocks noGrp="1" noChangeArrowheads="1"/>
          </p:cNvSpPr>
          <p:nvPr>
            <p:ph type="sldNum" sz="quarter" idx="5"/>
          </p:nvPr>
        </p:nvSpPr>
        <p:spPr>
          <a:ln/>
        </p:spPr>
        <p:txBody>
          <a:bodyPr/>
          <a:lstStyle/>
          <a:p>
            <a:fld id="{1D2EE138-50C8-46C4-94DF-79BD2365E8B2}" type="slidenum">
              <a:rPr lang="en-US" altLang="es-MX"/>
              <a:pPr/>
              <a:t>9</a:t>
            </a:fld>
            <a:endParaRPr lang="en-US" altLang="es-MX"/>
          </a:p>
        </p:txBody>
      </p:sp>
      <p:sp>
        <p:nvSpPr>
          <p:cNvPr id="27650" name="Rectangle 2">
            <a:extLst>
              <a:ext uri="{FF2B5EF4-FFF2-40B4-BE49-F238E27FC236}">
                <a16:creationId xmlns:a16="http://schemas.microsoft.com/office/drawing/2014/main" id="{BEB858E2-67DB-4035-9BD2-8A23673EC5DB}"/>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896663EF-24C4-4E83-ADBF-72B9F9A1337D}"/>
              </a:ext>
            </a:extLst>
          </p:cNvPr>
          <p:cNvSpPr>
            <a:spLocks noGrp="1" noChangeArrowheads="1"/>
          </p:cNvSpPr>
          <p:nvPr>
            <p:ph type="body" idx="1"/>
          </p:nvPr>
        </p:nvSpPr>
        <p:spPr/>
        <p:txBody>
          <a:bodyPr/>
          <a:lstStyle/>
          <a:p>
            <a:r>
              <a:rPr lang="en-US" altLang="es-MX"/>
              <a:t>Now, we can take advantage of the fact that we have two A’s along the path.  We can get rid of v and x by pumping zero times.  That is, we know the purple tree can substitute for the yellow, because both trees have the same variable A at the root.  If the original on the left satisfies the conditions of a parse tree – that is, every interior node is the head of a preduction whose body is the labels of its children, then the same will be true of the smaller parse tree on the right.</a:t>
            </a:r>
          </a:p>
          <a:p>
            <a:endParaRPr lang="en-US" altLang="es-MX"/>
          </a:p>
          <a:p>
            <a:r>
              <a:rPr lang="en-US" altLang="es-MX"/>
              <a:t>We conclude that uwy is also in the language.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901CC-8B4A-40A8-8E5A-3972A32428F9}"/>
              </a:ext>
            </a:extLst>
          </p:cNvPr>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2F815694-48A1-4CBF-A2A0-6422BA55DC7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8012C99E-F914-4A2C-8629-5B5208BDC678}"/>
              </a:ext>
            </a:extLst>
          </p:cNvPr>
          <p:cNvSpPr>
            <a:spLocks noGrp="1"/>
          </p:cNvSpPr>
          <p:nvPr>
            <p:ph type="dt" sz="half" idx="10"/>
          </p:nvPr>
        </p:nvSpPr>
        <p:spPr/>
        <p:txBody>
          <a:bodyPr/>
          <a:lstStyle>
            <a:lvl1pPr>
              <a:defRPr/>
            </a:lvl1pPr>
          </a:lstStyle>
          <a:p>
            <a:endParaRPr lang="en-US" altLang="es-MX"/>
          </a:p>
        </p:txBody>
      </p:sp>
      <p:sp>
        <p:nvSpPr>
          <p:cNvPr id="5" name="Marcador de pie de página 4">
            <a:extLst>
              <a:ext uri="{FF2B5EF4-FFF2-40B4-BE49-F238E27FC236}">
                <a16:creationId xmlns:a16="http://schemas.microsoft.com/office/drawing/2014/main" id="{54DFF0DA-F718-418F-AB89-676757E16FD3}"/>
              </a:ext>
            </a:extLst>
          </p:cNvPr>
          <p:cNvSpPr>
            <a:spLocks noGrp="1"/>
          </p:cNvSpPr>
          <p:nvPr>
            <p:ph type="ftr" sz="quarter" idx="11"/>
          </p:nvPr>
        </p:nvSpPr>
        <p:spPr/>
        <p:txBody>
          <a:bodyPr/>
          <a:lstStyle>
            <a:lvl1pPr>
              <a:defRPr/>
            </a:lvl1pPr>
          </a:lstStyle>
          <a:p>
            <a:endParaRPr lang="en-US" altLang="es-MX"/>
          </a:p>
        </p:txBody>
      </p:sp>
      <p:sp>
        <p:nvSpPr>
          <p:cNvPr id="6" name="Marcador de número de diapositiva 5">
            <a:extLst>
              <a:ext uri="{FF2B5EF4-FFF2-40B4-BE49-F238E27FC236}">
                <a16:creationId xmlns:a16="http://schemas.microsoft.com/office/drawing/2014/main" id="{B0B2107D-8769-4F81-80A5-55F17AC6ED6C}"/>
              </a:ext>
            </a:extLst>
          </p:cNvPr>
          <p:cNvSpPr>
            <a:spLocks noGrp="1"/>
          </p:cNvSpPr>
          <p:nvPr>
            <p:ph type="sldNum" sz="quarter" idx="12"/>
          </p:nvPr>
        </p:nvSpPr>
        <p:spPr/>
        <p:txBody>
          <a:bodyPr/>
          <a:lstStyle>
            <a:lvl1pPr>
              <a:defRPr/>
            </a:lvl1pPr>
          </a:lstStyle>
          <a:p>
            <a:fld id="{C196D94D-C4F4-47BE-A482-FB063A756C0A}" type="slidenum">
              <a:rPr lang="en-US" altLang="es-MX"/>
              <a:pPr/>
              <a:t>‹Nº›</a:t>
            </a:fld>
            <a:endParaRPr lang="en-US" altLang="es-MX"/>
          </a:p>
        </p:txBody>
      </p:sp>
    </p:spTree>
    <p:extLst>
      <p:ext uri="{BB962C8B-B14F-4D97-AF65-F5344CB8AC3E}">
        <p14:creationId xmlns:p14="http://schemas.microsoft.com/office/powerpoint/2010/main" val="161256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793B8-F07C-4FC6-8B6B-2B4753FC1BF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9D6DA78-25A5-4201-B853-A02FB5BC36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302B307-2E7D-4706-9B3D-7FB26F0C3D29}"/>
              </a:ext>
            </a:extLst>
          </p:cNvPr>
          <p:cNvSpPr>
            <a:spLocks noGrp="1"/>
          </p:cNvSpPr>
          <p:nvPr>
            <p:ph type="dt" sz="half" idx="10"/>
          </p:nvPr>
        </p:nvSpPr>
        <p:spPr/>
        <p:txBody>
          <a:bodyPr/>
          <a:lstStyle>
            <a:lvl1pPr>
              <a:defRPr/>
            </a:lvl1pPr>
          </a:lstStyle>
          <a:p>
            <a:endParaRPr lang="en-US" altLang="es-MX"/>
          </a:p>
        </p:txBody>
      </p:sp>
      <p:sp>
        <p:nvSpPr>
          <p:cNvPr id="5" name="Marcador de pie de página 4">
            <a:extLst>
              <a:ext uri="{FF2B5EF4-FFF2-40B4-BE49-F238E27FC236}">
                <a16:creationId xmlns:a16="http://schemas.microsoft.com/office/drawing/2014/main" id="{E5319DDD-4731-4FFF-A52E-3ACF261D30EE}"/>
              </a:ext>
            </a:extLst>
          </p:cNvPr>
          <p:cNvSpPr>
            <a:spLocks noGrp="1"/>
          </p:cNvSpPr>
          <p:nvPr>
            <p:ph type="ftr" sz="quarter" idx="11"/>
          </p:nvPr>
        </p:nvSpPr>
        <p:spPr/>
        <p:txBody>
          <a:bodyPr/>
          <a:lstStyle>
            <a:lvl1pPr>
              <a:defRPr/>
            </a:lvl1pPr>
          </a:lstStyle>
          <a:p>
            <a:endParaRPr lang="en-US" altLang="es-MX"/>
          </a:p>
        </p:txBody>
      </p:sp>
      <p:sp>
        <p:nvSpPr>
          <p:cNvPr id="6" name="Marcador de número de diapositiva 5">
            <a:extLst>
              <a:ext uri="{FF2B5EF4-FFF2-40B4-BE49-F238E27FC236}">
                <a16:creationId xmlns:a16="http://schemas.microsoft.com/office/drawing/2014/main" id="{ED1B2183-0CA8-4A18-B1CA-72990BEC8262}"/>
              </a:ext>
            </a:extLst>
          </p:cNvPr>
          <p:cNvSpPr>
            <a:spLocks noGrp="1"/>
          </p:cNvSpPr>
          <p:nvPr>
            <p:ph type="sldNum" sz="quarter" idx="12"/>
          </p:nvPr>
        </p:nvSpPr>
        <p:spPr/>
        <p:txBody>
          <a:bodyPr/>
          <a:lstStyle>
            <a:lvl1pPr>
              <a:defRPr/>
            </a:lvl1pPr>
          </a:lstStyle>
          <a:p>
            <a:fld id="{CFF057F8-BCD5-4051-8C46-072D6AA4D6A2}" type="slidenum">
              <a:rPr lang="en-US" altLang="es-MX"/>
              <a:pPr/>
              <a:t>‹Nº›</a:t>
            </a:fld>
            <a:endParaRPr lang="en-US" altLang="es-MX"/>
          </a:p>
        </p:txBody>
      </p:sp>
    </p:spTree>
    <p:extLst>
      <p:ext uri="{BB962C8B-B14F-4D97-AF65-F5344CB8AC3E}">
        <p14:creationId xmlns:p14="http://schemas.microsoft.com/office/powerpoint/2010/main" val="3665547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65A9BBF-E608-4488-B2AC-3DBAD3097ABC}"/>
              </a:ext>
            </a:extLst>
          </p:cNvPr>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C561E4F-5DB2-4F6E-889D-384189DD5CCA}"/>
              </a:ext>
            </a:extLst>
          </p:cNvPr>
          <p:cNvSpPr>
            <a:spLocks noGrp="1"/>
          </p:cNvSpPr>
          <p:nvPr>
            <p:ph type="body" orient="vert" idx="1"/>
          </p:nvPr>
        </p:nvSpPr>
        <p:spPr>
          <a:xfrm>
            <a:off x="685800" y="609600"/>
            <a:ext cx="5676900" cy="54864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E602C4F-22A8-40AB-8954-A5CDAA49C67C}"/>
              </a:ext>
            </a:extLst>
          </p:cNvPr>
          <p:cNvSpPr>
            <a:spLocks noGrp="1"/>
          </p:cNvSpPr>
          <p:nvPr>
            <p:ph type="dt" sz="half" idx="10"/>
          </p:nvPr>
        </p:nvSpPr>
        <p:spPr/>
        <p:txBody>
          <a:bodyPr/>
          <a:lstStyle>
            <a:lvl1pPr>
              <a:defRPr/>
            </a:lvl1pPr>
          </a:lstStyle>
          <a:p>
            <a:endParaRPr lang="en-US" altLang="es-MX"/>
          </a:p>
        </p:txBody>
      </p:sp>
      <p:sp>
        <p:nvSpPr>
          <p:cNvPr id="5" name="Marcador de pie de página 4">
            <a:extLst>
              <a:ext uri="{FF2B5EF4-FFF2-40B4-BE49-F238E27FC236}">
                <a16:creationId xmlns:a16="http://schemas.microsoft.com/office/drawing/2014/main" id="{C3B5EA34-3CAA-47BC-9A1D-26F36D1DC18A}"/>
              </a:ext>
            </a:extLst>
          </p:cNvPr>
          <p:cNvSpPr>
            <a:spLocks noGrp="1"/>
          </p:cNvSpPr>
          <p:nvPr>
            <p:ph type="ftr" sz="quarter" idx="11"/>
          </p:nvPr>
        </p:nvSpPr>
        <p:spPr/>
        <p:txBody>
          <a:bodyPr/>
          <a:lstStyle>
            <a:lvl1pPr>
              <a:defRPr/>
            </a:lvl1pPr>
          </a:lstStyle>
          <a:p>
            <a:endParaRPr lang="en-US" altLang="es-MX"/>
          </a:p>
        </p:txBody>
      </p:sp>
      <p:sp>
        <p:nvSpPr>
          <p:cNvPr id="6" name="Marcador de número de diapositiva 5">
            <a:extLst>
              <a:ext uri="{FF2B5EF4-FFF2-40B4-BE49-F238E27FC236}">
                <a16:creationId xmlns:a16="http://schemas.microsoft.com/office/drawing/2014/main" id="{93190319-EEFA-4850-8278-407BD34FE0CB}"/>
              </a:ext>
            </a:extLst>
          </p:cNvPr>
          <p:cNvSpPr>
            <a:spLocks noGrp="1"/>
          </p:cNvSpPr>
          <p:nvPr>
            <p:ph type="sldNum" sz="quarter" idx="12"/>
          </p:nvPr>
        </p:nvSpPr>
        <p:spPr/>
        <p:txBody>
          <a:bodyPr/>
          <a:lstStyle>
            <a:lvl1pPr>
              <a:defRPr/>
            </a:lvl1pPr>
          </a:lstStyle>
          <a:p>
            <a:fld id="{81106E07-6E38-4FA3-AE65-00D6E5C3199B}" type="slidenum">
              <a:rPr lang="en-US" altLang="es-MX"/>
              <a:pPr/>
              <a:t>‹Nº›</a:t>
            </a:fld>
            <a:endParaRPr lang="en-US" altLang="es-MX"/>
          </a:p>
        </p:txBody>
      </p:sp>
    </p:spTree>
    <p:extLst>
      <p:ext uri="{BB962C8B-B14F-4D97-AF65-F5344CB8AC3E}">
        <p14:creationId xmlns:p14="http://schemas.microsoft.com/office/powerpoint/2010/main" val="631287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81066-130C-45A2-8440-084105A189B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3CF3130-7B75-4037-BBF0-E740BB9D3BE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AF40469-3A71-4BC3-B133-CE26C36D3CC7}"/>
              </a:ext>
            </a:extLst>
          </p:cNvPr>
          <p:cNvSpPr>
            <a:spLocks noGrp="1"/>
          </p:cNvSpPr>
          <p:nvPr>
            <p:ph type="dt" sz="half" idx="10"/>
          </p:nvPr>
        </p:nvSpPr>
        <p:spPr/>
        <p:txBody>
          <a:bodyPr/>
          <a:lstStyle>
            <a:lvl1pPr>
              <a:defRPr/>
            </a:lvl1pPr>
          </a:lstStyle>
          <a:p>
            <a:endParaRPr lang="en-US" altLang="es-MX"/>
          </a:p>
        </p:txBody>
      </p:sp>
      <p:sp>
        <p:nvSpPr>
          <p:cNvPr id="5" name="Marcador de pie de página 4">
            <a:extLst>
              <a:ext uri="{FF2B5EF4-FFF2-40B4-BE49-F238E27FC236}">
                <a16:creationId xmlns:a16="http://schemas.microsoft.com/office/drawing/2014/main" id="{1E522424-9B2B-4689-8227-B95121D8B2DD}"/>
              </a:ext>
            </a:extLst>
          </p:cNvPr>
          <p:cNvSpPr>
            <a:spLocks noGrp="1"/>
          </p:cNvSpPr>
          <p:nvPr>
            <p:ph type="ftr" sz="quarter" idx="11"/>
          </p:nvPr>
        </p:nvSpPr>
        <p:spPr/>
        <p:txBody>
          <a:bodyPr/>
          <a:lstStyle>
            <a:lvl1pPr>
              <a:defRPr/>
            </a:lvl1pPr>
          </a:lstStyle>
          <a:p>
            <a:endParaRPr lang="en-US" altLang="es-MX"/>
          </a:p>
        </p:txBody>
      </p:sp>
      <p:sp>
        <p:nvSpPr>
          <p:cNvPr id="6" name="Marcador de número de diapositiva 5">
            <a:extLst>
              <a:ext uri="{FF2B5EF4-FFF2-40B4-BE49-F238E27FC236}">
                <a16:creationId xmlns:a16="http://schemas.microsoft.com/office/drawing/2014/main" id="{CF07EAA9-1AC9-41E9-867B-9AF28772AAFA}"/>
              </a:ext>
            </a:extLst>
          </p:cNvPr>
          <p:cNvSpPr>
            <a:spLocks noGrp="1"/>
          </p:cNvSpPr>
          <p:nvPr>
            <p:ph type="sldNum" sz="quarter" idx="12"/>
          </p:nvPr>
        </p:nvSpPr>
        <p:spPr/>
        <p:txBody>
          <a:bodyPr/>
          <a:lstStyle>
            <a:lvl1pPr>
              <a:defRPr/>
            </a:lvl1pPr>
          </a:lstStyle>
          <a:p>
            <a:fld id="{FC9D9A99-6E3F-4D24-872C-4A384C0FCD40}" type="slidenum">
              <a:rPr lang="en-US" altLang="es-MX"/>
              <a:pPr/>
              <a:t>‹Nº›</a:t>
            </a:fld>
            <a:endParaRPr lang="en-US" altLang="es-MX"/>
          </a:p>
        </p:txBody>
      </p:sp>
    </p:spTree>
    <p:extLst>
      <p:ext uri="{BB962C8B-B14F-4D97-AF65-F5344CB8AC3E}">
        <p14:creationId xmlns:p14="http://schemas.microsoft.com/office/powerpoint/2010/main" val="2329368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E1467-AE19-46E6-B85A-B14140604740}"/>
              </a:ext>
            </a:extLst>
          </p:cNvPr>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E2CD69EA-EE30-48FC-B2B2-E8B759D28A4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30BC813-8C42-4C5D-A283-D4510A83CE96}"/>
              </a:ext>
            </a:extLst>
          </p:cNvPr>
          <p:cNvSpPr>
            <a:spLocks noGrp="1"/>
          </p:cNvSpPr>
          <p:nvPr>
            <p:ph type="dt" sz="half" idx="10"/>
          </p:nvPr>
        </p:nvSpPr>
        <p:spPr/>
        <p:txBody>
          <a:bodyPr/>
          <a:lstStyle>
            <a:lvl1pPr>
              <a:defRPr/>
            </a:lvl1pPr>
          </a:lstStyle>
          <a:p>
            <a:endParaRPr lang="en-US" altLang="es-MX"/>
          </a:p>
        </p:txBody>
      </p:sp>
      <p:sp>
        <p:nvSpPr>
          <p:cNvPr id="5" name="Marcador de pie de página 4">
            <a:extLst>
              <a:ext uri="{FF2B5EF4-FFF2-40B4-BE49-F238E27FC236}">
                <a16:creationId xmlns:a16="http://schemas.microsoft.com/office/drawing/2014/main" id="{2442A032-C07A-4FCB-8069-E823AA786851}"/>
              </a:ext>
            </a:extLst>
          </p:cNvPr>
          <p:cNvSpPr>
            <a:spLocks noGrp="1"/>
          </p:cNvSpPr>
          <p:nvPr>
            <p:ph type="ftr" sz="quarter" idx="11"/>
          </p:nvPr>
        </p:nvSpPr>
        <p:spPr/>
        <p:txBody>
          <a:bodyPr/>
          <a:lstStyle>
            <a:lvl1pPr>
              <a:defRPr/>
            </a:lvl1pPr>
          </a:lstStyle>
          <a:p>
            <a:endParaRPr lang="en-US" altLang="es-MX"/>
          </a:p>
        </p:txBody>
      </p:sp>
      <p:sp>
        <p:nvSpPr>
          <p:cNvPr id="6" name="Marcador de número de diapositiva 5">
            <a:extLst>
              <a:ext uri="{FF2B5EF4-FFF2-40B4-BE49-F238E27FC236}">
                <a16:creationId xmlns:a16="http://schemas.microsoft.com/office/drawing/2014/main" id="{969A8C69-0525-47FA-8BD5-964BF616532F}"/>
              </a:ext>
            </a:extLst>
          </p:cNvPr>
          <p:cNvSpPr>
            <a:spLocks noGrp="1"/>
          </p:cNvSpPr>
          <p:nvPr>
            <p:ph type="sldNum" sz="quarter" idx="12"/>
          </p:nvPr>
        </p:nvSpPr>
        <p:spPr/>
        <p:txBody>
          <a:bodyPr/>
          <a:lstStyle>
            <a:lvl1pPr>
              <a:defRPr/>
            </a:lvl1pPr>
          </a:lstStyle>
          <a:p>
            <a:fld id="{0E232597-D7F1-40D7-8D37-D8205376D7CF}" type="slidenum">
              <a:rPr lang="en-US" altLang="es-MX"/>
              <a:pPr/>
              <a:t>‹Nº›</a:t>
            </a:fld>
            <a:endParaRPr lang="en-US" altLang="es-MX"/>
          </a:p>
        </p:txBody>
      </p:sp>
    </p:spTree>
    <p:extLst>
      <p:ext uri="{BB962C8B-B14F-4D97-AF65-F5344CB8AC3E}">
        <p14:creationId xmlns:p14="http://schemas.microsoft.com/office/powerpoint/2010/main" val="294010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14995-BD2D-43BE-B993-FD7D7DFA30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CCF2248-136B-42AD-B0AB-30FF6D538696}"/>
              </a:ext>
            </a:extLst>
          </p:cNvPr>
          <p:cNvSpPr>
            <a:spLocks noGrp="1"/>
          </p:cNvSpPr>
          <p:nvPr>
            <p:ph sz="half" idx="1"/>
          </p:nvPr>
        </p:nvSpPr>
        <p:spPr>
          <a:xfrm>
            <a:off x="685800" y="1981200"/>
            <a:ext cx="3810000" cy="4114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5E77A209-07AC-4EED-936A-DCA4A7E17FDA}"/>
              </a:ext>
            </a:extLst>
          </p:cNvPr>
          <p:cNvSpPr>
            <a:spLocks noGrp="1"/>
          </p:cNvSpPr>
          <p:nvPr>
            <p:ph sz="half" idx="2"/>
          </p:nvPr>
        </p:nvSpPr>
        <p:spPr>
          <a:xfrm>
            <a:off x="4648200" y="1981200"/>
            <a:ext cx="3810000" cy="4114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4EB5C2B7-FCBB-4D91-88A9-031B56306D61}"/>
              </a:ext>
            </a:extLst>
          </p:cNvPr>
          <p:cNvSpPr>
            <a:spLocks noGrp="1"/>
          </p:cNvSpPr>
          <p:nvPr>
            <p:ph type="dt" sz="half" idx="10"/>
          </p:nvPr>
        </p:nvSpPr>
        <p:spPr/>
        <p:txBody>
          <a:bodyPr/>
          <a:lstStyle>
            <a:lvl1pPr>
              <a:defRPr/>
            </a:lvl1pPr>
          </a:lstStyle>
          <a:p>
            <a:endParaRPr lang="en-US" altLang="es-MX"/>
          </a:p>
        </p:txBody>
      </p:sp>
      <p:sp>
        <p:nvSpPr>
          <p:cNvPr id="6" name="Marcador de pie de página 5">
            <a:extLst>
              <a:ext uri="{FF2B5EF4-FFF2-40B4-BE49-F238E27FC236}">
                <a16:creationId xmlns:a16="http://schemas.microsoft.com/office/drawing/2014/main" id="{2B92D302-AE81-493C-B59D-82F284BEB14C}"/>
              </a:ext>
            </a:extLst>
          </p:cNvPr>
          <p:cNvSpPr>
            <a:spLocks noGrp="1"/>
          </p:cNvSpPr>
          <p:nvPr>
            <p:ph type="ftr" sz="quarter" idx="11"/>
          </p:nvPr>
        </p:nvSpPr>
        <p:spPr/>
        <p:txBody>
          <a:bodyPr/>
          <a:lstStyle>
            <a:lvl1pPr>
              <a:defRPr/>
            </a:lvl1pPr>
          </a:lstStyle>
          <a:p>
            <a:endParaRPr lang="en-US" altLang="es-MX"/>
          </a:p>
        </p:txBody>
      </p:sp>
      <p:sp>
        <p:nvSpPr>
          <p:cNvPr id="7" name="Marcador de número de diapositiva 6">
            <a:extLst>
              <a:ext uri="{FF2B5EF4-FFF2-40B4-BE49-F238E27FC236}">
                <a16:creationId xmlns:a16="http://schemas.microsoft.com/office/drawing/2014/main" id="{0A0D358A-3595-4731-9FEB-FCF1BDDBE869}"/>
              </a:ext>
            </a:extLst>
          </p:cNvPr>
          <p:cNvSpPr>
            <a:spLocks noGrp="1"/>
          </p:cNvSpPr>
          <p:nvPr>
            <p:ph type="sldNum" sz="quarter" idx="12"/>
          </p:nvPr>
        </p:nvSpPr>
        <p:spPr/>
        <p:txBody>
          <a:bodyPr/>
          <a:lstStyle>
            <a:lvl1pPr>
              <a:defRPr/>
            </a:lvl1pPr>
          </a:lstStyle>
          <a:p>
            <a:fld id="{9B2DFC99-3600-43C1-8B8C-70E9F741D2F9}" type="slidenum">
              <a:rPr lang="en-US" altLang="es-MX"/>
              <a:pPr/>
              <a:t>‹Nº›</a:t>
            </a:fld>
            <a:endParaRPr lang="en-US" altLang="es-MX"/>
          </a:p>
        </p:txBody>
      </p:sp>
    </p:spTree>
    <p:extLst>
      <p:ext uri="{BB962C8B-B14F-4D97-AF65-F5344CB8AC3E}">
        <p14:creationId xmlns:p14="http://schemas.microsoft.com/office/powerpoint/2010/main" val="277844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D5036-D738-4E50-8AA5-773D93FC8288}"/>
              </a:ext>
            </a:extLst>
          </p:cNvPr>
          <p:cNvSpPr>
            <a:spLocks noGrp="1"/>
          </p:cNvSpPr>
          <p:nvPr>
            <p:ph type="title"/>
          </p:nvPr>
        </p:nvSpPr>
        <p:spPr>
          <a:xfrm>
            <a:off x="630238" y="365125"/>
            <a:ext cx="78867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4026C99-82DC-4FC7-9E46-6F1AF382BCA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80295C7-2446-47F5-BDAF-C6EA4F537935}"/>
              </a:ext>
            </a:extLst>
          </p:cNvPr>
          <p:cNvSpPr>
            <a:spLocks noGrp="1"/>
          </p:cNvSpPr>
          <p:nvPr>
            <p:ph sz="half" idx="2"/>
          </p:nvPr>
        </p:nvSpPr>
        <p:spPr>
          <a:xfrm>
            <a:off x="630238" y="2505075"/>
            <a:ext cx="386873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DB29AA0-21D9-44E3-B777-BC008F0DB78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FA6E432-AA72-4778-B4F8-9AA00C25D118}"/>
              </a:ext>
            </a:extLst>
          </p:cNvPr>
          <p:cNvSpPr>
            <a:spLocks noGrp="1"/>
          </p:cNvSpPr>
          <p:nvPr>
            <p:ph sz="quarter" idx="4"/>
          </p:nvPr>
        </p:nvSpPr>
        <p:spPr>
          <a:xfrm>
            <a:off x="4629150" y="2505075"/>
            <a:ext cx="38877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CCC3E4A3-5E4C-4881-8529-1EAC7E5AF375}"/>
              </a:ext>
            </a:extLst>
          </p:cNvPr>
          <p:cNvSpPr>
            <a:spLocks noGrp="1"/>
          </p:cNvSpPr>
          <p:nvPr>
            <p:ph type="dt" sz="half" idx="10"/>
          </p:nvPr>
        </p:nvSpPr>
        <p:spPr/>
        <p:txBody>
          <a:bodyPr/>
          <a:lstStyle>
            <a:lvl1pPr>
              <a:defRPr/>
            </a:lvl1pPr>
          </a:lstStyle>
          <a:p>
            <a:endParaRPr lang="en-US" altLang="es-MX"/>
          </a:p>
        </p:txBody>
      </p:sp>
      <p:sp>
        <p:nvSpPr>
          <p:cNvPr id="8" name="Marcador de pie de página 7">
            <a:extLst>
              <a:ext uri="{FF2B5EF4-FFF2-40B4-BE49-F238E27FC236}">
                <a16:creationId xmlns:a16="http://schemas.microsoft.com/office/drawing/2014/main" id="{A28F3AF0-6AD3-46C6-8215-F00F6BDA2263}"/>
              </a:ext>
            </a:extLst>
          </p:cNvPr>
          <p:cNvSpPr>
            <a:spLocks noGrp="1"/>
          </p:cNvSpPr>
          <p:nvPr>
            <p:ph type="ftr" sz="quarter" idx="11"/>
          </p:nvPr>
        </p:nvSpPr>
        <p:spPr/>
        <p:txBody>
          <a:bodyPr/>
          <a:lstStyle>
            <a:lvl1pPr>
              <a:defRPr/>
            </a:lvl1pPr>
          </a:lstStyle>
          <a:p>
            <a:endParaRPr lang="en-US" altLang="es-MX"/>
          </a:p>
        </p:txBody>
      </p:sp>
      <p:sp>
        <p:nvSpPr>
          <p:cNvPr id="9" name="Marcador de número de diapositiva 8">
            <a:extLst>
              <a:ext uri="{FF2B5EF4-FFF2-40B4-BE49-F238E27FC236}">
                <a16:creationId xmlns:a16="http://schemas.microsoft.com/office/drawing/2014/main" id="{BC1FC584-241A-406D-9886-E9446342E136}"/>
              </a:ext>
            </a:extLst>
          </p:cNvPr>
          <p:cNvSpPr>
            <a:spLocks noGrp="1"/>
          </p:cNvSpPr>
          <p:nvPr>
            <p:ph type="sldNum" sz="quarter" idx="12"/>
          </p:nvPr>
        </p:nvSpPr>
        <p:spPr/>
        <p:txBody>
          <a:bodyPr/>
          <a:lstStyle>
            <a:lvl1pPr>
              <a:defRPr/>
            </a:lvl1pPr>
          </a:lstStyle>
          <a:p>
            <a:fld id="{56377A72-A71A-4E52-9B2B-B5AABD65DAB3}" type="slidenum">
              <a:rPr lang="en-US" altLang="es-MX"/>
              <a:pPr/>
              <a:t>‹Nº›</a:t>
            </a:fld>
            <a:endParaRPr lang="en-US" altLang="es-MX"/>
          </a:p>
        </p:txBody>
      </p:sp>
    </p:spTree>
    <p:extLst>
      <p:ext uri="{BB962C8B-B14F-4D97-AF65-F5344CB8AC3E}">
        <p14:creationId xmlns:p14="http://schemas.microsoft.com/office/powerpoint/2010/main" val="186226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905E9-076B-4DE9-84EE-D7B7B578EF6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26D8B92-0101-4C59-9B12-30CD5C4C10FF}"/>
              </a:ext>
            </a:extLst>
          </p:cNvPr>
          <p:cNvSpPr>
            <a:spLocks noGrp="1"/>
          </p:cNvSpPr>
          <p:nvPr>
            <p:ph type="dt" sz="half" idx="10"/>
          </p:nvPr>
        </p:nvSpPr>
        <p:spPr/>
        <p:txBody>
          <a:bodyPr/>
          <a:lstStyle>
            <a:lvl1pPr>
              <a:defRPr/>
            </a:lvl1pPr>
          </a:lstStyle>
          <a:p>
            <a:endParaRPr lang="en-US" altLang="es-MX"/>
          </a:p>
        </p:txBody>
      </p:sp>
      <p:sp>
        <p:nvSpPr>
          <p:cNvPr id="4" name="Marcador de pie de página 3">
            <a:extLst>
              <a:ext uri="{FF2B5EF4-FFF2-40B4-BE49-F238E27FC236}">
                <a16:creationId xmlns:a16="http://schemas.microsoft.com/office/drawing/2014/main" id="{28834AD0-9F82-4710-A6F0-0EA48244D9F2}"/>
              </a:ext>
            </a:extLst>
          </p:cNvPr>
          <p:cNvSpPr>
            <a:spLocks noGrp="1"/>
          </p:cNvSpPr>
          <p:nvPr>
            <p:ph type="ftr" sz="quarter" idx="11"/>
          </p:nvPr>
        </p:nvSpPr>
        <p:spPr/>
        <p:txBody>
          <a:bodyPr/>
          <a:lstStyle>
            <a:lvl1pPr>
              <a:defRPr/>
            </a:lvl1pPr>
          </a:lstStyle>
          <a:p>
            <a:endParaRPr lang="en-US" altLang="es-MX"/>
          </a:p>
        </p:txBody>
      </p:sp>
      <p:sp>
        <p:nvSpPr>
          <p:cNvPr id="5" name="Marcador de número de diapositiva 4">
            <a:extLst>
              <a:ext uri="{FF2B5EF4-FFF2-40B4-BE49-F238E27FC236}">
                <a16:creationId xmlns:a16="http://schemas.microsoft.com/office/drawing/2014/main" id="{EB15F73B-0E8F-43CF-AEA7-FC296F6331CB}"/>
              </a:ext>
            </a:extLst>
          </p:cNvPr>
          <p:cNvSpPr>
            <a:spLocks noGrp="1"/>
          </p:cNvSpPr>
          <p:nvPr>
            <p:ph type="sldNum" sz="quarter" idx="12"/>
          </p:nvPr>
        </p:nvSpPr>
        <p:spPr/>
        <p:txBody>
          <a:bodyPr/>
          <a:lstStyle>
            <a:lvl1pPr>
              <a:defRPr/>
            </a:lvl1pPr>
          </a:lstStyle>
          <a:p>
            <a:fld id="{45B86A91-FE7C-4FF2-A7AE-BD68EA019A79}" type="slidenum">
              <a:rPr lang="en-US" altLang="es-MX"/>
              <a:pPr/>
              <a:t>‹Nº›</a:t>
            </a:fld>
            <a:endParaRPr lang="en-US" altLang="es-MX"/>
          </a:p>
        </p:txBody>
      </p:sp>
    </p:spTree>
    <p:extLst>
      <p:ext uri="{BB962C8B-B14F-4D97-AF65-F5344CB8AC3E}">
        <p14:creationId xmlns:p14="http://schemas.microsoft.com/office/powerpoint/2010/main" val="14270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65E2570-29DA-4B21-A35E-63413331167C}"/>
              </a:ext>
            </a:extLst>
          </p:cNvPr>
          <p:cNvSpPr>
            <a:spLocks noGrp="1"/>
          </p:cNvSpPr>
          <p:nvPr>
            <p:ph type="dt" sz="half" idx="10"/>
          </p:nvPr>
        </p:nvSpPr>
        <p:spPr/>
        <p:txBody>
          <a:bodyPr/>
          <a:lstStyle>
            <a:lvl1pPr>
              <a:defRPr/>
            </a:lvl1pPr>
          </a:lstStyle>
          <a:p>
            <a:endParaRPr lang="en-US" altLang="es-MX"/>
          </a:p>
        </p:txBody>
      </p:sp>
      <p:sp>
        <p:nvSpPr>
          <p:cNvPr id="3" name="Marcador de pie de página 2">
            <a:extLst>
              <a:ext uri="{FF2B5EF4-FFF2-40B4-BE49-F238E27FC236}">
                <a16:creationId xmlns:a16="http://schemas.microsoft.com/office/drawing/2014/main" id="{D90B3526-5B42-46BE-96A9-9393A91637A4}"/>
              </a:ext>
            </a:extLst>
          </p:cNvPr>
          <p:cNvSpPr>
            <a:spLocks noGrp="1"/>
          </p:cNvSpPr>
          <p:nvPr>
            <p:ph type="ftr" sz="quarter" idx="11"/>
          </p:nvPr>
        </p:nvSpPr>
        <p:spPr/>
        <p:txBody>
          <a:bodyPr/>
          <a:lstStyle>
            <a:lvl1pPr>
              <a:defRPr/>
            </a:lvl1pPr>
          </a:lstStyle>
          <a:p>
            <a:endParaRPr lang="en-US" altLang="es-MX"/>
          </a:p>
        </p:txBody>
      </p:sp>
      <p:sp>
        <p:nvSpPr>
          <p:cNvPr id="4" name="Marcador de número de diapositiva 3">
            <a:extLst>
              <a:ext uri="{FF2B5EF4-FFF2-40B4-BE49-F238E27FC236}">
                <a16:creationId xmlns:a16="http://schemas.microsoft.com/office/drawing/2014/main" id="{0449E6BF-E6AA-40FF-9B57-0655179193CE}"/>
              </a:ext>
            </a:extLst>
          </p:cNvPr>
          <p:cNvSpPr>
            <a:spLocks noGrp="1"/>
          </p:cNvSpPr>
          <p:nvPr>
            <p:ph type="sldNum" sz="quarter" idx="12"/>
          </p:nvPr>
        </p:nvSpPr>
        <p:spPr/>
        <p:txBody>
          <a:bodyPr/>
          <a:lstStyle>
            <a:lvl1pPr>
              <a:defRPr/>
            </a:lvl1pPr>
          </a:lstStyle>
          <a:p>
            <a:fld id="{D3A2A1E7-C377-4E01-8841-18664095414B}" type="slidenum">
              <a:rPr lang="en-US" altLang="es-MX"/>
              <a:pPr/>
              <a:t>‹Nº›</a:t>
            </a:fld>
            <a:endParaRPr lang="en-US" altLang="es-MX"/>
          </a:p>
        </p:txBody>
      </p:sp>
    </p:spTree>
    <p:extLst>
      <p:ext uri="{BB962C8B-B14F-4D97-AF65-F5344CB8AC3E}">
        <p14:creationId xmlns:p14="http://schemas.microsoft.com/office/powerpoint/2010/main" val="11943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0FFEAE-80C3-4183-ADD6-FCA6953EF6AF}"/>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6270BF-266E-44C7-9401-4D076BF7773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93A27E68-D2C3-45C7-9474-7AD9F075581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1893002-1677-480F-916A-98287F36248E}"/>
              </a:ext>
            </a:extLst>
          </p:cNvPr>
          <p:cNvSpPr>
            <a:spLocks noGrp="1"/>
          </p:cNvSpPr>
          <p:nvPr>
            <p:ph type="dt" sz="half" idx="10"/>
          </p:nvPr>
        </p:nvSpPr>
        <p:spPr/>
        <p:txBody>
          <a:bodyPr/>
          <a:lstStyle>
            <a:lvl1pPr>
              <a:defRPr/>
            </a:lvl1pPr>
          </a:lstStyle>
          <a:p>
            <a:endParaRPr lang="en-US" altLang="es-MX"/>
          </a:p>
        </p:txBody>
      </p:sp>
      <p:sp>
        <p:nvSpPr>
          <p:cNvPr id="6" name="Marcador de pie de página 5">
            <a:extLst>
              <a:ext uri="{FF2B5EF4-FFF2-40B4-BE49-F238E27FC236}">
                <a16:creationId xmlns:a16="http://schemas.microsoft.com/office/drawing/2014/main" id="{39389ED5-FCBD-4051-A0FB-F0D15110866D}"/>
              </a:ext>
            </a:extLst>
          </p:cNvPr>
          <p:cNvSpPr>
            <a:spLocks noGrp="1"/>
          </p:cNvSpPr>
          <p:nvPr>
            <p:ph type="ftr" sz="quarter" idx="11"/>
          </p:nvPr>
        </p:nvSpPr>
        <p:spPr/>
        <p:txBody>
          <a:bodyPr/>
          <a:lstStyle>
            <a:lvl1pPr>
              <a:defRPr/>
            </a:lvl1pPr>
          </a:lstStyle>
          <a:p>
            <a:endParaRPr lang="en-US" altLang="es-MX"/>
          </a:p>
        </p:txBody>
      </p:sp>
      <p:sp>
        <p:nvSpPr>
          <p:cNvPr id="7" name="Marcador de número de diapositiva 6">
            <a:extLst>
              <a:ext uri="{FF2B5EF4-FFF2-40B4-BE49-F238E27FC236}">
                <a16:creationId xmlns:a16="http://schemas.microsoft.com/office/drawing/2014/main" id="{9B0FABEF-1CF4-4664-8156-4CCE60C9FE9A}"/>
              </a:ext>
            </a:extLst>
          </p:cNvPr>
          <p:cNvSpPr>
            <a:spLocks noGrp="1"/>
          </p:cNvSpPr>
          <p:nvPr>
            <p:ph type="sldNum" sz="quarter" idx="12"/>
          </p:nvPr>
        </p:nvSpPr>
        <p:spPr/>
        <p:txBody>
          <a:bodyPr/>
          <a:lstStyle>
            <a:lvl1pPr>
              <a:defRPr/>
            </a:lvl1pPr>
          </a:lstStyle>
          <a:p>
            <a:fld id="{762DE768-C94E-4652-9419-63FA867D64DA}" type="slidenum">
              <a:rPr lang="en-US" altLang="es-MX"/>
              <a:pPr/>
              <a:t>‹Nº›</a:t>
            </a:fld>
            <a:endParaRPr lang="en-US" altLang="es-MX"/>
          </a:p>
        </p:txBody>
      </p:sp>
    </p:spTree>
    <p:extLst>
      <p:ext uri="{BB962C8B-B14F-4D97-AF65-F5344CB8AC3E}">
        <p14:creationId xmlns:p14="http://schemas.microsoft.com/office/powerpoint/2010/main" val="72053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2F1FE-1491-46BE-89F1-B9F4035F2C65}"/>
              </a:ext>
            </a:extLst>
          </p:cNvPr>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EFABAEB-6ED6-4A96-B837-73B6711C46A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AE4A7DF-4846-4107-BD59-7261CC409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37C9889-4523-45B4-AA44-F5AFFCC63A80}"/>
              </a:ext>
            </a:extLst>
          </p:cNvPr>
          <p:cNvSpPr>
            <a:spLocks noGrp="1"/>
          </p:cNvSpPr>
          <p:nvPr>
            <p:ph type="dt" sz="half" idx="10"/>
          </p:nvPr>
        </p:nvSpPr>
        <p:spPr/>
        <p:txBody>
          <a:bodyPr/>
          <a:lstStyle>
            <a:lvl1pPr>
              <a:defRPr/>
            </a:lvl1pPr>
          </a:lstStyle>
          <a:p>
            <a:endParaRPr lang="en-US" altLang="es-MX"/>
          </a:p>
        </p:txBody>
      </p:sp>
      <p:sp>
        <p:nvSpPr>
          <p:cNvPr id="6" name="Marcador de pie de página 5">
            <a:extLst>
              <a:ext uri="{FF2B5EF4-FFF2-40B4-BE49-F238E27FC236}">
                <a16:creationId xmlns:a16="http://schemas.microsoft.com/office/drawing/2014/main" id="{475CB3CF-468F-4D45-B261-8E48A468ACBF}"/>
              </a:ext>
            </a:extLst>
          </p:cNvPr>
          <p:cNvSpPr>
            <a:spLocks noGrp="1"/>
          </p:cNvSpPr>
          <p:nvPr>
            <p:ph type="ftr" sz="quarter" idx="11"/>
          </p:nvPr>
        </p:nvSpPr>
        <p:spPr/>
        <p:txBody>
          <a:bodyPr/>
          <a:lstStyle>
            <a:lvl1pPr>
              <a:defRPr/>
            </a:lvl1pPr>
          </a:lstStyle>
          <a:p>
            <a:endParaRPr lang="en-US" altLang="es-MX"/>
          </a:p>
        </p:txBody>
      </p:sp>
      <p:sp>
        <p:nvSpPr>
          <p:cNvPr id="7" name="Marcador de número de diapositiva 6">
            <a:extLst>
              <a:ext uri="{FF2B5EF4-FFF2-40B4-BE49-F238E27FC236}">
                <a16:creationId xmlns:a16="http://schemas.microsoft.com/office/drawing/2014/main" id="{009FF872-FA77-48A2-9CA2-998F1FBD8979}"/>
              </a:ext>
            </a:extLst>
          </p:cNvPr>
          <p:cNvSpPr>
            <a:spLocks noGrp="1"/>
          </p:cNvSpPr>
          <p:nvPr>
            <p:ph type="sldNum" sz="quarter" idx="12"/>
          </p:nvPr>
        </p:nvSpPr>
        <p:spPr/>
        <p:txBody>
          <a:bodyPr/>
          <a:lstStyle>
            <a:lvl1pPr>
              <a:defRPr/>
            </a:lvl1pPr>
          </a:lstStyle>
          <a:p>
            <a:fld id="{CCAFCE19-FF10-494C-90B5-7428AEBC6D31}" type="slidenum">
              <a:rPr lang="en-US" altLang="es-MX"/>
              <a:pPr/>
              <a:t>‹Nº›</a:t>
            </a:fld>
            <a:endParaRPr lang="en-US" altLang="es-MX"/>
          </a:p>
        </p:txBody>
      </p:sp>
    </p:spTree>
    <p:extLst>
      <p:ext uri="{BB962C8B-B14F-4D97-AF65-F5344CB8AC3E}">
        <p14:creationId xmlns:p14="http://schemas.microsoft.com/office/powerpoint/2010/main" val="172314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amma/>
                <a:tint val="0"/>
                <a:invGamma/>
              </a:srgbClr>
            </a:gs>
            <a:gs pos="100000">
              <a:srgbClr val="99CCFF"/>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237711-AC1F-4D53-9B0A-51E590CBD9E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s-MX"/>
              <a:t>Click to edit Master title style</a:t>
            </a:r>
          </a:p>
        </p:txBody>
      </p:sp>
      <p:sp>
        <p:nvSpPr>
          <p:cNvPr id="1027" name="Rectangle 3">
            <a:extLst>
              <a:ext uri="{FF2B5EF4-FFF2-40B4-BE49-F238E27FC236}">
                <a16:creationId xmlns:a16="http://schemas.microsoft.com/office/drawing/2014/main" id="{4B248BC7-5BD3-4312-958C-497A29D26BB2}"/>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1028" name="Rectangle 4">
            <a:extLst>
              <a:ext uri="{FF2B5EF4-FFF2-40B4-BE49-F238E27FC236}">
                <a16:creationId xmlns:a16="http://schemas.microsoft.com/office/drawing/2014/main" id="{EC945169-7AB9-4C10-A304-7EFF953B4527}"/>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endParaRPr lang="en-US" altLang="es-MX"/>
          </a:p>
        </p:txBody>
      </p:sp>
      <p:sp>
        <p:nvSpPr>
          <p:cNvPr id="1029" name="Rectangle 5">
            <a:extLst>
              <a:ext uri="{FF2B5EF4-FFF2-40B4-BE49-F238E27FC236}">
                <a16:creationId xmlns:a16="http://schemas.microsoft.com/office/drawing/2014/main" id="{5C7A842C-D899-45BD-97A1-A1FD4D6B83C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New Roman" panose="02020603050405020304" pitchFamily="18" charset="0"/>
              </a:defRPr>
            </a:lvl1pPr>
          </a:lstStyle>
          <a:p>
            <a:endParaRPr lang="en-US" altLang="es-MX"/>
          </a:p>
        </p:txBody>
      </p:sp>
      <p:sp>
        <p:nvSpPr>
          <p:cNvPr id="1030" name="Rectangle 6">
            <a:extLst>
              <a:ext uri="{FF2B5EF4-FFF2-40B4-BE49-F238E27FC236}">
                <a16:creationId xmlns:a16="http://schemas.microsoft.com/office/drawing/2014/main" id="{CA4F17D0-5B66-43A4-834C-C79297C542E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Times New Roman" panose="02020603050405020304" pitchFamily="18" charset="0"/>
              </a:defRPr>
            </a:lvl1pPr>
          </a:lstStyle>
          <a:p>
            <a:fld id="{95503E4B-3D5D-43AF-BB82-A58448F1607A}" type="slidenum">
              <a:rPr lang="en-US" altLang="es-MX"/>
              <a:pPr/>
              <a:t>‹Nº›</a:t>
            </a:fld>
            <a:endParaRPr lang="en-US" alt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defRPr>
      </a:lvl2pPr>
      <a:lvl3pPr algn="ctr" rtl="0" eaLnBrk="0" fontAlgn="base" hangingPunct="0">
        <a:spcBef>
          <a:spcPct val="0"/>
        </a:spcBef>
        <a:spcAft>
          <a:spcPct val="0"/>
        </a:spcAft>
        <a:defRPr sz="4400">
          <a:solidFill>
            <a:schemeClr val="tx2"/>
          </a:solidFill>
          <a:latin typeface="Tahoma" panose="020B0604030504040204" pitchFamily="34" charset="0"/>
        </a:defRPr>
      </a:lvl3pPr>
      <a:lvl4pPr algn="ctr" rtl="0" eaLnBrk="0" fontAlgn="base" hangingPunct="0">
        <a:spcBef>
          <a:spcPct val="0"/>
        </a:spcBef>
        <a:spcAft>
          <a:spcPct val="0"/>
        </a:spcAft>
        <a:defRPr sz="4400">
          <a:solidFill>
            <a:schemeClr val="tx2"/>
          </a:solidFill>
          <a:latin typeface="Tahoma" panose="020B0604030504040204" pitchFamily="34" charset="0"/>
        </a:defRPr>
      </a:lvl4pPr>
      <a:lvl5pPr algn="ctr" rtl="0" eaLnBrk="0" fontAlgn="base" hangingPunct="0">
        <a:spcBef>
          <a:spcPct val="0"/>
        </a:spcBef>
        <a:spcAft>
          <a:spcPct val="0"/>
        </a:spcAft>
        <a:defRPr sz="4400">
          <a:solidFill>
            <a:schemeClr val="tx2"/>
          </a:solidFill>
          <a:latin typeface="Tahoma" panose="020B0604030504040204" pitchFamily="34" charset="0"/>
        </a:defRPr>
      </a:lvl5pPr>
      <a:lvl6pPr marL="457200" algn="ctr" rtl="0" eaLnBrk="0" fontAlgn="base" hangingPunct="0">
        <a:spcBef>
          <a:spcPct val="0"/>
        </a:spcBef>
        <a:spcAft>
          <a:spcPct val="0"/>
        </a:spcAft>
        <a:defRPr sz="4400">
          <a:solidFill>
            <a:schemeClr val="tx2"/>
          </a:solidFill>
          <a:latin typeface="Tahoma" panose="020B0604030504040204" pitchFamily="34" charset="0"/>
        </a:defRPr>
      </a:lvl6pPr>
      <a:lvl7pPr marL="914400" algn="ctr" rtl="0" eaLnBrk="0" fontAlgn="base" hangingPunct="0">
        <a:spcBef>
          <a:spcPct val="0"/>
        </a:spcBef>
        <a:spcAft>
          <a:spcPct val="0"/>
        </a:spcAft>
        <a:defRPr sz="4400">
          <a:solidFill>
            <a:schemeClr val="tx2"/>
          </a:solidFill>
          <a:latin typeface="Tahoma" panose="020B0604030504040204" pitchFamily="34" charset="0"/>
        </a:defRPr>
      </a:lvl7pPr>
      <a:lvl8pPr marL="1371600" algn="ctr" rtl="0" eaLnBrk="0" fontAlgn="base" hangingPunct="0">
        <a:spcBef>
          <a:spcPct val="0"/>
        </a:spcBef>
        <a:spcAft>
          <a:spcPct val="0"/>
        </a:spcAft>
        <a:defRPr sz="4400">
          <a:solidFill>
            <a:schemeClr val="tx2"/>
          </a:solidFill>
          <a:latin typeface="Tahoma" panose="020B0604030504040204" pitchFamily="34" charset="0"/>
        </a:defRPr>
      </a:lvl8pPr>
      <a:lvl9pPr marL="1828800" algn="ctr" rtl="0" eaLnBrk="0" fontAlgn="base" hangingPunct="0">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rgbClr val="CC00CC"/>
        </a:buClr>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CC"/>
        </a:buClr>
        <a:buFont typeface="Monotype Sorts" pitchFamily="2" charset="2"/>
        <a:buChar char="w"/>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CC00CC"/>
        </a:buClr>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DAAB130B-A835-4D37-8685-9F45649748B6}"/>
              </a:ext>
            </a:extLst>
          </p:cNvPr>
          <p:cNvSpPr>
            <a:spLocks noGrp="1"/>
          </p:cNvSpPr>
          <p:nvPr>
            <p:ph type="sldNum" sz="quarter" idx="12"/>
          </p:nvPr>
        </p:nvSpPr>
        <p:spPr/>
        <p:txBody>
          <a:bodyPr/>
          <a:lstStyle/>
          <a:p>
            <a:fld id="{38366F0B-6993-4243-9012-5F3B7AD1CFC3}" type="slidenum">
              <a:rPr lang="en-US" altLang="es-MX"/>
              <a:pPr/>
              <a:t>1</a:t>
            </a:fld>
            <a:endParaRPr lang="en-US" altLang="es-MX"/>
          </a:p>
        </p:txBody>
      </p:sp>
      <p:sp>
        <p:nvSpPr>
          <p:cNvPr id="7170" name="Rectangle 2">
            <a:extLst>
              <a:ext uri="{FF2B5EF4-FFF2-40B4-BE49-F238E27FC236}">
                <a16:creationId xmlns:a16="http://schemas.microsoft.com/office/drawing/2014/main" id="{0E920B0D-F789-4D4B-B5D1-6F3D3C04265C}"/>
              </a:ext>
            </a:extLst>
          </p:cNvPr>
          <p:cNvSpPr>
            <a:spLocks noGrp="1" noChangeArrowheads="1"/>
          </p:cNvSpPr>
          <p:nvPr>
            <p:ph type="ctrTitle"/>
          </p:nvPr>
        </p:nvSpPr>
        <p:spPr>
          <a:xfrm>
            <a:off x="685800" y="2286000"/>
            <a:ext cx="7772400" cy="1143000"/>
          </a:xfrm>
        </p:spPr>
        <p:txBody>
          <a:bodyPr anchor="ctr"/>
          <a:lstStyle/>
          <a:p>
            <a:r>
              <a:rPr lang="en-US" altLang="es-MX" sz="4400" dirty="0"/>
              <a:t>The Pumping Lemma for CFL’s</a:t>
            </a:r>
          </a:p>
        </p:txBody>
      </p:sp>
      <p:sp>
        <p:nvSpPr>
          <p:cNvPr id="7171" name="Rectangle 3">
            <a:extLst>
              <a:ext uri="{FF2B5EF4-FFF2-40B4-BE49-F238E27FC236}">
                <a16:creationId xmlns:a16="http://schemas.microsoft.com/office/drawing/2014/main" id="{84176C00-6F07-4AAB-8811-1578CAA4B9B9}"/>
              </a:ext>
            </a:extLst>
          </p:cNvPr>
          <p:cNvSpPr>
            <a:spLocks noGrp="1" noChangeArrowheads="1"/>
          </p:cNvSpPr>
          <p:nvPr>
            <p:ph type="subTitle" idx="1"/>
          </p:nvPr>
        </p:nvSpPr>
        <p:spPr>
          <a:xfrm>
            <a:off x="1371600" y="3886200"/>
            <a:ext cx="6400800" cy="1752600"/>
          </a:xfrm>
        </p:spPr>
        <p:txBody>
          <a:bodyPr/>
          <a:lstStyle/>
          <a:p>
            <a:r>
              <a:rPr lang="en-US" altLang="es-MX" sz="3200"/>
              <a:t>Statement</a:t>
            </a:r>
          </a:p>
          <a:p>
            <a:r>
              <a:rPr lang="en-US" altLang="es-MX" sz="3200"/>
              <a:t>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Marcador de número de diapositiva 4">
            <a:extLst>
              <a:ext uri="{FF2B5EF4-FFF2-40B4-BE49-F238E27FC236}">
                <a16:creationId xmlns:a16="http://schemas.microsoft.com/office/drawing/2014/main" id="{27FF7DBF-7932-47A1-AFEE-981FBFDACBA0}"/>
              </a:ext>
            </a:extLst>
          </p:cNvPr>
          <p:cNvSpPr>
            <a:spLocks noGrp="1"/>
          </p:cNvSpPr>
          <p:nvPr>
            <p:ph type="sldNum" sz="quarter" idx="12"/>
          </p:nvPr>
        </p:nvSpPr>
        <p:spPr/>
        <p:txBody>
          <a:bodyPr/>
          <a:lstStyle/>
          <a:p>
            <a:fld id="{BF76C869-077C-4582-A642-2B2B8DA67C28}" type="slidenum">
              <a:rPr lang="en-US" altLang="es-MX"/>
              <a:pPr/>
              <a:t>10</a:t>
            </a:fld>
            <a:endParaRPr lang="en-US" altLang="es-MX"/>
          </a:p>
        </p:txBody>
      </p:sp>
      <p:sp>
        <p:nvSpPr>
          <p:cNvPr id="25602" name="Rectangle 2">
            <a:extLst>
              <a:ext uri="{FF2B5EF4-FFF2-40B4-BE49-F238E27FC236}">
                <a16:creationId xmlns:a16="http://schemas.microsoft.com/office/drawing/2014/main" id="{8F2F66E3-38DB-4BC1-8255-0E55118647BA}"/>
              </a:ext>
            </a:extLst>
          </p:cNvPr>
          <p:cNvSpPr>
            <a:spLocks noGrp="1" noChangeArrowheads="1"/>
          </p:cNvSpPr>
          <p:nvPr>
            <p:ph type="title"/>
          </p:nvPr>
        </p:nvSpPr>
        <p:spPr/>
        <p:txBody>
          <a:bodyPr/>
          <a:lstStyle/>
          <a:p>
            <a:r>
              <a:rPr lang="en-US" altLang="es-MX"/>
              <a:t>Pump Twice</a:t>
            </a:r>
          </a:p>
        </p:txBody>
      </p:sp>
      <p:grpSp>
        <p:nvGrpSpPr>
          <p:cNvPr id="25603" name="Group 3">
            <a:extLst>
              <a:ext uri="{FF2B5EF4-FFF2-40B4-BE49-F238E27FC236}">
                <a16:creationId xmlns:a16="http://schemas.microsoft.com/office/drawing/2014/main" id="{BDFD1F8F-601F-4835-A1DA-7B695DA3D220}"/>
              </a:ext>
            </a:extLst>
          </p:cNvPr>
          <p:cNvGrpSpPr>
            <a:grpSpLocks/>
          </p:cNvGrpSpPr>
          <p:nvPr/>
        </p:nvGrpSpPr>
        <p:grpSpPr bwMode="auto">
          <a:xfrm>
            <a:off x="228600" y="2057400"/>
            <a:ext cx="3505200" cy="2743200"/>
            <a:chOff x="195" y="1488"/>
            <a:chExt cx="2208" cy="1728"/>
          </a:xfrm>
        </p:grpSpPr>
        <p:sp>
          <p:nvSpPr>
            <p:cNvPr id="25604" name="Freeform 4">
              <a:extLst>
                <a:ext uri="{FF2B5EF4-FFF2-40B4-BE49-F238E27FC236}">
                  <a16:creationId xmlns:a16="http://schemas.microsoft.com/office/drawing/2014/main" id="{859002E6-06A8-462E-8C53-DDDE75843F0C}"/>
                </a:ext>
              </a:extLst>
            </p:cNvPr>
            <p:cNvSpPr>
              <a:spLocks/>
            </p:cNvSpPr>
            <p:nvPr/>
          </p:nvSpPr>
          <p:spPr bwMode="auto">
            <a:xfrm>
              <a:off x="195" y="1488"/>
              <a:ext cx="2208" cy="1438"/>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05" name="Text Box 5">
              <a:extLst>
                <a:ext uri="{FF2B5EF4-FFF2-40B4-BE49-F238E27FC236}">
                  <a16:creationId xmlns:a16="http://schemas.microsoft.com/office/drawing/2014/main" id="{69CCD8BA-C479-4B82-B5DA-9B88BD9ACF54}"/>
                </a:ext>
              </a:extLst>
            </p:cNvPr>
            <p:cNvSpPr txBox="1">
              <a:spLocks noChangeArrowheads="1"/>
            </p:cNvSpPr>
            <p:nvPr/>
          </p:nvSpPr>
          <p:spPr bwMode="auto">
            <a:xfrm>
              <a:off x="336" y="2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5606" name="Text Box 6">
              <a:extLst>
                <a:ext uri="{FF2B5EF4-FFF2-40B4-BE49-F238E27FC236}">
                  <a16:creationId xmlns:a16="http://schemas.microsoft.com/office/drawing/2014/main" id="{912E1E97-7777-44E4-A7F8-8A34960F381C}"/>
                </a:ext>
              </a:extLst>
            </p:cNvPr>
            <p:cNvSpPr txBox="1">
              <a:spLocks noChangeArrowheads="1"/>
            </p:cNvSpPr>
            <p:nvPr/>
          </p:nvSpPr>
          <p:spPr bwMode="auto">
            <a:xfrm>
              <a:off x="202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grpSp>
      <p:grpSp>
        <p:nvGrpSpPr>
          <p:cNvPr id="25607" name="Group 7">
            <a:extLst>
              <a:ext uri="{FF2B5EF4-FFF2-40B4-BE49-F238E27FC236}">
                <a16:creationId xmlns:a16="http://schemas.microsoft.com/office/drawing/2014/main" id="{DBBD5811-E0AD-47FD-8949-83B86B2774B7}"/>
              </a:ext>
            </a:extLst>
          </p:cNvPr>
          <p:cNvGrpSpPr>
            <a:grpSpLocks/>
          </p:cNvGrpSpPr>
          <p:nvPr/>
        </p:nvGrpSpPr>
        <p:grpSpPr bwMode="auto">
          <a:xfrm>
            <a:off x="838200" y="2895600"/>
            <a:ext cx="1858963" cy="1908175"/>
            <a:chOff x="615" y="2016"/>
            <a:chExt cx="1171" cy="1202"/>
          </a:xfrm>
        </p:grpSpPr>
        <p:sp>
          <p:nvSpPr>
            <p:cNvPr id="25608" name="Freeform 8">
              <a:extLst>
                <a:ext uri="{FF2B5EF4-FFF2-40B4-BE49-F238E27FC236}">
                  <a16:creationId xmlns:a16="http://schemas.microsoft.com/office/drawing/2014/main" id="{C7A6BE8D-FA23-4587-B099-48E4D55DC213}"/>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09" name="Text Box 9">
              <a:extLst>
                <a:ext uri="{FF2B5EF4-FFF2-40B4-BE49-F238E27FC236}">
                  <a16:creationId xmlns:a16="http://schemas.microsoft.com/office/drawing/2014/main" id="{449FFCD0-C36E-41AA-84CF-2B5FEAAF124B}"/>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5610" name="Text Box 10">
              <a:extLst>
                <a:ext uri="{FF2B5EF4-FFF2-40B4-BE49-F238E27FC236}">
                  <a16:creationId xmlns:a16="http://schemas.microsoft.com/office/drawing/2014/main" id="{BA1CA576-3196-438E-B995-199EFB7ADC3D}"/>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5611" name="Text Box 11">
              <a:extLst>
                <a:ext uri="{FF2B5EF4-FFF2-40B4-BE49-F238E27FC236}">
                  <a16:creationId xmlns:a16="http://schemas.microsoft.com/office/drawing/2014/main" id="{DA1247D5-4C42-451A-AAEC-6238F5F1C0E7}"/>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grpSp>
        <p:nvGrpSpPr>
          <p:cNvPr id="25612" name="Group 12">
            <a:extLst>
              <a:ext uri="{FF2B5EF4-FFF2-40B4-BE49-F238E27FC236}">
                <a16:creationId xmlns:a16="http://schemas.microsoft.com/office/drawing/2014/main" id="{3E87B0B9-5437-4FAE-8ED7-C77BE6B324B5}"/>
              </a:ext>
            </a:extLst>
          </p:cNvPr>
          <p:cNvGrpSpPr>
            <a:grpSpLocks/>
          </p:cNvGrpSpPr>
          <p:nvPr/>
        </p:nvGrpSpPr>
        <p:grpSpPr bwMode="auto">
          <a:xfrm>
            <a:off x="1219200" y="3581400"/>
            <a:ext cx="911225" cy="1290638"/>
            <a:chOff x="816" y="2403"/>
            <a:chExt cx="574" cy="813"/>
          </a:xfrm>
        </p:grpSpPr>
        <p:sp>
          <p:nvSpPr>
            <p:cNvPr id="25613" name="AutoShape 13">
              <a:extLst>
                <a:ext uri="{FF2B5EF4-FFF2-40B4-BE49-F238E27FC236}">
                  <a16:creationId xmlns:a16="http://schemas.microsoft.com/office/drawing/2014/main" id="{C3AEBEF8-27FF-4252-A121-2762F5DE9E0E}"/>
                </a:ext>
              </a:extLst>
            </p:cNvPr>
            <p:cNvSpPr>
              <a:spLocks noChangeArrowheads="1"/>
            </p:cNvSpPr>
            <p:nvPr/>
          </p:nvSpPr>
          <p:spPr bwMode="auto">
            <a:xfrm>
              <a:off x="816" y="2540"/>
              <a:ext cx="574" cy="392"/>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5614" name="Text Box 14">
              <a:extLst>
                <a:ext uri="{FF2B5EF4-FFF2-40B4-BE49-F238E27FC236}">
                  <a16:creationId xmlns:a16="http://schemas.microsoft.com/office/drawing/2014/main" id="{60226A7F-D282-4EDC-98A3-2E5AEC9F5BEA}"/>
                </a:ext>
              </a:extLst>
            </p:cNvPr>
            <p:cNvSpPr txBox="1">
              <a:spLocks noChangeArrowheads="1"/>
            </p:cNvSpPr>
            <p:nvPr/>
          </p:nvSpPr>
          <p:spPr bwMode="auto">
            <a:xfrm>
              <a:off x="1008" y="240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5615" name="Text Box 15">
              <a:extLst>
                <a:ext uri="{FF2B5EF4-FFF2-40B4-BE49-F238E27FC236}">
                  <a16:creationId xmlns:a16="http://schemas.microsoft.com/office/drawing/2014/main" id="{3108D6CE-2C36-40D6-AD75-5174CD4E1A07}"/>
                </a:ext>
              </a:extLst>
            </p:cNvPr>
            <p:cNvSpPr txBox="1">
              <a:spLocks noChangeArrowheads="1"/>
            </p:cNvSpPr>
            <p:nvPr/>
          </p:nvSpPr>
          <p:spPr bwMode="auto">
            <a:xfrm>
              <a:off x="1056" y="2928"/>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grpSp>
        <p:nvGrpSpPr>
          <p:cNvPr id="25616" name="Group 16">
            <a:extLst>
              <a:ext uri="{FF2B5EF4-FFF2-40B4-BE49-F238E27FC236}">
                <a16:creationId xmlns:a16="http://schemas.microsoft.com/office/drawing/2014/main" id="{3208392F-0C66-4DF5-BE1D-8A20B7B89D6F}"/>
              </a:ext>
            </a:extLst>
          </p:cNvPr>
          <p:cNvGrpSpPr>
            <a:grpSpLocks/>
          </p:cNvGrpSpPr>
          <p:nvPr/>
        </p:nvGrpSpPr>
        <p:grpSpPr bwMode="auto">
          <a:xfrm>
            <a:off x="4191000" y="1981200"/>
            <a:ext cx="3505200" cy="2743200"/>
            <a:chOff x="195" y="1488"/>
            <a:chExt cx="2208" cy="1728"/>
          </a:xfrm>
        </p:grpSpPr>
        <p:sp>
          <p:nvSpPr>
            <p:cNvPr id="25617" name="Freeform 17">
              <a:extLst>
                <a:ext uri="{FF2B5EF4-FFF2-40B4-BE49-F238E27FC236}">
                  <a16:creationId xmlns:a16="http://schemas.microsoft.com/office/drawing/2014/main" id="{F51118FE-A867-4CFD-B717-F200F9DF16BA}"/>
                </a:ext>
              </a:extLst>
            </p:cNvPr>
            <p:cNvSpPr>
              <a:spLocks/>
            </p:cNvSpPr>
            <p:nvPr/>
          </p:nvSpPr>
          <p:spPr bwMode="auto">
            <a:xfrm>
              <a:off x="195" y="1488"/>
              <a:ext cx="2208" cy="1438"/>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8" name="Text Box 18">
              <a:extLst>
                <a:ext uri="{FF2B5EF4-FFF2-40B4-BE49-F238E27FC236}">
                  <a16:creationId xmlns:a16="http://schemas.microsoft.com/office/drawing/2014/main" id="{65B1202C-0745-45CD-B06C-5578A5BB9AE8}"/>
                </a:ext>
              </a:extLst>
            </p:cNvPr>
            <p:cNvSpPr txBox="1">
              <a:spLocks noChangeArrowheads="1"/>
            </p:cNvSpPr>
            <p:nvPr/>
          </p:nvSpPr>
          <p:spPr bwMode="auto">
            <a:xfrm>
              <a:off x="336" y="2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5619" name="Text Box 19">
              <a:extLst>
                <a:ext uri="{FF2B5EF4-FFF2-40B4-BE49-F238E27FC236}">
                  <a16:creationId xmlns:a16="http://schemas.microsoft.com/office/drawing/2014/main" id="{8D617DEC-A015-46DF-A16D-6FF02CAA5A23}"/>
                </a:ext>
              </a:extLst>
            </p:cNvPr>
            <p:cNvSpPr txBox="1">
              <a:spLocks noChangeArrowheads="1"/>
            </p:cNvSpPr>
            <p:nvPr/>
          </p:nvSpPr>
          <p:spPr bwMode="auto">
            <a:xfrm>
              <a:off x="202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grpSp>
      <p:grpSp>
        <p:nvGrpSpPr>
          <p:cNvPr id="25620" name="Group 20">
            <a:extLst>
              <a:ext uri="{FF2B5EF4-FFF2-40B4-BE49-F238E27FC236}">
                <a16:creationId xmlns:a16="http://schemas.microsoft.com/office/drawing/2014/main" id="{423C7A55-EAC6-40CB-A71D-B5445A8D809B}"/>
              </a:ext>
            </a:extLst>
          </p:cNvPr>
          <p:cNvGrpSpPr>
            <a:grpSpLocks/>
          </p:cNvGrpSpPr>
          <p:nvPr/>
        </p:nvGrpSpPr>
        <p:grpSpPr bwMode="auto">
          <a:xfrm>
            <a:off x="5105400" y="4114800"/>
            <a:ext cx="911225" cy="1290638"/>
            <a:chOff x="816" y="2403"/>
            <a:chExt cx="574" cy="813"/>
          </a:xfrm>
        </p:grpSpPr>
        <p:sp>
          <p:nvSpPr>
            <p:cNvPr id="25621" name="AutoShape 21">
              <a:extLst>
                <a:ext uri="{FF2B5EF4-FFF2-40B4-BE49-F238E27FC236}">
                  <a16:creationId xmlns:a16="http://schemas.microsoft.com/office/drawing/2014/main" id="{FC881AEE-DF92-4656-B2BA-62ED132FABDE}"/>
                </a:ext>
              </a:extLst>
            </p:cNvPr>
            <p:cNvSpPr>
              <a:spLocks noChangeArrowheads="1"/>
            </p:cNvSpPr>
            <p:nvPr/>
          </p:nvSpPr>
          <p:spPr bwMode="auto">
            <a:xfrm>
              <a:off x="816" y="2540"/>
              <a:ext cx="574" cy="392"/>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5622" name="Text Box 22">
              <a:extLst>
                <a:ext uri="{FF2B5EF4-FFF2-40B4-BE49-F238E27FC236}">
                  <a16:creationId xmlns:a16="http://schemas.microsoft.com/office/drawing/2014/main" id="{730E6E49-44B7-4C99-8ED9-22760AC8BCF6}"/>
                </a:ext>
              </a:extLst>
            </p:cNvPr>
            <p:cNvSpPr txBox="1">
              <a:spLocks noChangeArrowheads="1"/>
            </p:cNvSpPr>
            <p:nvPr/>
          </p:nvSpPr>
          <p:spPr bwMode="auto">
            <a:xfrm>
              <a:off x="1008" y="240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5623" name="Text Box 23">
              <a:extLst>
                <a:ext uri="{FF2B5EF4-FFF2-40B4-BE49-F238E27FC236}">
                  <a16:creationId xmlns:a16="http://schemas.microsoft.com/office/drawing/2014/main" id="{6EF0439F-C0FA-4CF9-AE8F-3FB1D7AC3707}"/>
                </a:ext>
              </a:extLst>
            </p:cNvPr>
            <p:cNvSpPr txBox="1">
              <a:spLocks noChangeArrowheads="1"/>
            </p:cNvSpPr>
            <p:nvPr/>
          </p:nvSpPr>
          <p:spPr bwMode="auto">
            <a:xfrm>
              <a:off x="1056" y="2928"/>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grpSp>
        <p:nvGrpSpPr>
          <p:cNvPr id="25624" name="Group 24">
            <a:extLst>
              <a:ext uri="{FF2B5EF4-FFF2-40B4-BE49-F238E27FC236}">
                <a16:creationId xmlns:a16="http://schemas.microsoft.com/office/drawing/2014/main" id="{0DFCBFD7-EBB1-4864-81A4-573236B3A826}"/>
              </a:ext>
            </a:extLst>
          </p:cNvPr>
          <p:cNvGrpSpPr>
            <a:grpSpLocks/>
          </p:cNvGrpSpPr>
          <p:nvPr/>
        </p:nvGrpSpPr>
        <p:grpSpPr bwMode="auto">
          <a:xfrm>
            <a:off x="4724400" y="3429000"/>
            <a:ext cx="1858963" cy="1908175"/>
            <a:chOff x="615" y="2016"/>
            <a:chExt cx="1171" cy="1202"/>
          </a:xfrm>
        </p:grpSpPr>
        <p:sp>
          <p:nvSpPr>
            <p:cNvPr id="25625" name="Freeform 25">
              <a:extLst>
                <a:ext uri="{FF2B5EF4-FFF2-40B4-BE49-F238E27FC236}">
                  <a16:creationId xmlns:a16="http://schemas.microsoft.com/office/drawing/2014/main" id="{8ADA9670-9C87-4E21-8D7C-4D3669529492}"/>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26" name="Text Box 26">
              <a:extLst>
                <a:ext uri="{FF2B5EF4-FFF2-40B4-BE49-F238E27FC236}">
                  <a16:creationId xmlns:a16="http://schemas.microsoft.com/office/drawing/2014/main" id="{468FBE7A-101B-4067-B30A-C1B8D791C6A7}"/>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5627" name="Text Box 27">
              <a:extLst>
                <a:ext uri="{FF2B5EF4-FFF2-40B4-BE49-F238E27FC236}">
                  <a16:creationId xmlns:a16="http://schemas.microsoft.com/office/drawing/2014/main" id="{23C4B197-2184-4BC0-8E2A-9231C64E07B9}"/>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5628" name="Text Box 28">
              <a:extLst>
                <a:ext uri="{FF2B5EF4-FFF2-40B4-BE49-F238E27FC236}">
                  <a16:creationId xmlns:a16="http://schemas.microsoft.com/office/drawing/2014/main" id="{F5A54261-072A-4A17-80AA-D56048533C3D}"/>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grpSp>
        <p:nvGrpSpPr>
          <p:cNvPr id="25629" name="Group 29">
            <a:extLst>
              <a:ext uri="{FF2B5EF4-FFF2-40B4-BE49-F238E27FC236}">
                <a16:creationId xmlns:a16="http://schemas.microsoft.com/office/drawing/2014/main" id="{983879ED-C97B-4DC3-8F7C-E9D485F66481}"/>
              </a:ext>
            </a:extLst>
          </p:cNvPr>
          <p:cNvGrpSpPr>
            <a:grpSpLocks/>
          </p:cNvGrpSpPr>
          <p:nvPr/>
        </p:nvGrpSpPr>
        <p:grpSpPr bwMode="auto">
          <a:xfrm>
            <a:off x="4800600" y="2819400"/>
            <a:ext cx="1858963" cy="1908175"/>
            <a:chOff x="615" y="2016"/>
            <a:chExt cx="1171" cy="1202"/>
          </a:xfrm>
        </p:grpSpPr>
        <p:sp>
          <p:nvSpPr>
            <p:cNvPr id="25630" name="Freeform 30">
              <a:extLst>
                <a:ext uri="{FF2B5EF4-FFF2-40B4-BE49-F238E27FC236}">
                  <a16:creationId xmlns:a16="http://schemas.microsoft.com/office/drawing/2014/main" id="{0958624F-B8BD-4426-9BB5-A39E179F1CFA}"/>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31" name="Text Box 31">
              <a:extLst>
                <a:ext uri="{FF2B5EF4-FFF2-40B4-BE49-F238E27FC236}">
                  <a16:creationId xmlns:a16="http://schemas.microsoft.com/office/drawing/2014/main" id="{528C1091-8680-47E6-B265-9E63C9B5B34E}"/>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5632" name="Text Box 32">
              <a:extLst>
                <a:ext uri="{FF2B5EF4-FFF2-40B4-BE49-F238E27FC236}">
                  <a16:creationId xmlns:a16="http://schemas.microsoft.com/office/drawing/2014/main" id="{0C9A0CF2-520C-44F0-AFC0-DB47789CBFF1}"/>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5633" name="Text Box 33">
              <a:extLst>
                <a:ext uri="{FF2B5EF4-FFF2-40B4-BE49-F238E27FC236}">
                  <a16:creationId xmlns:a16="http://schemas.microsoft.com/office/drawing/2014/main" id="{B592D47B-A006-4D25-917B-E22709A1F342}"/>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arcador de número de diapositiva 4">
            <a:extLst>
              <a:ext uri="{FF2B5EF4-FFF2-40B4-BE49-F238E27FC236}">
                <a16:creationId xmlns:a16="http://schemas.microsoft.com/office/drawing/2014/main" id="{43592981-8888-405F-A1BD-1E17EB26BD39}"/>
              </a:ext>
            </a:extLst>
          </p:cNvPr>
          <p:cNvSpPr>
            <a:spLocks noGrp="1"/>
          </p:cNvSpPr>
          <p:nvPr>
            <p:ph type="sldNum" sz="quarter" idx="12"/>
          </p:nvPr>
        </p:nvSpPr>
        <p:spPr/>
        <p:txBody>
          <a:bodyPr/>
          <a:lstStyle/>
          <a:p>
            <a:fld id="{AB20B8BC-7E9F-40D8-9E85-1485427D82E1}" type="slidenum">
              <a:rPr lang="en-US" altLang="es-MX"/>
              <a:pPr/>
              <a:t>11</a:t>
            </a:fld>
            <a:endParaRPr lang="en-US" altLang="es-MX"/>
          </a:p>
        </p:txBody>
      </p:sp>
      <p:sp>
        <p:nvSpPr>
          <p:cNvPr id="26626" name="Rectangle 2">
            <a:extLst>
              <a:ext uri="{FF2B5EF4-FFF2-40B4-BE49-F238E27FC236}">
                <a16:creationId xmlns:a16="http://schemas.microsoft.com/office/drawing/2014/main" id="{7CDB4582-7EE7-4300-9B1B-557624630A06}"/>
              </a:ext>
            </a:extLst>
          </p:cNvPr>
          <p:cNvSpPr>
            <a:spLocks noGrp="1" noChangeArrowheads="1"/>
          </p:cNvSpPr>
          <p:nvPr>
            <p:ph type="title"/>
          </p:nvPr>
        </p:nvSpPr>
        <p:spPr/>
        <p:txBody>
          <a:bodyPr/>
          <a:lstStyle/>
          <a:p>
            <a:r>
              <a:rPr lang="en-US" altLang="es-MX"/>
              <a:t>Pump Thrice</a:t>
            </a:r>
          </a:p>
        </p:txBody>
      </p:sp>
      <p:grpSp>
        <p:nvGrpSpPr>
          <p:cNvPr id="26627" name="Group 3">
            <a:extLst>
              <a:ext uri="{FF2B5EF4-FFF2-40B4-BE49-F238E27FC236}">
                <a16:creationId xmlns:a16="http://schemas.microsoft.com/office/drawing/2014/main" id="{617FAE7E-859F-4ADD-BD4D-9154764971EF}"/>
              </a:ext>
            </a:extLst>
          </p:cNvPr>
          <p:cNvGrpSpPr>
            <a:grpSpLocks/>
          </p:cNvGrpSpPr>
          <p:nvPr/>
        </p:nvGrpSpPr>
        <p:grpSpPr bwMode="auto">
          <a:xfrm>
            <a:off x="228600" y="2057400"/>
            <a:ext cx="3505200" cy="2743200"/>
            <a:chOff x="195" y="1488"/>
            <a:chExt cx="2208" cy="1728"/>
          </a:xfrm>
        </p:grpSpPr>
        <p:sp>
          <p:nvSpPr>
            <p:cNvPr id="26628" name="Freeform 4">
              <a:extLst>
                <a:ext uri="{FF2B5EF4-FFF2-40B4-BE49-F238E27FC236}">
                  <a16:creationId xmlns:a16="http://schemas.microsoft.com/office/drawing/2014/main" id="{76B3000E-869E-4805-9CE6-0FEC03CE081F}"/>
                </a:ext>
              </a:extLst>
            </p:cNvPr>
            <p:cNvSpPr>
              <a:spLocks/>
            </p:cNvSpPr>
            <p:nvPr/>
          </p:nvSpPr>
          <p:spPr bwMode="auto">
            <a:xfrm>
              <a:off x="195" y="1488"/>
              <a:ext cx="2208" cy="1438"/>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6629" name="Text Box 5">
              <a:extLst>
                <a:ext uri="{FF2B5EF4-FFF2-40B4-BE49-F238E27FC236}">
                  <a16:creationId xmlns:a16="http://schemas.microsoft.com/office/drawing/2014/main" id="{223F5247-37CC-4DE6-AF9B-4E07C9BD0ECE}"/>
                </a:ext>
              </a:extLst>
            </p:cNvPr>
            <p:cNvSpPr txBox="1">
              <a:spLocks noChangeArrowheads="1"/>
            </p:cNvSpPr>
            <p:nvPr/>
          </p:nvSpPr>
          <p:spPr bwMode="auto">
            <a:xfrm>
              <a:off x="336" y="2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6630" name="Text Box 6">
              <a:extLst>
                <a:ext uri="{FF2B5EF4-FFF2-40B4-BE49-F238E27FC236}">
                  <a16:creationId xmlns:a16="http://schemas.microsoft.com/office/drawing/2014/main" id="{85605599-E3AF-4DE4-B69C-DA5ABEB7E9FC}"/>
                </a:ext>
              </a:extLst>
            </p:cNvPr>
            <p:cNvSpPr txBox="1">
              <a:spLocks noChangeArrowheads="1"/>
            </p:cNvSpPr>
            <p:nvPr/>
          </p:nvSpPr>
          <p:spPr bwMode="auto">
            <a:xfrm>
              <a:off x="202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grpSp>
      <p:grpSp>
        <p:nvGrpSpPr>
          <p:cNvPr id="26631" name="Group 7">
            <a:extLst>
              <a:ext uri="{FF2B5EF4-FFF2-40B4-BE49-F238E27FC236}">
                <a16:creationId xmlns:a16="http://schemas.microsoft.com/office/drawing/2014/main" id="{72D4AF71-BD4F-4BBE-92C4-E0C8F975B65A}"/>
              </a:ext>
            </a:extLst>
          </p:cNvPr>
          <p:cNvGrpSpPr>
            <a:grpSpLocks/>
          </p:cNvGrpSpPr>
          <p:nvPr/>
        </p:nvGrpSpPr>
        <p:grpSpPr bwMode="auto">
          <a:xfrm>
            <a:off x="838200" y="2895600"/>
            <a:ext cx="1858963" cy="1908175"/>
            <a:chOff x="615" y="2016"/>
            <a:chExt cx="1171" cy="1202"/>
          </a:xfrm>
        </p:grpSpPr>
        <p:sp>
          <p:nvSpPr>
            <p:cNvPr id="26632" name="Freeform 8">
              <a:extLst>
                <a:ext uri="{FF2B5EF4-FFF2-40B4-BE49-F238E27FC236}">
                  <a16:creationId xmlns:a16="http://schemas.microsoft.com/office/drawing/2014/main" id="{91093940-8796-4B25-9385-5422558EDECF}"/>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6633" name="Text Box 9">
              <a:extLst>
                <a:ext uri="{FF2B5EF4-FFF2-40B4-BE49-F238E27FC236}">
                  <a16:creationId xmlns:a16="http://schemas.microsoft.com/office/drawing/2014/main" id="{01F4C0F2-3863-473F-BFD5-B8D9F92624E3}"/>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6634" name="Text Box 10">
              <a:extLst>
                <a:ext uri="{FF2B5EF4-FFF2-40B4-BE49-F238E27FC236}">
                  <a16:creationId xmlns:a16="http://schemas.microsoft.com/office/drawing/2014/main" id="{0F1991BF-07A2-4BB6-B173-980894AFC023}"/>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6635" name="Text Box 11">
              <a:extLst>
                <a:ext uri="{FF2B5EF4-FFF2-40B4-BE49-F238E27FC236}">
                  <a16:creationId xmlns:a16="http://schemas.microsoft.com/office/drawing/2014/main" id="{511D5209-5E9E-4CCF-A8F7-945615AF0BF6}"/>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grpSp>
        <p:nvGrpSpPr>
          <p:cNvPr id="26636" name="Group 12">
            <a:extLst>
              <a:ext uri="{FF2B5EF4-FFF2-40B4-BE49-F238E27FC236}">
                <a16:creationId xmlns:a16="http://schemas.microsoft.com/office/drawing/2014/main" id="{EDE8482E-378D-455C-86AE-6A7A3D5B4A29}"/>
              </a:ext>
            </a:extLst>
          </p:cNvPr>
          <p:cNvGrpSpPr>
            <a:grpSpLocks/>
          </p:cNvGrpSpPr>
          <p:nvPr/>
        </p:nvGrpSpPr>
        <p:grpSpPr bwMode="auto">
          <a:xfrm>
            <a:off x="1219200" y="3581400"/>
            <a:ext cx="911225" cy="1290638"/>
            <a:chOff x="816" y="2403"/>
            <a:chExt cx="574" cy="813"/>
          </a:xfrm>
        </p:grpSpPr>
        <p:sp>
          <p:nvSpPr>
            <p:cNvPr id="26637" name="AutoShape 13">
              <a:extLst>
                <a:ext uri="{FF2B5EF4-FFF2-40B4-BE49-F238E27FC236}">
                  <a16:creationId xmlns:a16="http://schemas.microsoft.com/office/drawing/2014/main" id="{81EC80D7-C37B-4765-AABF-681691A149FC}"/>
                </a:ext>
              </a:extLst>
            </p:cNvPr>
            <p:cNvSpPr>
              <a:spLocks noChangeArrowheads="1"/>
            </p:cNvSpPr>
            <p:nvPr/>
          </p:nvSpPr>
          <p:spPr bwMode="auto">
            <a:xfrm>
              <a:off x="816" y="2540"/>
              <a:ext cx="574" cy="392"/>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6638" name="Text Box 14">
              <a:extLst>
                <a:ext uri="{FF2B5EF4-FFF2-40B4-BE49-F238E27FC236}">
                  <a16:creationId xmlns:a16="http://schemas.microsoft.com/office/drawing/2014/main" id="{4E660EA4-EC55-4E51-A2F2-D1EEA9C5770F}"/>
                </a:ext>
              </a:extLst>
            </p:cNvPr>
            <p:cNvSpPr txBox="1">
              <a:spLocks noChangeArrowheads="1"/>
            </p:cNvSpPr>
            <p:nvPr/>
          </p:nvSpPr>
          <p:spPr bwMode="auto">
            <a:xfrm>
              <a:off x="1008" y="240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6639" name="Text Box 15">
              <a:extLst>
                <a:ext uri="{FF2B5EF4-FFF2-40B4-BE49-F238E27FC236}">
                  <a16:creationId xmlns:a16="http://schemas.microsoft.com/office/drawing/2014/main" id="{31564067-CABF-422A-8B9B-4110E9402688}"/>
                </a:ext>
              </a:extLst>
            </p:cNvPr>
            <p:cNvSpPr txBox="1">
              <a:spLocks noChangeArrowheads="1"/>
            </p:cNvSpPr>
            <p:nvPr/>
          </p:nvSpPr>
          <p:spPr bwMode="auto">
            <a:xfrm>
              <a:off x="1056" y="2928"/>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grpSp>
        <p:nvGrpSpPr>
          <p:cNvPr id="26640" name="Group 16">
            <a:extLst>
              <a:ext uri="{FF2B5EF4-FFF2-40B4-BE49-F238E27FC236}">
                <a16:creationId xmlns:a16="http://schemas.microsoft.com/office/drawing/2014/main" id="{741CF953-B8D6-4B1B-AD18-257BFA62C46C}"/>
              </a:ext>
            </a:extLst>
          </p:cNvPr>
          <p:cNvGrpSpPr>
            <a:grpSpLocks/>
          </p:cNvGrpSpPr>
          <p:nvPr/>
        </p:nvGrpSpPr>
        <p:grpSpPr bwMode="auto">
          <a:xfrm>
            <a:off x="4191000" y="1981200"/>
            <a:ext cx="3505200" cy="2743200"/>
            <a:chOff x="195" y="1488"/>
            <a:chExt cx="2208" cy="1728"/>
          </a:xfrm>
        </p:grpSpPr>
        <p:sp>
          <p:nvSpPr>
            <p:cNvPr id="26641" name="Freeform 17">
              <a:extLst>
                <a:ext uri="{FF2B5EF4-FFF2-40B4-BE49-F238E27FC236}">
                  <a16:creationId xmlns:a16="http://schemas.microsoft.com/office/drawing/2014/main" id="{DF34B3AE-BAB5-44B0-90D6-E411DA1AB324}"/>
                </a:ext>
              </a:extLst>
            </p:cNvPr>
            <p:cNvSpPr>
              <a:spLocks/>
            </p:cNvSpPr>
            <p:nvPr/>
          </p:nvSpPr>
          <p:spPr bwMode="auto">
            <a:xfrm>
              <a:off x="195" y="1488"/>
              <a:ext cx="2208" cy="1438"/>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6642" name="Text Box 18">
              <a:extLst>
                <a:ext uri="{FF2B5EF4-FFF2-40B4-BE49-F238E27FC236}">
                  <a16:creationId xmlns:a16="http://schemas.microsoft.com/office/drawing/2014/main" id="{90422D37-D7B8-43DB-A5F0-D8FF2DA9DF20}"/>
                </a:ext>
              </a:extLst>
            </p:cNvPr>
            <p:cNvSpPr txBox="1">
              <a:spLocks noChangeArrowheads="1"/>
            </p:cNvSpPr>
            <p:nvPr/>
          </p:nvSpPr>
          <p:spPr bwMode="auto">
            <a:xfrm>
              <a:off x="336" y="2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6643" name="Text Box 19">
              <a:extLst>
                <a:ext uri="{FF2B5EF4-FFF2-40B4-BE49-F238E27FC236}">
                  <a16:creationId xmlns:a16="http://schemas.microsoft.com/office/drawing/2014/main" id="{CA77D1B5-08CF-4F22-AF32-AB9B0F536445}"/>
                </a:ext>
              </a:extLst>
            </p:cNvPr>
            <p:cNvSpPr txBox="1">
              <a:spLocks noChangeArrowheads="1"/>
            </p:cNvSpPr>
            <p:nvPr/>
          </p:nvSpPr>
          <p:spPr bwMode="auto">
            <a:xfrm>
              <a:off x="202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grpSp>
      <p:grpSp>
        <p:nvGrpSpPr>
          <p:cNvPr id="26644" name="Group 20">
            <a:extLst>
              <a:ext uri="{FF2B5EF4-FFF2-40B4-BE49-F238E27FC236}">
                <a16:creationId xmlns:a16="http://schemas.microsoft.com/office/drawing/2014/main" id="{2D4BE1B1-B5C4-443B-833F-E35AAA93ACE8}"/>
              </a:ext>
            </a:extLst>
          </p:cNvPr>
          <p:cNvGrpSpPr>
            <a:grpSpLocks/>
          </p:cNvGrpSpPr>
          <p:nvPr/>
        </p:nvGrpSpPr>
        <p:grpSpPr bwMode="auto">
          <a:xfrm>
            <a:off x="5029200" y="4724400"/>
            <a:ext cx="911225" cy="1290638"/>
            <a:chOff x="816" y="2403"/>
            <a:chExt cx="574" cy="813"/>
          </a:xfrm>
        </p:grpSpPr>
        <p:sp>
          <p:nvSpPr>
            <p:cNvPr id="26645" name="AutoShape 21">
              <a:extLst>
                <a:ext uri="{FF2B5EF4-FFF2-40B4-BE49-F238E27FC236}">
                  <a16:creationId xmlns:a16="http://schemas.microsoft.com/office/drawing/2014/main" id="{D7C3E55F-3316-49A9-8192-D344C3724841}"/>
                </a:ext>
              </a:extLst>
            </p:cNvPr>
            <p:cNvSpPr>
              <a:spLocks noChangeArrowheads="1"/>
            </p:cNvSpPr>
            <p:nvPr/>
          </p:nvSpPr>
          <p:spPr bwMode="auto">
            <a:xfrm>
              <a:off x="816" y="2540"/>
              <a:ext cx="574" cy="392"/>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6646" name="Text Box 22">
              <a:extLst>
                <a:ext uri="{FF2B5EF4-FFF2-40B4-BE49-F238E27FC236}">
                  <a16:creationId xmlns:a16="http://schemas.microsoft.com/office/drawing/2014/main" id="{FCE63440-B320-418C-85EE-26A2EA898351}"/>
                </a:ext>
              </a:extLst>
            </p:cNvPr>
            <p:cNvSpPr txBox="1">
              <a:spLocks noChangeArrowheads="1"/>
            </p:cNvSpPr>
            <p:nvPr/>
          </p:nvSpPr>
          <p:spPr bwMode="auto">
            <a:xfrm>
              <a:off x="1008" y="240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6647" name="Text Box 23">
              <a:extLst>
                <a:ext uri="{FF2B5EF4-FFF2-40B4-BE49-F238E27FC236}">
                  <a16:creationId xmlns:a16="http://schemas.microsoft.com/office/drawing/2014/main" id="{FBF9B2AB-5986-41D7-97CD-15AB70C386E3}"/>
                </a:ext>
              </a:extLst>
            </p:cNvPr>
            <p:cNvSpPr txBox="1">
              <a:spLocks noChangeArrowheads="1"/>
            </p:cNvSpPr>
            <p:nvPr/>
          </p:nvSpPr>
          <p:spPr bwMode="auto">
            <a:xfrm>
              <a:off x="1056" y="2928"/>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grpSp>
        <p:nvGrpSpPr>
          <p:cNvPr id="26648" name="Group 24">
            <a:extLst>
              <a:ext uri="{FF2B5EF4-FFF2-40B4-BE49-F238E27FC236}">
                <a16:creationId xmlns:a16="http://schemas.microsoft.com/office/drawing/2014/main" id="{2F3BE137-EF02-4A1A-B364-E4E6CFC4ED8F}"/>
              </a:ext>
            </a:extLst>
          </p:cNvPr>
          <p:cNvGrpSpPr>
            <a:grpSpLocks/>
          </p:cNvGrpSpPr>
          <p:nvPr/>
        </p:nvGrpSpPr>
        <p:grpSpPr bwMode="auto">
          <a:xfrm>
            <a:off x="4648200" y="4038600"/>
            <a:ext cx="1858963" cy="1908175"/>
            <a:chOff x="615" y="2016"/>
            <a:chExt cx="1171" cy="1202"/>
          </a:xfrm>
        </p:grpSpPr>
        <p:sp>
          <p:nvSpPr>
            <p:cNvPr id="26649" name="Freeform 25">
              <a:extLst>
                <a:ext uri="{FF2B5EF4-FFF2-40B4-BE49-F238E27FC236}">
                  <a16:creationId xmlns:a16="http://schemas.microsoft.com/office/drawing/2014/main" id="{1D196C3D-C6C7-4AF3-AD6D-F3AEA593D834}"/>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6650" name="Text Box 26">
              <a:extLst>
                <a:ext uri="{FF2B5EF4-FFF2-40B4-BE49-F238E27FC236}">
                  <a16:creationId xmlns:a16="http://schemas.microsoft.com/office/drawing/2014/main" id="{F75EB596-DCB8-4416-8E48-675E4E66B6C3}"/>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6651" name="Text Box 27">
              <a:extLst>
                <a:ext uri="{FF2B5EF4-FFF2-40B4-BE49-F238E27FC236}">
                  <a16:creationId xmlns:a16="http://schemas.microsoft.com/office/drawing/2014/main" id="{54697793-1ED2-4A91-8E2B-B22B7D6A091F}"/>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6652" name="Text Box 28">
              <a:extLst>
                <a:ext uri="{FF2B5EF4-FFF2-40B4-BE49-F238E27FC236}">
                  <a16:creationId xmlns:a16="http://schemas.microsoft.com/office/drawing/2014/main" id="{7929BA40-1F34-4699-8347-636A8BD65CEE}"/>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grpSp>
        <p:nvGrpSpPr>
          <p:cNvPr id="26653" name="Group 29">
            <a:extLst>
              <a:ext uri="{FF2B5EF4-FFF2-40B4-BE49-F238E27FC236}">
                <a16:creationId xmlns:a16="http://schemas.microsoft.com/office/drawing/2014/main" id="{68E85C30-70D3-45B2-A17C-D8120AE82E04}"/>
              </a:ext>
            </a:extLst>
          </p:cNvPr>
          <p:cNvGrpSpPr>
            <a:grpSpLocks/>
          </p:cNvGrpSpPr>
          <p:nvPr/>
        </p:nvGrpSpPr>
        <p:grpSpPr bwMode="auto">
          <a:xfrm>
            <a:off x="4724400" y="3429000"/>
            <a:ext cx="1858963" cy="1908175"/>
            <a:chOff x="615" y="2016"/>
            <a:chExt cx="1171" cy="1202"/>
          </a:xfrm>
        </p:grpSpPr>
        <p:sp>
          <p:nvSpPr>
            <p:cNvPr id="26654" name="Freeform 30">
              <a:extLst>
                <a:ext uri="{FF2B5EF4-FFF2-40B4-BE49-F238E27FC236}">
                  <a16:creationId xmlns:a16="http://schemas.microsoft.com/office/drawing/2014/main" id="{E222194B-EAF2-424E-9F20-63F26E2F2E3F}"/>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6655" name="Text Box 31">
              <a:extLst>
                <a:ext uri="{FF2B5EF4-FFF2-40B4-BE49-F238E27FC236}">
                  <a16:creationId xmlns:a16="http://schemas.microsoft.com/office/drawing/2014/main" id="{C90D21DB-C679-485C-93BC-623045B97BC1}"/>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6656" name="Text Box 32">
              <a:extLst>
                <a:ext uri="{FF2B5EF4-FFF2-40B4-BE49-F238E27FC236}">
                  <a16:creationId xmlns:a16="http://schemas.microsoft.com/office/drawing/2014/main" id="{FEE2BD25-EDA1-47D7-9691-47F2359FCEA3}"/>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6657" name="Text Box 33">
              <a:extLst>
                <a:ext uri="{FF2B5EF4-FFF2-40B4-BE49-F238E27FC236}">
                  <a16:creationId xmlns:a16="http://schemas.microsoft.com/office/drawing/2014/main" id="{526DC35A-1387-4E39-B90A-9F7D4EC5CB0B}"/>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grpSp>
        <p:nvGrpSpPr>
          <p:cNvPr id="26658" name="Group 34">
            <a:extLst>
              <a:ext uri="{FF2B5EF4-FFF2-40B4-BE49-F238E27FC236}">
                <a16:creationId xmlns:a16="http://schemas.microsoft.com/office/drawing/2014/main" id="{7F41DB3D-F1C3-46BB-98E4-7271FF89B9F3}"/>
              </a:ext>
            </a:extLst>
          </p:cNvPr>
          <p:cNvGrpSpPr>
            <a:grpSpLocks/>
          </p:cNvGrpSpPr>
          <p:nvPr/>
        </p:nvGrpSpPr>
        <p:grpSpPr bwMode="auto">
          <a:xfrm>
            <a:off x="4800600" y="2819400"/>
            <a:ext cx="1858963" cy="1908175"/>
            <a:chOff x="615" y="2016"/>
            <a:chExt cx="1171" cy="1202"/>
          </a:xfrm>
        </p:grpSpPr>
        <p:sp>
          <p:nvSpPr>
            <p:cNvPr id="26659" name="Freeform 35">
              <a:extLst>
                <a:ext uri="{FF2B5EF4-FFF2-40B4-BE49-F238E27FC236}">
                  <a16:creationId xmlns:a16="http://schemas.microsoft.com/office/drawing/2014/main" id="{A9C84E29-998A-4956-90EF-1FCC9616DF54}"/>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6660" name="Text Box 36">
              <a:extLst>
                <a:ext uri="{FF2B5EF4-FFF2-40B4-BE49-F238E27FC236}">
                  <a16:creationId xmlns:a16="http://schemas.microsoft.com/office/drawing/2014/main" id="{BE66C499-6277-4029-B7F4-9F9BDEC88D65}"/>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6661" name="Text Box 37">
              <a:extLst>
                <a:ext uri="{FF2B5EF4-FFF2-40B4-BE49-F238E27FC236}">
                  <a16:creationId xmlns:a16="http://schemas.microsoft.com/office/drawing/2014/main" id="{F853D5D5-4744-40E1-A587-815BDC2FA326}"/>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6662" name="Text Box 38">
              <a:extLst>
                <a:ext uri="{FF2B5EF4-FFF2-40B4-BE49-F238E27FC236}">
                  <a16:creationId xmlns:a16="http://schemas.microsoft.com/office/drawing/2014/main" id="{CCF1A9C7-8723-4710-A020-B22C66207F56}"/>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sp>
        <p:nvSpPr>
          <p:cNvPr id="26663" name="Text Box 39">
            <a:extLst>
              <a:ext uri="{FF2B5EF4-FFF2-40B4-BE49-F238E27FC236}">
                <a16:creationId xmlns:a16="http://schemas.microsoft.com/office/drawing/2014/main" id="{E38BE3BC-A119-42B0-B26F-E98C25DCCCB0}"/>
              </a:ext>
            </a:extLst>
          </p:cNvPr>
          <p:cNvSpPr txBox="1">
            <a:spLocks noChangeArrowheads="1"/>
          </p:cNvSpPr>
          <p:nvPr/>
        </p:nvSpPr>
        <p:spPr bwMode="auto">
          <a:xfrm>
            <a:off x="6324600" y="787400"/>
            <a:ext cx="23828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sz="4400"/>
              <a:t>Etc.,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7F3897C-49CD-4B23-864E-FBB9BFD909D0}"/>
              </a:ext>
            </a:extLst>
          </p:cNvPr>
          <p:cNvSpPr>
            <a:spLocks noGrp="1"/>
          </p:cNvSpPr>
          <p:nvPr>
            <p:ph type="sldNum" sz="quarter" idx="12"/>
          </p:nvPr>
        </p:nvSpPr>
        <p:spPr/>
        <p:txBody>
          <a:bodyPr/>
          <a:lstStyle/>
          <a:p>
            <a:fld id="{FB77C203-DF50-417A-B2A8-68DF8E901950}" type="slidenum">
              <a:rPr lang="en-US" altLang="es-MX"/>
              <a:pPr/>
              <a:t>12</a:t>
            </a:fld>
            <a:endParaRPr lang="en-US" altLang="es-MX"/>
          </a:p>
        </p:txBody>
      </p:sp>
      <p:sp>
        <p:nvSpPr>
          <p:cNvPr id="31746" name="Rectangle 2">
            <a:extLst>
              <a:ext uri="{FF2B5EF4-FFF2-40B4-BE49-F238E27FC236}">
                <a16:creationId xmlns:a16="http://schemas.microsoft.com/office/drawing/2014/main" id="{1C881628-4F37-4830-BF65-CEBC80DF798F}"/>
              </a:ext>
            </a:extLst>
          </p:cNvPr>
          <p:cNvSpPr>
            <a:spLocks noGrp="1" noChangeArrowheads="1"/>
          </p:cNvSpPr>
          <p:nvPr>
            <p:ph type="title"/>
          </p:nvPr>
        </p:nvSpPr>
        <p:spPr>
          <a:xfrm>
            <a:off x="0" y="609600"/>
            <a:ext cx="9144000" cy="1143000"/>
          </a:xfrm>
        </p:spPr>
        <p:txBody>
          <a:bodyPr/>
          <a:lstStyle/>
          <a:p>
            <a:r>
              <a:rPr lang="en-US" altLang="es-MX"/>
              <a:t>Using the Pumping Lemma</a:t>
            </a:r>
          </a:p>
        </p:txBody>
      </p:sp>
      <p:sp>
        <p:nvSpPr>
          <p:cNvPr id="31747" name="Rectangle 3">
            <a:extLst>
              <a:ext uri="{FF2B5EF4-FFF2-40B4-BE49-F238E27FC236}">
                <a16:creationId xmlns:a16="http://schemas.microsoft.com/office/drawing/2014/main" id="{1CE9A303-003B-423C-81D3-4A56C7ADF543}"/>
              </a:ext>
            </a:extLst>
          </p:cNvPr>
          <p:cNvSpPr>
            <a:spLocks noGrp="1" noChangeArrowheads="1"/>
          </p:cNvSpPr>
          <p:nvPr>
            <p:ph type="body" idx="1"/>
          </p:nvPr>
        </p:nvSpPr>
        <p:spPr>
          <a:xfrm>
            <a:off x="685800" y="1981200"/>
            <a:ext cx="7772400" cy="4419600"/>
          </a:xfrm>
        </p:spPr>
        <p:txBody>
          <a:bodyPr/>
          <a:lstStyle/>
          <a:p>
            <a:r>
              <a:rPr lang="en-US" altLang="es-MX"/>
              <a:t>{0</a:t>
            </a:r>
            <a:r>
              <a:rPr lang="en-US" altLang="es-MX" baseline="30000"/>
              <a:t>i</a:t>
            </a:r>
            <a:r>
              <a:rPr lang="en-US" altLang="es-MX"/>
              <a:t>10</a:t>
            </a:r>
            <a:r>
              <a:rPr lang="en-US" altLang="es-MX" baseline="30000"/>
              <a:t>i</a:t>
            </a:r>
            <a:r>
              <a:rPr lang="en-US" altLang="es-MX"/>
              <a:t> | i </a:t>
            </a:r>
            <a:r>
              <a:rPr lang="en-US" altLang="es-MX" u="sng"/>
              <a:t>&gt;</a:t>
            </a:r>
            <a:r>
              <a:rPr lang="en-US" altLang="es-MX"/>
              <a:t> 1} is a CFL.</a:t>
            </a:r>
          </a:p>
          <a:p>
            <a:pPr lvl="1"/>
            <a:r>
              <a:rPr lang="en-US" altLang="es-MX"/>
              <a:t>We can match one pair of counts.</a:t>
            </a:r>
          </a:p>
          <a:p>
            <a:r>
              <a:rPr lang="en-US" altLang="es-MX"/>
              <a:t>But L = {0</a:t>
            </a:r>
            <a:r>
              <a:rPr lang="en-US" altLang="es-MX" baseline="30000"/>
              <a:t>i</a:t>
            </a:r>
            <a:r>
              <a:rPr lang="en-US" altLang="es-MX"/>
              <a:t>10</a:t>
            </a:r>
            <a:r>
              <a:rPr lang="en-US" altLang="es-MX" baseline="30000"/>
              <a:t>i</a:t>
            </a:r>
            <a:r>
              <a:rPr lang="en-US" altLang="es-MX"/>
              <a:t>10</a:t>
            </a:r>
            <a:r>
              <a:rPr lang="en-US" altLang="es-MX" baseline="30000"/>
              <a:t>i</a:t>
            </a:r>
            <a:r>
              <a:rPr lang="en-US" altLang="es-MX"/>
              <a:t> | i </a:t>
            </a:r>
            <a:r>
              <a:rPr lang="en-US" altLang="es-MX" u="sng"/>
              <a:t>&gt;</a:t>
            </a:r>
            <a:r>
              <a:rPr lang="en-US" altLang="es-MX"/>
              <a:t> 1} is not.</a:t>
            </a:r>
          </a:p>
          <a:p>
            <a:pPr lvl="1"/>
            <a:r>
              <a:rPr lang="en-US" altLang="es-MX"/>
              <a:t>We can’t match two pairs, or three counts as a group.</a:t>
            </a:r>
          </a:p>
          <a:p>
            <a:r>
              <a:rPr lang="en-US" altLang="es-MX">
                <a:solidFill>
                  <a:srgbClr val="3366FF"/>
                </a:solidFill>
              </a:rPr>
              <a:t>Proof</a:t>
            </a:r>
            <a:r>
              <a:rPr lang="en-US" altLang="es-MX"/>
              <a:t> using the pumping lemma.</a:t>
            </a:r>
          </a:p>
          <a:p>
            <a:r>
              <a:rPr lang="en-US" altLang="es-MX"/>
              <a:t>Suppose L were a CFL.</a:t>
            </a:r>
          </a:p>
          <a:p>
            <a:r>
              <a:rPr lang="en-US" altLang="es-MX"/>
              <a:t>Let n be L’s pumping-lemma constant.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1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18167FD8-9145-43B0-9472-DB13B979C819}"/>
              </a:ext>
            </a:extLst>
          </p:cNvPr>
          <p:cNvSpPr>
            <a:spLocks noGrp="1"/>
          </p:cNvSpPr>
          <p:nvPr>
            <p:ph type="sldNum" sz="quarter" idx="12"/>
          </p:nvPr>
        </p:nvSpPr>
        <p:spPr/>
        <p:txBody>
          <a:bodyPr/>
          <a:lstStyle/>
          <a:p>
            <a:fld id="{5A803BC2-F3E5-4B0A-9CB4-E62C284B0764}" type="slidenum">
              <a:rPr lang="en-US" altLang="es-MX"/>
              <a:pPr/>
              <a:t>13</a:t>
            </a:fld>
            <a:endParaRPr lang="en-US" altLang="es-MX"/>
          </a:p>
        </p:txBody>
      </p:sp>
      <p:sp>
        <p:nvSpPr>
          <p:cNvPr id="34818" name="Rectangle 2">
            <a:extLst>
              <a:ext uri="{FF2B5EF4-FFF2-40B4-BE49-F238E27FC236}">
                <a16:creationId xmlns:a16="http://schemas.microsoft.com/office/drawing/2014/main" id="{BA08B2F1-82D8-4DB1-B517-0322074AAC2B}"/>
              </a:ext>
            </a:extLst>
          </p:cNvPr>
          <p:cNvSpPr>
            <a:spLocks noGrp="1" noChangeArrowheads="1"/>
          </p:cNvSpPr>
          <p:nvPr>
            <p:ph type="title"/>
          </p:nvPr>
        </p:nvSpPr>
        <p:spPr>
          <a:xfrm>
            <a:off x="0" y="609600"/>
            <a:ext cx="9144000" cy="1143000"/>
          </a:xfrm>
        </p:spPr>
        <p:txBody>
          <a:bodyPr/>
          <a:lstStyle/>
          <a:p>
            <a:r>
              <a:rPr lang="en-US" altLang="es-MX"/>
              <a:t>Using the Pumping Lemma – (2)</a:t>
            </a:r>
          </a:p>
        </p:txBody>
      </p:sp>
      <p:sp>
        <p:nvSpPr>
          <p:cNvPr id="34819" name="Rectangle 3">
            <a:extLst>
              <a:ext uri="{FF2B5EF4-FFF2-40B4-BE49-F238E27FC236}">
                <a16:creationId xmlns:a16="http://schemas.microsoft.com/office/drawing/2014/main" id="{17C2FD3A-D734-4CC3-93A9-D236F0F83E3B}"/>
              </a:ext>
            </a:extLst>
          </p:cNvPr>
          <p:cNvSpPr>
            <a:spLocks noGrp="1" noChangeArrowheads="1"/>
          </p:cNvSpPr>
          <p:nvPr>
            <p:ph type="body" idx="1"/>
          </p:nvPr>
        </p:nvSpPr>
        <p:spPr/>
        <p:txBody>
          <a:bodyPr/>
          <a:lstStyle/>
          <a:p>
            <a:r>
              <a:rPr lang="en-US" altLang="es-MX"/>
              <a:t>Consider z = 0</a:t>
            </a:r>
            <a:r>
              <a:rPr lang="en-US" altLang="es-MX" baseline="30000"/>
              <a:t>n</a:t>
            </a:r>
            <a:r>
              <a:rPr lang="en-US" altLang="es-MX"/>
              <a:t>10</a:t>
            </a:r>
            <a:r>
              <a:rPr lang="en-US" altLang="es-MX" baseline="30000"/>
              <a:t>n</a:t>
            </a:r>
            <a:r>
              <a:rPr lang="en-US" altLang="es-MX"/>
              <a:t>10</a:t>
            </a:r>
            <a:r>
              <a:rPr lang="en-US" altLang="es-MX" baseline="30000"/>
              <a:t>n</a:t>
            </a:r>
            <a:r>
              <a:rPr lang="en-US" altLang="es-MX"/>
              <a:t>.</a:t>
            </a:r>
          </a:p>
          <a:p>
            <a:r>
              <a:rPr lang="en-US" altLang="es-MX"/>
              <a:t>We can write z = uvwxy, where      |vwx| </a:t>
            </a:r>
            <a:r>
              <a:rPr lang="en-US" altLang="es-MX" u="sng"/>
              <a:t>&lt;</a:t>
            </a:r>
            <a:r>
              <a:rPr lang="en-US" altLang="es-MX"/>
              <a:t> n, and |vx| </a:t>
            </a:r>
            <a:r>
              <a:rPr lang="en-US" altLang="es-MX" u="sng"/>
              <a:t>&gt;</a:t>
            </a:r>
            <a:r>
              <a:rPr lang="en-US" altLang="es-MX"/>
              <a:t> 1.</a:t>
            </a:r>
          </a:p>
          <a:p>
            <a:r>
              <a:rPr lang="en-US" altLang="es-MX">
                <a:solidFill>
                  <a:srgbClr val="CC3300"/>
                </a:solidFill>
              </a:rPr>
              <a:t>Case 1</a:t>
            </a:r>
            <a:r>
              <a:rPr lang="en-US" altLang="es-MX"/>
              <a:t>: vx has no 0’s.</a:t>
            </a:r>
          </a:p>
          <a:p>
            <a:pPr lvl="1"/>
            <a:r>
              <a:rPr lang="en-US" altLang="es-MX"/>
              <a:t>Then at least one of them is a 1, and uwy has at most one 1, which no string in L does.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CD71665F-72B5-4D6F-A139-8A1BC98DD23E}"/>
              </a:ext>
            </a:extLst>
          </p:cNvPr>
          <p:cNvSpPr>
            <a:spLocks noGrp="1"/>
          </p:cNvSpPr>
          <p:nvPr>
            <p:ph type="sldNum" sz="quarter" idx="12"/>
          </p:nvPr>
        </p:nvSpPr>
        <p:spPr/>
        <p:txBody>
          <a:bodyPr/>
          <a:lstStyle/>
          <a:p>
            <a:fld id="{7B34BD5C-6AED-4CC8-AA81-6A9D2FE8DFF6}" type="slidenum">
              <a:rPr lang="en-US" altLang="es-MX"/>
              <a:pPr/>
              <a:t>14</a:t>
            </a:fld>
            <a:endParaRPr lang="en-US" altLang="es-MX"/>
          </a:p>
        </p:txBody>
      </p:sp>
      <p:sp>
        <p:nvSpPr>
          <p:cNvPr id="35842" name="Rectangle 2">
            <a:extLst>
              <a:ext uri="{FF2B5EF4-FFF2-40B4-BE49-F238E27FC236}">
                <a16:creationId xmlns:a16="http://schemas.microsoft.com/office/drawing/2014/main" id="{8AFC320B-CF12-4C16-B94C-D8A7CE6F8001}"/>
              </a:ext>
            </a:extLst>
          </p:cNvPr>
          <p:cNvSpPr>
            <a:spLocks noGrp="1" noChangeArrowheads="1"/>
          </p:cNvSpPr>
          <p:nvPr>
            <p:ph type="title"/>
          </p:nvPr>
        </p:nvSpPr>
        <p:spPr>
          <a:xfrm>
            <a:off x="0" y="609600"/>
            <a:ext cx="9144000" cy="1143000"/>
          </a:xfrm>
        </p:spPr>
        <p:txBody>
          <a:bodyPr/>
          <a:lstStyle/>
          <a:p>
            <a:r>
              <a:rPr lang="en-US" altLang="es-MX"/>
              <a:t>Using the Pumping Lemma – (3)</a:t>
            </a:r>
          </a:p>
        </p:txBody>
      </p:sp>
      <p:sp>
        <p:nvSpPr>
          <p:cNvPr id="35843" name="Rectangle 3">
            <a:extLst>
              <a:ext uri="{FF2B5EF4-FFF2-40B4-BE49-F238E27FC236}">
                <a16:creationId xmlns:a16="http://schemas.microsoft.com/office/drawing/2014/main" id="{494D618B-6F92-4EB2-B73C-7D3D1EFFF6C0}"/>
              </a:ext>
            </a:extLst>
          </p:cNvPr>
          <p:cNvSpPr>
            <a:spLocks noGrp="1" noChangeArrowheads="1"/>
          </p:cNvSpPr>
          <p:nvPr>
            <p:ph type="body" idx="1"/>
          </p:nvPr>
        </p:nvSpPr>
        <p:spPr/>
        <p:txBody>
          <a:bodyPr/>
          <a:lstStyle/>
          <a:p>
            <a:r>
              <a:rPr lang="en-US" altLang="es-MX"/>
              <a:t>Still considering z = 0</a:t>
            </a:r>
            <a:r>
              <a:rPr lang="en-US" altLang="es-MX" baseline="30000"/>
              <a:t>n</a:t>
            </a:r>
            <a:r>
              <a:rPr lang="en-US" altLang="es-MX"/>
              <a:t>10</a:t>
            </a:r>
            <a:r>
              <a:rPr lang="en-US" altLang="es-MX" baseline="30000"/>
              <a:t>n</a:t>
            </a:r>
            <a:r>
              <a:rPr lang="en-US" altLang="es-MX"/>
              <a:t>10</a:t>
            </a:r>
            <a:r>
              <a:rPr lang="en-US" altLang="es-MX" baseline="30000"/>
              <a:t>n</a:t>
            </a:r>
            <a:r>
              <a:rPr lang="en-US" altLang="es-MX"/>
              <a:t>.</a:t>
            </a:r>
          </a:p>
          <a:p>
            <a:r>
              <a:rPr lang="en-US" altLang="es-MX">
                <a:solidFill>
                  <a:srgbClr val="CC3300"/>
                </a:solidFill>
              </a:rPr>
              <a:t>Case 2</a:t>
            </a:r>
            <a:r>
              <a:rPr lang="en-US" altLang="es-MX"/>
              <a:t>: vx has at least one 0.</a:t>
            </a:r>
          </a:p>
          <a:p>
            <a:pPr lvl="1"/>
            <a:r>
              <a:rPr lang="en-US" altLang="es-MX"/>
              <a:t>vwx is too short (length </a:t>
            </a:r>
            <a:r>
              <a:rPr lang="en-US" altLang="es-MX" u="sng"/>
              <a:t>&lt;</a:t>
            </a:r>
            <a:r>
              <a:rPr lang="en-US" altLang="es-MX"/>
              <a:t> n) to extend to all three blocks of 0’s in 0</a:t>
            </a:r>
            <a:r>
              <a:rPr lang="en-US" altLang="es-MX" baseline="30000"/>
              <a:t>n</a:t>
            </a:r>
            <a:r>
              <a:rPr lang="en-US" altLang="es-MX"/>
              <a:t>10</a:t>
            </a:r>
            <a:r>
              <a:rPr lang="en-US" altLang="es-MX" baseline="30000"/>
              <a:t>n</a:t>
            </a:r>
            <a:r>
              <a:rPr lang="en-US" altLang="es-MX"/>
              <a:t>10</a:t>
            </a:r>
            <a:r>
              <a:rPr lang="en-US" altLang="es-MX" baseline="30000"/>
              <a:t>n</a:t>
            </a:r>
            <a:r>
              <a:rPr lang="en-US" altLang="es-MX"/>
              <a:t>.</a:t>
            </a:r>
          </a:p>
          <a:p>
            <a:pPr lvl="1"/>
            <a:r>
              <a:rPr lang="en-US" altLang="es-MX"/>
              <a:t>Thus, uwy has at least one block of n 0’s, and at least one block with fewer than n 0’s.</a:t>
            </a:r>
          </a:p>
          <a:p>
            <a:pPr lvl="1"/>
            <a:r>
              <a:rPr lang="en-US" altLang="es-MX"/>
              <a:t>Thus, uwy is not in 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6811F4FC-4F95-4F48-A104-43AAAD29741A}"/>
              </a:ext>
            </a:extLst>
          </p:cNvPr>
          <p:cNvSpPr>
            <a:spLocks noGrp="1"/>
          </p:cNvSpPr>
          <p:nvPr>
            <p:ph type="sldNum" sz="quarter" idx="12"/>
          </p:nvPr>
        </p:nvSpPr>
        <p:spPr/>
        <p:txBody>
          <a:bodyPr/>
          <a:lstStyle/>
          <a:p>
            <a:fld id="{87D2BD73-F023-4C7F-9E30-0B371FE4B15A}" type="slidenum">
              <a:rPr lang="en-US" altLang="es-MX"/>
              <a:pPr/>
              <a:t>15</a:t>
            </a:fld>
            <a:endParaRPr lang="en-US" altLang="es-MX"/>
          </a:p>
        </p:txBody>
      </p:sp>
      <p:sp>
        <p:nvSpPr>
          <p:cNvPr id="7170" name="Rectangle 2">
            <a:extLst>
              <a:ext uri="{FF2B5EF4-FFF2-40B4-BE49-F238E27FC236}">
                <a16:creationId xmlns:a16="http://schemas.microsoft.com/office/drawing/2014/main" id="{73853AB6-BB07-4830-BD10-D0FB5062BA38}"/>
              </a:ext>
            </a:extLst>
          </p:cNvPr>
          <p:cNvSpPr>
            <a:spLocks noGrp="1" noChangeArrowheads="1"/>
          </p:cNvSpPr>
          <p:nvPr>
            <p:ph type="ctrTitle"/>
          </p:nvPr>
        </p:nvSpPr>
        <p:spPr>
          <a:xfrm>
            <a:off x="685800" y="2286000"/>
            <a:ext cx="7772400" cy="1143000"/>
          </a:xfrm>
        </p:spPr>
        <p:txBody>
          <a:bodyPr anchor="ctr"/>
          <a:lstStyle/>
          <a:p>
            <a:r>
              <a:rPr lang="en-US" altLang="es-MX" sz="4400"/>
              <a:t>Properties of Context-Free Languages</a:t>
            </a:r>
          </a:p>
        </p:txBody>
      </p:sp>
      <p:sp>
        <p:nvSpPr>
          <p:cNvPr id="7171" name="Rectangle 3">
            <a:extLst>
              <a:ext uri="{FF2B5EF4-FFF2-40B4-BE49-F238E27FC236}">
                <a16:creationId xmlns:a16="http://schemas.microsoft.com/office/drawing/2014/main" id="{7E074150-1F92-459A-A1E8-F125A0B62ED5}"/>
              </a:ext>
            </a:extLst>
          </p:cNvPr>
          <p:cNvSpPr>
            <a:spLocks noGrp="1" noChangeArrowheads="1"/>
          </p:cNvSpPr>
          <p:nvPr>
            <p:ph type="subTitle" idx="1"/>
          </p:nvPr>
        </p:nvSpPr>
        <p:spPr>
          <a:xfrm>
            <a:off x="1371600" y="3886200"/>
            <a:ext cx="6400800" cy="1752600"/>
          </a:xfrm>
        </p:spPr>
        <p:txBody>
          <a:bodyPr/>
          <a:lstStyle/>
          <a:p>
            <a:r>
              <a:rPr lang="en-US" altLang="es-MX" sz="3200"/>
              <a:t>Decision Properties</a:t>
            </a:r>
          </a:p>
          <a:p>
            <a:r>
              <a:rPr lang="en-US" altLang="es-MX" sz="3200"/>
              <a:t>Closure Properties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A0FB7237-D751-4F12-B27E-9E6CA37D3DF3}"/>
              </a:ext>
            </a:extLst>
          </p:cNvPr>
          <p:cNvSpPr>
            <a:spLocks noGrp="1"/>
          </p:cNvSpPr>
          <p:nvPr>
            <p:ph type="sldNum" sz="quarter" idx="12"/>
          </p:nvPr>
        </p:nvSpPr>
        <p:spPr/>
        <p:txBody>
          <a:bodyPr/>
          <a:lstStyle/>
          <a:p>
            <a:fld id="{3228F1A9-AD6D-4D6D-9D23-194CC5E1961C}" type="slidenum">
              <a:rPr lang="en-US" altLang="es-MX"/>
              <a:pPr/>
              <a:t>16</a:t>
            </a:fld>
            <a:endParaRPr lang="en-US" altLang="es-MX"/>
          </a:p>
        </p:txBody>
      </p:sp>
      <p:sp>
        <p:nvSpPr>
          <p:cNvPr id="9218" name="Rectangle 2">
            <a:extLst>
              <a:ext uri="{FF2B5EF4-FFF2-40B4-BE49-F238E27FC236}">
                <a16:creationId xmlns:a16="http://schemas.microsoft.com/office/drawing/2014/main" id="{92CBC410-3D21-4EEA-B057-77C80F1672B2}"/>
              </a:ext>
            </a:extLst>
          </p:cNvPr>
          <p:cNvSpPr>
            <a:spLocks noGrp="1" noChangeArrowheads="1"/>
          </p:cNvSpPr>
          <p:nvPr>
            <p:ph type="title"/>
          </p:nvPr>
        </p:nvSpPr>
        <p:spPr>
          <a:xfrm>
            <a:off x="0" y="609600"/>
            <a:ext cx="9144000" cy="1143000"/>
          </a:xfrm>
        </p:spPr>
        <p:txBody>
          <a:bodyPr/>
          <a:lstStyle/>
          <a:p>
            <a:r>
              <a:rPr lang="en-US" altLang="es-MX"/>
              <a:t>Summary of Decision Properties</a:t>
            </a:r>
          </a:p>
        </p:txBody>
      </p:sp>
      <p:sp>
        <p:nvSpPr>
          <p:cNvPr id="9219" name="Rectangle 3">
            <a:extLst>
              <a:ext uri="{FF2B5EF4-FFF2-40B4-BE49-F238E27FC236}">
                <a16:creationId xmlns:a16="http://schemas.microsoft.com/office/drawing/2014/main" id="{EAD90E6A-4C3B-4AD5-B6A1-3B100A47C8FA}"/>
              </a:ext>
            </a:extLst>
          </p:cNvPr>
          <p:cNvSpPr>
            <a:spLocks noGrp="1" noChangeArrowheads="1"/>
          </p:cNvSpPr>
          <p:nvPr>
            <p:ph type="body" idx="1"/>
          </p:nvPr>
        </p:nvSpPr>
        <p:spPr>
          <a:xfrm>
            <a:off x="685800" y="1981200"/>
            <a:ext cx="7924800" cy="4343400"/>
          </a:xfrm>
        </p:spPr>
        <p:txBody>
          <a:bodyPr/>
          <a:lstStyle/>
          <a:p>
            <a:pPr marL="609600" indent="-609600"/>
            <a:r>
              <a:rPr lang="en-US" altLang="es-MX"/>
              <a:t>As usual, when we talk about “a CFL” we really mean “a representation for the CFL, e.g., a CFG or a PDA accepting by final state or empty stack.</a:t>
            </a:r>
          </a:p>
          <a:p>
            <a:pPr marL="609600" indent="-609600"/>
            <a:r>
              <a:rPr lang="en-US" altLang="es-MX"/>
              <a:t>There are algorithms to decide if:</a:t>
            </a:r>
          </a:p>
          <a:p>
            <a:pPr marL="990600" lvl="1" indent="-533400">
              <a:buFont typeface="Monotype Sorts" pitchFamily="2" charset="2"/>
              <a:buAutoNum type="arabicPeriod"/>
            </a:pPr>
            <a:r>
              <a:rPr lang="en-US" altLang="es-MX"/>
              <a:t>String w is in CFL L.</a:t>
            </a:r>
          </a:p>
          <a:p>
            <a:pPr marL="990600" lvl="1" indent="-533400">
              <a:buFont typeface="Monotype Sorts" pitchFamily="2" charset="2"/>
              <a:buAutoNum type="arabicPeriod"/>
            </a:pPr>
            <a:r>
              <a:rPr lang="en-US" altLang="es-MX"/>
              <a:t>CFL L is empty.</a:t>
            </a:r>
          </a:p>
          <a:p>
            <a:pPr marL="990600" lvl="1" indent="-533400">
              <a:buFont typeface="Monotype Sorts" pitchFamily="2" charset="2"/>
              <a:buAutoNum type="arabicPeriod"/>
            </a:pPr>
            <a:r>
              <a:rPr lang="en-US" altLang="es-MX"/>
              <a:t>CFL L is infinite.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BFF41872-4D39-4C12-AE20-5AFF4EAA0F15}"/>
              </a:ext>
            </a:extLst>
          </p:cNvPr>
          <p:cNvSpPr>
            <a:spLocks noGrp="1"/>
          </p:cNvSpPr>
          <p:nvPr>
            <p:ph type="sldNum" sz="quarter" idx="12"/>
          </p:nvPr>
        </p:nvSpPr>
        <p:spPr/>
        <p:txBody>
          <a:bodyPr/>
          <a:lstStyle/>
          <a:p>
            <a:fld id="{CE46505E-41A8-4DA2-B5FC-2C6A725020F2}" type="slidenum">
              <a:rPr lang="en-US" altLang="es-MX"/>
              <a:pPr/>
              <a:t>17</a:t>
            </a:fld>
            <a:endParaRPr lang="en-US" altLang="es-MX"/>
          </a:p>
        </p:txBody>
      </p:sp>
      <p:sp>
        <p:nvSpPr>
          <p:cNvPr id="10242" name="Rectangle 2">
            <a:extLst>
              <a:ext uri="{FF2B5EF4-FFF2-40B4-BE49-F238E27FC236}">
                <a16:creationId xmlns:a16="http://schemas.microsoft.com/office/drawing/2014/main" id="{C3155595-FC2E-4A2A-AF92-1001FFA6B822}"/>
              </a:ext>
            </a:extLst>
          </p:cNvPr>
          <p:cNvSpPr>
            <a:spLocks noGrp="1" noChangeArrowheads="1"/>
          </p:cNvSpPr>
          <p:nvPr>
            <p:ph type="title"/>
          </p:nvPr>
        </p:nvSpPr>
        <p:spPr/>
        <p:txBody>
          <a:bodyPr/>
          <a:lstStyle/>
          <a:p>
            <a:r>
              <a:rPr lang="en-US" altLang="es-MX"/>
              <a:t>Non-Decision Properties</a:t>
            </a:r>
          </a:p>
        </p:txBody>
      </p:sp>
      <p:sp>
        <p:nvSpPr>
          <p:cNvPr id="10243" name="Rectangle 3">
            <a:extLst>
              <a:ext uri="{FF2B5EF4-FFF2-40B4-BE49-F238E27FC236}">
                <a16:creationId xmlns:a16="http://schemas.microsoft.com/office/drawing/2014/main" id="{9E6F56B0-F44B-4C9B-933F-5005E6218FAE}"/>
              </a:ext>
            </a:extLst>
          </p:cNvPr>
          <p:cNvSpPr>
            <a:spLocks noGrp="1" noChangeArrowheads="1"/>
          </p:cNvSpPr>
          <p:nvPr>
            <p:ph type="body" idx="1"/>
          </p:nvPr>
        </p:nvSpPr>
        <p:spPr>
          <a:xfrm>
            <a:off x="533400" y="1981200"/>
            <a:ext cx="8229600" cy="4114800"/>
          </a:xfrm>
        </p:spPr>
        <p:txBody>
          <a:bodyPr/>
          <a:lstStyle/>
          <a:p>
            <a:r>
              <a:rPr lang="en-US" altLang="es-MX"/>
              <a:t>Many questions that can be decided for regular sets cannot be decided for CFL’s.</a:t>
            </a:r>
          </a:p>
          <a:p>
            <a:r>
              <a:rPr lang="en-US" altLang="es-MX">
                <a:solidFill>
                  <a:srgbClr val="33CC33"/>
                </a:solidFill>
              </a:rPr>
              <a:t>Example</a:t>
            </a:r>
            <a:r>
              <a:rPr lang="en-US" altLang="es-MX"/>
              <a:t>: Are two CFL’s the same?</a:t>
            </a:r>
          </a:p>
          <a:p>
            <a:r>
              <a:rPr lang="en-US" altLang="es-MX">
                <a:solidFill>
                  <a:srgbClr val="33CC33"/>
                </a:solidFill>
              </a:rPr>
              <a:t>Example</a:t>
            </a:r>
            <a:r>
              <a:rPr lang="en-US" altLang="es-MX"/>
              <a:t>: Are two CFL’s disjoint?</a:t>
            </a:r>
          </a:p>
          <a:p>
            <a:pPr lvl="1"/>
            <a:r>
              <a:rPr lang="en-US" altLang="es-MX"/>
              <a:t>How would you do that for regular languages?</a:t>
            </a:r>
          </a:p>
          <a:p>
            <a:r>
              <a:rPr lang="en-US" altLang="es-MX"/>
              <a:t>Need theory of Turing machines and decidability to prove no algorithm exists.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24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3A00C21-A706-4FA7-93A5-32F6DDF0691C}"/>
              </a:ext>
            </a:extLst>
          </p:cNvPr>
          <p:cNvSpPr>
            <a:spLocks noGrp="1"/>
          </p:cNvSpPr>
          <p:nvPr>
            <p:ph type="sldNum" sz="quarter" idx="12"/>
          </p:nvPr>
        </p:nvSpPr>
        <p:spPr/>
        <p:txBody>
          <a:bodyPr/>
          <a:lstStyle/>
          <a:p>
            <a:fld id="{31C2DB93-616C-4B6A-88AB-90C3F43F0689}" type="slidenum">
              <a:rPr lang="en-US" altLang="es-MX"/>
              <a:pPr/>
              <a:t>18</a:t>
            </a:fld>
            <a:endParaRPr lang="en-US" altLang="es-MX"/>
          </a:p>
        </p:txBody>
      </p:sp>
      <p:sp>
        <p:nvSpPr>
          <p:cNvPr id="13314" name="Rectangle 2">
            <a:extLst>
              <a:ext uri="{FF2B5EF4-FFF2-40B4-BE49-F238E27FC236}">
                <a16:creationId xmlns:a16="http://schemas.microsoft.com/office/drawing/2014/main" id="{94056A0A-EFAF-44B6-8F23-3C8C52EDEE18}"/>
              </a:ext>
            </a:extLst>
          </p:cNvPr>
          <p:cNvSpPr>
            <a:spLocks noGrp="1" noChangeArrowheads="1"/>
          </p:cNvSpPr>
          <p:nvPr>
            <p:ph type="title"/>
          </p:nvPr>
        </p:nvSpPr>
        <p:spPr/>
        <p:txBody>
          <a:bodyPr/>
          <a:lstStyle/>
          <a:p>
            <a:r>
              <a:rPr lang="en-US" altLang="es-MX"/>
              <a:t>Testing Emptiness</a:t>
            </a:r>
          </a:p>
        </p:txBody>
      </p:sp>
      <p:sp>
        <p:nvSpPr>
          <p:cNvPr id="13315" name="Rectangle 3">
            <a:extLst>
              <a:ext uri="{FF2B5EF4-FFF2-40B4-BE49-F238E27FC236}">
                <a16:creationId xmlns:a16="http://schemas.microsoft.com/office/drawing/2014/main" id="{02E07F27-6133-4F11-8868-EBDF80B56D78}"/>
              </a:ext>
            </a:extLst>
          </p:cNvPr>
          <p:cNvSpPr>
            <a:spLocks noGrp="1" noChangeArrowheads="1"/>
          </p:cNvSpPr>
          <p:nvPr>
            <p:ph type="body" idx="1"/>
          </p:nvPr>
        </p:nvSpPr>
        <p:spPr/>
        <p:txBody>
          <a:bodyPr/>
          <a:lstStyle/>
          <a:p>
            <a:r>
              <a:rPr lang="en-US" altLang="es-MX"/>
              <a:t>We already did this.</a:t>
            </a:r>
          </a:p>
          <a:p>
            <a:r>
              <a:rPr lang="en-US" altLang="es-MX"/>
              <a:t>We learned to eliminate useless variables.</a:t>
            </a:r>
          </a:p>
          <a:p>
            <a:r>
              <a:rPr lang="en-US" altLang="es-MX"/>
              <a:t>If the start symbol is one of these, then the CFL is empty; otherwise not.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B408087E-1DD3-4F26-B19D-F61182654CBD}"/>
              </a:ext>
            </a:extLst>
          </p:cNvPr>
          <p:cNvSpPr>
            <a:spLocks noGrp="1"/>
          </p:cNvSpPr>
          <p:nvPr>
            <p:ph type="sldNum" sz="quarter" idx="12"/>
          </p:nvPr>
        </p:nvSpPr>
        <p:spPr/>
        <p:txBody>
          <a:bodyPr/>
          <a:lstStyle/>
          <a:p>
            <a:fld id="{716BFFC3-DA1E-4C90-AFFB-54A408471416}" type="slidenum">
              <a:rPr lang="en-US" altLang="es-MX"/>
              <a:pPr/>
              <a:t>19</a:t>
            </a:fld>
            <a:endParaRPr lang="en-US" altLang="es-MX"/>
          </a:p>
        </p:txBody>
      </p:sp>
      <p:sp>
        <p:nvSpPr>
          <p:cNvPr id="17410" name="Rectangle 2">
            <a:extLst>
              <a:ext uri="{FF2B5EF4-FFF2-40B4-BE49-F238E27FC236}">
                <a16:creationId xmlns:a16="http://schemas.microsoft.com/office/drawing/2014/main" id="{CC120906-F327-4DC1-9FB9-8385F8615ABE}"/>
              </a:ext>
            </a:extLst>
          </p:cNvPr>
          <p:cNvSpPr>
            <a:spLocks noGrp="1" noChangeArrowheads="1"/>
          </p:cNvSpPr>
          <p:nvPr>
            <p:ph type="title"/>
          </p:nvPr>
        </p:nvSpPr>
        <p:spPr/>
        <p:txBody>
          <a:bodyPr/>
          <a:lstStyle/>
          <a:p>
            <a:r>
              <a:rPr lang="en-US" altLang="es-MX"/>
              <a:t>Testing Membership</a:t>
            </a:r>
          </a:p>
        </p:txBody>
      </p:sp>
      <p:sp>
        <p:nvSpPr>
          <p:cNvPr id="17411" name="Rectangle 3">
            <a:extLst>
              <a:ext uri="{FF2B5EF4-FFF2-40B4-BE49-F238E27FC236}">
                <a16:creationId xmlns:a16="http://schemas.microsoft.com/office/drawing/2014/main" id="{AF0DEDE3-8077-43DE-B3E4-FCE4F9B42F81}"/>
              </a:ext>
            </a:extLst>
          </p:cNvPr>
          <p:cNvSpPr>
            <a:spLocks noGrp="1" noChangeArrowheads="1"/>
          </p:cNvSpPr>
          <p:nvPr>
            <p:ph type="body" idx="1"/>
          </p:nvPr>
        </p:nvSpPr>
        <p:spPr>
          <a:xfrm>
            <a:off x="685800" y="1981200"/>
            <a:ext cx="7772400" cy="4343400"/>
          </a:xfrm>
        </p:spPr>
        <p:txBody>
          <a:bodyPr/>
          <a:lstStyle/>
          <a:p>
            <a:r>
              <a:rPr lang="en-US" altLang="es-MX"/>
              <a:t>Want to know if string w is in L(G).</a:t>
            </a:r>
          </a:p>
          <a:p>
            <a:r>
              <a:rPr lang="en-US" altLang="es-MX"/>
              <a:t>Assume G is in CNF.</a:t>
            </a:r>
          </a:p>
          <a:p>
            <a:pPr lvl="1"/>
            <a:r>
              <a:rPr lang="en-US" altLang="es-MX"/>
              <a:t>Or convert the given grammar to CNF.</a:t>
            </a:r>
          </a:p>
          <a:p>
            <a:pPr lvl="1"/>
            <a:r>
              <a:rPr lang="en-US" altLang="es-MX"/>
              <a:t>w = </a:t>
            </a:r>
            <a:r>
              <a:rPr lang="en-US" altLang="es-MX">
                <a:latin typeface="Lucida Sans Unicode" panose="020B0602030504020204" pitchFamily="34" charset="0"/>
              </a:rPr>
              <a:t>ε</a:t>
            </a:r>
            <a:r>
              <a:rPr lang="en-US" altLang="es-MX"/>
              <a:t> is a special case, solved by testing if the start symbol is nullable.</a:t>
            </a:r>
          </a:p>
          <a:p>
            <a:r>
              <a:rPr lang="en-US" altLang="es-MX"/>
              <a:t>Algorithm (</a:t>
            </a:r>
            <a:r>
              <a:rPr lang="en-US" altLang="es-MX" i="1">
                <a:solidFill>
                  <a:srgbClr val="FF0066"/>
                </a:solidFill>
              </a:rPr>
              <a:t>CYK</a:t>
            </a:r>
            <a:r>
              <a:rPr lang="en-US" altLang="es-MX"/>
              <a:t> ) is a good example of </a:t>
            </a:r>
            <a:r>
              <a:rPr lang="en-US" altLang="es-MX">
                <a:solidFill>
                  <a:srgbClr val="33CC33"/>
                </a:solidFill>
              </a:rPr>
              <a:t>dynamic programming</a:t>
            </a:r>
            <a:r>
              <a:rPr lang="en-US" altLang="es-MX"/>
              <a:t> and runs in time O(n</a:t>
            </a:r>
            <a:r>
              <a:rPr lang="en-US" altLang="es-MX" baseline="30000"/>
              <a:t>3</a:t>
            </a:r>
            <a:r>
              <a:rPr lang="en-US" altLang="es-MX"/>
              <a:t>), where n = |w|.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D2CE406-15C5-4383-B318-7699044F3806}"/>
              </a:ext>
            </a:extLst>
          </p:cNvPr>
          <p:cNvSpPr>
            <a:spLocks noGrp="1"/>
          </p:cNvSpPr>
          <p:nvPr>
            <p:ph type="sldNum" sz="quarter" idx="12"/>
          </p:nvPr>
        </p:nvSpPr>
        <p:spPr/>
        <p:txBody>
          <a:bodyPr/>
          <a:lstStyle/>
          <a:p>
            <a:fld id="{86EC58F5-93A8-45CF-9D98-B291C6B86151}" type="slidenum">
              <a:rPr lang="en-US" altLang="es-MX"/>
              <a:pPr/>
              <a:t>2</a:t>
            </a:fld>
            <a:endParaRPr lang="en-US" altLang="es-MX"/>
          </a:p>
        </p:txBody>
      </p:sp>
      <p:sp>
        <p:nvSpPr>
          <p:cNvPr id="9218" name="Rectangle 2">
            <a:extLst>
              <a:ext uri="{FF2B5EF4-FFF2-40B4-BE49-F238E27FC236}">
                <a16:creationId xmlns:a16="http://schemas.microsoft.com/office/drawing/2014/main" id="{6FB39D77-0AB5-4764-91C6-706957F2E511}"/>
              </a:ext>
            </a:extLst>
          </p:cNvPr>
          <p:cNvSpPr>
            <a:spLocks noGrp="1" noChangeArrowheads="1"/>
          </p:cNvSpPr>
          <p:nvPr>
            <p:ph type="title"/>
          </p:nvPr>
        </p:nvSpPr>
        <p:spPr/>
        <p:txBody>
          <a:bodyPr/>
          <a:lstStyle/>
          <a:p>
            <a:r>
              <a:rPr lang="en-US" altLang="es-MX"/>
              <a:t>Intuition</a:t>
            </a:r>
          </a:p>
        </p:txBody>
      </p:sp>
      <p:sp>
        <p:nvSpPr>
          <p:cNvPr id="9219" name="Rectangle 3">
            <a:extLst>
              <a:ext uri="{FF2B5EF4-FFF2-40B4-BE49-F238E27FC236}">
                <a16:creationId xmlns:a16="http://schemas.microsoft.com/office/drawing/2014/main" id="{4AD108EF-D194-438A-AF59-B11F1A393FDF}"/>
              </a:ext>
            </a:extLst>
          </p:cNvPr>
          <p:cNvSpPr>
            <a:spLocks noGrp="1" noChangeArrowheads="1"/>
          </p:cNvSpPr>
          <p:nvPr>
            <p:ph type="body" idx="1"/>
          </p:nvPr>
        </p:nvSpPr>
        <p:spPr/>
        <p:txBody>
          <a:bodyPr/>
          <a:lstStyle/>
          <a:p>
            <a:r>
              <a:rPr lang="en-US" altLang="es-MX"/>
              <a:t>Recall the pumping lemma for regular languages.</a:t>
            </a:r>
          </a:p>
          <a:p>
            <a:r>
              <a:rPr lang="en-US" altLang="es-MX"/>
              <a:t>It told us that if there was a string long enough to cause a cycle in the DFA for the language, then we could “pump” the cycle and discover an infinite sequence of strings that had to be in the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5C50E22D-5D7F-41E8-A3A4-DAF6719C1135}"/>
              </a:ext>
            </a:extLst>
          </p:cNvPr>
          <p:cNvSpPr>
            <a:spLocks noGrp="1"/>
          </p:cNvSpPr>
          <p:nvPr>
            <p:ph type="sldNum" sz="quarter" idx="12"/>
          </p:nvPr>
        </p:nvSpPr>
        <p:spPr/>
        <p:txBody>
          <a:bodyPr/>
          <a:lstStyle/>
          <a:p>
            <a:fld id="{CA370179-860F-4A22-A0EE-D3CFEEA10631}" type="slidenum">
              <a:rPr lang="en-US" altLang="es-MX"/>
              <a:pPr/>
              <a:t>20</a:t>
            </a:fld>
            <a:endParaRPr lang="en-US" altLang="es-MX"/>
          </a:p>
        </p:txBody>
      </p:sp>
      <p:sp>
        <p:nvSpPr>
          <p:cNvPr id="19458" name="Rectangle 2">
            <a:extLst>
              <a:ext uri="{FF2B5EF4-FFF2-40B4-BE49-F238E27FC236}">
                <a16:creationId xmlns:a16="http://schemas.microsoft.com/office/drawing/2014/main" id="{42373A85-3F82-4181-B71E-B8E46E0A4521}"/>
              </a:ext>
            </a:extLst>
          </p:cNvPr>
          <p:cNvSpPr>
            <a:spLocks noGrp="1" noChangeArrowheads="1"/>
          </p:cNvSpPr>
          <p:nvPr>
            <p:ph type="title"/>
          </p:nvPr>
        </p:nvSpPr>
        <p:spPr/>
        <p:txBody>
          <a:bodyPr/>
          <a:lstStyle/>
          <a:p>
            <a:r>
              <a:rPr lang="en-US" altLang="es-MX"/>
              <a:t>CYK Algorithm</a:t>
            </a:r>
          </a:p>
        </p:txBody>
      </p:sp>
      <p:sp>
        <p:nvSpPr>
          <p:cNvPr id="19459" name="Rectangle 3">
            <a:extLst>
              <a:ext uri="{FF2B5EF4-FFF2-40B4-BE49-F238E27FC236}">
                <a16:creationId xmlns:a16="http://schemas.microsoft.com/office/drawing/2014/main" id="{76224381-183B-4E56-8089-91FF21A391F5}"/>
              </a:ext>
            </a:extLst>
          </p:cNvPr>
          <p:cNvSpPr>
            <a:spLocks noGrp="1" noChangeArrowheads="1"/>
          </p:cNvSpPr>
          <p:nvPr>
            <p:ph type="body" idx="1"/>
          </p:nvPr>
        </p:nvSpPr>
        <p:spPr/>
        <p:txBody>
          <a:bodyPr/>
          <a:lstStyle/>
          <a:p>
            <a:r>
              <a:rPr lang="en-US" altLang="es-MX"/>
              <a:t>Let w = a</a:t>
            </a:r>
            <a:r>
              <a:rPr lang="en-US" altLang="es-MX" baseline="-25000"/>
              <a:t>1</a:t>
            </a:r>
            <a:r>
              <a:rPr lang="en-US" altLang="es-MX"/>
              <a:t>…a</a:t>
            </a:r>
            <a:r>
              <a:rPr lang="en-US" altLang="es-MX" baseline="-25000"/>
              <a:t>n</a:t>
            </a:r>
            <a:r>
              <a:rPr lang="en-US" altLang="es-MX"/>
              <a:t>.</a:t>
            </a:r>
          </a:p>
          <a:p>
            <a:r>
              <a:rPr lang="en-US" altLang="es-MX"/>
              <a:t>We construct an n-by-n triangular array of sets of variables.</a:t>
            </a:r>
          </a:p>
          <a:p>
            <a:r>
              <a:rPr lang="en-US" altLang="es-MX"/>
              <a:t>X</a:t>
            </a:r>
            <a:r>
              <a:rPr lang="en-US" altLang="es-MX" baseline="-25000"/>
              <a:t>ij</a:t>
            </a:r>
            <a:r>
              <a:rPr lang="en-US" altLang="es-MX"/>
              <a:t> = {variables A | A =&gt;* a</a:t>
            </a:r>
            <a:r>
              <a:rPr lang="en-US" altLang="es-MX" baseline="-25000"/>
              <a:t>i</a:t>
            </a:r>
            <a:r>
              <a:rPr lang="en-US" altLang="es-MX"/>
              <a:t>…a</a:t>
            </a:r>
            <a:r>
              <a:rPr lang="en-US" altLang="es-MX" baseline="-25000"/>
              <a:t>j</a:t>
            </a:r>
            <a:r>
              <a:rPr lang="en-US" altLang="es-MX"/>
              <a:t>}.</a:t>
            </a:r>
          </a:p>
          <a:p>
            <a:r>
              <a:rPr lang="en-US" altLang="es-MX"/>
              <a:t>Induction on j–i+1.</a:t>
            </a:r>
          </a:p>
          <a:p>
            <a:pPr lvl="1"/>
            <a:r>
              <a:rPr lang="en-US" altLang="es-MX"/>
              <a:t>The length of the derived string.</a:t>
            </a:r>
          </a:p>
          <a:p>
            <a:r>
              <a:rPr lang="en-US" altLang="es-MX"/>
              <a:t>Finally, ask if S is in X</a:t>
            </a:r>
            <a:r>
              <a:rPr lang="en-US" altLang="es-MX" baseline="-25000"/>
              <a:t>1n</a:t>
            </a:r>
            <a:r>
              <a:rPr lang="en-US" altLang="es-MX"/>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9459">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4D593A2-7BD4-4DAC-887B-1011851F166C}"/>
              </a:ext>
            </a:extLst>
          </p:cNvPr>
          <p:cNvSpPr>
            <a:spLocks noGrp="1"/>
          </p:cNvSpPr>
          <p:nvPr>
            <p:ph type="sldNum" sz="quarter" idx="12"/>
          </p:nvPr>
        </p:nvSpPr>
        <p:spPr/>
        <p:txBody>
          <a:bodyPr/>
          <a:lstStyle/>
          <a:p>
            <a:fld id="{BC1BD53E-D5CA-4234-9EC2-C61066F47E85}" type="slidenum">
              <a:rPr lang="en-US" altLang="es-MX"/>
              <a:pPr/>
              <a:t>21</a:t>
            </a:fld>
            <a:endParaRPr lang="en-US" altLang="es-MX"/>
          </a:p>
        </p:txBody>
      </p:sp>
      <p:sp>
        <p:nvSpPr>
          <p:cNvPr id="21506" name="Rectangle 2">
            <a:extLst>
              <a:ext uri="{FF2B5EF4-FFF2-40B4-BE49-F238E27FC236}">
                <a16:creationId xmlns:a16="http://schemas.microsoft.com/office/drawing/2014/main" id="{CEA7C18C-8A4C-468F-9005-9378CF3A3A01}"/>
              </a:ext>
            </a:extLst>
          </p:cNvPr>
          <p:cNvSpPr>
            <a:spLocks noGrp="1" noChangeArrowheads="1"/>
          </p:cNvSpPr>
          <p:nvPr>
            <p:ph type="title"/>
          </p:nvPr>
        </p:nvSpPr>
        <p:spPr/>
        <p:txBody>
          <a:bodyPr/>
          <a:lstStyle/>
          <a:p>
            <a:r>
              <a:rPr lang="en-US" altLang="es-MX"/>
              <a:t>CYK Algorithm – (2)</a:t>
            </a:r>
            <a:endParaRPr lang="en-US" altLang="es-MX">
              <a:solidFill>
                <a:srgbClr val="3366FF"/>
              </a:solidFill>
            </a:endParaRPr>
          </a:p>
        </p:txBody>
      </p:sp>
      <p:sp>
        <p:nvSpPr>
          <p:cNvPr id="21507" name="Rectangle 3">
            <a:extLst>
              <a:ext uri="{FF2B5EF4-FFF2-40B4-BE49-F238E27FC236}">
                <a16:creationId xmlns:a16="http://schemas.microsoft.com/office/drawing/2014/main" id="{899D1B6B-DB6A-4D8E-9531-B1DF9A5460B4}"/>
              </a:ext>
            </a:extLst>
          </p:cNvPr>
          <p:cNvSpPr>
            <a:spLocks noGrp="1" noChangeArrowheads="1"/>
          </p:cNvSpPr>
          <p:nvPr>
            <p:ph type="body" idx="1"/>
          </p:nvPr>
        </p:nvSpPr>
        <p:spPr/>
        <p:txBody>
          <a:bodyPr/>
          <a:lstStyle/>
          <a:p>
            <a:r>
              <a:rPr lang="en-US" altLang="es-MX">
                <a:solidFill>
                  <a:srgbClr val="3366FF"/>
                </a:solidFill>
              </a:rPr>
              <a:t>Basis</a:t>
            </a:r>
            <a:r>
              <a:rPr lang="en-US" altLang="es-MX"/>
              <a:t>: X</a:t>
            </a:r>
            <a:r>
              <a:rPr lang="en-US" altLang="es-MX" baseline="-25000"/>
              <a:t>ii</a:t>
            </a:r>
            <a:r>
              <a:rPr lang="en-US" altLang="es-MX"/>
              <a:t> = {A | A -&gt; a</a:t>
            </a:r>
            <a:r>
              <a:rPr lang="en-US" altLang="es-MX" baseline="-25000"/>
              <a:t>i</a:t>
            </a:r>
            <a:r>
              <a:rPr lang="en-US" altLang="es-MX"/>
              <a:t> is a production}.</a:t>
            </a:r>
          </a:p>
          <a:p>
            <a:r>
              <a:rPr lang="en-US" altLang="es-MX">
                <a:solidFill>
                  <a:srgbClr val="3366FF"/>
                </a:solidFill>
              </a:rPr>
              <a:t>Induction</a:t>
            </a:r>
            <a:r>
              <a:rPr lang="en-US" altLang="es-MX"/>
              <a:t>: X</a:t>
            </a:r>
            <a:r>
              <a:rPr lang="en-US" altLang="es-MX" baseline="-25000"/>
              <a:t>ij</a:t>
            </a:r>
            <a:r>
              <a:rPr lang="en-US" altLang="es-MX"/>
              <a:t> = {A | there is a production A -&gt; BC and an integer k, with i </a:t>
            </a:r>
            <a:r>
              <a:rPr lang="en-US" altLang="es-MX" u="sng"/>
              <a:t>&lt;</a:t>
            </a:r>
            <a:r>
              <a:rPr lang="en-US" altLang="es-MX"/>
              <a:t> k &lt; j, such that B is in X</a:t>
            </a:r>
            <a:r>
              <a:rPr lang="en-US" altLang="es-MX" baseline="-25000"/>
              <a:t>ik</a:t>
            </a:r>
            <a:r>
              <a:rPr lang="en-US" altLang="es-MX"/>
              <a:t> and C is in X</a:t>
            </a:r>
            <a:r>
              <a:rPr lang="en-US" altLang="es-MX" baseline="-25000"/>
              <a:t>k+1,j</a:t>
            </a:r>
            <a:r>
              <a:rPr lang="en-US" altLang="es-MX"/>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número de diapositiva 4">
            <a:extLst>
              <a:ext uri="{FF2B5EF4-FFF2-40B4-BE49-F238E27FC236}">
                <a16:creationId xmlns:a16="http://schemas.microsoft.com/office/drawing/2014/main" id="{1BCE54A1-AC84-4B43-BF65-EBDBC1DB7765}"/>
              </a:ext>
            </a:extLst>
          </p:cNvPr>
          <p:cNvSpPr>
            <a:spLocks noGrp="1"/>
          </p:cNvSpPr>
          <p:nvPr>
            <p:ph type="sldNum" sz="quarter" idx="12"/>
          </p:nvPr>
        </p:nvSpPr>
        <p:spPr/>
        <p:txBody>
          <a:bodyPr/>
          <a:lstStyle/>
          <a:p>
            <a:fld id="{83A5E5F3-4DD0-48B2-B0F2-AE01485B4334}" type="slidenum">
              <a:rPr lang="en-US" altLang="es-MX"/>
              <a:pPr/>
              <a:t>22</a:t>
            </a:fld>
            <a:endParaRPr lang="en-US" altLang="es-MX"/>
          </a:p>
        </p:txBody>
      </p:sp>
      <p:sp>
        <p:nvSpPr>
          <p:cNvPr id="23554" name="Rectangle 2">
            <a:extLst>
              <a:ext uri="{FF2B5EF4-FFF2-40B4-BE49-F238E27FC236}">
                <a16:creationId xmlns:a16="http://schemas.microsoft.com/office/drawing/2014/main" id="{7C677F81-DFD8-4352-A1EF-0E0AE15E813F}"/>
              </a:ext>
            </a:extLst>
          </p:cNvPr>
          <p:cNvSpPr>
            <a:spLocks noGrp="1" noChangeArrowheads="1"/>
          </p:cNvSpPr>
          <p:nvPr>
            <p:ph type="title"/>
          </p:nvPr>
        </p:nvSpPr>
        <p:spPr/>
        <p:txBody>
          <a:bodyPr/>
          <a:lstStyle/>
          <a:p>
            <a:r>
              <a:rPr lang="en-US" altLang="es-MX">
                <a:solidFill>
                  <a:srgbClr val="33CC33"/>
                </a:solidFill>
              </a:rPr>
              <a:t>Example</a:t>
            </a:r>
            <a:r>
              <a:rPr lang="en-US" altLang="es-MX"/>
              <a:t>: CYK Algorithm</a:t>
            </a:r>
          </a:p>
        </p:txBody>
      </p:sp>
      <p:sp>
        <p:nvSpPr>
          <p:cNvPr id="23555" name="Text Box 3">
            <a:extLst>
              <a:ext uri="{FF2B5EF4-FFF2-40B4-BE49-F238E27FC236}">
                <a16:creationId xmlns:a16="http://schemas.microsoft.com/office/drawing/2014/main" id="{E4E975A7-358A-4931-9245-2948736D6E6D}"/>
              </a:ext>
            </a:extLst>
          </p:cNvPr>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Grammar: </a:t>
            </a:r>
            <a:r>
              <a:rPr lang="en-US" altLang="es-MX">
                <a:solidFill>
                  <a:srgbClr val="996600"/>
                </a:solidFill>
              </a:rPr>
              <a:t>S -&gt; AB, A -&gt; BC | a, B -&gt; AC | b, C -&gt; a | b</a:t>
            </a:r>
          </a:p>
          <a:p>
            <a:r>
              <a:rPr lang="en-US" altLang="es-MX"/>
              <a:t>			String w = ababa</a:t>
            </a:r>
          </a:p>
        </p:txBody>
      </p:sp>
      <p:sp>
        <p:nvSpPr>
          <p:cNvPr id="23565" name="Text Box 13">
            <a:extLst>
              <a:ext uri="{FF2B5EF4-FFF2-40B4-BE49-F238E27FC236}">
                <a16:creationId xmlns:a16="http://schemas.microsoft.com/office/drawing/2014/main" id="{FA77E7D1-1746-44D3-9393-88383E23A0C0}"/>
              </a:ext>
            </a:extLst>
          </p:cNvPr>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MX" altLang="es-MX"/>
          </a:p>
        </p:txBody>
      </p:sp>
      <p:sp>
        <p:nvSpPr>
          <p:cNvPr id="23566" name="Text Box 14">
            <a:extLst>
              <a:ext uri="{FF2B5EF4-FFF2-40B4-BE49-F238E27FC236}">
                <a16:creationId xmlns:a16="http://schemas.microsoft.com/office/drawing/2014/main" id="{371045D0-5321-40E2-BC95-6DC2AD0625D9}"/>
              </a:ext>
            </a:extLst>
          </p:cNvPr>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11</a:t>
            </a:r>
            <a:r>
              <a:rPr lang="en-US" altLang="es-MX"/>
              <a:t>={A,C}    X</a:t>
            </a:r>
            <a:r>
              <a:rPr lang="en-US" altLang="es-MX" baseline="-25000"/>
              <a:t>22</a:t>
            </a:r>
            <a:r>
              <a:rPr lang="en-US" altLang="es-MX"/>
              <a:t>={B,C}    X</a:t>
            </a:r>
            <a:r>
              <a:rPr lang="en-US" altLang="es-MX" baseline="-25000"/>
              <a:t>33</a:t>
            </a:r>
            <a:r>
              <a:rPr lang="en-US" altLang="es-MX"/>
              <a:t>={A,C}    X</a:t>
            </a:r>
            <a:r>
              <a:rPr lang="en-US" altLang="es-MX" baseline="-25000"/>
              <a:t>44</a:t>
            </a:r>
            <a:r>
              <a:rPr lang="en-US" altLang="es-MX"/>
              <a:t>={B,C}    X</a:t>
            </a:r>
            <a:r>
              <a:rPr lang="en-US" altLang="es-MX" baseline="-25000"/>
              <a:t>55</a:t>
            </a:r>
            <a:r>
              <a:rPr lang="en-US" altLang="es-MX"/>
              <a:t>={A,C}</a:t>
            </a:r>
          </a:p>
        </p:txBody>
      </p:sp>
      <p:sp>
        <p:nvSpPr>
          <p:cNvPr id="23567" name="Text Box 15">
            <a:extLst>
              <a:ext uri="{FF2B5EF4-FFF2-40B4-BE49-F238E27FC236}">
                <a16:creationId xmlns:a16="http://schemas.microsoft.com/office/drawing/2014/main" id="{5F7B54EC-C364-4F45-B6A9-3F85FAFEB491}"/>
              </a:ext>
            </a:extLst>
          </p:cNvPr>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12</a:t>
            </a:r>
            <a:r>
              <a:rPr lang="en-US" altLang="es-MX"/>
              <a:t>={B,S}</a:t>
            </a:r>
          </a:p>
        </p:txBody>
      </p:sp>
      <p:sp>
        <p:nvSpPr>
          <p:cNvPr id="23568" name="Text Box 16">
            <a:extLst>
              <a:ext uri="{FF2B5EF4-FFF2-40B4-BE49-F238E27FC236}">
                <a16:creationId xmlns:a16="http://schemas.microsoft.com/office/drawing/2014/main" id="{E565C52D-8174-414D-B0FF-8E6B7086477A}"/>
              </a:ext>
            </a:extLst>
          </p:cNvPr>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23</a:t>
            </a:r>
            <a:r>
              <a:rPr lang="en-US" altLang="es-MX"/>
              <a:t>={A}      X</a:t>
            </a:r>
            <a:r>
              <a:rPr lang="en-US" altLang="es-MX" baseline="-25000"/>
              <a:t>34</a:t>
            </a:r>
            <a:r>
              <a:rPr lang="en-US" altLang="es-MX"/>
              <a:t>={B,S}     X</a:t>
            </a:r>
            <a:r>
              <a:rPr lang="en-US" altLang="es-MX" baseline="-25000"/>
              <a:t>45</a:t>
            </a:r>
            <a:r>
              <a:rPr lang="en-US" altLang="es-MX"/>
              <a:t>={A}</a:t>
            </a:r>
          </a:p>
        </p:txBody>
      </p:sp>
      <p:grpSp>
        <p:nvGrpSpPr>
          <p:cNvPr id="23574" name="Group 22">
            <a:extLst>
              <a:ext uri="{FF2B5EF4-FFF2-40B4-BE49-F238E27FC236}">
                <a16:creationId xmlns:a16="http://schemas.microsoft.com/office/drawing/2014/main" id="{23EEBC37-024E-4F14-B6CB-09A1B3043173}"/>
              </a:ext>
            </a:extLst>
          </p:cNvPr>
          <p:cNvGrpSpPr>
            <a:grpSpLocks/>
          </p:cNvGrpSpPr>
          <p:nvPr/>
        </p:nvGrpSpPr>
        <p:grpSpPr bwMode="auto">
          <a:xfrm>
            <a:off x="1143000" y="4724400"/>
            <a:ext cx="1676400" cy="457200"/>
            <a:chOff x="720" y="2976"/>
            <a:chExt cx="1056" cy="288"/>
          </a:xfrm>
        </p:grpSpPr>
        <p:sp>
          <p:nvSpPr>
            <p:cNvPr id="23569" name="Line 17">
              <a:extLst>
                <a:ext uri="{FF2B5EF4-FFF2-40B4-BE49-F238E27FC236}">
                  <a16:creationId xmlns:a16="http://schemas.microsoft.com/office/drawing/2014/main" id="{FA6A6FDE-7C3C-4894-8842-CF4ED362B1BB}"/>
                </a:ext>
              </a:extLst>
            </p:cNvPr>
            <p:cNvSpPr>
              <a:spLocks noChangeShapeType="1"/>
            </p:cNvSpPr>
            <p:nvPr/>
          </p:nvSpPr>
          <p:spPr bwMode="auto">
            <a:xfrm flipV="1">
              <a:off x="720" y="2976"/>
              <a:ext cx="96" cy="288"/>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70" name="Line 18">
              <a:extLst>
                <a:ext uri="{FF2B5EF4-FFF2-40B4-BE49-F238E27FC236}">
                  <a16:creationId xmlns:a16="http://schemas.microsoft.com/office/drawing/2014/main" id="{13F79F25-DB16-41C6-AA27-354B2AFC550C}"/>
                </a:ext>
              </a:extLst>
            </p:cNvPr>
            <p:cNvSpPr>
              <a:spLocks noChangeShapeType="1"/>
            </p:cNvSpPr>
            <p:nvPr/>
          </p:nvSpPr>
          <p:spPr bwMode="auto">
            <a:xfrm flipH="1" flipV="1">
              <a:off x="864" y="3024"/>
              <a:ext cx="912" cy="240"/>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grpSp>
        <p:nvGrpSpPr>
          <p:cNvPr id="23573" name="Group 21">
            <a:extLst>
              <a:ext uri="{FF2B5EF4-FFF2-40B4-BE49-F238E27FC236}">
                <a16:creationId xmlns:a16="http://schemas.microsoft.com/office/drawing/2014/main" id="{E74F0620-696E-4B67-BD82-DAAC5BC94574}"/>
              </a:ext>
            </a:extLst>
          </p:cNvPr>
          <p:cNvGrpSpPr>
            <a:grpSpLocks/>
          </p:cNvGrpSpPr>
          <p:nvPr/>
        </p:nvGrpSpPr>
        <p:grpSpPr bwMode="auto">
          <a:xfrm>
            <a:off x="1066800" y="4724400"/>
            <a:ext cx="2057400" cy="457200"/>
            <a:chOff x="672" y="2976"/>
            <a:chExt cx="1296" cy="288"/>
          </a:xfrm>
        </p:grpSpPr>
        <p:sp>
          <p:nvSpPr>
            <p:cNvPr id="23571" name="Line 19">
              <a:extLst>
                <a:ext uri="{FF2B5EF4-FFF2-40B4-BE49-F238E27FC236}">
                  <a16:creationId xmlns:a16="http://schemas.microsoft.com/office/drawing/2014/main" id="{2AE29C18-C470-42B4-901A-6E6FB6BF8509}"/>
                </a:ext>
              </a:extLst>
            </p:cNvPr>
            <p:cNvSpPr>
              <a:spLocks noChangeShapeType="1"/>
            </p:cNvSpPr>
            <p:nvPr/>
          </p:nvSpPr>
          <p:spPr bwMode="auto">
            <a:xfrm flipV="1">
              <a:off x="672" y="2976"/>
              <a:ext cx="0" cy="288"/>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3572" name="Line 20">
              <a:extLst>
                <a:ext uri="{FF2B5EF4-FFF2-40B4-BE49-F238E27FC236}">
                  <a16:creationId xmlns:a16="http://schemas.microsoft.com/office/drawing/2014/main" id="{3707AAFD-DB8E-4AAC-A7D1-833489691433}"/>
                </a:ext>
              </a:extLst>
            </p:cNvPr>
            <p:cNvSpPr>
              <a:spLocks noChangeShapeType="1"/>
            </p:cNvSpPr>
            <p:nvPr/>
          </p:nvSpPr>
          <p:spPr bwMode="auto">
            <a:xfrm flipH="1" flipV="1">
              <a:off x="720" y="3024"/>
              <a:ext cx="1248" cy="24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35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35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5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autoUpdateAnimBg="0"/>
      <p:bldP spid="23567" grpId="0" autoUpdateAnimBg="0"/>
      <p:bldP spid="2356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número de diapositiva 4">
            <a:extLst>
              <a:ext uri="{FF2B5EF4-FFF2-40B4-BE49-F238E27FC236}">
                <a16:creationId xmlns:a16="http://schemas.microsoft.com/office/drawing/2014/main" id="{AD99E94F-C6AB-4DC4-AC5D-DCA48174A378}"/>
              </a:ext>
            </a:extLst>
          </p:cNvPr>
          <p:cNvSpPr>
            <a:spLocks noGrp="1"/>
          </p:cNvSpPr>
          <p:nvPr>
            <p:ph type="sldNum" sz="quarter" idx="12"/>
          </p:nvPr>
        </p:nvSpPr>
        <p:spPr/>
        <p:txBody>
          <a:bodyPr/>
          <a:lstStyle/>
          <a:p>
            <a:fld id="{60541A9B-0768-4581-95D9-FAAFE711A94B}" type="slidenum">
              <a:rPr lang="en-US" altLang="es-MX"/>
              <a:pPr/>
              <a:t>23</a:t>
            </a:fld>
            <a:endParaRPr lang="en-US" altLang="es-MX"/>
          </a:p>
        </p:txBody>
      </p:sp>
      <p:sp>
        <p:nvSpPr>
          <p:cNvPr id="24578" name="Rectangle 2">
            <a:extLst>
              <a:ext uri="{FF2B5EF4-FFF2-40B4-BE49-F238E27FC236}">
                <a16:creationId xmlns:a16="http://schemas.microsoft.com/office/drawing/2014/main" id="{E2A1E509-ED26-4C20-9F62-352CA20073EE}"/>
              </a:ext>
            </a:extLst>
          </p:cNvPr>
          <p:cNvSpPr>
            <a:spLocks noGrp="1" noChangeArrowheads="1"/>
          </p:cNvSpPr>
          <p:nvPr>
            <p:ph type="title"/>
          </p:nvPr>
        </p:nvSpPr>
        <p:spPr/>
        <p:txBody>
          <a:bodyPr/>
          <a:lstStyle/>
          <a:p>
            <a:r>
              <a:rPr lang="en-US" altLang="es-MX">
                <a:solidFill>
                  <a:srgbClr val="33CC33"/>
                </a:solidFill>
              </a:rPr>
              <a:t>Example</a:t>
            </a:r>
            <a:r>
              <a:rPr lang="en-US" altLang="es-MX"/>
              <a:t>: CYK Algorithm</a:t>
            </a:r>
          </a:p>
        </p:txBody>
      </p:sp>
      <p:sp>
        <p:nvSpPr>
          <p:cNvPr id="24579" name="Text Box 3">
            <a:extLst>
              <a:ext uri="{FF2B5EF4-FFF2-40B4-BE49-F238E27FC236}">
                <a16:creationId xmlns:a16="http://schemas.microsoft.com/office/drawing/2014/main" id="{2E799C36-0104-4463-BDF0-86B3DF391633}"/>
              </a:ext>
            </a:extLst>
          </p:cNvPr>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Grammar: </a:t>
            </a:r>
            <a:r>
              <a:rPr lang="en-US" altLang="es-MX">
                <a:solidFill>
                  <a:srgbClr val="996600"/>
                </a:solidFill>
              </a:rPr>
              <a:t>S -&gt; AB, A -&gt; BC | a, B -&gt; AC | b, C -&gt; a | b</a:t>
            </a:r>
          </a:p>
          <a:p>
            <a:r>
              <a:rPr lang="en-US" altLang="es-MX"/>
              <a:t>			String w = ababa</a:t>
            </a:r>
          </a:p>
        </p:txBody>
      </p:sp>
      <p:sp>
        <p:nvSpPr>
          <p:cNvPr id="24580" name="Text Box 4">
            <a:extLst>
              <a:ext uri="{FF2B5EF4-FFF2-40B4-BE49-F238E27FC236}">
                <a16:creationId xmlns:a16="http://schemas.microsoft.com/office/drawing/2014/main" id="{9AAF0D7D-1E07-4911-946A-EA97C8BD1863}"/>
              </a:ext>
            </a:extLst>
          </p:cNvPr>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MX" altLang="es-MX"/>
          </a:p>
        </p:txBody>
      </p:sp>
      <p:sp>
        <p:nvSpPr>
          <p:cNvPr id="24581" name="Text Box 5">
            <a:extLst>
              <a:ext uri="{FF2B5EF4-FFF2-40B4-BE49-F238E27FC236}">
                <a16:creationId xmlns:a16="http://schemas.microsoft.com/office/drawing/2014/main" id="{886D0461-2BC5-482F-B1B1-A4341EC25AA7}"/>
              </a:ext>
            </a:extLst>
          </p:cNvPr>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11</a:t>
            </a:r>
            <a:r>
              <a:rPr lang="en-US" altLang="es-MX"/>
              <a:t>={A,C}    X</a:t>
            </a:r>
            <a:r>
              <a:rPr lang="en-US" altLang="es-MX" baseline="-25000"/>
              <a:t>22</a:t>
            </a:r>
            <a:r>
              <a:rPr lang="en-US" altLang="es-MX"/>
              <a:t>={B,C}    X</a:t>
            </a:r>
            <a:r>
              <a:rPr lang="en-US" altLang="es-MX" baseline="-25000"/>
              <a:t>33</a:t>
            </a:r>
            <a:r>
              <a:rPr lang="en-US" altLang="es-MX"/>
              <a:t>={A,C}    X</a:t>
            </a:r>
            <a:r>
              <a:rPr lang="en-US" altLang="es-MX" baseline="-25000"/>
              <a:t>44</a:t>
            </a:r>
            <a:r>
              <a:rPr lang="en-US" altLang="es-MX"/>
              <a:t>={B,C}    X</a:t>
            </a:r>
            <a:r>
              <a:rPr lang="en-US" altLang="es-MX" baseline="-25000"/>
              <a:t>55</a:t>
            </a:r>
            <a:r>
              <a:rPr lang="en-US" altLang="es-MX"/>
              <a:t>={A,C}</a:t>
            </a:r>
          </a:p>
        </p:txBody>
      </p:sp>
      <p:sp>
        <p:nvSpPr>
          <p:cNvPr id="24582" name="Text Box 6">
            <a:extLst>
              <a:ext uri="{FF2B5EF4-FFF2-40B4-BE49-F238E27FC236}">
                <a16:creationId xmlns:a16="http://schemas.microsoft.com/office/drawing/2014/main" id="{A1669161-0659-4574-AD98-3EA7BBB40D41}"/>
              </a:ext>
            </a:extLst>
          </p:cNvPr>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12</a:t>
            </a:r>
            <a:r>
              <a:rPr lang="en-US" altLang="es-MX"/>
              <a:t>={B,S}</a:t>
            </a:r>
          </a:p>
        </p:txBody>
      </p:sp>
      <p:sp>
        <p:nvSpPr>
          <p:cNvPr id="24583" name="Text Box 7">
            <a:extLst>
              <a:ext uri="{FF2B5EF4-FFF2-40B4-BE49-F238E27FC236}">
                <a16:creationId xmlns:a16="http://schemas.microsoft.com/office/drawing/2014/main" id="{E6643C60-EFA9-4D35-A0D0-F8B1ED18D1A1}"/>
              </a:ext>
            </a:extLst>
          </p:cNvPr>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23</a:t>
            </a:r>
            <a:r>
              <a:rPr lang="en-US" altLang="es-MX"/>
              <a:t>={A}      X</a:t>
            </a:r>
            <a:r>
              <a:rPr lang="en-US" altLang="es-MX" baseline="-25000"/>
              <a:t>34</a:t>
            </a:r>
            <a:r>
              <a:rPr lang="en-US" altLang="es-MX"/>
              <a:t>={B,S}     X</a:t>
            </a:r>
            <a:r>
              <a:rPr lang="en-US" altLang="es-MX" baseline="-25000"/>
              <a:t>45</a:t>
            </a:r>
            <a:r>
              <a:rPr lang="en-US" altLang="es-MX"/>
              <a:t>={A}</a:t>
            </a:r>
          </a:p>
        </p:txBody>
      </p:sp>
      <p:sp>
        <p:nvSpPr>
          <p:cNvPr id="24590" name="Text Box 14">
            <a:extLst>
              <a:ext uri="{FF2B5EF4-FFF2-40B4-BE49-F238E27FC236}">
                <a16:creationId xmlns:a16="http://schemas.microsoft.com/office/drawing/2014/main" id="{F0709DA7-8D48-490D-9511-D15D40D114E0}"/>
              </a:ext>
            </a:extLst>
          </p:cNvPr>
          <p:cNvSpPr txBox="1">
            <a:spLocks noChangeArrowheads="1"/>
          </p:cNvSpPr>
          <p:nvPr/>
        </p:nvSpPr>
        <p:spPr bwMode="auto">
          <a:xfrm>
            <a:off x="152400" y="35814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13</a:t>
            </a:r>
            <a:r>
              <a:rPr lang="en-US" altLang="es-MX"/>
              <a:t>={}</a:t>
            </a:r>
          </a:p>
        </p:txBody>
      </p:sp>
      <p:grpSp>
        <p:nvGrpSpPr>
          <p:cNvPr id="24594" name="Group 18">
            <a:extLst>
              <a:ext uri="{FF2B5EF4-FFF2-40B4-BE49-F238E27FC236}">
                <a16:creationId xmlns:a16="http://schemas.microsoft.com/office/drawing/2014/main" id="{5B71D3C3-DA68-40E3-90DC-8FF7FCEAD5C7}"/>
              </a:ext>
            </a:extLst>
          </p:cNvPr>
          <p:cNvGrpSpPr>
            <a:grpSpLocks/>
          </p:cNvGrpSpPr>
          <p:nvPr/>
        </p:nvGrpSpPr>
        <p:grpSpPr bwMode="auto">
          <a:xfrm>
            <a:off x="533400" y="3733800"/>
            <a:ext cx="4208463" cy="1414463"/>
            <a:chOff x="336" y="2352"/>
            <a:chExt cx="2651" cy="891"/>
          </a:xfrm>
        </p:grpSpPr>
        <p:sp>
          <p:nvSpPr>
            <p:cNvPr id="24591" name="Line 15">
              <a:extLst>
                <a:ext uri="{FF2B5EF4-FFF2-40B4-BE49-F238E27FC236}">
                  <a16:creationId xmlns:a16="http://schemas.microsoft.com/office/drawing/2014/main" id="{F75B7672-D10B-4D9D-83A1-2D3D0DAFBDBB}"/>
                </a:ext>
              </a:extLst>
            </p:cNvPr>
            <p:cNvSpPr>
              <a:spLocks noChangeShapeType="1"/>
            </p:cNvSpPr>
            <p:nvPr/>
          </p:nvSpPr>
          <p:spPr bwMode="auto">
            <a:xfrm flipV="1">
              <a:off x="336" y="2523"/>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4592" name="Line 16">
              <a:extLst>
                <a:ext uri="{FF2B5EF4-FFF2-40B4-BE49-F238E27FC236}">
                  <a16:creationId xmlns:a16="http://schemas.microsoft.com/office/drawing/2014/main" id="{A355BD21-FA42-45A3-9953-D6AAA1652BD3}"/>
                </a:ext>
              </a:extLst>
            </p:cNvPr>
            <p:cNvSpPr>
              <a:spLocks noChangeShapeType="1"/>
            </p:cNvSpPr>
            <p:nvPr/>
          </p:nvSpPr>
          <p:spPr bwMode="auto">
            <a:xfrm flipH="1" flipV="1">
              <a:off x="432" y="2571"/>
              <a:ext cx="100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4593" name="Text Box 17">
              <a:extLst>
                <a:ext uri="{FF2B5EF4-FFF2-40B4-BE49-F238E27FC236}">
                  <a16:creationId xmlns:a16="http://schemas.microsoft.com/office/drawing/2014/main" id="{E8745D11-6EAC-486D-A4EB-6FB4A8B84899}"/>
                </a:ext>
              </a:extLst>
            </p:cNvPr>
            <p:cNvSpPr txBox="1">
              <a:spLocks noChangeArrowheads="1"/>
            </p:cNvSpPr>
            <p:nvPr/>
          </p:nvSpPr>
          <p:spPr bwMode="auto">
            <a:xfrm>
              <a:off x="1680" y="2352"/>
              <a:ext cx="1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Yields nothing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arcador de número de diapositiva 4">
            <a:extLst>
              <a:ext uri="{FF2B5EF4-FFF2-40B4-BE49-F238E27FC236}">
                <a16:creationId xmlns:a16="http://schemas.microsoft.com/office/drawing/2014/main" id="{18A62CDA-C5B8-43C0-8918-45C77BDC212C}"/>
              </a:ext>
            </a:extLst>
          </p:cNvPr>
          <p:cNvSpPr>
            <a:spLocks noGrp="1"/>
          </p:cNvSpPr>
          <p:nvPr>
            <p:ph type="sldNum" sz="quarter" idx="12"/>
          </p:nvPr>
        </p:nvSpPr>
        <p:spPr/>
        <p:txBody>
          <a:bodyPr/>
          <a:lstStyle/>
          <a:p>
            <a:fld id="{EC6206C1-05A3-40DD-A171-7ACAEFE85D76}" type="slidenum">
              <a:rPr lang="en-US" altLang="es-MX"/>
              <a:pPr/>
              <a:t>24</a:t>
            </a:fld>
            <a:endParaRPr lang="en-US" altLang="es-MX"/>
          </a:p>
        </p:txBody>
      </p:sp>
      <p:sp>
        <p:nvSpPr>
          <p:cNvPr id="25602" name="Rectangle 2">
            <a:extLst>
              <a:ext uri="{FF2B5EF4-FFF2-40B4-BE49-F238E27FC236}">
                <a16:creationId xmlns:a16="http://schemas.microsoft.com/office/drawing/2014/main" id="{54B89153-6C2F-483D-8D54-3E3B19C6C7B0}"/>
              </a:ext>
            </a:extLst>
          </p:cNvPr>
          <p:cNvSpPr>
            <a:spLocks noGrp="1" noChangeArrowheads="1"/>
          </p:cNvSpPr>
          <p:nvPr>
            <p:ph type="title"/>
          </p:nvPr>
        </p:nvSpPr>
        <p:spPr/>
        <p:txBody>
          <a:bodyPr/>
          <a:lstStyle/>
          <a:p>
            <a:r>
              <a:rPr lang="en-US" altLang="es-MX">
                <a:solidFill>
                  <a:srgbClr val="33CC33"/>
                </a:solidFill>
              </a:rPr>
              <a:t>Example</a:t>
            </a:r>
            <a:r>
              <a:rPr lang="en-US" altLang="es-MX"/>
              <a:t>: CYK Algorithm</a:t>
            </a:r>
          </a:p>
        </p:txBody>
      </p:sp>
      <p:sp>
        <p:nvSpPr>
          <p:cNvPr id="25603" name="Text Box 3">
            <a:extLst>
              <a:ext uri="{FF2B5EF4-FFF2-40B4-BE49-F238E27FC236}">
                <a16:creationId xmlns:a16="http://schemas.microsoft.com/office/drawing/2014/main" id="{A7F899A4-39F6-4632-9272-BC0BCE13C287}"/>
              </a:ext>
            </a:extLst>
          </p:cNvPr>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Grammar: </a:t>
            </a:r>
            <a:r>
              <a:rPr lang="en-US" altLang="es-MX">
                <a:solidFill>
                  <a:srgbClr val="996600"/>
                </a:solidFill>
              </a:rPr>
              <a:t>S -&gt; AB, A -&gt; BC | a, B -&gt; AC | b, C -&gt; a | b</a:t>
            </a:r>
          </a:p>
          <a:p>
            <a:r>
              <a:rPr lang="en-US" altLang="es-MX"/>
              <a:t>			String w = ababa</a:t>
            </a:r>
          </a:p>
        </p:txBody>
      </p:sp>
      <p:sp>
        <p:nvSpPr>
          <p:cNvPr id="25604" name="Text Box 4">
            <a:extLst>
              <a:ext uri="{FF2B5EF4-FFF2-40B4-BE49-F238E27FC236}">
                <a16:creationId xmlns:a16="http://schemas.microsoft.com/office/drawing/2014/main" id="{F1A4A5A6-E2F4-445A-BF96-8300466ADAB8}"/>
              </a:ext>
            </a:extLst>
          </p:cNvPr>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MX" altLang="es-MX"/>
          </a:p>
        </p:txBody>
      </p:sp>
      <p:sp>
        <p:nvSpPr>
          <p:cNvPr id="25605" name="Text Box 5">
            <a:extLst>
              <a:ext uri="{FF2B5EF4-FFF2-40B4-BE49-F238E27FC236}">
                <a16:creationId xmlns:a16="http://schemas.microsoft.com/office/drawing/2014/main" id="{009616AB-2EB0-4153-89F2-F74EE1CE2F49}"/>
              </a:ext>
            </a:extLst>
          </p:cNvPr>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11</a:t>
            </a:r>
            <a:r>
              <a:rPr lang="en-US" altLang="es-MX"/>
              <a:t>={A,C}    X</a:t>
            </a:r>
            <a:r>
              <a:rPr lang="en-US" altLang="es-MX" baseline="-25000"/>
              <a:t>22</a:t>
            </a:r>
            <a:r>
              <a:rPr lang="en-US" altLang="es-MX"/>
              <a:t>={B,C}    X</a:t>
            </a:r>
            <a:r>
              <a:rPr lang="en-US" altLang="es-MX" baseline="-25000"/>
              <a:t>33</a:t>
            </a:r>
            <a:r>
              <a:rPr lang="en-US" altLang="es-MX"/>
              <a:t>={A,C}    X</a:t>
            </a:r>
            <a:r>
              <a:rPr lang="en-US" altLang="es-MX" baseline="-25000"/>
              <a:t>44</a:t>
            </a:r>
            <a:r>
              <a:rPr lang="en-US" altLang="es-MX"/>
              <a:t>={B,C}    X</a:t>
            </a:r>
            <a:r>
              <a:rPr lang="en-US" altLang="es-MX" baseline="-25000"/>
              <a:t>55</a:t>
            </a:r>
            <a:r>
              <a:rPr lang="en-US" altLang="es-MX"/>
              <a:t>={A,C}</a:t>
            </a:r>
          </a:p>
        </p:txBody>
      </p:sp>
      <p:sp>
        <p:nvSpPr>
          <p:cNvPr id="25606" name="Text Box 6">
            <a:extLst>
              <a:ext uri="{FF2B5EF4-FFF2-40B4-BE49-F238E27FC236}">
                <a16:creationId xmlns:a16="http://schemas.microsoft.com/office/drawing/2014/main" id="{1B620CD9-A9CF-48AB-9CA3-54770356246A}"/>
              </a:ext>
            </a:extLst>
          </p:cNvPr>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12</a:t>
            </a:r>
            <a:r>
              <a:rPr lang="en-US" altLang="es-MX"/>
              <a:t>={B,S}</a:t>
            </a:r>
          </a:p>
        </p:txBody>
      </p:sp>
      <p:sp>
        <p:nvSpPr>
          <p:cNvPr id="25607" name="Text Box 7">
            <a:extLst>
              <a:ext uri="{FF2B5EF4-FFF2-40B4-BE49-F238E27FC236}">
                <a16:creationId xmlns:a16="http://schemas.microsoft.com/office/drawing/2014/main" id="{EE462723-F783-49C8-BF12-23382C0520A2}"/>
              </a:ext>
            </a:extLst>
          </p:cNvPr>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23</a:t>
            </a:r>
            <a:r>
              <a:rPr lang="en-US" altLang="es-MX"/>
              <a:t>={A}      X</a:t>
            </a:r>
            <a:r>
              <a:rPr lang="en-US" altLang="es-MX" baseline="-25000"/>
              <a:t>34</a:t>
            </a:r>
            <a:r>
              <a:rPr lang="en-US" altLang="es-MX"/>
              <a:t>={B,S}     X</a:t>
            </a:r>
            <a:r>
              <a:rPr lang="en-US" altLang="es-MX" baseline="-25000"/>
              <a:t>45</a:t>
            </a:r>
            <a:r>
              <a:rPr lang="en-US" altLang="es-MX"/>
              <a:t>={A}</a:t>
            </a:r>
          </a:p>
        </p:txBody>
      </p:sp>
      <p:sp>
        <p:nvSpPr>
          <p:cNvPr id="25608" name="Text Box 8">
            <a:extLst>
              <a:ext uri="{FF2B5EF4-FFF2-40B4-BE49-F238E27FC236}">
                <a16:creationId xmlns:a16="http://schemas.microsoft.com/office/drawing/2014/main" id="{AF73F0D3-08BF-4EFD-B41E-3F5C7B053993}"/>
              </a:ext>
            </a:extLst>
          </p:cNvPr>
          <p:cNvSpPr txBox="1">
            <a:spLocks noChangeArrowheads="1"/>
          </p:cNvSpPr>
          <p:nvPr/>
        </p:nvSpPr>
        <p:spPr bwMode="auto">
          <a:xfrm>
            <a:off x="152400" y="3581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13</a:t>
            </a:r>
            <a:r>
              <a:rPr lang="en-US" altLang="es-MX"/>
              <a:t>={A}</a:t>
            </a:r>
          </a:p>
        </p:txBody>
      </p:sp>
      <p:grpSp>
        <p:nvGrpSpPr>
          <p:cNvPr id="25615" name="Group 15">
            <a:extLst>
              <a:ext uri="{FF2B5EF4-FFF2-40B4-BE49-F238E27FC236}">
                <a16:creationId xmlns:a16="http://schemas.microsoft.com/office/drawing/2014/main" id="{78744513-E988-4585-8EFA-609CD5950F38}"/>
              </a:ext>
            </a:extLst>
          </p:cNvPr>
          <p:cNvGrpSpPr>
            <a:grpSpLocks/>
          </p:cNvGrpSpPr>
          <p:nvPr/>
        </p:nvGrpSpPr>
        <p:grpSpPr bwMode="auto">
          <a:xfrm>
            <a:off x="1066800" y="4038600"/>
            <a:ext cx="3810000" cy="1066800"/>
            <a:chOff x="672" y="2544"/>
            <a:chExt cx="2400" cy="672"/>
          </a:xfrm>
        </p:grpSpPr>
        <p:sp>
          <p:nvSpPr>
            <p:cNvPr id="25613" name="Line 13">
              <a:extLst>
                <a:ext uri="{FF2B5EF4-FFF2-40B4-BE49-F238E27FC236}">
                  <a16:creationId xmlns:a16="http://schemas.microsoft.com/office/drawing/2014/main" id="{A73EAAC6-5710-4AC3-8679-DFC5D3C99EC8}"/>
                </a:ext>
              </a:extLst>
            </p:cNvPr>
            <p:cNvSpPr>
              <a:spLocks noChangeShapeType="1"/>
            </p:cNvSpPr>
            <p:nvPr/>
          </p:nvSpPr>
          <p:spPr bwMode="auto">
            <a:xfrm flipV="1">
              <a:off x="672" y="2544"/>
              <a:ext cx="0" cy="19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5614" name="Line 14">
              <a:extLst>
                <a:ext uri="{FF2B5EF4-FFF2-40B4-BE49-F238E27FC236}">
                  <a16:creationId xmlns:a16="http://schemas.microsoft.com/office/drawing/2014/main" id="{C3E691E5-D99F-4C52-AF08-9B760E86C237}"/>
                </a:ext>
              </a:extLst>
            </p:cNvPr>
            <p:cNvSpPr>
              <a:spLocks noChangeShapeType="1"/>
            </p:cNvSpPr>
            <p:nvPr/>
          </p:nvSpPr>
          <p:spPr bwMode="auto">
            <a:xfrm flipH="1" flipV="1">
              <a:off x="720" y="2544"/>
              <a:ext cx="2352" cy="67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sp>
        <p:nvSpPr>
          <p:cNvPr id="25616" name="Text Box 16">
            <a:extLst>
              <a:ext uri="{FF2B5EF4-FFF2-40B4-BE49-F238E27FC236}">
                <a16:creationId xmlns:a16="http://schemas.microsoft.com/office/drawing/2014/main" id="{1DA9C225-7E77-4AE7-BD03-A30A68852019}"/>
              </a:ext>
            </a:extLst>
          </p:cNvPr>
          <p:cNvSpPr txBox="1">
            <a:spLocks noChangeArrowheads="1"/>
          </p:cNvSpPr>
          <p:nvPr/>
        </p:nvSpPr>
        <p:spPr bwMode="auto">
          <a:xfrm>
            <a:off x="1905000" y="3581400"/>
            <a:ext cx="301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24</a:t>
            </a:r>
            <a:r>
              <a:rPr lang="en-US" altLang="es-MX"/>
              <a:t>={B,S}    X</a:t>
            </a:r>
            <a:r>
              <a:rPr lang="en-US" altLang="es-MX" baseline="-25000"/>
              <a:t>35</a:t>
            </a:r>
            <a:r>
              <a:rPr lang="en-US" altLang="es-MX"/>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número de diapositiva 4">
            <a:extLst>
              <a:ext uri="{FF2B5EF4-FFF2-40B4-BE49-F238E27FC236}">
                <a16:creationId xmlns:a16="http://schemas.microsoft.com/office/drawing/2014/main" id="{ED94AC55-C187-43C5-90E5-EE5854825AB5}"/>
              </a:ext>
            </a:extLst>
          </p:cNvPr>
          <p:cNvSpPr>
            <a:spLocks noGrp="1"/>
          </p:cNvSpPr>
          <p:nvPr>
            <p:ph type="sldNum" sz="quarter" idx="12"/>
          </p:nvPr>
        </p:nvSpPr>
        <p:spPr/>
        <p:txBody>
          <a:bodyPr/>
          <a:lstStyle/>
          <a:p>
            <a:fld id="{B5F84C60-1519-45CF-A789-2B49B3A443A9}" type="slidenum">
              <a:rPr lang="en-US" altLang="es-MX"/>
              <a:pPr/>
              <a:t>25</a:t>
            </a:fld>
            <a:endParaRPr lang="en-US" altLang="es-MX"/>
          </a:p>
        </p:txBody>
      </p:sp>
      <p:sp>
        <p:nvSpPr>
          <p:cNvPr id="29698" name="Rectangle 2">
            <a:extLst>
              <a:ext uri="{FF2B5EF4-FFF2-40B4-BE49-F238E27FC236}">
                <a16:creationId xmlns:a16="http://schemas.microsoft.com/office/drawing/2014/main" id="{189B45B8-6B66-48B2-B673-27A093E19AAB}"/>
              </a:ext>
            </a:extLst>
          </p:cNvPr>
          <p:cNvSpPr>
            <a:spLocks noGrp="1" noChangeArrowheads="1"/>
          </p:cNvSpPr>
          <p:nvPr>
            <p:ph type="title"/>
          </p:nvPr>
        </p:nvSpPr>
        <p:spPr/>
        <p:txBody>
          <a:bodyPr/>
          <a:lstStyle/>
          <a:p>
            <a:r>
              <a:rPr lang="en-US" altLang="es-MX">
                <a:solidFill>
                  <a:srgbClr val="33CC33"/>
                </a:solidFill>
              </a:rPr>
              <a:t>Example</a:t>
            </a:r>
            <a:r>
              <a:rPr lang="en-US" altLang="es-MX"/>
              <a:t>: CYK Algorithm</a:t>
            </a:r>
          </a:p>
        </p:txBody>
      </p:sp>
      <p:sp>
        <p:nvSpPr>
          <p:cNvPr id="29699" name="Text Box 3">
            <a:extLst>
              <a:ext uri="{FF2B5EF4-FFF2-40B4-BE49-F238E27FC236}">
                <a16:creationId xmlns:a16="http://schemas.microsoft.com/office/drawing/2014/main" id="{ADA5B381-43F3-4D70-A060-37E5188E1463}"/>
              </a:ext>
            </a:extLst>
          </p:cNvPr>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Grammar: </a:t>
            </a:r>
            <a:r>
              <a:rPr lang="en-US" altLang="es-MX">
                <a:solidFill>
                  <a:srgbClr val="996600"/>
                </a:solidFill>
              </a:rPr>
              <a:t>S -&gt; AB, A -&gt; BC | a, B -&gt; AC | b, C -&gt; a | b</a:t>
            </a:r>
          </a:p>
          <a:p>
            <a:r>
              <a:rPr lang="en-US" altLang="es-MX"/>
              <a:t>			String w = ababa</a:t>
            </a:r>
          </a:p>
        </p:txBody>
      </p:sp>
      <p:sp>
        <p:nvSpPr>
          <p:cNvPr id="29700" name="Text Box 4">
            <a:extLst>
              <a:ext uri="{FF2B5EF4-FFF2-40B4-BE49-F238E27FC236}">
                <a16:creationId xmlns:a16="http://schemas.microsoft.com/office/drawing/2014/main" id="{9A1B9C5C-0E2E-499C-968E-379971F950D2}"/>
              </a:ext>
            </a:extLst>
          </p:cNvPr>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MX" altLang="es-MX"/>
          </a:p>
        </p:txBody>
      </p:sp>
      <p:sp>
        <p:nvSpPr>
          <p:cNvPr id="29701" name="Text Box 5">
            <a:extLst>
              <a:ext uri="{FF2B5EF4-FFF2-40B4-BE49-F238E27FC236}">
                <a16:creationId xmlns:a16="http://schemas.microsoft.com/office/drawing/2014/main" id="{6D6E1C90-6991-4392-B125-E56F2F2D3F27}"/>
              </a:ext>
            </a:extLst>
          </p:cNvPr>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11</a:t>
            </a:r>
            <a:r>
              <a:rPr lang="en-US" altLang="es-MX"/>
              <a:t>={A,C}    X</a:t>
            </a:r>
            <a:r>
              <a:rPr lang="en-US" altLang="es-MX" baseline="-25000"/>
              <a:t>22</a:t>
            </a:r>
            <a:r>
              <a:rPr lang="en-US" altLang="es-MX"/>
              <a:t>={B,C}    X</a:t>
            </a:r>
            <a:r>
              <a:rPr lang="en-US" altLang="es-MX" baseline="-25000"/>
              <a:t>33</a:t>
            </a:r>
            <a:r>
              <a:rPr lang="en-US" altLang="es-MX"/>
              <a:t>={A,C}    X</a:t>
            </a:r>
            <a:r>
              <a:rPr lang="en-US" altLang="es-MX" baseline="-25000"/>
              <a:t>44</a:t>
            </a:r>
            <a:r>
              <a:rPr lang="en-US" altLang="es-MX"/>
              <a:t>={B,C}    X</a:t>
            </a:r>
            <a:r>
              <a:rPr lang="en-US" altLang="es-MX" baseline="-25000"/>
              <a:t>55</a:t>
            </a:r>
            <a:r>
              <a:rPr lang="en-US" altLang="es-MX"/>
              <a:t>={A,C}</a:t>
            </a:r>
          </a:p>
        </p:txBody>
      </p:sp>
      <p:sp>
        <p:nvSpPr>
          <p:cNvPr id="29702" name="Text Box 6">
            <a:extLst>
              <a:ext uri="{FF2B5EF4-FFF2-40B4-BE49-F238E27FC236}">
                <a16:creationId xmlns:a16="http://schemas.microsoft.com/office/drawing/2014/main" id="{5CFB9A55-3A33-457F-B2C9-E8468C51E65A}"/>
              </a:ext>
            </a:extLst>
          </p:cNvPr>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12</a:t>
            </a:r>
            <a:r>
              <a:rPr lang="en-US" altLang="es-MX"/>
              <a:t>={B,S}</a:t>
            </a:r>
          </a:p>
        </p:txBody>
      </p:sp>
      <p:sp>
        <p:nvSpPr>
          <p:cNvPr id="29703" name="Text Box 7">
            <a:extLst>
              <a:ext uri="{FF2B5EF4-FFF2-40B4-BE49-F238E27FC236}">
                <a16:creationId xmlns:a16="http://schemas.microsoft.com/office/drawing/2014/main" id="{41E1E433-A72C-419B-8D6F-C532E140D2F0}"/>
              </a:ext>
            </a:extLst>
          </p:cNvPr>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23</a:t>
            </a:r>
            <a:r>
              <a:rPr lang="en-US" altLang="es-MX"/>
              <a:t>={A}      X</a:t>
            </a:r>
            <a:r>
              <a:rPr lang="en-US" altLang="es-MX" baseline="-25000"/>
              <a:t>34</a:t>
            </a:r>
            <a:r>
              <a:rPr lang="en-US" altLang="es-MX"/>
              <a:t>={B,S}     X</a:t>
            </a:r>
            <a:r>
              <a:rPr lang="en-US" altLang="es-MX" baseline="-25000"/>
              <a:t>45</a:t>
            </a:r>
            <a:r>
              <a:rPr lang="en-US" altLang="es-MX"/>
              <a:t>={A}</a:t>
            </a:r>
          </a:p>
        </p:txBody>
      </p:sp>
      <p:sp>
        <p:nvSpPr>
          <p:cNvPr id="29704" name="Text Box 8">
            <a:extLst>
              <a:ext uri="{FF2B5EF4-FFF2-40B4-BE49-F238E27FC236}">
                <a16:creationId xmlns:a16="http://schemas.microsoft.com/office/drawing/2014/main" id="{F1ED1375-4EB8-4F61-994E-C9838B36BDBD}"/>
              </a:ext>
            </a:extLst>
          </p:cNvPr>
          <p:cNvSpPr txBox="1">
            <a:spLocks noChangeArrowheads="1"/>
          </p:cNvSpPr>
          <p:nvPr/>
        </p:nvSpPr>
        <p:spPr bwMode="auto">
          <a:xfrm>
            <a:off x="152400" y="3581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13</a:t>
            </a:r>
            <a:r>
              <a:rPr lang="en-US" altLang="es-MX"/>
              <a:t>={A}</a:t>
            </a:r>
          </a:p>
        </p:txBody>
      </p:sp>
      <p:sp>
        <p:nvSpPr>
          <p:cNvPr id="29708" name="Text Box 12">
            <a:extLst>
              <a:ext uri="{FF2B5EF4-FFF2-40B4-BE49-F238E27FC236}">
                <a16:creationId xmlns:a16="http://schemas.microsoft.com/office/drawing/2014/main" id="{FF70D3E3-B038-433D-A63F-1A7D97F886C2}"/>
              </a:ext>
            </a:extLst>
          </p:cNvPr>
          <p:cNvSpPr txBox="1">
            <a:spLocks noChangeArrowheads="1"/>
          </p:cNvSpPr>
          <p:nvPr/>
        </p:nvSpPr>
        <p:spPr bwMode="auto">
          <a:xfrm>
            <a:off x="1905000" y="3581400"/>
            <a:ext cx="301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24</a:t>
            </a:r>
            <a:r>
              <a:rPr lang="en-US" altLang="es-MX"/>
              <a:t>={B,S}    X</a:t>
            </a:r>
            <a:r>
              <a:rPr lang="en-US" altLang="es-MX" baseline="-25000"/>
              <a:t>35</a:t>
            </a:r>
            <a:r>
              <a:rPr lang="en-US" altLang="es-MX"/>
              <a:t>={A}</a:t>
            </a:r>
          </a:p>
        </p:txBody>
      </p:sp>
      <p:sp>
        <p:nvSpPr>
          <p:cNvPr id="29709" name="Text Box 13">
            <a:extLst>
              <a:ext uri="{FF2B5EF4-FFF2-40B4-BE49-F238E27FC236}">
                <a16:creationId xmlns:a16="http://schemas.microsoft.com/office/drawing/2014/main" id="{B32246AA-00A7-4B13-AF12-A593237F6FED}"/>
              </a:ext>
            </a:extLst>
          </p:cNvPr>
          <p:cNvSpPr txBox="1">
            <a:spLocks noChangeArrowheads="1"/>
          </p:cNvSpPr>
          <p:nvPr/>
        </p:nvSpPr>
        <p:spPr bwMode="auto">
          <a:xfrm>
            <a:off x="152400" y="28956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14</a:t>
            </a:r>
            <a:r>
              <a:rPr lang="en-US" altLang="es-MX"/>
              <a:t>={B,S}</a:t>
            </a:r>
          </a:p>
        </p:txBody>
      </p:sp>
      <p:grpSp>
        <p:nvGrpSpPr>
          <p:cNvPr id="29712" name="Group 16">
            <a:extLst>
              <a:ext uri="{FF2B5EF4-FFF2-40B4-BE49-F238E27FC236}">
                <a16:creationId xmlns:a16="http://schemas.microsoft.com/office/drawing/2014/main" id="{A79EAD2F-EB67-44B9-A51E-2A3BE4FA17C5}"/>
              </a:ext>
            </a:extLst>
          </p:cNvPr>
          <p:cNvGrpSpPr>
            <a:grpSpLocks/>
          </p:cNvGrpSpPr>
          <p:nvPr/>
        </p:nvGrpSpPr>
        <p:grpSpPr bwMode="auto">
          <a:xfrm>
            <a:off x="1143000" y="3276600"/>
            <a:ext cx="1676400" cy="1828800"/>
            <a:chOff x="720" y="2064"/>
            <a:chExt cx="1056" cy="1152"/>
          </a:xfrm>
        </p:grpSpPr>
        <p:sp>
          <p:nvSpPr>
            <p:cNvPr id="29710" name="Line 14">
              <a:extLst>
                <a:ext uri="{FF2B5EF4-FFF2-40B4-BE49-F238E27FC236}">
                  <a16:creationId xmlns:a16="http://schemas.microsoft.com/office/drawing/2014/main" id="{4179BAEE-E397-42D1-8C44-F294F7C12E63}"/>
                </a:ext>
              </a:extLst>
            </p:cNvPr>
            <p:cNvSpPr>
              <a:spLocks noChangeShapeType="1"/>
            </p:cNvSpPr>
            <p:nvPr/>
          </p:nvSpPr>
          <p:spPr bwMode="auto">
            <a:xfrm flipV="1">
              <a:off x="720" y="2064"/>
              <a:ext cx="144" cy="115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9711" name="Line 15">
              <a:extLst>
                <a:ext uri="{FF2B5EF4-FFF2-40B4-BE49-F238E27FC236}">
                  <a16:creationId xmlns:a16="http://schemas.microsoft.com/office/drawing/2014/main" id="{E25A3E1F-F0CD-4E28-8664-ABFB49D99D71}"/>
                </a:ext>
              </a:extLst>
            </p:cNvPr>
            <p:cNvSpPr>
              <a:spLocks noChangeShapeType="1"/>
            </p:cNvSpPr>
            <p:nvPr/>
          </p:nvSpPr>
          <p:spPr bwMode="auto">
            <a:xfrm flipH="1" flipV="1">
              <a:off x="912" y="2112"/>
              <a:ext cx="864" cy="144"/>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grpSp>
        <p:nvGrpSpPr>
          <p:cNvPr id="29715" name="Group 19">
            <a:extLst>
              <a:ext uri="{FF2B5EF4-FFF2-40B4-BE49-F238E27FC236}">
                <a16:creationId xmlns:a16="http://schemas.microsoft.com/office/drawing/2014/main" id="{F13FEE12-7814-4983-853B-96365CBA51EE}"/>
              </a:ext>
            </a:extLst>
          </p:cNvPr>
          <p:cNvGrpSpPr>
            <a:grpSpLocks/>
          </p:cNvGrpSpPr>
          <p:nvPr/>
        </p:nvGrpSpPr>
        <p:grpSpPr bwMode="auto">
          <a:xfrm>
            <a:off x="1066800" y="3276600"/>
            <a:ext cx="5562600" cy="1828800"/>
            <a:chOff x="672" y="2064"/>
            <a:chExt cx="3504" cy="1152"/>
          </a:xfrm>
        </p:grpSpPr>
        <p:sp>
          <p:nvSpPr>
            <p:cNvPr id="29713" name="Line 17">
              <a:extLst>
                <a:ext uri="{FF2B5EF4-FFF2-40B4-BE49-F238E27FC236}">
                  <a16:creationId xmlns:a16="http://schemas.microsoft.com/office/drawing/2014/main" id="{9075103E-5F19-4FE1-9539-4E279D20ACBC}"/>
                </a:ext>
              </a:extLst>
            </p:cNvPr>
            <p:cNvSpPr>
              <a:spLocks noChangeShapeType="1"/>
            </p:cNvSpPr>
            <p:nvPr/>
          </p:nvSpPr>
          <p:spPr bwMode="auto">
            <a:xfrm flipV="1">
              <a:off x="672" y="2064"/>
              <a:ext cx="0" cy="192"/>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9714" name="Line 18">
              <a:extLst>
                <a:ext uri="{FF2B5EF4-FFF2-40B4-BE49-F238E27FC236}">
                  <a16:creationId xmlns:a16="http://schemas.microsoft.com/office/drawing/2014/main" id="{1F46F0F3-D2D8-49B0-993A-5E11C311BE86}"/>
                </a:ext>
              </a:extLst>
            </p:cNvPr>
            <p:cNvSpPr>
              <a:spLocks noChangeShapeType="1"/>
            </p:cNvSpPr>
            <p:nvPr/>
          </p:nvSpPr>
          <p:spPr bwMode="auto">
            <a:xfrm flipH="1" flipV="1">
              <a:off x="720" y="2112"/>
              <a:ext cx="3456" cy="1104"/>
            </a:xfrm>
            <a:prstGeom prst="line">
              <a:avLst/>
            </a:prstGeom>
            <a:noFill/>
            <a:ln w="25400">
              <a:solidFill>
                <a:srgbClr val="33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97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9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número de diapositiva 4">
            <a:extLst>
              <a:ext uri="{FF2B5EF4-FFF2-40B4-BE49-F238E27FC236}">
                <a16:creationId xmlns:a16="http://schemas.microsoft.com/office/drawing/2014/main" id="{E0F520F1-4903-4440-BA71-3FD2BEBF694A}"/>
              </a:ext>
            </a:extLst>
          </p:cNvPr>
          <p:cNvSpPr>
            <a:spLocks noGrp="1"/>
          </p:cNvSpPr>
          <p:nvPr>
            <p:ph type="sldNum" sz="quarter" idx="12"/>
          </p:nvPr>
        </p:nvSpPr>
        <p:spPr/>
        <p:txBody>
          <a:bodyPr/>
          <a:lstStyle/>
          <a:p>
            <a:fld id="{60D96CB2-6639-44EA-B999-B8D07EAC5077}" type="slidenum">
              <a:rPr lang="en-US" altLang="es-MX"/>
              <a:pPr/>
              <a:t>26</a:t>
            </a:fld>
            <a:endParaRPr lang="en-US" altLang="es-MX"/>
          </a:p>
        </p:txBody>
      </p:sp>
      <p:sp>
        <p:nvSpPr>
          <p:cNvPr id="31746" name="Rectangle 2">
            <a:extLst>
              <a:ext uri="{FF2B5EF4-FFF2-40B4-BE49-F238E27FC236}">
                <a16:creationId xmlns:a16="http://schemas.microsoft.com/office/drawing/2014/main" id="{AEA153D2-422C-42FE-8B76-9C764B4B27FC}"/>
              </a:ext>
            </a:extLst>
          </p:cNvPr>
          <p:cNvSpPr>
            <a:spLocks noGrp="1" noChangeArrowheads="1"/>
          </p:cNvSpPr>
          <p:nvPr>
            <p:ph type="title"/>
          </p:nvPr>
        </p:nvSpPr>
        <p:spPr/>
        <p:txBody>
          <a:bodyPr/>
          <a:lstStyle/>
          <a:p>
            <a:r>
              <a:rPr lang="en-US" altLang="es-MX">
                <a:solidFill>
                  <a:srgbClr val="33CC33"/>
                </a:solidFill>
              </a:rPr>
              <a:t>Example</a:t>
            </a:r>
            <a:r>
              <a:rPr lang="en-US" altLang="es-MX"/>
              <a:t>: CYK Algorithm</a:t>
            </a:r>
          </a:p>
        </p:txBody>
      </p:sp>
      <p:sp>
        <p:nvSpPr>
          <p:cNvPr id="31747" name="Text Box 3">
            <a:extLst>
              <a:ext uri="{FF2B5EF4-FFF2-40B4-BE49-F238E27FC236}">
                <a16:creationId xmlns:a16="http://schemas.microsoft.com/office/drawing/2014/main" id="{6CE2B9AD-A744-432C-B16F-C1207A205C7E}"/>
              </a:ext>
            </a:extLst>
          </p:cNvPr>
          <p:cNvSpPr txBox="1">
            <a:spLocks noChangeArrowheads="1"/>
          </p:cNvSpPr>
          <p:nvPr/>
        </p:nvSpPr>
        <p:spPr bwMode="auto">
          <a:xfrm>
            <a:off x="762000" y="1752600"/>
            <a:ext cx="767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Grammar: </a:t>
            </a:r>
            <a:r>
              <a:rPr lang="en-US" altLang="es-MX">
                <a:solidFill>
                  <a:srgbClr val="996600"/>
                </a:solidFill>
              </a:rPr>
              <a:t>S -&gt; AB, A -&gt; BC | a, B -&gt; AC | b, C -&gt; a | b</a:t>
            </a:r>
          </a:p>
          <a:p>
            <a:r>
              <a:rPr lang="en-US" altLang="es-MX"/>
              <a:t>			String w = ababa</a:t>
            </a:r>
          </a:p>
        </p:txBody>
      </p:sp>
      <p:sp>
        <p:nvSpPr>
          <p:cNvPr id="31748" name="Text Box 4">
            <a:extLst>
              <a:ext uri="{FF2B5EF4-FFF2-40B4-BE49-F238E27FC236}">
                <a16:creationId xmlns:a16="http://schemas.microsoft.com/office/drawing/2014/main" id="{15A57811-BDB4-4A98-BCFB-24DAD771A473}"/>
              </a:ext>
            </a:extLst>
          </p:cNvPr>
          <p:cNvSpPr txBox="1">
            <a:spLocks noChangeArrowheads="1"/>
          </p:cNvSpPr>
          <p:nvPr/>
        </p:nvSpPr>
        <p:spPr bwMode="auto">
          <a:xfrm>
            <a:off x="8747125" y="9477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s-MX" altLang="es-MX"/>
          </a:p>
        </p:txBody>
      </p:sp>
      <p:sp>
        <p:nvSpPr>
          <p:cNvPr id="31749" name="Text Box 5">
            <a:extLst>
              <a:ext uri="{FF2B5EF4-FFF2-40B4-BE49-F238E27FC236}">
                <a16:creationId xmlns:a16="http://schemas.microsoft.com/office/drawing/2014/main" id="{28487E14-EC17-47ED-BDB1-7CE2B59CD8D5}"/>
              </a:ext>
            </a:extLst>
          </p:cNvPr>
          <p:cNvSpPr txBox="1">
            <a:spLocks noChangeArrowheads="1"/>
          </p:cNvSpPr>
          <p:nvPr/>
        </p:nvSpPr>
        <p:spPr bwMode="auto">
          <a:xfrm>
            <a:off x="152400" y="5105400"/>
            <a:ext cx="855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11</a:t>
            </a:r>
            <a:r>
              <a:rPr lang="en-US" altLang="es-MX"/>
              <a:t>={A,C}    X</a:t>
            </a:r>
            <a:r>
              <a:rPr lang="en-US" altLang="es-MX" baseline="-25000"/>
              <a:t>22</a:t>
            </a:r>
            <a:r>
              <a:rPr lang="en-US" altLang="es-MX"/>
              <a:t>={B,C}    X</a:t>
            </a:r>
            <a:r>
              <a:rPr lang="en-US" altLang="es-MX" baseline="-25000"/>
              <a:t>33</a:t>
            </a:r>
            <a:r>
              <a:rPr lang="en-US" altLang="es-MX"/>
              <a:t>={A,C}    X</a:t>
            </a:r>
            <a:r>
              <a:rPr lang="en-US" altLang="es-MX" baseline="-25000"/>
              <a:t>44</a:t>
            </a:r>
            <a:r>
              <a:rPr lang="en-US" altLang="es-MX"/>
              <a:t>={B,C}    X</a:t>
            </a:r>
            <a:r>
              <a:rPr lang="en-US" altLang="es-MX" baseline="-25000"/>
              <a:t>55</a:t>
            </a:r>
            <a:r>
              <a:rPr lang="en-US" altLang="es-MX"/>
              <a:t>={A,C}</a:t>
            </a:r>
          </a:p>
        </p:txBody>
      </p:sp>
      <p:sp>
        <p:nvSpPr>
          <p:cNvPr id="31750" name="Text Box 6">
            <a:extLst>
              <a:ext uri="{FF2B5EF4-FFF2-40B4-BE49-F238E27FC236}">
                <a16:creationId xmlns:a16="http://schemas.microsoft.com/office/drawing/2014/main" id="{E09F9046-0529-425D-8E9B-2AED057CFAA2}"/>
              </a:ext>
            </a:extLst>
          </p:cNvPr>
          <p:cNvSpPr txBox="1">
            <a:spLocks noChangeArrowheads="1"/>
          </p:cNvSpPr>
          <p:nvPr/>
        </p:nvSpPr>
        <p:spPr bwMode="auto">
          <a:xfrm>
            <a:off x="152400" y="43434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12</a:t>
            </a:r>
            <a:r>
              <a:rPr lang="en-US" altLang="es-MX"/>
              <a:t>={B,S}</a:t>
            </a:r>
          </a:p>
        </p:txBody>
      </p:sp>
      <p:sp>
        <p:nvSpPr>
          <p:cNvPr id="31751" name="Text Box 7">
            <a:extLst>
              <a:ext uri="{FF2B5EF4-FFF2-40B4-BE49-F238E27FC236}">
                <a16:creationId xmlns:a16="http://schemas.microsoft.com/office/drawing/2014/main" id="{3C628780-9DAB-40CA-A572-998845134C22}"/>
              </a:ext>
            </a:extLst>
          </p:cNvPr>
          <p:cNvSpPr txBox="1">
            <a:spLocks noChangeArrowheads="1"/>
          </p:cNvSpPr>
          <p:nvPr/>
        </p:nvSpPr>
        <p:spPr bwMode="auto">
          <a:xfrm>
            <a:off x="1905000" y="4343400"/>
            <a:ext cx="4776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23</a:t>
            </a:r>
            <a:r>
              <a:rPr lang="en-US" altLang="es-MX"/>
              <a:t>={A}      X</a:t>
            </a:r>
            <a:r>
              <a:rPr lang="en-US" altLang="es-MX" baseline="-25000"/>
              <a:t>34</a:t>
            </a:r>
            <a:r>
              <a:rPr lang="en-US" altLang="es-MX"/>
              <a:t>={B,S}     X</a:t>
            </a:r>
            <a:r>
              <a:rPr lang="en-US" altLang="es-MX" baseline="-25000"/>
              <a:t>45</a:t>
            </a:r>
            <a:r>
              <a:rPr lang="en-US" altLang="es-MX"/>
              <a:t>={A}</a:t>
            </a:r>
          </a:p>
        </p:txBody>
      </p:sp>
      <p:sp>
        <p:nvSpPr>
          <p:cNvPr id="31752" name="Text Box 8">
            <a:extLst>
              <a:ext uri="{FF2B5EF4-FFF2-40B4-BE49-F238E27FC236}">
                <a16:creationId xmlns:a16="http://schemas.microsoft.com/office/drawing/2014/main" id="{0202B549-7603-44F9-A8F2-2A54A373491D}"/>
              </a:ext>
            </a:extLst>
          </p:cNvPr>
          <p:cNvSpPr txBox="1">
            <a:spLocks noChangeArrowheads="1"/>
          </p:cNvSpPr>
          <p:nvPr/>
        </p:nvSpPr>
        <p:spPr bwMode="auto">
          <a:xfrm>
            <a:off x="152400" y="35814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13</a:t>
            </a:r>
            <a:r>
              <a:rPr lang="en-US" altLang="es-MX"/>
              <a:t>={A}</a:t>
            </a:r>
          </a:p>
        </p:txBody>
      </p:sp>
      <p:sp>
        <p:nvSpPr>
          <p:cNvPr id="31753" name="Text Box 9">
            <a:extLst>
              <a:ext uri="{FF2B5EF4-FFF2-40B4-BE49-F238E27FC236}">
                <a16:creationId xmlns:a16="http://schemas.microsoft.com/office/drawing/2014/main" id="{17814661-3A8E-4ADE-9BF9-9CD688DB460A}"/>
              </a:ext>
            </a:extLst>
          </p:cNvPr>
          <p:cNvSpPr txBox="1">
            <a:spLocks noChangeArrowheads="1"/>
          </p:cNvSpPr>
          <p:nvPr/>
        </p:nvSpPr>
        <p:spPr bwMode="auto">
          <a:xfrm>
            <a:off x="1905000" y="3581400"/>
            <a:ext cx="301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24</a:t>
            </a:r>
            <a:r>
              <a:rPr lang="en-US" altLang="es-MX"/>
              <a:t>={B,S}    X</a:t>
            </a:r>
            <a:r>
              <a:rPr lang="en-US" altLang="es-MX" baseline="-25000"/>
              <a:t>35</a:t>
            </a:r>
            <a:r>
              <a:rPr lang="en-US" altLang="es-MX"/>
              <a:t>={A}</a:t>
            </a:r>
          </a:p>
        </p:txBody>
      </p:sp>
      <p:sp>
        <p:nvSpPr>
          <p:cNvPr id="31754" name="Text Box 10">
            <a:extLst>
              <a:ext uri="{FF2B5EF4-FFF2-40B4-BE49-F238E27FC236}">
                <a16:creationId xmlns:a16="http://schemas.microsoft.com/office/drawing/2014/main" id="{94758E1C-AE00-49B1-9BF2-CCEA90F0F807}"/>
              </a:ext>
            </a:extLst>
          </p:cNvPr>
          <p:cNvSpPr txBox="1">
            <a:spLocks noChangeArrowheads="1"/>
          </p:cNvSpPr>
          <p:nvPr/>
        </p:nvSpPr>
        <p:spPr bwMode="auto">
          <a:xfrm>
            <a:off x="152400" y="2895600"/>
            <a:ext cx="153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14</a:t>
            </a:r>
            <a:r>
              <a:rPr lang="en-US" altLang="es-MX"/>
              <a:t>={B,S}</a:t>
            </a:r>
          </a:p>
        </p:txBody>
      </p:sp>
      <p:sp>
        <p:nvSpPr>
          <p:cNvPr id="31761" name="Text Box 17">
            <a:extLst>
              <a:ext uri="{FF2B5EF4-FFF2-40B4-BE49-F238E27FC236}">
                <a16:creationId xmlns:a16="http://schemas.microsoft.com/office/drawing/2014/main" id="{AE0532A2-6C88-4C94-AADA-FF8B9E47524F}"/>
              </a:ext>
            </a:extLst>
          </p:cNvPr>
          <p:cNvSpPr txBox="1">
            <a:spLocks noChangeArrowheads="1"/>
          </p:cNvSpPr>
          <p:nvPr/>
        </p:nvSpPr>
        <p:spPr bwMode="auto">
          <a:xfrm>
            <a:off x="1981200" y="28956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25</a:t>
            </a:r>
            <a:r>
              <a:rPr lang="en-US" altLang="es-MX"/>
              <a:t>={A}</a:t>
            </a:r>
          </a:p>
        </p:txBody>
      </p:sp>
      <p:sp>
        <p:nvSpPr>
          <p:cNvPr id="31762" name="Text Box 18">
            <a:extLst>
              <a:ext uri="{FF2B5EF4-FFF2-40B4-BE49-F238E27FC236}">
                <a16:creationId xmlns:a16="http://schemas.microsoft.com/office/drawing/2014/main" id="{7DA248D1-E2AF-4FF0-9C7F-B3231B2CA3B9}"/>
              </a:ext>
            </a:extLst>
          </p:cNvPr>
          <p:cNvSpPr txBox="1">
            <a:spLocks noChangeArrowheads="1"/>
          </p:cNvSpPr>
          <p:nvPr/>
        </p:nvSpPr>
        <p:spPr bwMode="auto">
          <a:xfrm>
            <a:off x="228600" y="2209800"/>
            <a:ext cx="127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r>
              <a:rPr lang="en-US" altLang="es-MX" baseline="-25000"/>
              <a:t>15</a:t>
            </a:r>
            <a:r>
              <a:rPr lang="en-US" altLang="es-MX"/>
              <a:t>={A}</a:t>
            </a:r>
          </a:p>
        </p:txBody>
      </p:sp>
      <p:grpSp>
        <p:nvGrpSpPr>
          <p:cNvPr id="31765" name="Group 21">
            <a:extLst>
              <a:ext uri="{FF2B5EF4-FFF2-40B4-BE49-F238E27FC236}">
                <a16:creationId xmlns:a16="http://schemas.microsoft.com/office/drawing/2014/main" id="{07B97660-4A9C-4B1A-A246-72A4F2FEC5E4}"/>
              </a:ext>
            </a:extLst>
          </p:cNvPr>
          <p:cNvGrpSpPr>
            <a:grpSpLocks/>
          </p:cNvGrpSpPr>
          <p:nvPr/>
        </p:nvGrpSpPr>
        <p:grpSpPr bwMode="auto">
          <a:xfrm>
            <a:off x="1066800" y="2590800"/>
            <a:ext cx="7315200" cy="2514600"/>
            <a:chOff x="672" y="1632"/>
            <a:chExt cx="4608" cy="1584"/>
          </a:xfrm>
        </p:grpSpPr>
        <p:sp>
          <p:nvSpPr>
            <p:cNvPr id="31763" name="Line 19">
              <a:extLst>
                <a:ext uri="{FF2B5EF4-FFF2-40B4-BE49-F238E27FC236}">
                  <a16:creationId xmlns:a16="http://schemas.microsoft.com/office/drawing/2014/main" id="{13DFA5EE-46CC-4C8E-803C-FAC97F929BC8}"/>
                </a:ext>
              </a:extLst>
            </p:cNvPr>
            <p:cNvSpPr>
              <a:spLocks noChangeShapeType="1"/>
            </p:cNvSpPr>
            <p:nvPr/>
          </p:nvSpPr>
          <p:spPr bwMode="auto">
            <a:xfrm flipV="1">
              <a:off x="672" y="1632"/>
              <a:ext cx="48" cy="192"/>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31764" name="Line 20">
              <a:extLst>
                <a:ext uri="{FF2B5EF4-FFF2-40B4-BE49-F238E27FC236}">
                  <a16:creationId xmlns:a16="http://schemas.microsoft.com/office/drawing/2014/main" id="{98A2938D-F935-41BE-8C0D-81B95EFEAEE1}"/>
                </a:ext>
              </a:extLst>
            </p:cNvPr>
            <p:cNvSpPr>
              <a:spLocks noChangeShapeType="1"/>
            </p:cNvSpPr>
            <p:nvPr/>
          </p:nvSpPr>
          <p:spPr bwMode="auto">
            <a:xfrm flipH="1" flipV="1">
              <a:off x="768" y="1680"/>
              <a:ext cx="4512" cy="1536"/>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6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7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1" grpId="0" autoUpdateAnimBg="0"/>
      <p:bldP spid="3176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2099018D-1BE8-4D7C-A7C3-2A917A886B49}"/>
              </a:ext>
            </a:extLst>
          </p:cNvPr>
          <p:cNvSpPr>
            <a:spLocks noGrp="1"/>
          </p:cNvSpPr>
          <p:nvPr>
            <p:ph type="sldNum" sz="quarter" idx="12"/>
          </p:nvPr>
        </p:nvSpPr>
        <p:spPr/>
        <p:txBody>
          <a:bodyPr/>
          <a:lstStyle/>
          <a:p>
            <a:fld id="{217ABF9F-5489-4195-83ED-64BE67C8CF15}" type="slidenum">
              <a:rPr lang="en-US" altLang="es-MX"/>
              <a:pPr/>
              <a:t>27</a:t>
            </a:fld>
            <a:endParaRPr lang="en-US" altLang="es-MX"/>
          </a:p>
        </p:txBody>
      </p:sp>
      <p:sp>
        <p:nvSpPr>
          <p:cNvPr id="14338" name="Rectangle 2">
            <a:extLst>
              <a:ext uri="{FF2B5EF4-FFF2-40B4-BE49-F238E27FC236}">
                <a16:creationId xmlns:a16="http://schemas.microsoft.com/office/drawing/2014/main" id="{5561A7C0-F61E-4CBC-9303-3EB56DE96A97}"/>
              </a:ext>
            </a:extLst>
          </p:cNvPr>
          <p:cNvSpPr>
            <a:spLocks noGrp="1" noChangeArrowheads="1"/>
          </p:cNvSpPr>
          <p:nvPr>
            <p:ph type="title"/>
          </p:nvPr>
        </p:nvSpPr>
        <p:spPr/>
        <p:txBody>
          <a:bodyPr/>
          <a:lstStyle/>
          <a:p>
            <a:r>
              <a:rPr lang="en-US" altLang="es-MX"/>
              <a:t>Testing Infiniteness</a:t>
            </a:r>
          </a:p>
        </p:txBody>
      </p:sp>
      <p:sp>
        <p:nvSpPr>
          <p:cNvPr id="14339" name="Rectangle 3">
            <a:extLst>
              <a:ext uri="{FF2B5EF4-FFF2-40B4-BE49-F238E27FC236}">
                <a16:creationId xmlns:a16="http://schemas.microsoft.com/office/drawing/2014/main" id="{CF3CEB8E-6245-4282-AD0A-C7EAFB04249A}"/>
              </a:ext>
            </a:extLst>
          </p:cNvPr>
          <p:cNvSpPr>
            <a:spLocks noGrp="1" noChangeArrowheads="1"/>
          </p:cNvSpPr>
          <p:nvPr>
            <p:ph type="body" idx="1"/>
          </p:nvPr>
        </p:nvSpPr>
        <p:spPr/>
        <p:txBody>
          <a:bodyPr/>
          <a:lstStyle/>
          <a:p>
            <a:r>
              <a:rPr lang="en-US" altLang="es-MX"/>
              <a:t>The idea is essentially the same as for regular languages.</a:t>
            </a:r>
          </a:p>
          <a:p>
            <a:r>
              <a:rPr lang="en-US" altLang="es-MX"/>
              <a:t>Use the pumping lemma constant n.</a:t>
            </a:r>
          </a:p>
          <a:p>
            <a:r>
              <a:rPr lang="en-US" altLang="es-MX"/>
              <a:t>If there is a string in the language of length between n and 2n-1, then the language is infinite; otherwise not.</a:t>
            </a:r>
            <a:endParaRPr lang="en-US" altLang="es-MX">
              <a:solidFill>
                <a:srgbClr val="33CC3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99CC2F84-C809-4AF5-AC43-6AF80B316A0A}"/>
              </a:ext>
            </a:extLst>
          </p:cNvPr>
          <p:cNvSpPr>
            <a:spLocks noGrp="1"/>
          </p:cNvSpPr>
          <p:nvPr>
            <p:ph type="sldNum" sz="quarter" idx="12"/>
          </p:nvPr>
        </p:nvSpPr>
        <p:spPr/>
        <p:txBody>
          <a:bodyPr/>
          <a:lstStyle/>
          <a:p>
            <a:fld id="{715EF3AF-5964-4EAA-91CA-E8F3A0CE31C6}" type="slidenum">
              <a:rPr lang="en-US" altLang="es-MX"/>
              <a:pPr/>
              <a:t>28</a:t>
            </a:fld>
            <a:endParaRPr lang="en-US" altLang="es-MX"/>
          </a:p>
        </p:txBody>
      </p:sp>
      <p:sp>
        <p:nvSpPr>
          <p:cNvPr id="33794" name="Rectangle 2">
            <a:extLst>
              <a:ext uri="{FF2B5EF4-FFF2-40B4-BE49-F238E27FC236}">
                <a16:creationId xmlns:a16="http://schemas.microsoft.com/office/drawing/2014/main" id="{689D8AD9-4DBD-49E6-B169-CB5D676C1C42}"/>
              </a:ext>
            </a:extLst>
          </p:cNvPr>
          <p:cNvSpPr>
            <a:spLocks noGrp="1" noChangeArrowheads="1"/>
          </p:cNvSpPr>
          <p:nvPr>
            <p:ph type="title"/>
          </p:nvPr>
        </p:nvSpPr>
        <p:spPr/>
        <p:txBody>
          <a:bodyPr/>
          <a:lstStyle/>
          <a:p>
            <a:r>
              <a:rPr lang="en-US" altLang="es-MX"/>
              <a:t>Closure Properties of CFL’s</a:t>
            </a:r>
          </a:p>
        </p:txBody>
      </p:sp>
      <p:sp>
        <p:nvSpPr>
          <p:cNvPr id="33795" name="Rectangle 3">
            <a:extLst>
              <a:ext uri="{FF2B5EF4-FFF2-40B4-BE49-F238E27FC236}">
                <a16:creationId xmlns:a16="http://schemas.microsoft.com/office/drawing/2014/main" id="{5247F2F6-7F0E-4196-AF1C-96A043E9F101}"/>
              </a:ext>
            </a:extLst>
          </p:cNvPr>
          <p:cNvSpPr>
            <a:spLocks noGrp="1" noChangeArrowheads="1"/>
          </p:cNvSpPr>
          <p:nvPr>
            <p:ph type="body" idx="1"/>
          </p:nvPr>
        </p:nvSpPr>
        <p:spPr/>
        <p:txBody>
          <a:bodyPr/>
          <a:lstStyle/>
          <a:p>
            <a:r>
              <a:rPr lang="en-US" altLang="es-MX"/>
              <a:t>CFL’s are closed under union, concatenation, and Kleene closure.</a:t>
            </a:r>
          </a:p>
          <a:p>
            <a:r>
              <a:rPr lang="en-US" altLang="es-MX"/>
              <a:t>Also, under reversal, homomorphisms and inverse homomorphisms.</a:t>
            </a:r>
          </a:p>
          <a:p>
            <a:r>
              <a:rPr lang="en-US" altLang="es-MX"/>
              <a:t>But not under intersection or difference.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9E07B40-8C93-4394-A7AC-6B1DBE5BEE6B}"/>
              </a:ext>
            </a:extLst>
          </p:cNvPr>
          <p:cNvSpPr>
            <a:spLocks noGrp="1"/>
          </p:cNvSpPr>
          <p:nvPr>
            <p:ph type="sldNum" sz="quarter" idx="12"/>
          </p:nvPr>
        </p:nvSpPr>
        <p:spPr/>
        <p:txBody>
          <a:bodyPr/>
          <a:lstStyle/>
          <a:p>
            <a:fld id="{91A40356-3682-435A-8122-EE2BF9D806BC}" type="slidenum">
              <a:rPr lang="en-US" altLang="es-MX"/>
              <a:pPr/>
              <a:t>29</a:t>
            </a:fld>
            <a:endParaRPr lang="en-US" altLang="es-MX"/>
          </a:p>
        </p:txBody>
      </p:sp>
      <p:sp>
        <p:nvSpPr>
          <p:cNvPr id="35842" name="Rectangle 2">
            <a:extLst>
              <a:ext uri="{FF2B5EF4-FFF2-40B4-BE49-F238E27FC236}">
                <a16:creationId xmlns:a16="http://schemas.microsoft.com/office/drawing/2014/main" id="{8A4B35E5-5B0D-442B-BAEA-F0E483F0FE87}"/>
              </a:ext>
            </a:extLst>
          </p:cNvPr>
          <p:cNvSpPr>
            <a:spLocks noGrp="1" noChangeArrowheads="1"/>
          </p:cNvSpPr>
          <p:nvPr>
            <p:ph type="title"/>
          </p:nvPr>
        </p:nvSpPr>
        <p:spPr/>
        <p:txBody>
          <a:bodyPr/>
          <a:lstStyle/>
          <a:p>
            <a:r>
              <a:rPr lang="en-US" altLang="es-MX"/>
              <a:t>Closure of CFL’s Under Union</a:t>
            </a:r>
          </a:p>
        </p:txBody>
      </p:sp>
      <p:sp>
        <p:nvSpPr>
          <p:cNvPr id="35843" name="Rectangle 3">
            <a:extLst>
              <a:ext uri="{FF2B5EF4-FFF2-40B4-BE49-F238E27FC236}">
                <a16:creationId xmlns:a16="http://schemas.microsoft.com/office/drawing/2014/main" id="{1478196C-85B8-41BE-8366-096C70217B87}"/>
              </a:ext>
            </a:extLst>
          </p:cNvPr>
          <p:cNvSpPr>
            <a:spLocks noGrp="1" noChangeArrowheads="1"/>
          </p:cNvSpPr>
          <p:nvPr>
            <p:ph type="body" idx="1"/>
          </p:nvPr>
        </p:nvSpPr>
        <p:spPr>
          <a:xfrm>
            <a:off x="685800" y="1981200"/>
            <a:ext cx="7772400" cy="4343400"/>
          </a:xfrm>
        </p:spPr>
        <p:txBody>
          <a:bodyPr/>
          <a:lstStyle/>
          <a:p>
            <a:r>
              <a:rPr lang="en-US" altLang="es-MX"/>
              <a:t>Let L and M be CFL’s with grammars G and H, respectively.</a:t>
            </a:r>
          </a:p>
          <a:p>
            <a:r>
              <a:rPr lang="en-US" altLang="es-MX"/>
              <a:t>Assume G and H have no variables in common.</a:t>
            </a:r>
          </a:p>
          <a:p>
            <a:pPr lvl="1"/>
            <a:r>
              <a:rPr lang="en-US" altLang="es-MX"/>
              <a:t>Names of variables do not affect the language.</a:t>
            </a:r>
          </a:p>
          <a:p>
            <a:r>
              <a:rPr lang="en-US" altLang="es-MX"/>
              <a:t>Let S</a:t>
            </a:r>
            <a:r>
              <a:rPr lang="en-US" altLang="es-MX" baseline="-25000"/>
              <a:t>1</a:t>
            </a:r>
            <a:r>
              <a:rPr lang="en-US" altLang="es-MX"/>
              <a:t> and S</a:t>
            </a:r>
            <a:r>
              <a:rPr lang="en-US" altLang="es-MX" baseline="-25000"/>
              <a:t>2</a:t>
            </a:r>
            <a:r>
              <a:rPr lang="en-US" altLang="es-MX"/>
              <a:t> be the start symbols of G and 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CF378181-AC8D-4381-B2D9-73CAAD8EF232}"/>
              </a:ext>
            </a:extLst>
          </p:cNvPr>
          <p:cNvSpPr>
            <a:spLocks noGrp="1"/>
          </p:cNvSpPr>
          <p:nvPr>
            <p:ph type="sldNum" sz="quarter" idx="12"/>
          </p:nvPr>
        </p:nvSpPr>
        <p:spPr/>
        <p:txBody>
          <a:bodyPr/>
          <a:lstStyle/>
          <a:p>
            <a:fld id="{26AD5764-91BB-4D53-9BDF-FC9319A933E7}" type="slidenum">
              <a:rPr lang="en-US" altLang="es-MX"/>
              <a:pPr/>
              <a:t>3</a:t>
            </a:fld>
            <a:endParaRPr lang="en-US" altLang="es-MX"/>
          </a:p>
        </p:txBody>
      </p:sp>
      <p:sp>
        <p:nvSpPr>
          <p:cNvPr id="13314" name="Rectangle 2">
            <a:extLst>
              <a:ext uri="{FF2B5EF4-FFF2-40B4-BE49-F238E27FC236}">
                <a16:creationId xmlns:a16="http://schemas.microsoft.com/office/drawing/2014/main" id="{24892203-218E-4F20-8F03-269203362617}"/>
              </a:ext>
            </a:extLst>
          </p:cNvPr>
          <p:cNvSpPr>
            <a:spLocks noGrp="1" noChangeArrowheads="1"/>
          </p:cNvSpPr>
          <p:nvPr>
            <p:ph type="title"/>
          </p:nvPr>
        </p:nvSpPr>
        <p:spPr/>
        <p:txBody>
          <a:bodyPr/>
          <a:lstStyle/>
          <a:p>
            <a:r>
              <a:rPr lang="en-US" altLang="es-MX"/>
              <a:t>Intuition – (2)</a:t>
            </a:r>
          </a:p>
        </p:txBody>
      </p:sp>
      <p:sp>
        <p:nvSpPr>
          <p:cNvPr id="13315" name="Rectangle 3">
            <a:extLst>
              <a:ext uri="{FF2B5EF4-FFF2-40B4-BE49-F238E27FC236}">
                <a16:creationId xmlns:a16="http://schemas.microsoft.com/office/drawing/2014/main" id="{5A34390B-A65E-4952-A7D1-CF81AB2C951C}"/>
              </a:ext>
            </a:extLst>
          </p:cNvPr>
          <p:cNvSpPr>
            <a:spLocks noGrp="1" noChangeArrowheads="1"/>
          </p:cNvSpPr>
          <p:nvPr>
            <p:ph type="body" idx="1"/>
          </p:nvPr>
        </p:nvSpPr>
        <p:spPr/>
        <p:txBody>
          <a:bodyPr/>
          <a:lstStyle/>
          <a:p>
            <a:r>
              <a:rPr lang="en-US" altLang="es-MX"/>
              <a:t>For CFL’s the situation is a little more complicated.</a:t>
            </a:r>
          </a:p>
          <a:p>
            <a:r>
              <a:rPr lang="en-US" altLang="es-MX"/>
              <a:t>We can always find </a:t>
            </a:r>
            <a:r>
              <a:rPr lang="en-US" altLang="es-MX">
                <a:solidFill>
                  <a:srgbClr val="33CC33"/>
                </a:solidFill>
              </a:rPr>
              <a:t>two</a:t>
            </a:r>
            <a:r>
              <a:rPr lang="en-US" altLang="es-MX"/>
              <a:t> pieces of any sufficiently long string to “pump” in tandem.</a:t>
            </a:r>
          </a:p>
          <a:p>
            <a:pPr lvl="1"/>
            <a:r>
              <a:rPr lang="en-US" altLang="es-MX">
                <a:solidFill>
                  <a:srgbClr val="CC3300"/>
                </a:solidFill>
              </a:rPr>
              <a:t>That is</a:t>
            </a:r>
            <a:r>
              <a:rPr lang="en-US" altLang="es-MX"/>
              <a:t>: if we repeat each of the two pieces the same number of times, we get another string in the language.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774C209-D418-42FF-9594-AF9A04B6C82C}"/>
              </a:ext>
            </a:extLst>
          </p:cNvPr>
          <p:cNvSpPr>
            <a:spLocks noGrp="1"/>
          </p:cNvSpPr>
          <p:nvPr>
            <p:ph type="sldNum" sz="quarter" idx="12"/>
          </p:nvPr>
        </p:nvSpPr>
        <p:spPr/>
        <p:txBody>
          <a:bodyPr/>
          <a:lstStyle/>
          <a:p>
            <a:fld id="{C039FA0B-79F5-4F74-BF31-9FF368A22CDB}" type="slidenum">
              <a:rPr lang="en-US" altLang="es-MX"/>
              <a:pPr/>
              <a:t>30</a:t>
            </a:fld>
            <a:endParaRPr lang="en-US" altLang="es-MX"/>
          </a:p>
        </p:txBody>
      </p:sp>
      <p:sp>
        <p:nvSpPr>
          <p:cNvPr id="37890" name="Rectangle 2">
            <a:extLst>
              <a:ext uri="{FF2B5EF4-FFF2-40B4-BE49-F238E27FC236}">
                <a16:creationId xmlns:a16="http://schemas.microsoft.com/office/drawing/2014/main" id="{18D5FFBC-95A9-4B30-8655-B15BE69AE9D8}"/>
              </a:ext>
            </a:extLst>
          </p:cNvPr>
          <p:cNvSpPr>
            <a:spLocks noGrp="1" noChangeArrowheads="1"/>
          </p:cNvSpPr>
          <p:nvPr>
            <p:ph type="title"/>
          </p:nvPr>
        </p:nvSpPr>
        <p:spPr/>
        <p:txBody>
          <a:bodyPr/>
          <a:lstStyle/>
          <a:p>
            <a:r>
              <a:rPr lang="en-US" altLang="es-MX"/>
              <a:t>Closure Under Union – (2)</a:t>
            </a:r>
          </a:p>
        </p:txBody>
      </p:sp>
      <p:sp>
        <p:nvSpPr>
          <p:cNvPr id="37891" name="Rectangle 3">
            <a:extLst>
              <a:ext uri="{FF2B5EF4-FFF2-40B4-BE49-F238E27FC236}">
                <a16:creationId xmlns:a16="http://schemas.microsoft.com/office/drawing/2014/main" id="{457B1B06-3F37-4EC3-95DC-5348695D5523}"/>
              </a:ext>
            </a:extLst>
          </p:cNvPr>
          <p:cNvSpPr>
            <a:spLocks noGrp="1" noChangeArrowheads="1"/>
          </p:cNvSpPr>
          <p:nvPr>
            <p:ph type="body" idx="1"/>
          </p:nvPr>
        </p:nvSpPr>
        <p:spPr/>
        <p:txBody>
          <a:bodyPr/>
          <a:lstStyle/>
          <a:p>
            <a:r>
              <a:rPr lang="en-US" altLang="es-MX"/>
              <a:t>Form a new grammar for L </a:t>
            </a:r>
            <a:r>
              <a:rPr lang="en-US" altLang="es-MX">
                <a:sym typeface="Symbol" panose="05050102010706020507" pitchFamily="18" charset="2"/>
              </a:rPr>
              <a:t> </a:t>
            </a:r>
            <a:r>
              <a:rPr lang="en-US" altLang="es-MX"/>
              <a:t>M by combining all the symbols and productions of G and H.</a:t>
            </a:r>
          </a:p>
          <a:p>
            <a:r>
              <a:rPr lang="en-US" altLang="es-MX"/>
              <a:t>Then, add a new start symbol S.</a:t>
            </a:r>
          </a:p>
          <a:p>
            <a:r>
              <a:rPr lang="en-US" altLang="es-MX"/>
              <a:t>Add productions S -&gt; S</a:t>
            </a:r>
            <a:r>
              <a:rPr lang="en-US" altLang="es-MX" baseline="-25000"/>
              <a:t>1</a:t>
            </a:r>
            <a:r>
              <a:rPr lang="en-US" altLang="es-MX"/>
              <a:t> | S</a:t>
            </a:r>
            <a:r>
              <a:rPr lang="en-US" altLang="es-MX" baseline="-25000"/>
              <a:t>2</a:t>
            </a:r>
            <a:r>
              <a:rPr lang="en-US" altLang="es-MX"/>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9E7F9FF6-BA52-4C1C-BDF9-4993AC6CD7F7}"/>
              </a:ext>
            </a:extLst>
          </p:cNvPr>
          <p:cNvSpPr>
            <a:spLocks noGrp="1"/>
          </p:cNvSpPr>
          <p:nvPr>
            <p:ph type="sldNum" sz="quarter" idx="12"/>
          </p:nvPr>
        </p:nvSpPr>
        <p:spPr/>
        <p:txBody>
          <a:bodyPr/>
          <a:lstStyle/>
          <a:p>
            <a:fld id="{A2322F91-8798-4F5A-A222-5FE79C7C63DB}" type="slidenum">
              <a:rPr lang="en-US" altLang="es-MX"/>
              <a:pPr/>
              <a:t>31</a:t>
            </a:fld>
            <a:endParaRPr lang="en-US" altLang="es-MX"/>
          </a:p>
        </p:txBody>
      </p:sp>
      <p:sp>
        <p:nvSpPr>
          <p:cNvPr id="39938" name="Rectangle 2">
            <a:extLst>
              <a:ext uri="{FF2B5EF4-FFF2-40B4-BE49-F238E27FC236}">
                <a16:creationId xmlns:a16="http://schemas.microsoft.com/office/drawing/2014/main" id="{9827DB4D-610E-4110-9ED8-C14FCC59362E}"/>
              </a:ext>
            </a:extLst>
          </p:cNvPr>
          <p:cNvSpPr>
            <a:spLocks noGrp="1" noChangeArrowheads="1"/>
          </p:cNvSpPr>
          <p:nvPr>
            <p:ph type="title"/>
          </p:nvPr>
        </p:nvSpPr>
        <p:spPr/>
        <p:txBody>
          <a:bodyPr/>
          <a:lstStyle/>
          <a:p>
            <a:r>
              <a:rPr lang="en-US" altLang="es-MX"/>
              <a:t>Closure Under Union – (3)</a:t>
            </a:r>
          </a:p>
        </p:txBody>
      </p:sp>
      <p:sp>
        <p:nvSpPr>
          <p:cNvPr id="39939" name="Rectangle 3">
            <a:extLst>
              <a:ext uri="{FF2B5EF4-FFF2-40B4-BE49-F238E27FC236}">
                <a16:creationId xmlns:a16="http://schemas.microsoft.com/office/drawing/2014/main" id="{69227903-0754-4152-B3D0-E261ED2A7D92}"/>
              </a:ext>
            </a:extLst>
          </p:cNvPr>
          <p:cNvSpPr>
            <a:spLocks noGrp="1" noChangeArrowheads="1"/>
          </p:cNvSpPr>
          <p:nvPr>
            <p:ph type="body" idx="1"/>
          </p:nvPr>
        </p:nvSpPr>
        <p:spPr/>
        <p:txBody>
          <a:bodyPr/>
          <a:lstStyle/>
          <a:p>
            <a:r>
              <a:rPr lang="en-US" altLang="es-MX"/>
              <a:t>In the new grammar, all derivations start with S.</a:t>
            </a:r>
          </a:p>
          <a:p>
            <a:r>
              <a:rPr lang="en-US" altLang="es-MX"/>
              <a:t>The first step replaces S by either S</a:t>
            </a:r>
            <a:r>
              <a:rPr lang="en-US" altLang="es-MX" baseline="-25000"/>
              <a:t>1</a:t>
            </a:r>
            <a:r>
              <a:rPr lang="en-US" altLang="es-MX"/>
              <a:t> or S</a:t>
            </a:r>
            <a:r>
              <a:rPr lang="en-US" altLang="es-MX" baseline="-25000"/>
              <a:t>2</a:t>
            </a:r>
            <a:r>
              <a:rPr lang="en-US" altLang="es-MX"/>
              <a:t>.</a:t>
            </a:r>
          </a:p>
          <a:p>
            <a:r>
              <a:rPr lang="en-US" altLang="es-MX"/>
              <a:t>In the first case, the result must be a string in L(G) = L, and in the second case a string in L(H) = 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167E2729-7529-4A14-B6C1-1A9B039112C7}"/>
              </a:ext>
            </a:extLst>
          </p:cNvPr>
          <p:cNvSpPr>
            <a:spLocks noGrp="1"/>
          </p:cNvSpPr>
          <p:nvPr>
            <p:ph type="sldNum" sz="quarter" idx="12"/>
          </p:nvPr>
        </p:nvSpPr>
        <p:spPr/>
        <p:txBody>
          <a:bodyPr/>
          <a:lstStyle/>
          <a:p>
            <a:fld id="{A3736B7C-145D-49F1-AE78-A8E340FDE0ED}" type="slidenum">
              <a:rPr lang="en-US" altLang="es-MX"/>
              <a:pPr/>
              <a:t>32</a:t>
            </a:fld>
            <a:endParaRPr lang="en-US" altLang="es-MX"/>
          </a:p>
        </p:txBody>
      </p:sp>
      <p:sp>
        <p:nvSpPr>
          <p:cNvPr id="43010" name="Rectangle 2">
            <a:extLst>
              <a:ext uri="{FF2B5EF4-FFF2-40B4-BE49-F238E27FC236}">
                <a16:creationId xmlns:a16="http://schemas.microsoft.com/office/drawing/2014/main" id="{19082579-9384-458C-8CF2-637B7C596A1F}"/>
              </a:ext>
            </a:extLst>
          </p:cNvPr>
          <p:cNvSpPr>
            <a:spLocks noGrp="1" noChangeArrowheads="1"/>
          </p:cNvSpPr>
          <p:nvPr>
            <p:ph type="title"/>
          </p:nvPr>
        </p:nvSpPr>
        <p:spPr/>
        <p:txBody>
          <a:bodyPr/>
          <a:lstStyle/>
          <a:p>
            <a:r>
              <a:rPr lang="en-US" altLang="es-MX"/>
              <a:t>Closure of CFL’s Under Concatenation</a:t>
            </a:r>
          </a:p>
        </p:txBody>
      </p:sp>
      <p:sp>
        <p:nvSpPr>
          <p:cNvPr id="43011" name="Rectangle 3">
            <a:extLst>
              <a:ext uri="{FF2B5EF4-FFF2-40B4-BE49-F238E27FC236}">
                <a16:creationId xmlns:a16="http://schemas.microsoft.com/office/drawing/2014/main" id="{55E3C21C-06DD-4123-B082-4E3688EDE416}"/>
              </a:ext>
            </a:extLst>
          </p:cNvPr>
          <p:cNvSpPr>
            <a:spLocks noGrp="1" noChangeArrowheads="1"/>
          </p:cNvSpPr>
          <p:nvPr>
            <p:ph type="body" idx="1"/>
          </p:nvPr>
        </p:nvSpPr>
        <p:spPr>
          <a:xfrm>
            <a:off x="609600" y="2133600"/>
            <a:ext cx="7772400" cy="4343400"/>
          </a:xfrm>
        </p:spPr>
        <p:txBody>
          <a:bodyPr/>
          <a:lstStyle/>
          <a:p>
            <a:r>
              <a:rPr lang="en-US" altLang="es-MX"/>
              <a:t>Let L and M be CFL’s with grammars G and H, respectively.</a:t>
            </a:r>
          </a:p>
          <a:p>
            <a:r>
              <a:rPr lang="en-US" altLang="es-MX"/>
              <a:t>Assume G and H have no variables in common.</a:t>
            </a:r>
          </a:p>
          <a:p>
            <a:r>
              <a:rPr lang="en-US" altLang="es-MX"/>
              <a:t>Let S</a:t>
            </a:r>
            <a:r>
              <a:rPr lang="en-US" altLang="es-MX" baseline="-25000"/>
              <a:t>1</a:t>
            </a:r>
            <a:r>
              <a:rPr lang="en-US" altLang="es-MX"/>
              <a:t> and S</a:t>
            </a:r>
            <a:r>
              <a:rPr lang="en-US" altLang="es-MX" baseline="-25000"/>
              <a:t>2</a:t>
            </a:r>
            <a:r>
              <a:rPr lang="en-US" altLang="es-MX"/>
              <a:t> be the start symbols of G and 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065FADD0-4DD7-4D42-882F-4B4CEEDC26F6}"/>
              </a:ext>
            </a:extLst>
          </p:cNvPr>
          <p:cNvSpPr>
            <a:spLocks noGrp="1"/>
          </p:cNvSpPr>
          <p:nvPr>
            <p:ph type="sldNum" sz="quarter" idx="12"/>
          </p:nvPr>
        </p:nvSpPr>
        <p:spPr/>
        <p:txBody>
          <a:bodyPr/>
          <a:lstStyle/>
          <a:p>
            <a:fld id="{27FC995D-519B-424D-A58A-0527EBFC2FFA}" type="slidenum">
              <a:rPr lang="en-US" altLang="es-MX"/>
              <a:pPr/>
              <a:t>33</a:t>
            </a:fld>
            <a:endParaRPr lang="en-US" altLang="es-MX"/>
          </a:p>
        </p:txBody>
      </p:sp>
      <p:sp>
        <p:nvSpPr>
          <p:cNvPr id="45058" name="Rectangle 2">
            <a:extLst>
              <a:ext uri="{FF2B5EF4-FFF2-40B4-BE49-F238E27FC236}">
                <a16:creationId xmlns:a16="http://schemas.microsoft.com/office/drawing/2014/main" id="{ACCC8394-0907-482E-A2E0-F2EA8BA7F2F8}"/>
              </a:ext>
            </a:extLst>
          </p:cNvPr>
          <p:cNvSpPr>
            <a:spLocks noGrp="1" noChangeArrowheads="1"/>
          </p:cNvSpPr>
          <p:nvPr>
            <p:ph type="title"/>
          </p:nvPr>
        </p:nvSpPr>
        <p:spPr>
          <a:xfrm>
            <a:off x="0" y="609600"/>
            <a:ext cx="9144000" cy="1143000"/>
          </a:xfrm>
        </p:spPr>
        <p:txBody>
          <a:bodyPr/>
          <a:lstStyle/>
          <a:p>
            <a:r>
              <a:rPr lang="en-US" altLang="es-MX"/>
              <a:t>Closure Under Concatenation – (2)</a:t>
            </a:r>
          </a:p>
        </p:txBody>
      </p:sp>
      <p:sp>
        <p:nvSpPr>
          <p:cNvPr id="45059" name="Rectangle 3">
            <a:extLst>
              <a:ext uri="{FF2B5EF4-FFF2-40B4-BE49-F238E27FC236}">
                <a16:creationId xmlns:a16="http://schemas.microsoft.com/office/drawing/2014/main" id="{325DB9D5-4D6E-4BDE-B4EF-FC9695B44F2D}"/>
              </a:ext>
            </a:extLst>
          </p:cNvPr>
          <p:cNvSpPr>
            <a:spLocks noGrp="1" noChangeArrowheads="1"/>
          </p:cNvSpPr>
          <p:nvPr>
            <p:ph type="body" idx="1"/>
          </p:nvPr>
        </p:nvSpPr>
        <p:spPr/>
        <p:txBody>
          <a:bodyPr/>
          <a:lstStyle/>
          <a:p>
            <a:r>
              <a:rPr lang="en-US" altLang="es-MX"/>
              <a:t>Form a new grammar for LM by starting with all symbols and productions of G and H.</a:t>
            </a:r>
          </a:p>
          <a:p>
            <a:r>
              <a:rPr lang="en-US" altLang="es-MX"/>
              <a:t>Add a new start symbol S.</a:t>
            </a:r>
          </a:p>
          <a:p>
            <a:r>
              <a:rPr lang="en-US" altLang="es-MX"/>
              <a:t>Add production S -&gt; S</a:t>
            </a:r>
            <a:r>
              <a:rPr lang="en-US" altLang="es-MX" baseline="-25000"/>
              <a:t>1</a:t>
            </a:r>
            <a:r>
              <a:rPr lang="en-US" altLang="es-MX"/>
              <a:t>S</a:t>
            </a:r>
            <a:r>
              <a:rPr lang="en-US" altLang="es-MX" baseline="-25000"/>
              <a:t>2</a:t>
            </a:r>
            <a:r>
              <a:rPr lang="en-US" altLang="es-MX"/>
              <a:t>.</a:t>
            </a:r>
          </a:p>
          <a:p>
            <a:r>
              <a:rPr lang="en-US" altLang="es-MX"/>
              <a:t>Every derivation from S results in a string in L followed by one in 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FAEB809F-A2FE-4BC5-B265-0A9833921661}"/>
              </a:ext>
            </a:extLst>
          </p:cNvPr>
          <p:cNvSpPr>
            <a:spLocks noGrp="1"/>
          </p:cNvSpPr>
          <p:nvPr>
            <p:ph type="sldNum" sz="quarter" idx="12"/>
          </p:nvPr>
        </p:nvSpPr>
        <p:spPr/>
        <p:txBody>
          <a:bodyPr/>
          <a:lstStyle/>
          <a:p>
            <a:fld id="{DCF67FE1-546C-4A70-A725-623BDE087FF6}" type="slidenum">
              <a:rPr lang="en-US" altLang="es-MX"/>
              <a:pPr/>
              <a:t>34</a:t>
            </a:fld>
            <a:endParaRPr lang="en-US" altLang="es-MX"/>
          </a:p>
        </p:txBody>
      </p:sp>
      <p:sp>
        <p:nvSpPr>
          <p:cNvPr id="47106" name="Rectangle 2">
            <a:extLst>
              <a:ext uri="{FF2B5EF4-FFF2-40B4-BE49-F238E27FC236}">
                <a16:creationId xmlns:a16="http://schemas.microsoft.com/office/drawing/2014/main" id="{12FA3755-A94F-4153-A4F4-464EF45201EA}"/>
              </a:ext>
            </a:extLst>
          </p:cNvPr>
          <p:cNvSpPr>
            <a:spLocks noGrp="1" noChangeArrowheads="1"/>
          </p:cNvSpPr>
          <p:nvPr>
            <p:ph type="title"/>
          </p:nvPr>
        </p:nvSpPr>
        <p:spPr/>
        <p:txBody>
          <a:bodyPr/>
          <a:lstStyle/>
          <a:p>
            <a:r>
              <a:rPr lang="en-US" altLang="es-MX"/>
              <a:t>Closure Under Star</a:t>
            </a:r>
          </a:p>
        </p:txBody>
      </p:sp>
      <p:sp>
        <p:nvSpPr>
          <p:cNvPr id="47107" name="Rectangle 3">
            <a:extLst>
              <a:ext uri="{FF2B5EF4-FFF2-40B4-BE49-F238E27FC236}">
                <a16:creationId xmlns:a16="http://schemas.microsoft.com/office/drawing/2014/main" id="{83229964-25F4-4D7E-BFBA-41203ABD45C6}"/>
              </a:ext>
            </a:extLst>
          </p:cNvPr>
          <p:cNvSpPr>
            <a:spLocks noGrp="1" noChangeArrowheads="1"/>
          </p:cNvSpPr>
          <p:nvPr>
            <p:ph type="body" idx="1"/>
          </p:nvPr>
        </p:nvSpPr>
        <p:spPr>
          <a:xfrm>
            <a:off x="304800" y="1981200"/>
            <a:ext cx="8610600" cy="4114800"/>
          </a:xfrm>
        </p:spPr>
        <p:txBody>
          <a:bodyPr/>
          <a:lstStyle/>
          <a:p>
            <a:r>
              <a:rPr lang="en-US" altLang="es-MX"/>
              <a:t>Let L have grammar G, with start symbol S</a:t>
            </a:r>
            <a:r>
              <a:rPr lang="en-US" altLang="es-MX" baseline="-25000"/>
              <a:t>1</a:t>
            </a:r>
            <a:r>
              <a:rPr lang="en-US" altLang="es-MX"/>
              <a:t>.</a:t>
            </a:r>
          </a:p>
          <a:p>
            <a:r>
              <a:rPr lang="en-US" altLang="es-MX"/>
              <a:t>Form a new grammar for L* by introducing to G a new start symbol S and the productions S -&gt; S</a:t>
            </a:r>
            <a:r>
              <a:rPr lang="en-US" altLang="es-MX" baseline="-25000"/>
              <a:t>1</a:t>
            </a:r>
            <a:r>
              <a:rPr lang="en-US" altLang="es-MX"/>
              <a:t>S | </a:t>
            </a:r>
            <a:r>
              <a:rPr lang="en-US" altLang="es-MX">
                <a:latin typeface="Lucida Sans Unicode" panose="020B0602030504020204" pitchFamily="34" charset="0"/>
              </a:rPr>
              <a:t>ε</a:t>
            </a:r>
            <a:r>
              <a:rPr lang="en-US" altLang="es-MX"/>
              <a:t>.</a:t>
            </a:r>
          </a:p>
          <a:p>
            <a:r>
              <a:rPr lang="en-US" altLang="es-MX"/>
              <a:t>A rightmost derivation from S generates a sequence of zero or more S</a:t>
            </a:r>
            <a:r>
              <a:rPr lang="en-US" altLang="es-MX" baseline="-25000"/>
              <a:t>1</a:t>
            </a:r>
            <a:r>
              <a:rPr lang="en-US" altLang="es-MX"/>
              <a:t>’s, each of which generates some string in 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2F69D0B4-96F3-414C-B459-131B9B7C29A8}"/>
              </a:ext>
            </a:extLst>
          </p:cNvPr>
          <p:cNvSpPr>
            <a:spLocks noGrp="1"/>
          </p:cNvSpPr>
          <p:nvPr>
            <p:ph type="sldNum" sz="quarter" idx="12"/>
          </p:nvPr>
        </p:nvSpPr>
        <p:spPr/>
        <p:txBody>
          <a:bodyPr/>
          <a:lstStyle/>
          <a:p>
            <a:fld id="{5421D97F-7713-4A7B-9AC6-ECB9C5FB12D9}" type="slidenum">
              <a:rPr lang="en-US" altLang="es-MX"/>
              <a:pPr/>
              <a:t>35</a:t>
            </a:fld>
            <a:endParaRPr lang="en-US" altLang="es-MX"/>
          </a:p>
        </p:txBody>
      </p:sp>
      <p:sp>
        <p:nvSpPr>
          <p:cNvPr id="49154" name="Rectangle 2">
            <a:extLst>
              <a:ext uri="{FF2B5EF4-FFF2-40B4-BE49-F238E27FC236}">
                <a16:creationId xmlns:a16="http://schemas.microsoft.com/office/drawing/2014/main" id="{92C3C6DA-D604-4303-9F4F-2E0B7B9413E3}"/>
              </a:ext>
            </a:extLst>
          </p:cNvPr>
          <p:cNvSpPr>
            <a:spLocks noGrp="1" noChangeArrowheads="1"/>
          </p:cNvSpPr>
          <p:nvPr>
            <p:ph type="title"/>
          </p:nvPr>
        </p:nvSpPr>
        <p:spPr/>
        <p:txBody>
          <a:bodyPr/>
          <a:lstStyle/>
          <a:p>
            <a:r>
              <a:rPr lang="en-US" altLang="es-MX"/>
              <a:t>Closure of CFL’s Under Reversal</a:t>
            </a:r>
          </a:p>
        </p:txBody>
      </p:sp>
      <p:sp>
        <p:nvSpPr>
          <p:cNvPr id="49155" name="Rectangle 3">
            <a:extLst>
              <a:ext uri="{FF2B5EF4-FFF2-40B4-BE49-F238E27FC236}">
                <a16:creationId xmlns:a16="http://schemas.microsoft.com/office/drawing/2014/main" id="{B0640A0B-5614-4236-9FB5-1E56BC8760EA}"/>
              </a:ext>
            </a:extLst>
          </p:cNvPr>
          <p:cNvSpPr>
            <a:spLocks noGrp="1" noChangeArrowheads="1"/>
          </p:cNvSpPr>
          <p:nvPr>
            <p:ph type="body" idx="1"/>
          </p:nvPr>
        </p:nvSpPr>
        <p:spPr>
          <a:xfrm>
            <a:off x="685800" y="2209800"/>
            <a:ext cx="7772400" cy="3657600"/>
          </a:xfrm>
        </p:spPr>
        <p:txBody>
          <a:bodyPr/>
          <a:lstStyle/>
          <a:p>
            <a:r>
              <a:rPr lang="en-US" altLang="es-MX"/>
              <a:t>If L is a CFL with grammar G, form a grammar for L</a:t>
            </a:r>
            <a:r>
              <a:rPr lang="en-US" altLang="es-MX" baseline="30000"/>
              <a:t>R</a:t>
            </a:r>
            <a:r>
              <a:rPr lang="en-US" altLang="es-MX"/>
              <a:t> by reversing the body of every production.</a:t>
            </a:r>
          </a:p>
          <a:p>
            <a:r>
              <a:rPr lang="en-US" altLang="es-MX">
                <a:solidFill>
                  <a:srgbClr val="33CC33"/>
                </a:solidFill>
              </a:rPr>
              <a:t>Example</a:t>
            </a:r>
            <a:r>
              <a:rPr lang="en-US" altLang="es-MX"/>
              <a:t>: Let G have S -&gt; 0S1 | 01.</a:t>
            </a:r>
          </a:p>
          <a:p>
            <a:r>
              <a:rPr lang="en-US" altLang="es-MX"/>
              <a:t>The reversal of L(G) has grammar       S -&gt; 1S0 | 10.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24B07196-9F82-4834-A860-86F24FE8927B}"/>
              </a:ext>
            </a:extLst>
          </p:cNvPr>
          <p:cNvSpPr>
            <a:spLocks noGrp="1"/>
          </p:cNvSpPr>
          <p:nvPr>
            <p:ph type="sldNum" sz="quarter" idx="12"/>
          </p:nvPr>
        </p:nvSpPr>
        <p:spPr/>
        <p:txBody>
          <a:bodyPr/>
          <a:lstStyle/>
          <a:p>
            <a:fld id="{2AA9D7AE-C7A3-4D10-8AC9-0579524BC45A}" type="slidenum">
              <a:rPr lang="en-US" altLang="es-MX"/>
              <a:pPr/>
              <a:t>36</a:t>
            </a:fld>
            <a:endParaRPr lang="en-US" altLang="es-MX"/>
          </a:p>
        </p:txBody>
      </p:sp>
      <p:sp>
        <p:nvSpPr>
          <p:cNvPr id="51202" name="Rectangle 2">
            <a:extLst>
              <a:ext uri="{FF2B5EF4-FFF2-40B4-BE49-F238E27FC236}">
                <a16:creationId xmlns:a16="http://schemas.microsoft.com/office/drawing/2014/main" id="{6F4DFF48-055E-4AA1-A2C7-A3A36C5AFE0C}"/>
              </a:ext>
            </a:extLst>
          </p:cNvPr>
          <p:cNvSpPr>
            <a:spLocks noGrp="1" noChangeArrowheads="1"/>
          </p:cNvSpPr>
          <p:nvPr>
            <p:ph type="title"/>
          </p:nvPr>
        </p:nvSpPr>
        <p:spPr/>
        <p:txBody>
          <a:bodyPr/>
          <a:lstStyle/>
          <a:p>
            <a:r>
              <a:rPr lang="en-US" altLang="es-MX"/>
              <a:t>Closure of CFL’s Under Homomorphism</a:t>
            </a:r>
          </a:p>
        </p:txBody>
      </p:sp>
      <p:sp>
        <p:nvSpPr>
          <p:cNvPr id="51203" name="Rectangle 3">
            <a:extLst>
              <a:ext uri="{FF2B5EF4-FFF2-40B4-BE49-F238E27FC236}">
                <a16:creationId xmlns:a16="http://schemas.microsoft.com/office/drawing/2014/main" id="{5E42E517-0EAF-4836-B1B4-83063E2009CB}"/>
              </a:ext>
            </a:extLst>
          </p:cNvPr>
          <p:cNvSpPr>
            <a:spLocks noGrp="1" noChangeArrowheads="1"/>
          </p:cNvSpPr>
          <p:nvPr>
            <p:ph type="body" idx="1"/>
          </p:nvPr>
        </p:nvSpPr>
        <p:spPr>
          <a:xfrm>
            <a:off x="685800" y="2362200"/>
            <a:ext cx="7772400" cy="3733800"/>
          </a:xfrm>
        </p:spPr>
        <p:txBody>
          <a:bodyPr/>
          <a:lstStyle/>
          <a:p>
            <a:r>
              <a:rPr lang="en-US" altLang="es-MX"/>
              <a:t>Let L be a CFL with grammar G.</a:t>
            </a:r>
          </a:p>
          <a:p>
            <a:r>
              <a:rPr lang="en-US" altLang="es-MX"/>
              <a:t>Let h be a homomorphism on the terminal symbols of G.</a:t>
            </a:r>
          </a:p>
          <a:p>
            <a:r>
              <a:rPr lang="en-US" altLang="es-MX"/>
              <a:t>Construct a grammar for h(L) by replacing each terminal symbol </a:t>
            </a:r>
            <a:r>
              <a:rPr lang="en-US" altLang="es-MX" i="1"/>
              <a:t>a</a:t>
            </a:r>
            <a:r>
              <a:rPr lang="en-US" altLang="es-MX"/>
              <a:t>  by h(a).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81941C49-AF25-4D22-BA8A-417AE56E0ECB}"/>
              </a:ext>
            </a:extLst>
          </p:cNvPr>
          <p:cNvSpPr>
            <a:spLocks noGrp="1"/>
          </p:cNvSpPr>
          <p:nvPr>
            <p:ph type="sldNum" sz="quarter" idx="12"/>
          </p:nvPr>
        </p:nvSpPr>
        <p:spPr/>
        <p:txBody>
          <a:bodyPr/>
          <a:lstStyle/>
          <a:p>
            <a:fld id="{55DDB905-1BEB-4102-8ADB-72EA737ECCA5}" type="slidenum">
              <a:rPr lang="en-US" altLang="es-MX"/>
              <a:pPr/>
              <a:t>37</a:t>
            </a:fld>
            <a:endParaRPr lang="en-US" altLang="es-MX"/>
          </a:p>
        </p:txBody>
      </p:sp>
      <p:sp>
        <p:nvSpPr>
          <p:cNvPr id="52226" name="Rectangle 2">
            <a:extLst>
              <a:ext uri="{FF2B5EF4-FFF2-40B4-BE49-F238E27FC236}">
                <a16:creationId xmlns:a16="http://schemas.microsoft.com/office/drawing/2014/main" id="{1166870E-10BF-4F23-988B-E9DA4B5EE779}"/>
              </a:ext>
            </a:extLst>
          </p:cNvPr>
          <p:cNvSpPr>
            <a:spLocks noGrp="1" noChangeArrowheads="1"/>
          </p:cNvSpPr>
          <p:nvPr>
            <p:ph type="title"/>
          </p:nvPr>
        </p:nvSpPr>
        <p:spPr/>
        <p:txBody>
          <a:bodyPr/>
          <a:lstStyle/>
          <a:p>
            <a:r>
              <a:rPr lang="en-US" altLang="es-MX">
                <a:solidFill>
                  <a:srgbClr val="33CC33"/>
                </a:solidFill>
              </a:rPr>
              <a:t>Example</a:t>
            </a:r>
            <a:r>
              <a:rPr lang="en-US" altLang="es-MX"/>
              <a:t>: Closure Under Homomorphism</a:t>
            </a:r>
          </a:p>
        </p:txBody>
      </p:sp>
      <p:sp>
        <p:nvSpPr>
          <p:cNvPr id="52227" name="Rectangle 3">
            <a:extLst>
              <a:ext uri="{FF2B5EF4-FFF2-40B4-BE49-F238E27FC236}">
                <a16:creationId xmlns:a16="http://schemas.microsoft.com/office/drawing/2014/main" id="{51359CE2-3BBF-4EF4-82F4-00B6D883A5B6}"/>
              </a:ext>
            </a:extLst>
          </p:cNvPr>
          <p:cNvSpPr>
            <a:spLocks noGrp="1" noChangeArrowheads="1"/>
          </p:cNvSpPr>
          <p:nvPr>
            <p:ph type="body" idx="1"/>
          </p:nvPr>
        </p:nvSpPr>
        <p:spPr>
          <a:xfrm>
            <a:off x="762000" y="2514600"/>
            <a:ext cx="7772400" cy="3352800"/>
          </a:xfrm>
        </p:spPr>
        <p:txBody>
          <a:bodyPr/>
          <a:lstStyle/>
          <a:p>
            <a:r>
              <a:rPr lang="en-US" altLang="es-MX"/>
              <a:t>G has productions S -&gt; 0S1 | 01.</a:t>
            </a:r>
          </a:p>
          <a:p>
            <a:r>
              <a:rPr lang="en-US" altLang="es-MX"/>
              <a:t>h is defined by h(0) = ab, h(1) = </a:t>
            </a:r>
            <a:r>
              <a:rPr lang="en-US" altLang="es-MX">
                <a:latin typeface="Lucida Sans Unicode" panose="020B0602030504020204" pitchFamily="34" charset="0"/>
              </a:rPr>
              <a:t>ε</a:t>
            </a:r>
            <a:r>
              <a:rPr lang="en-US" altLang="es-MX"/>
              <a:t>.</a:t>
            </a:r>
          </a:p>
          <a:p>
            <a:r>
              <a:rPr lang="en-US" altLang="es-MX"/>
              <a:t>h(L(G)) has the grammar with productions S -&gt; abS | ab.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6480A7E0-1A82-49ED-B91F-73787978650C}"/>
              </a:ext>
            </a:extLst>
          </p:cNvPr>
          <p:cNvSpPr>
            <a:spLocks noGrp="1"/>
          </p:cNvSpPr>
          <p:nvPr>
            <p:ph type="sldNum" sz="quarter" idx="12"/>
          </p:nvPr>
        </p:nvSpPr>
        <p:spPr/>
        <p:txBody>
          <a:bodyPr/>
          <a:lstStyle/>
          <a:p>
            <a:fld id="{38F2D392-C84F-4E81-B43C-5C72C085AADF}" type="slidenum">
              <a:rPr lang="en-US" altLang="es-MX"/>
              <a:pPr/>
              <a:t>38</a:t>
            </a:fld>
            <a:endParaRPr lang="en-US" altLang="es-MX"/>
          </a:p>
        </p:txBody>
      </p:sp>
      <p:sp>
        <p:nvSpPr>
          <p:cNvPr id="55298" name="Rectangle 2">
            <a:extLst>
              <a:ext uri="{FF2B5EF4-FFF2-40B4-BE49-F238E27FC236}">
                <a16:creationId xmlns:a16="http://schemas.microsoft.com/office/drawing/2014/main" id="{DA0D4342-DBDB-4DE0-8899-F2E7A7B8F8CA}"/>
              </a:ext>
            </a:extLst>
          </p:cNvPr>
          <p:cNvSpPr>
            <a:spLocks noGrp="1" noChangeArrowheads="1"/>
          </p:cNvSpPr>
          <p:nvPr>
            <p:ph type="title"/>
          </p:nvPr>
        </p:nvSpPr>
        <p:spPr>
          <a:xfrm>
            <a:off x="685800" y="381000"/>
            <a:ext cx="7772400" cy="1143000"/>
          </a:xfrm>
        </p:spPr>
        <p:txBody>
          <a:bodyPr/>
          <a:lstStyle/>
          <a:p>
            <a:r>
              <a:rPr lang="en-US" altLang="es-MX"/>
              <a:t>Closure of CFL’s Under Inverse Homomorphism</a:t>
            </a:r>
          </a:p>
        </p:txBody>
      </p:sp>
      <p:sp>
        <p:nvSpPr>
          <p:cNvPr id="55299" name="Rectangle 3">
            <a:extLst>
              <a:ext uri="{FF2B5EF4-FFF2-40B4-BE49-F238E27FC236}">
                <a16:creationId xmlns:a16="http://schemas.microsoft.com/office/drawing/2014/main" id="{ECE8F3C3-1E48-4C5F-99E0-62EDFF22CB60}"/>
              </a:ext>
            </a:extLst>
          </p:cNvPr>
          <p:cNvSpPr>
            <a:spLocks noGrp="1" noChangeArrowheads="1"/>
          </p:cNvSpPr>
          <p:nvPr>
            <p:ph type="body" idx="1"/>
          </p:nvPr>
        </p:nvSpPr>
        <p:spPr>
          <a:xfrm>
            <a:off x="685800" y="1981200"/>
            <a:ext cx="7772400" cy="4419600"/>
          </a:xfrm>
        </p:spPr>
        <p:txBody>
          <a:bodyPr/>
          <a:lstStyle/>
          <a:p>
            <a:r>
              <a:rPr lang="en-US" altLang="es-MX"/>
              <a:t>Here, grammars don’t help us, but a PDA construction serves nicely.</a:t>
            </a:r>
          </a:p>
          <a:p>
            <a:r>
              <a:rPr lang="en-US" altLang="es-MX"/>
              <a:t>Let L = L(P) for some PDA P.</a:t>
            </a:r>
          </a:p>
          <a:p>
            <a:r>
              <a:rPr lang="en-US" altLang="es-MX"/>
              <a:t>Construct PDA P’ to accept h</a:t>
            </a:r>
            <a:r>
              <a:rPr lang="en-US" altLang="es-MX" baseline="30000"/>
              <a:t>-1</a:t>
            </a:r>
            <a:r>
              <a:rPr lang="en-US" altLang="es-MX"/>
              <a:t>(L).</a:t>
            </a:r>
          </a:p>
          <a:p>
            <a:r>
              <a:rPr lang="en-US" altLang="es-MX"/>
              <a:t>P’ simulates P, but keeps, as one component of a two-component state a buffer that holds the result of applying h to one input symbol.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2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2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número de diapositiva 4">
            <a:extLst>
              <a:ext uri="{FF2B5EF4-FFF2-40B4-BE49-F238E27FC236}">
                <a16:creationId xmlns:a16="http://schemas.microsoft.com/office/drawing/2014/main" id="{9FF44A51-8038-42EE-BA65-E74278461295}"/>
              </a:ext>
            </a:extLst>
          </p:cNvPr>
          <p:cNvSpPr>
            <a:spLocks noGrp="1"/>
          </p:cNvSpPr>
          <p:nvPr>
            <p:ph type="sldNum" sz="quarter" idx="12"/>
          </p:nvPr>
        </p:nvSpPr>
        <p:spPr/>
        <p:txBody>
          <a:bodyPr/>
          <a:lstStyle/>
          <a:p>
            <a:fld id="{A632ED91-2BBF-462D-9D22-D7129F6BBB42}" type="slidenum">
              <a:rPr lang="en-US" altLang="es-MX"/>
              <a:pPr/>
              <a:t>39</a:t>
            </a:fld>
            <a:endParaRPr lang="en-US" altLang="es-MX"/>
          </a:p>
        </p:txBody>
      </p:sp>
      <p:sp>
        <p:nvSpPr>
          <p:cNvPr id="56322" name="Rectangle 2">
            <a:extLst>
              <a:ext uri="{FF2B5EF4-FFF2-40B4-BE49-F238E27FC236}">
                <a16:creationId xmlns:a16="http://schemas.microsoft.com/office/drawing/2014/main" id="{610BBB00-5BB7-4F5E-B964-06759E9C88DC}"/>
              </a:ext>
            </a:extLst>
          </p:cNvPr>
          <p:cNvSpPr>
            <a:spLocks noGrp="1" noChangeArrowheads="1"/>
          </p:cNvSpPr>
          <p:nvPr>
            <p:ph type="title"/>
          </p:nvPr>
        </p:nvSpPr>
        <p:spPr/>
        <p:txBody>
          <a:bodyPr/>
          <a:lstStyle/>
          <a:p>
            <a:r>
              <a:rPr lang="en-US" altLang="es-MX"/>
              <a:t>Architecture of P’</a:t>
            </a:r>
          </a:p>
        </p:txBody>
      </p:sp>
      <p:sp>
        <p:nvSpPr>
          <p:cNvPr id="56323" name="Rectangle 3">
            <a:extLst>
              <a:ext uri="{FF2B5EF4-FFF2-40B4-BE49-F238E27FC236}">
                <a16:creationId xmlns:a16="http://schemas.microsoft.com/office/drawing/2014/main" id="{F97C3ED1-3ED3-43C3-823C-376B9D036A48}"/>
              </a:ext>
            </a:extLst>
          </p:cNvPr>
          <p:cNvSpPr>
            <a:spLocks noChangeArrowheads="1"/>
          </p:cNvSpPr>
          <p:nvPr/>
        </p:nvSpPr>
        <p:spPr bwMode="auto">
          <a:xfrm>
            <a:off x="3200400" y="3276600"/>
            <a:ext cx="1828800" cy="1447800"/>
          </a:xfrm>
          <a:prstGeom prst="rect">
            <a:avLst/>
          </a:prstGeom>
          <a:solidFill>
            <a:srgbClr val="FF99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6324" name="Rectangle 4">
            <a:extLst>
              <a:ext uri="{FF2B5EF4-FFF2-40B4-BE49-F238E27FC236}">
                <a16:creationId xmlns:a16="http://schemas.microsoft.com/office/drawing/2014/main" id="{0C808D3E-455F-4F22-910D-74971CE1C8AB}"/>
              </a:ext>
            </a:extLst>
          </p:cNvPr>
          <p:cNvSpPr>
            <a:spLocks noChangeArrowheads="1"/>
          </p:cNvSpPr>
          <p:nvPr/>
        </p:nvSpPr>
        <p:spPr bwMode="auto">
          <a:xfrm>
            <a:off x="3505200" y="3429000"/>
            <a:ext cx="1219200" cy="533400"/>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a:t>Buffer</a:t>
            </a:r>
          </a:p>
        </p:txBody>
      </p:sp>
      <p:sp>
        <p:nvSpPr>
          <p:cNvPr id="56326" name="Rectangle 6">
            <a:extLst>
              <a:ext uri="{FF2B5EF4-FFF2-40B4-BE49-F238E27FC236}">
                <a16:creationId xmlns:a16="http://schemas.microsoft.com/office/drawing/2014/main" id="{7F66ECC8-9EA2-4C0E-A6B8-5CF10CD97CB7}"/>
              </a:ext>
            </a:extLst>
          </p:cNvPr>
          <p:cNvSpPr>
            <a:spLocks noChangeArrowheads="1"/>
          </p:cNvSpPr>
          <p:nvPr/>
        </p:nvSpPr>
        <p:spPr bwMode="auto">
          <a:xfrm>
            <a:off x="3352800" y="4038600"/>
            <a:ext cx="1524000" cy="533400"/>
          </a:xfrm>
          <a:prstGeom prst="rect">
            <a:avLst/>
          </a:prstGeom>
          <a:solidFill>
            <a:srgbClr val="FFFF99">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a:t>State of P</a:t>
            </a:r>
          </a:p>
        </p:txBody>
      </p:sp>
      <p:sp>
        <p:nvSpPr>
          <p:cNvPr id="56327" name="Rectangle 7">
            <a:extLst>
              <a:ext uri="{FF2B5EF4-FFF2-40B4-BE49-F238E27FC236}">
                <a16:creationId xmlns:a16="http://schemas.microsoft.com/office/drawing/2014/main" id="{4F0B8105-0100-48C0-ABCC-4D4F59E4296E}"/>
              </a:ext>
            </a:extLst>
          </p:cNvPr>
          <p:cNvSpPr>
            <a:spLocks noChangeArrowheads="1"/>
          </p:cNvSpPr>
          <p:nvPr/>
        </p:nvSpPr>
        <p:spPr bwMode="auto">
          <a:xfrm>
            <a:off x="3886200" y="5181600"/>
            <a:ext cx="457200" cy="129540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56328" name="Text Box 8">
            <a:extLst>
              <a:ext uri="{FF2B5EF4-FFF2-40B4-BE49-F238E27FC236}">
                <a16:creationId xmlns:a16="http://schemas.microsoft.com/office/drawing/2014/main" id="{7B0C6ED7-4D56-4570-9176-E655D26090FD}"/>
              </a:ext>
            </a:extLst>
          </p:cNvPr>
          <p:cNvSpPr txBox="1">
            <a:spLocks noChangeArrowheads="1"/>
          </p:cNvSpPr>
          <p:nvPr/>
        </p:nvSpPr>
        <p:spPr bwMode="auto">
          <a:xfrm>
            <a:off x="2574925" y="2243138"/>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Input:  0 0 1 1</a:t>
            </a:r>
          </a:p>
        </p:txBody>
      </p:sp>
      <p:grpSp>
        <p:nvGrpSpPr>
          <p:cNvPr id="56331" name="Group 11">
            <a:extLst>
              <a:ext uri="{FF2B5EF4-FFF2-40B4-BE49-F238E27FC236}">
                <a16:creationId xmlns:a16="http://schemas.microsoft.com/office/drawing/2014/main" id="{208557CE-C25B-4DF2-BD2D-AC99A38C44E1}"/>
              </a:ext>
            </a:extLst>
          </p:cNvPr>
          <p:cNvGrpSpPr>
            <a:grpSpLocks/>
          </p:cNvGrpSpPr>
          <p:nvPr/>
        </p:nvGrpSpPr>
        <p:grpSpPr bwMode="auto">
          <a:xfrm>
            <a:off x="3810000" y="2590800"/>
            <a:ext cx="908050" cy="881063"/>
            <a:chOff x="2400" y="1632"/>
            <a:chExt cx="572" cy="555"/>
          </a:xfrm>
        </p:grpSpPr>
        <p:sp>
          <p:nvSpPr>
            <p:cNvPr id="56329" name="Line 9">
              <a:extLst>
                <a:ext uri="{FF2B5EF4-FFF2-40B4-BE49-F238E27FC236}">
                  <a16:creationId xmlns:a16="http://schemas.microsoft.com/office/drawing/2014/main" id="{4C018558-2226-4654-B6F5-5AC9DA07E675}"/>
                </a:ext>
              </a:extLst>
            </p:cNvPr>
            <p:cNvSpPr>
              <a:spLocks noChangeShapeType="1"/>
            </p:cNvSpPr>
            <p:nvPr/>
          </p:nvSpPr>
          <p:spPr bwMode="auto">
            <a:xfrm>
              <a:off x="2400" y="1659"/>
              <a:ext cx="96" cy="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6330" name="Text Box 10">
              <a:extLst>
                <a:ext uri="{FF2B5EF4-FFF2-40B4-BE49-F238E27FC236}">
                  <a16:creationId xmlns:a16="http://schemas.microsoft.com/office/drawing/2014/main" id="{94C02B24-964C-49A4-9CA8-28B8E1E9E466}"/>
                </a:ext>
              </a:extLst>
            </p:cNvPr>
            <p:cNvSpPr txBox="1">
              <a:spLocks noChangeArrowheads="1"/>
            </p:cNvSpPr>
            <p:nvPr/>
          </p:nvSpPr>
          <p:spPr bwMode="auto">
            <a:xfrm>
              <a:off x="2496" y="1632"/>
              <a:ext cx="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h(0)</a:t>
              </a:r>
            </a:p>
          </p:txBody>
        </p:sp>
      </p:grpSp>
      <p:sp>
        <p:nvSpPr>
          <p:cNvPr id="56332" name="Text Box 12">
            <a:extLst>
              <a:ext uri="{FF2B5EF4-FFF2-40B4-BE49-F238E27FC236}">
                <a16:creationId xmlns:a16="http://schemas.microsoft.com/office/drawing/2014/main" id="{800658AC-4036-4773-9F15-71A21081FEBF}"/>
              </a:ext>
            </a:extLst>
          </p:cNvPr>
          <p:cNvSpPr txBox="1">
            <a:spLocks noChangeArrowheads="1"/>
          </p:cNvSpPr>
          <p:nvPr/>
        </p:nvSpPr>
        <p:spPr bwMode="auto">
          <a:xfrm>
            <a:off x="4860925" y="5367338"/>
            <a:ext cx="909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Stack</a:t>
            </a:r>
          </a:p>
          <a:p>
            <a:r>
              <a:rPr lang="en-US" altLang="es-MX"/>
              <a:t>of P</a:t>
            </a:r>
          </a:p>
        </p:txBody>
      </p:sp>
      <p:sp>
        <p:nvSpPr>
          <p:cNvPr id="56333" name="Line 13">
            <a:extLst>
              <a:ext uri="{FF2B5EF4-FFF2-40B4-BE49-F238E27FC236}">
                <a16:creationId xmlns:a16="http://schemas.microsoft.com/office/drawing/2014/main" id="{AE60BE66-7B4A-4950-AA99-9D7159A1452B}"/>
              </a:ext>
            </a:extLst>
          </p:cNvPr>
          <p:cNvSpPr>
            <a:spLocks noChangeShapeType="1"/>
          </p:cNvSpPr>
          <p:nvPr/>
        </p:nvSpPr>
        <p:spPr bwMode="auto">
          <a:xfrm>
            <a:off x="4114800" y="4724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nvGrpSpPr>
          <p:cNvPr id="56336" name="Group 16">
            <a:extLst>
              <a:ext uri="{FF2B5EF4-FFF2-40B4-BE49-F238E27FC236}">
                <a16:creationId xmlns:a16="http://schemas.microsoft.com/office/drawing/2014/main" id="{1B46BE53-A574-4E19-B4A7-61D01CD5F344}"/>
              </a:ext>
            </a:extLst>
          </p:cNvPr>
          <p:cNvGrpSpPr>
            <a:grpSpLocks/>
          </p:cNvGrpSpPr>
          <p:nvPr/>
        </p:nvGrpSpPr>
        <p:grpSpPr bwMode="auto">
          <a:xfrm>
            <a:off x="4038600" y="3581400"/>
            <a:ext cx="4424363" cy="1187450"/>
            <a:chOff x="2544" y="2256"/>
            <a:chExt cx="2787" cy="748"/>
          </a:xfrm>
        </p:grpSpPr>
        <p:sp>
          <p:nvSpPr>
            <p:cNvPr id="56334" name="Line 14">
              <a:extLst>
                <a:ext uri="{FF2B5EF4-FFF2-40B4-BE49-F238E27FC236}">
                  <a16:creationId xmlns:a16="http://schemas.microsoft.com/office/drawing/2014/main" id="{18EC67BC-0201-4014-BC70-BDDF46FD0CD6}"/>
                </a:ext>
              </a:extLst>
            </p:cNvPr>
            <p:cNvSpPr>
              <a:spLocks noChangeShapeType="1"/>
            </p:cNvSpPr>
            <p:nvPr/>
          </p:nvSpPr>
          <p:spPr bwMode="auto">
            <a:xfrm>
              <a:off x="2544" y="2427"/>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56335" name="Text Box 15">
              <a:extLst>
                <a:ext uri="{FF2B5EF4-FFF2-40B4-BE49-F238E27FC236}">
                  <a16:creationId xmlns:a16="http://schemas.microsoft.com/office/drawing/2014/main" id="{5FD35ECF-CF10-4F0E-921F-1EA1AF54729A}"/>
                </a:ext>
              </a:extLst>
            </p:cNvPr>
            <p:cNvSpPr txBox="1">
              <a:spLocks noChangeArrowheads="1"/>
            </p:cNvSpPr>
            <p:nvPr/>
          </p:nvSpPr>
          <p:spPr bwMode="auto">
            <a:xfrm>
              <a:off x="3504" y="2256"/>
              <a:ext cx="1827"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Read first remaining</a:t>
              </a:r>
            </a:p>
            <a:p>
              <a:r>
                <a:rPr lang="en-US" altLang="es-MX"/>
                <a:t>symbol in buffer as</a:t>
              </a:r>
            </a:p>
            <a:p>
              <a:r>
                <a:rPr lang="en-US" altLang="es-MX"/>
                <a:t>if it were input to 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3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275AF77-6407-4512-9788-0AF07A7A1BD4}"/>
              </a:ext>
            </a:extLst>
          </p:cNvPr>
          <p:cNvSpPr>
            <a:spLocks noGrp="1"/>
          </p:cNvSpPr>
          <p:nvPr>
            <p:ph type="sldNum" sz="quarter" idx="12"/>
          </p:nvPr>
        </p:nvSpPr>
        <p:spPr/>
        <p:txBody>
          <a:bodyPr/>
          <a:lstStyle/>
          <a:p>
            <a:fld id="{EC4EC042-F637-4AC0-942B-BFFEBC87681F}" type="slidenum">
              <a:rPr lang="en-US" altLang="es-MX"/>
              <a:pPr/>
              <a:t>4</a:t>
            </a:fld>
            <a:endParaRPr lang="en-US" altLang="es-MX"/>
          </a:p>
        </p:txBody>
      </p:sp>
      <p:sp>
        <p:nvSpPr>
          <p:cNvPr id="11266" name="Rectangle 2">
            <a:extLst>
              <a:ext uri="{FF2B5EF4-FFF2-40B4-BE49-F238E27FC236}">
                <a16:creationId xmlns:a16="http://schemas.microsoft.com/office/drawing/2014/main" id="{FCAB9D37-B6FF-4CDC-A0ED-05015624B837}"/>
              </a:ext>
            </a:extLst>
          </p:cNvPr>
          <p:cNvSpPr>
            <a:spLocks noGrp="1" noChangeArrowheads="1"/>
          </p:cNvSpPr>
          <p:nvPr>
            <p:ph type="title"/>
          </p:nvPr>
        </p:nvSpPr>
        <p:spPr>
          <a:xfrm>
            <a:off x="0" y="381000"/>
            <a:ext cx="9144000" cy="1143000"/>
          </a:xfrm>
        </p:spPr>
        <p:txBody>
          <a:bodyPr/>
          <a:lstStyle/>
          <a:p>
            <a:r>
              <a:rPr lang="en-US" altLang="es-MX"/>
              <a:t>Statement of the CFL Pumping Lemma</a:t>
            </a:r>
          </a:p>
        </p:txBody>
      </p:sp>
      <p:sp>
        <p:nvSpPr>
          <p:cNvPr id="11267" name="Rectangle 3">
            <a:extLst>
              <a:ext uri="{FF2B5EF4-FFF2-40B4-BE49-F238E27FC236}">
                <a16:creationId xmlns:a16="http://schemas.microsoft.com/office/drawing/2014/main" id="{903F95CE-5F62-493C-9DBE-15E9BD64E9E9}"/>
              </a:ext>
            </a:extLst>
          </p:cNvPr>
          <p:cNvSpPr>
            <a:spLocks noGrp="1" noChangeArrowheads="1"/>
          </p:cNvSpPr>
          <p:nvPr>
            <p:ph type="body" idx="1"/>
          </p:nvPr>
        </p:nvSpPr>
        <p:spPr/>
        <p:txBody>
          <a:bodyPr/>
          <a:lstStyle/>
          <a:p>
            <a:pPr marL="609600" indent="-609600">
              <a:buFont typeface="Monotype Sorts" pitchFamily="2" charset="2"/>
              <a:buNone/>
            </a:pPr>
            <a:r>
              <a:rPr lang="en-US" altLang="es-MX"/>
              <a:t>For every context-free language L</a:t>
            </a:r>
          </a:p>
          <a:p>
            <a:pPr marL="609600" indent="-609600">
              <a:buFont typeface="Monotype Sorts" pitchFamily="2" charset="2"/>
              <a:buNone/>
            </a:pPr>
            <a:r>
              <a:rPr lang="en-US" altLang="es-MX"/>
              <a:t>   There is an integer n, such that</a:t>
            </a:r>
          </a:p>
          <a:p>
            <a:pPr marL="609600" indent="-609600">
              <a:buFont typeface="Monotype Sorts" pitchFamily="2" charset="2"/>
              <a:buNone/>
            </a:pPr>
            <a:r>
              <a:rPr lang="en-US" altLang="es-MX"/>
              <a:t>      For every string z in L of length </a:t>
            </a:r>
            <a:r>
              <a:rPr lang="en-US" altLang="es-MX" u="sng"/>
              <a:t>&gt;</a:t>
            </a:r>
            <a:r>
              <a:rPr lang="en-US" altLang="es-MX"/>
              <a:t> n</a:t>
            </a:r>
          </a:p>
          <a:p>
            <a:pPr marL="609600" indent="-609600">
              <a:buFont typeface="Monotype Sorts" pitchFamily="2" charset="2"/>
              <a:buNone/>
            </a:pPr>
            <a:r>
              <a:rPr lang="en-US" altLang="es-MX"/>
              <a:t>         There exists z = uvwxy such that:</a:t>
            </a:r>
          </a:p>
          <a:p>
            <a:pPr marL="609600" indent="-609600">
              <a:buFont typeface="Monotype Sorts" pitchFamily="2" charset="2"/>
              <a:buAutoNum type="arabicPeriod"/>
            </a:pPr>
            <a:r>
              <a:rPr lang="en-US" altLang="es-MX"/>
              <a:t>|vwx| </a:t>
            </a:r>
            <a:r>
              <a:rPr lang="en-US" altLang="es-MX" u="sng"/>
              <a:t>&lt;</a:t>
            </a:r>
            <a:r>
              <a:rPr lang="en-US" altLang="es-MX"/>
              <a:t> n.</a:t>
            </a:r>
          </a:p>
          <a:p>
            <a:pPr marL="609600" indent="-609600">
              <a:buFont typeface="Monotype Sorts" pitchFamily="2" charset="2"/>
              <a:buAutoNum type="arabicPeriod"/>
            </a:pPr>
            <a:r>
              <a:rPr lang="en-US" altLang="es-MX"/>
              <a:t>|vx| &gt; 0.</a:t>
            </a:r>
          </a:p>
          <a:p>
            <a:pPr marL="609600" indent="-609600">
              <a:buFont typeface="Monotype Sorts" pitchFamily="2" charset="2"/>
              <a:buAutoNum type="arabicPeriod"/>
            </a:pPr>
            <a:r>
              <a:rPr lang="en-US" altLang="es-MX"/>
              <a:t>For all i </a:t>
            </a:r>
            <a:r>
              <a:rPr lang="en-US" altLang="es-MX" u="sng"/>
              <a:t>&gt;</a:t>
            </a:r>
            <a:r>
              <a:rPr lang="en-US" altLang="es-MX"/>
              <a:t> 0, uv</a:t>
            </a:r>
            <a:r>
              <a:rPr lang="en-US" altLang="es-MX" baseline="30000"/>
              <a:t>i</a:t>
            </a:r>
            <a:r>
              <a:rPr lang="en-US" altLang="es-MX"/>
              <a:t>wx</a:t>
            </a:r>
            <a:r>
              <a:rPr lang="en-US" altLang="es-MX" baseline="30000"/>
              <a:t>i</a:t>
            </a:r>
            <a:r>
              <a:rPr lang="en-US" altLang="es-MX"/>
              <a:t>y is in 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2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2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9E43198-82BD-4C59-A093-E89B7D75AF46}"/>
              </a:ext>
            </a:extLst>
          </p:cNvPr>
          <p:cNvSpPr>
            <a:spLocks noGrp="1"/>
          </p:cNvSpPr>
          <p:nvPr>
            <p:ph type="sldNum" sz="quarter" idx="12"/>
          </p:nvPr>
        </p:nvSpPr>
        <p:spPr/>
        <p:txBody>
          <a:bodyPr/>
          <a:lstStyle/>
          <a:p>
            <a:fld id="{90F31E5B-2913-4A99-8CD2-2DFB35336349}" type="slidenum">
              <a:rPr lang="en-US" altLang="es-MX"/>
              <a:pPr/>
              <a:t>40</a:t>
            </a:fld>
            <a:endParaRPr lang="en-US" altLang="es-MX"/>
          </a:p>
        </p:txBody>
      </p:sp>
      <p:sp>
        <p:nvSpPr>
          <p:cNvPr id="59394" name="Rectangle 2">
            <a:extLst>
              <a:ext uri="{FF2B5EF4-FFF2-40B4-BE49-F238E27FC236}">
                <a16:creationId xmlns:a16="http://schemas.microsoft.com/office/drawing/2014/main" id="{BC9D26B9-364B-4874-9BE3-29E256CF9394}"/>
              </a:ext>
            </a:extLst>
          </p:cNvPr>
          <p:cNvSpPr>
            <a:spLocks noGrp="1" noChangeArrowheads="1"/>
          </p:cNvSpPr>
          <p:nvPr>
            <p:ph type="title"/>
          </p:nvPr>
        </p:nvSpPr>
        <p:spPr/>
        <p:txBody>
          <a:bodyPr/>
          <a:lstStyle/>
          <a:p>
            <a:r>
              <a:rPr lang="en-US" altLang="es-MX"/>
              <a:t>Formal Construction of P’</a:t>
            </a:r>
          </a:p>
        </p:txBody>
      </p:sp>
      <p:sp>
        <p:nvSpPr>
          <p:cNvPr id="59395" name="Rectangle 3">
            <a:extLst>
              <a:ext uri="{FF2B5EF4-FFF2-40B4-BE49-F238E27FC236}">
                <a16:creationId xmlns:a16="http://schemas.microsoft.com/office/drawing/2014/main" id="{482491E5-C123-48B8-8654-D29B08A119DA}"/>
              </a:ext>
            </a:extLst>
          </p:cNvPr>
          <p:cNvSpPr>
            <a:spLocks noGrp="1" noChangeArrowheads="1"/>
          </p:cNvSpPr>
          <p:nvPr>
            <p:ph type="body" idx="1"/>
          </p:nvPr>
        </p:nvSpPr>
        <p:spPr/>
        <p:txBody>
          <a:bodyPr/>
          <a:lstStyle/>
          <a:p>
            <a:pPr marL="609600" indent="-609600"/>
            <a:r>
              <a:rPr lang="en-US" altLang="es-MX"/>
              <a:t>States are pairs [q, w], where:</a:t>
            </a:r>
          </a:p>
          <a:p>
            <a:pPr marL="990600" lvl="1" indent="-533400">
              <a:buFont typeface="Monotype Sorts" pitchFamily="2" charset="2"/>
              <a:buAutoNum type="arabicPeriod"/>
            </a:pPr>
            <a:r>
              <a:rPr lang="en-US" altLang="es-MX"/>
              <a:t>q is a state of P.</a:t>
            </a:r>
          </a:p>
          <a:p>
            <a:pPr marL="990600" lvl="1" indent="-533400">
              <a:buFont typeface="Monotype Sorts" pitchFamily="2" charset="2"/>
              <a:buAutoNum type="arabicPeriod"/>
            </a:pPr>
            <a:r>
              <a:rPr lang="en-US" altLang="es-MX"/>
              <a:t>w is a suffix of h(a) for some symbol </a:t>
            </a:r>
            <a:r>
              <a:rPr lang="en-US" altLang="es-MX" i="1"/>
              <a:t>a</a:t>
            </a:r>
            <a:r>
              <a:rPr lang="en-US" altLang="es-MX"/>
              <a:t>.</a:t>
            </a:r>
          </a:p>
          <a:p>
            <a:pPr marL="1371600" lvl="2" indent="-457200">
              <a:buFont typeface="Monotype Sorts" pitchFamily="2" charset="2"/>
              <a:buChar char="u"/>
            </a:pPr>
            <a:r>
              <a:rPr lang="en-US" altLang="es-MX"/>
              <a:t>Thus, only a finite number of possible values for w.</a:t>
            </a:r>
          </a:p>
          <a:p>
            <a:pPr marL="609600" indent="-609600"/>
            <a:r>
              <a:rPr lang="en-US" altLang="es-MX"/>
              <a:t>Stack symbols of P’ are those of P.</a:t>
            </a:r>
          </a:p>
          <a:p>
            <a:pPr marL="609600" indent="-609600"/>
            <a:r>
              <a:rPr lang="en-US" altLang="es-MX"/>
              <a:t>Start state of P’ is [q</a:t>
            </a:r>
            <a:r>
              <a:rPr lang="en-US" altLang="es-MX" baseline="-25000"/>
              <a:t>0 </a:t>
            </a:r>
            <a:r>
              <a:rPr lang="en-US" altLang="es-MX"/>
              <a:t>,</a:t>
            </a:r>
            <a:r>
              <a:rPr lang="en-US" altLang="es-MX">
                <a:latin typeface="Lucida Sans Unicode" panose="020B0602030504020204" pitchFamily="34" charset="0"/>
              </a:rPr>
              <a:t>ε</a:t>
            </a:r>
            <a:r>
              <a:rPr lang="en-US" altLang="es-MX"/>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93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93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DD727DD-9086-4E42-A311-5B5310369B4C}"/>
              </a:ext>
            </a:extLst>
          </p:cNvPr>
          <p:cNvSpPr>
            <a:spLocks noGrp="1"/>
          </p:cNvSpPr>
          <p:nvPr>
            <p:ph type="sldNum" sz="quarter" idx="12"/>
          </p:nvPr>
        </p:nvSpPr>
        <p:spPr/>
        <p:txBody>
          <a:bodyPr/>
          <a:lstStyle/>
          <a:p>
            <a:fld id="{F7E9FEDE-CADF-405A-8F0E-0BD294E68E74}" type="slidenum">
              <a:rPr lang="en-US" altLang="es-MX"/>
              <a:pPr/>
              <a:t>41</a:t>
            </a:fld>
            <a:endParaRPr lang="en-US" altLang="es-MX"/>
          </a:p>
        </p:txBody>
      </p:sp>
      <p:sp>
        <p:nvSpPr>
          <p:cNvPr id="60418" name="Rectangle 2">
            <a:extLst>
              <a:ext uri="{FF2B5EF4-FFF2-40B4-BE49-F238E27FC236}">
                <a16:creationId xmlns:a16="http://schemas.microsoft.com/office/drawing/2014/main" id="{4961C549-FB22-4678-A50B-498426199CA6}"/>
              </a:ext>
            </a:extLst>
          </p:cNvPr>
          <p:cNvSpPr>
            <a:spLocks noGrp="1" noChangeArrowheads="1"/>
          </p:cNvSpPr>
          <p:nvPr>
            <p:ph type="title"/>
          </p:nvPr>
        </p:nvSpPr>
        <p:spPr/>
        <p:txBody>
          <a:bodyPr/>
          <a:lstStyle/>
          <a:p>
            <a:r>
              <a:rPr lang="en-US" altLang="es-MX"/>
              <a:t>Construction of P’ – (2)</a:t>
            </a:r>
          </a:p>
        </p:txBody>
      </p:sp>
      <p:sp>
        <p:nvSpPr>
          <p:cNvPr id="60419" name="Rectangle 3">
            <a:extLst>
              <a:ext uri="{FF2B5EF4-FFF2-40B4-BE49-F238E27FC236}">
                <a16:creationId xmlns:a16="http://schemas.microsoft.com/office/drawing/2014/main" id="{59E49331-ADDD-4BF0-A531-E9B52E58AC39}"/>
              </a:ext>
            </a:extLst>
          </p:cNvPr>
          <p:cNvSpPr>
            <a:spLocks noGrp="1" noChangeArrowheads="1"/>
          </p:cNvSpPr>
          <p:nvPr>
            <p:ph type="body" idx="1"/>
          </p:nvPr>
        </p:nvSpPr>
        <p:spPr/>
        <p:txBody>
          <a:bodyPr/>
          <a:lstStyle/>
          <a:p>
            <a:r>
              <a:rPr lang="en-US" altLang="es-MX"/>
              <a:t>Input symbols of P’ are the symbols to which h applies.</a:t>
            </a:r>
          </a:p>
          <a:p>
            <a:r>
              <a:rPr lang="en-US" altLang="es-MX"/>
              <a:t>Final states of P’ are the states [q, </a:t>
            </a:r>
            <a:r>
              <a:rPr lang="en-US" altLang="es-MX">
                <a:latin typeface="Lucida Sans Unicode" panose="020B0602030504020204" pitchFamily="34" charset="0"/>
              </a:rPr>
              <a:t>ε</a:t>
            </a:r>
            <a:r>
              <a:rPr lang="en-US" altLang="es-MX"/>
              <a:t>] such that q is a final state of 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04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04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E007105-A35F-4DA8-B0B8-8BF6DB775004}"/>
              </a:ext>
            </a:extLst>
          </p:cNvPr>
          <p:cNvSpPr>
            <a:spLocks noGrp="1"/>
          </p:cNvSpPr>
          <p:nvPr>
            <p:ph type="sldNum" sz="quarter" idx="12"/>
          </p:nvPr>
        </p:nvSpPr>
        <p:spPr/>
        <p:txBody>
          <a:bodyPr/>
          <a:lstStyle/>
          <a:p>
            <a:fld id="{E2A6B1CC-F182-4D28-920C-E2266D799C96}" type="slidenum">
              <a:rPr lang="en-US" altLang="es-MX"/>
              <a:pPr/>
              <a:t>42</a:t>
            </a:fld>
            <a:endParaRPr lang="en-US" altLang="es-MX"/>
          </a:p>
        </p:txBody>
      </p:sp>
      <p:sp>
        <p:nvSpPr>
          <p:cNvPr id="63490" name="Rectangle 2">
            <a:extLst>
              <a:ext uri="{FF2B5EF4-FFF2-40B4-BE49-F238E27FC236}">
                <a16:creationId xmlns:a16="http://schemas.microsoft.com/office/drawing/2014/main" id="{CBE5BFAC-737A-4493-97EA-0DB468AA3F3E}"/>
              </a:ext>
            </a:extLst>
          </p:cNvPr>
          <p:cNvSpPr>
            <a:spLocks noGrp="1" noChangeArrowheads="1"/>
          </p:cNvSpPr>
          <p:nvPr>
            <p:ph type="title"/>
          </p:nvPr>
        </p:nvSpPr>
        <p:spPr/>
        <p:txBody>
          <a:bodyPr/>
          <a:lstStyle/>
          <a:p>
            <a:r>
              <a:rPr lang="en-US" altLang="es-MX"/>
              <a:t>Transitions of P’</a:t>
            </a:r>
          </a:p>
        </p:txBody>
      </p:sp>
      <p:sp>
        <p:nvSpPr>
          <p:cNvPr id="63491" name="Rectangle 3">
            <a:extLst>
              <a:ext uri="{FF2B5EF4-FFF2-40B4-BE49-F238E27FC236}">
                <a16:creationId xmlns:a16="http://schemas.microsoft.com/office/drawing/2014/main" id="{B35C63DF-8D52-4332-B3B9-205306AB4407}"/>
              </a:ext>
            </a:extLst>
          </p:cNvPr>
          <p:cNvSpPr>
            <a:spLocks noGrp="1" noChangeArrowheads="1"/>
          </p:cNvSpPr>
          <p:nvPr>
            <p:ph type="body" idx="1"/>
          </p:nvPr>
        </p:nvSpPr>
        <p:spPr>
          <a:xfrm>
            <a:off x="685800" y="1981200"/>
            <a:ext cx="7924800" cy="4267200"/>
          </a:xfrm>
        </p:spPr>
        <p:txBody>
          <a:bodyPr/>
          <a:lstStyle/>
          <a:p>
            <a:pPr marL="609600" indent="-609600">
              <a:buFont typeface="Monotype Sorts" pitchFamily="2" charset="2"/>
              <a:buAutoNum type="arabicPeriod"/>
            </a:pPr>
            <a:r>
              <a:rPr lang="en-US" altLang="es-MX">
                <a:latin typeface="Lucida Sans Unicode" panose="020B0602030504020204" pitchFamily="34" charset="0"/>
              </a:rPr>
              <a:t>δ</a:t>
            </a:r>
            <a:r>
              <a:rPr lang="en-US" altLang="es-MX"/>
              <a:t>’([q, </a:t>
            </a:r>
            <a:r>
              <a:rPr lang="en-US" altLang="es-MX">
                <a:latin typeface="Lucida Sans Unicode" panose="020B0602030504020204" pitchFamily="34" charset="0"/>
              </a:rPr>
              <a:t>ε</a:t>
            </a:r>
            <a:r>
              <a:rPr lang="en-US" altLang="es-MX"/>
              <a:t>], a, X) = {([q, h(a)], X)} for any input symbol </a:t>
            </a:r>
            <a:r>
              <a:rPr lang="en-US" altLang="es-MX" i="1"/>
              <a:t>a</a:t>
            </a:r>
            <a:r>
              <a:rPr lang="en-US" altLang="es-MX"/>
              <a:t>  of P’ and any stack symbol X.</a:t>
            </a:r>
          </a:p>
          <a:p>
            <a:pPr marL="990600" lvl="1" indent="-533400">
              <a:buFont typeface="Monotype Sorts" pitchFamily="2" charset="2"/>
              <a:buChar char="u"/>
            </a:pPr>
            <a:r>
              <a:rPr lang="en-US" altLang="es-MX"/>
              <a:t>When the buffer is empty, P’ can reload it.</a:t>
            </a:r>
          </a:p>
          <a:p>
            <a:pPr marL="609600" indent="-609600">
              <a:buFont typeface="Monotype Sorts" pitchFamily="2" charset="2"/>
              <a:buAutoNum type="arabicPeriod"/>
            </a:pPr>
            <a:r>
              <a:rPr lang="en-US" altLang="es-MX">
                <a:latin typeface="Lucida Sans Unicode" panose="020B0602030504020204" pitchFamily="34" charset="0"/>
              </a:rPr>
              <a:t>δ</a:t>
            </a:r>
            <a:r>
              <a:rPr lang="en-US" altLang="es-MX"/>
              <a:t>’([q, bw], </a:t>
            </a:r>
            <a:r>
              <a:rPr lang="en-US" altLang="es-MX">
                <a:latin typeface="Lucida Sans Unicode" panose="020B0602030504020204" pitchFamily="34" charset="0"/>
              </a:rPr>
              <a:t>ε</a:t>
            </a:r>
            <a:r>
              <a:rPr lang="en-US" altLang="es-MX"/>
              <a:t>, X) contains ([p, w], </a:t>
            </a:r>
            <a:r>
              <a:rPr lang="en-US" altLang="es-MX">
                <a:sym typeface="Symbol" panose="05050102010706020507" pitchFamily="18" charset="2"/>
              </a:rPr>
              <a:t></a:t>
            </a:r>
            <a:r>
              <a:rPr lang="en-US" altLang="es-MX"/>
              <a:t>) if </a:t>
            </a:r>
            <a:r>
              <a:rPr lang="en-US" altLang="es-MX">
                <a:latin typeface="Lucida Sans Unicode" panose="020B0602030504020204" pitchFamily="34" charset="0"/>
              </a:rPr>
              <a:t>δ</a:t>
            </a:r>
            <a:r>
              <a:rPr lang="en-US" altLang="es-MX"/>
              <a:t>(q, b, X) contains (p, </a:t>
            </a:r>
            <a:r>
              <a:rPr lang="en-US" altLang="es-MX">
                <a:sym typeface="Symbol" panose="05050102010706020507" pitchFamily="18" charset="2"/>
              </a:rPr>
              <a:t></a:t>
            </a:r>
            <a:r>
              <a:rPr lang="en-US" altLang="es-MX"/>
              <a:t>), where b is either an input symbol of P or </a:t>
            </a:r>
            <a:r>
              <a:rPr lang="en-US" altLang="es-MX">
                <a:latin typeface="Lucida Sans Unicode" panose="020B0602030504020204" pitchFamily="34" charset="0"/>
              </a:rPr>
              <a:t>ε</a:t>
            </a:r>
            <a:r>
              <a:rPr lang="en-US" altLang="es-MX"/>
              <a:t>.</a:t>
            </a:r>
          </a:p>
          <a:p>
            <a:pPr marL="990600" lvl="1" indent="-533400">
              <a:buFont typeface="Monotype Sorts" pitchFamily="2" charset="2"/>
              <a:buChar char="u"/>
            </a:pPr>
            <a:r>
              <a:rPr lang="en-US" altLang="es-MX"/>
              <a:t>Simulate P from the buffer.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349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34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629172A5-B0D9-4BF6-AED2-BD712095DA91}"/>
              </a:ext>
            </a:extLst>
          </p:cNvPr>
          <p:cNvSpPr>
            <a:spLocks noGrp="1"/>
          </p:cNvSpPr>
          <p:nvPr>
            <p:ph type="sldNum" sz="quarter" idx="12"/>
          </p:nvPr>
        </p:nvSpPr>
        <p:spPr/>
        <p:txBody>
          <a:bodyPr/>
          <a:lstStyle/>
          <a:p>
            <a:fld id="{20628093-1377-4F36-8BC3-0A2D50B99756}" type="slidenum">
              <a:rPr lang="en-US" altLang="es-MX"/>
              <a:pPr/>
              <a:t>43</a:t>
            </a:fld>
            <a:endParaRPr lang="en-US" altLang="es-MX"/>
          </a:p>
        </p:txBody>
      </p:sp>
      <p:sp>
        <p:nvSpPr>
          <p:cNvPr id="65538" name="Rectangle 2">
            <a:extLst>
              <a:ext uri="{FF2B5EF4-FFF2-40B4-BE49-F238E27FC236}">
                <a16:creationId xmlns:a16="http://schemas.microsoft.com/office/drawing/2014/main" id="{9411FE39-3358-48E5-BFFE-4BC3A0C9E7B3}"/>
              </a:ext>
            </a:extLst>
          </p:cNvPr>
          <p:cNvSpPr>
            <a:spLocks noGrp="1" noChangeArrowheads="1"/>
          </p:cNvSpPr>
          <p:nvPr>
            <p:ph type="title"/>
          </p:nvPr>
        </p:nvSpPr>
        <p:spPr/>
        <p:txBody>
          <a:bodyPr/>
          <a:lstStyle/>
          <a:p>
            <a:r>
              <a:rPr lang="en-US" altLang="es-MX"/>
              <a:t>Proving Correctness of P’</a:t>
            </a:r>
          </a:p>
        </p:txBody>
      </p:sp>
      <p:sp>
        <p:nvSpPr>
          <p:cNvPr id="65539" name="Rectangle 3">
            <a:extLst>
              <a:ext uri="{FF2B5EF4-FFF2-40B4-BE49-F238E27FC236}">
                <a16:creationId xmlns:a16="http://schemas.microsoft.com/office/drawing/2014/main" id="{B35BA056-4A3A-473A-9FAD-F61B746FAB7B}"/>
              </a:ext>
            </a:extLst>
          </p:cNvPr>
          <p:cNvSpPr>
            <a:spLocks noGrp="1" noChangeArrowheads="1"/>
          </p:cNvSpPr>
          <p:nvPr>
            <p:ph type="body" idx="1"/>
          </p:nvPr>
        </p:nvSpPr>
        <p:spPr>
          <a:xfrm>
            <a:off x="685800" y="1981200"/>
            <a:ext cx="7772400" cy="4495800"/>
          </a:xfrm>
        </p:spPr>
        <p:txBody>
          <a:bodyPr/>
          <a:lstStyle/>
          <a:p>
            <a:r>
              <a:rPr lang="en-US" altLang="es-MX"/>
              <a:t>We need to show that L(P’) = h</a:t>
            </a:r>
            <a:r>
              <a:rPr lang="en-US" altLang="es-MX" baseline="30000"/>
              <a:t>-1</a:t>
            </a:r>
            <a:r>
              <a:rPr lang="en-US" altLang="es-MX"/>
              <a:t>(L(P)).</a:t>
            </a:r>
          </a:p>
          <a:p>
            <a:r>
              <a:rPr lang="en-US" altLang="es-MX">
                <a:solidFill>
                  <a:srgbClr val="CC9900"/>
                </a:solidFill>
              </a:rPr>
              <a:t>Key argument</a:t>
            </a:r>
            <a:r>
              <a:rPr lang="en-US" altLang="es-MX"/>
              <a:t>: P’ makes the transition ([q</a:t>
            </a:r>
            <a:r>
              <a:rPr lang="en-US" altLang="es-MX" baseline="-25000"/>
              <a:t>0</a:t>
            </a:r>
            <a:r>
              <a:rPr lang="en-US" altLang="es-MX"/>
              <a:t>, </a:t>
            </a:r>
            <a:r>
              <a:rPr lang="en-US" altLang="es-MX">
                <a:latin typeface="Lucida Sans Unicode" panose="020B0602030504020204" pitchFamily="34" charset="0"/>
              </a:rPr>
              <a:t>ε</a:t>
            </a:r>
            <a:r>
              <a:rPr lang="en-US" altLang="es-MX"/>
              <a:t>], w, Z</a:t>
            </a:r>
            <a:r>
              <a:rPr lang="en-US" altLang="es-MX" baseline="-25000"/>
              <a:t>0</a:t>
            </a:r>
            <a:r>
              <a:rPr lang="en-US" altLang="es-MX"/>
              <a:t>)</a:t>
            </a:r>
            <a:r>
              <a:rPr lang="en-US" altLang="es-MX">
                <a:latin typeface="Lucida Sans Unicode" panose="020B0602030504020204" pitchFamily="34" charset="0"/>
              </a:rPr>
              <a:t>⊦</a:t>
            </a:r>
            <a:r>
              <a:rPr lang="en-US" altLang="es-MX"/>
              <a:t>*([q, x], </a:t>
            </a:r>
            <a:r>
              <a:rPr lang="en-US" altLang="es-MX">
                <a:latin typeface="Lucida Sans Unicode" panose="020B0602030504020204" pitchFamily="34" charset="0"/>
              </a:rPr>
              <a:t>ε</a:t>
            </a:r>
            <a:r>
              <a:rPr lang="en-US" altLang="es-MX"/>
              <a:t>, </a:t>
            </a:r>
            <a:r>
              <a:rPr lang="en-US" altLang="es-MX">
                <a:sym typeface="Symbol" panose="05050102010706020507" pitchFamily="18" charset="2"/>
              </a:rPr>
              <a:t></a:t>
            </a:r>
            <a:r>
              <a:rPr lang="en-US" altLang="es-MX"/>
              <a:t>)              if and only if P makes transition                  (q</a:t>
            </a:r>
            <a:r>
              <a:rPr lang="en-US" altLang="es-MX" baseline="-25000"/>
              <a:t>0</a:t>
            </a:r>
            <a:r>
              <a:rPr lang="en-US" altLang="es-MX"/>
              <a:t>, y, Z</a:t>
            </a:r>
            <a:r>
              <a:rPr lang="en-US" altLang="es-MX" baseline="-25000"/>
              <a:t>0</a:t>
            </a:r>
            <a:r>
              <a:rPr lang="en-US" altLang="es-MX"/>
              <a:t>) </a:t>
            </a:r>
            <a:r>
              <a:rPr lang="en-US" altLang="es-MX">
                <a:latin typeface="Lucida Sans Unicode" panose="020B0602030504020204" pitchFamily="34" charset="0"/>
              </a:rPr>
              <a:t>⊦</a:t>
            </a:r>
            <a:r>
              <a:rPr lang="en-US" altLang="es-MX"/>
              <a:t>*(q, </a:t>
            </a:r>
            <a:r>
              <a:rPr lang="en-US" altLang="es-MX">
                <a:latin typeface="Lucida Sans Unicode" panose="020B0602030504020204" pitchFamily="34" charset="0"/>
              </a:rPr>
              <a:t>ε</a:t>
            </a:r>
            <a:r>
              <a:rPr lang="en-US" altLang="es-MX"/>
              <a:t>, </a:t>
            </a:r>
            <a:r>
              <a:rPr lang="en-US" altLang="es-MX">
                <a:sym typeface="Symbol" panose="05050102010706020507" pitchFamily="18" charset="2"/>
              </a:rPr>
              <a:t></a:t>
            </a:r>
            <a:r>
              <a:rPr lang="en-US" altLang="es-MX"/>
              <a:t>), h(w) = yx, and x is a suffix of the last symbol of w.</a:t>
            </a:r>
          </a:p>
          <a:p>
            <a:r>
              <a:rPr lang="en-US" altLang="es-MX">
                <a:solidFill>
                  <a:srgbClr val="3366FF"/>
                </a:solidFill>
              </a:rPr>
              <a:t>Proof</a:t>
            </a:r>
            <a:r>
              <a:rPr lang="en-US" altLang="es-MX"/>
              <a:t> in both directions is an induction on the number of moves made.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DAD61E17-0551-44DA-A856-9380AEE217CA}"/>
              </a:ext>
            </a:extLst>
          </p:cNvPr>
          <p:cNvSpPr>
            <a:spLocks noGrp="1"/>
          </p:cNvSpPr>
          <p:nvPr>
            <p:ph type="sldNum" sz="quarter" idx="12"/>
          </p:nvPr>
        </p:nvSpPr>
        <p:spPr/>
        <p:txBody>
          <a:bodyPr/>
          <a:lstStyle/>
          <a:p>
            <a:fld id="{D7FDEE3F-958A-463A-A179-98588BEC7DA0}" type="slidenum">
              <a:rPr lang="en-US" altLang="es-MX"/>
              <a:pPr/>
              <a:t>44</a:t>
            </a:fld>
            <a:endParaRPr lang="en-US" altLang="es-MX"/>
          </a:p>
        </p:txBody>
      </p:sp>
      <p:sp>
        <p:nvSpPr>
          <p:cNvPr id="67586" name="Rectangle 2">
            <a:extLst>
              <a:ext uri="{FF2B5EF4-FFF2-40B4-BE49-F238E27FC236}">
                <a16:creationId xmlns:a16="http://schemas.microsoft.com/office/drawing/2014/main" id="{72B5892B-FCA7-4C05-A766-2210D1EAEAF4}"/>
              </a:ext>
            </a:extLst>
          </p:cNvPr>
          <p:cNvSpPr>
            <a:spLocks noGrp="1" noChangeArrowheads="1"/>
          </p:cNvSpPr>
          <p:nvPr>
            <p:ph type="title"/>
          </p:nvPr>
        </p:nvSpPr>
        <p:spPr/>
        <p:txBody>
          <a:bodyPr/>
          <a:lstStyle/>
          <a:p>
            <a:r>
              <a:rPr lang="en-US" altLang="es-MX"/>
              <a:t>Nonclosure Under Intersection</a:t>
            </a:r>
          </a:p>
        </p:txBody>
      </p:sp>
      <p:sp>
        <p:nvSpPr>
          <p:cNvPr id="67587" name="Rectangle 3">
            <a:extLst>
              <a:ext uri="{FF2B5EF4-FFF2-40B4-BE49-F238E27FC236}">
                <a16:creationId xmlns:a16="http://schemas.microsoft.com/office/drawing/2014/main" id="{0CCAAE6B-5537-4C62-BE5C-552EC547FC5A}"/>
              </a:ext>
            </a:extLst>
          </p:cNvPr>
          <p:cNvSpPr>
            <a:spLocks noGrp="1" noChangeArrowheads="1"/>
          </p:cNvSpPr>
          <p:nvPr>
            <p:ph type="body" idx="1"/>
          </p:nvPr>
        </p:nvSpPr>
        <p:spPr>
          <a:xfrm>
            <a:off x="685800" y="1981200"/>
            <a:ext cx="8001000" cy="4419600"/>
          </a:xfrm>
        </p:spPr>
        <p:txBody>
          <a:bodyPr/>
          <a:lstStyle/>
          <a:p>
            <a:r>
              <a:rPr lang="en-US" altLang="es-MX"/>
              <a:t>Unlike the regular languages, the class of CFL’s is not closed under </a:t>
            </a:r>
            <a:r>
              <a:rPr lang="en-US" altLang="es-MX">
                <a:sym typeface="Symbol" panose="05050102010706020507" pitchFamily="18" charset="2"/>
              </a:rPr>
              <a:t></a:t>
            </a:r>
            <a:r>
              <a:rPr lang="en-US" altLang="es-MX"/>
              <a:t>.</a:t>
            </a:r>
          </a:p>
          <a:p>
            <a:r>
              <a:rPr lang="en-US" altLang="es-MX"/>
              <a:t>We know that L</a:t>
            </a:r>
            <a:r>
              <a:rPr lang="en-US" altLang="es-MX" baseline="-25000"/>
              <a:t>1</a:t>
            </a:r>
            <a:r>
              <a:rPr lang="en-US" altLang="es-MX"/>
              <a:t> = {0</a:t>
            </a:r>
            <a:r>
              <a:rPr lang="en-US" altLang="es-MX" baseline="30000"/>
              <a:t>n</a:t>
            </a:r>
            <a:r>
              <a:rPr lang="en-US" altLang="es-MX"/>
              <a:t>1</a:t>
            </a:r>
            <a:r>
              <a:rPr lang="en-US" altLang="es-MX" baseline="30000"/>
              <a:t>n</a:t>
            </a:r>
            <a:r>
              <a:rPr lang="en-US" altLang="es-MX"/>
              <a:t>2</a:t>
            </a:r>
            <a:r>
              <a:rPr lang="en-US" altLang="es-MX" baseline="30000"/>
              <a:t>n</a:t>
            </a:r>
            <a:r>
              <a:rPr lang="en-US" altLang="es-MX"/>
              <a:t> | n </a:t>
            </a:r>
            <a:r>
              <a:rPr lang="en-US" altLang="es-MX" u="sng"/>
              <a:t>&gt;</a:t>
            </a:r>
            <a:r>
              <a:rPr lang="en-US" altLang="es-MX"/>
              <a:t> 1} is not a CFL (use the pumping lemma).</a:t>
            </a:r>
          </a:p>
          <a:p>
            <a:r>
              <a:rPr lang="en-US" altLang="es-MX"/>
              <a:t>However, L</a:t>
            </a:r>
            <a:r>
              <a:rPr lang="en-US" altLang="es-MX" baseline="-25000"/>
              <a:t>2</a:t>
            </a:r>
            <a:r>
              <a:rPr lang="en-US" altLang="es-MX"/>
              <a:t> = {0</a:t>
            </a:r>
            <a:r>
              <a:rPr lang="en-US" altLang="es-MX" baseline="30000"/>
              <a:t>n</a:t>
            </a:r>
            <a:r>
              <a:rPr lang="en-US" altLang="es-MX"/>
              <a:t>1</a:t>
            </a:r>
            <a:r>
              <a:rPr lang="en-US" altLang="es-MX" baseline="30000"/>
              <a:t>n</a:t>
            </a:r>
            <a:r>
              <a:rPr lang="en-US" altLang="es-MX"/>
              <a:t>2</a:t>
            </a:r>
            <a:r>
              <a:rPr lang="en-US" altLang="es-MX" baseline="30000"/>
              <a:t>i</a:t>
            </a:r>
            <a:r>
              <a:rPr lang="en-US" altLang="es-MX"/>
              <a:t> | n </a:t>
            </a:r>
            <a:r>
              <a:rPr lang="en-US" altLang="es-MX" u="sng"/>
              <a:t>&gt;</a:t>
            </a:r>
            <a:r>
              <a:rPr lang="en-US" altLang="es-MX"/>
              <a:t> 1, i </a:t>
            </a:r>
            <a:r>
              <a:rPr lang="en-US" altLang="es-MX" u="sng"/>
              <a:t>&gt;</a:t>
            </a:r>
            <a:r>
              <a:rPr lang="en-US" altLang="es-MX"/>
              <a:t> 1} is.</a:t>
            </a:r>
          </a:p>
          <a:p>
            <a:pPr lvl="1"/>
            <a:r>
              <a:rPr lang="en-US" altLang="es-MX"/>
              <a:t>CFG: S -&gt; AB, A -&gt; 0A1 | 01, B -&gt; 2B | 2.</a:t>
            </a:r>
          </a:p>
          <a:p>
            <a:r>
              <a:rPr lang="en-US" altLang="es-MX"/>
              <a:t>So is L</a:t>
            </a:r>
            <a:r>
              <a:rPr lang="en-US" altLang="es-MX" baseline="-25000"/>
              <a:t>3</a:t>
            </a:r>
            <a:r>
              <a:rPr lang="en-US" altLang="es-MX"/>
              <a:t> = {0</a:t>
            </a:r>
            <a:r>
              <a:rPr lang="en-US" altLang="es-MX" baseline="30000"/>
              <a:t>i</a:t>
            </a:r>
            <a:r>
              <a:rPr lang="en-US" altLang="es-MX"/>
              <a:t>1</a:t>
            </a:r>
            <a:r>
              <a:rPr lang="en-US" altLang="es-MX" baseline="30000"/>
              <a:t>n</a:t>
            </a:r>
            <a:r>
              <a:rPr lang="en-US" altLang="es-MX"/>
              <a:t>2</a:t>
            </a:r>
            <a:r>
              <a:rPr lang="en-US" altLang="es-MX" baseline="30000"/>
              <a:t>n</a:t>
            </a:r>
            <a:r>
              <a:rPr lang="en-US" altLang="es-MX"/>
              <a:t> | n </a:t>
            </a:r>
            <a:r>
              <a:rPr lang="en-US" altLang="es-MX" u="sng"/>
              <a:t>&gt;</a:t>
            </a:r>
            <a:r>
              <a:rPr lang="en-US" altLang="es-MX"/>
              <a:t> 1, i </a:t>
            </a:r>
            <a:r>
              <a:rPr lang="en-US" altLang="es-MX" u="sng"/>
              <a:t>&gt;</a:t>
            </a:r>
            <a:r>
              <a:rPr lang="en-US" altLang="es-MX"/>
              <a:t> 1}.</a:t>
            </a:r>
          </a:p>
          <a:p>
            <a:r>
              <a:rPr lang="en-US" altLang="es-MX"/>
              <a:t>But L</a:t>
            </a:r>
            <a:r>
              <a:rPr lang="en-US" altLang="es-MX" baseline="-25000"/>
              <a:t>1</a:t>
            </a:r>
            <a:r>
              <a:rPr lang="en-US" altLang="es-MX"/>
              <a:t> = L</a:t>
            </a:r>
            <a:r>
              <a:rPr lang="en-US" altLang="es-MX" baseline="-25000"/>
              <a:t>2</a:t>
            </a:r>
            <a:r>
              <a:rPr lang="en-US" altLang="es-MX"/>
              <a:t> </a:t>
            </a:r>
            <a:r>
              <a:rPr lang="en-US" altLang="es-MX">
                <a:sym typeface="Symbol" panose="05050102010706020507" pitchFamily="18" charset="2"/>
              </a:rPr>
              <a:t></a:t>
            </a:r>
            <a:r>
              <a:rPr lang="en-US" altLang="es-MX"/>
              <a:t> L</a:t>
            </a:r>
            <a:r>
              <a:rPr lang="en-US" altLang="es-MX" baseline="-25000"/>
              <a:t>3</a:t>
            </a:r>
            <a:r>
              <a:rPr lang="en-US" altLang="es-MX"/>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5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758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598D6A83-D965-4D1D-960D-7B91CEE850B5}"/>
              </a:ext>
            </a:extLst>
          </p:cNvPr>
          <p:cNvSpPr>
            <a:spLocks noGrp="1"/>
          </p:cNvSpPr>
          <p:nvPr>
            <p:ph type="sldNum" sz="quarter" idx="12"/>
          </p:nvPr>
        </p:nvSpPr>
        <p:spPr/>
        <p:txBody>
          <a:bodyPr/>
          <a:lstStyle/>
          <a:p>
            <a:fld id="{6A6A94B6-9448-420B-8EF0-8DD54C17A43E}" type="slidenum">
              <a:rPr lang="en-US" altLang="es-MX"/>
              <a:pPr/>
              <a:t>45</a:t>
            </a:fld>
            <a:endParaRPr lang="en-US" altLang="es-MX"/>
          </a:p>
        </p:txBody>
      </p:sp>
      <p:sp>
        <p:nvSpPr>
          <p:cNvPr id="69634" name="Rectangle 2">
            <a:extLst>
              <a:ext uri="{FF2B5EF4-FFF2-40B4-BE49-F238E27FC236}">
                <a16:creationId xmlns:a16="http://schemas.microsoft.com/office/drawing/2014/main" id="{CB49795D-628A-4FF5-B067-284BD05B00BC}"/>
              </a:ext>
            </a:extLst>
          </p:cNvPr>
          <p:cNvSpPr>
            <a:spLocks noGrp="1" noChangeArrowheads="1"/>
          </p:cNvSpPr>
          <p:nvPr>
            <p:ph type="title"/>
          </p:nvPr>
        </p:nvSpPr>
        <p:spPr/>
        <p:txBody>
          <a:bodyPr/>
          <a:lstStyle/>
          <a:p>
            <a:r>
              <a:rPr lang="en-US" altLang="es-MX"/>
              <a:t>Nonclosure Under Difference</a:t>
            </a:r>
          </a:p>
        </p:txBody>
      </p:sp>
      <p:sp>
        <p:nvSpPr>
          <p:cNvPr id="69635" name="Rectangle 3">
            <a:extLst>
              <a:ext uri="{FF2B5EF4-FFF2-40B4-BE49-F238E27FC236}">
                <a16:creationId xmlns:a16="http://schemas.microsoft.com/office/drawing/2014/main" id="{6B278612-B4F5-4A59-A3EE-613FD33A6FB9}"/>
              </a:ext>
            </a:extLst>
          </p:cNvPr>
          <p:cNvSpPr>
            <a:spLocks noGrp="1" noChangeArrowheads="1"/>
          </p:cNvSpPr>
          <p:nvPr>
            <p:ph type="body" idx="1"/>
          </p:nvPr>
        </p:nvSpPr>
        <p:spPr/>
        <p:txBody>
          <a:bodyPr/>
          <a:lstStyle/>
          <a:p>
            <a:r>
              <a:rPr lang="en-US" altLang="es-MX"/>
              <a:t>We can prove something more general:</a:t>
            </a:r>
          </a:p>
          <a:p>
            <a:pPr lvl="1"/>
            <a:r>
              <a:rPr lang="en-US" altLang="es-MX"/>
              <a:t>Any class of languages that is closed under difference is closed under intersection.</a:t>
            </a:r>
          </a:p>
          <a:p>
            <a:r>
              <a:rPr lang="en-US" altLang="es-MX">
                <a:solidFill>
                  <a:srgbClr val="3366FF"/>
                </a:solidFill>
              </a:rPr>
              <a:t>Proof</a:t>
            </a:r>
            <a:r>
              <a:rPr lang="en-US" altLang="es-MX"/>
              <a:t>: L </a:t>
            </a:r>
            <a:r>
              <a:rPr lang="en-US" altLang="es-MX">
                <a:sym typeface="Symbol" panose="05050102010706020507" pitchFamily="18" charset="2"/>
              </a:rPr>
              <a:t></a:t>
            </a:r>
            <a:r>
              <a:rPr lang="en-US" altLang="es-MX"/>
              <a:t> M = L – (L – M).</a:t>
            </a:r>
          </a:p>
          <a:p>
            <a:r>
              <a:rPr lang="en-US" altLang="es-MX"/>
              <a:t>Thus, if CFL’s were closed under difference, they would be closed under intersection, but they are not.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9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96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1DABF567-ABB2-47F4-ADA8-7CF6509C9921}"/>
              </a:ext>
            </a:extLst>
          </p:cNvPr>
          <p:cNvSpPr>
            <a:spLocks noGrp="1"/>
          </p:cNvSpPr>
          <p:nvPr>
            <p:ph type="sldNum" sz="quarter" idx="12"/>
          </p:nvPr>
        </p:nvSpPr>
        <p:spPr/>
        <p:txBody>
          <a:bodyPr/>
          <a:lstStyle/>
          <a:p>
            <a:fld id="{06105E9C-BF82-4ECB-BB71-F508A6439BC7}" type="slidenum">
              <a:rPr lang="en-US" altLang="es-MX"/>
              <a:pPr/>
              <a:t>46</a:t>
            </a:fld>
            <a:endParaRPr lang="en-US" altLang="es-MX"/>
          </a:p>
        </p:txBody>
      </p:sp>
      <p:sp>
        <p:nvSpPr>
          <p:cNvPr id="71682" name="Rectangle 2">
            <a:extLst>
              <a:ext uri="{FF2B5EF4-FFF2-40B4-BE49-F238E27FC236}">
                <a16:creationId xmlns:a16="http://schemas.microsoft.com/office/drawing/2014/main" id="{FCF60634-81EB-43B5-8BD5-04D67A03BC47}"/>
              </a:ext>
            </a:extLst>
          </p:cNvPr>
          <p:cNvSpPr>
            <a:spLocks noGrp="1" noChangeArrowheads="1"/>
          </p:cNvSpPr>
          <p:nvPr>
            <p:ph type="title"/>
          </p:nvPr>
        </p:nvSpPr>
        <p:spPr>
          <a:xfrm>
            <a:off x="0" y="609600"/>
            <a:ext cx="9144000" cy="1143000"/>
          </a:xfrm>
        </p:spPr>
        <p:txBody>
          <a:bodyPr/>
          <a:lstStyle/>
          <a:p>
            <a:r>
              <a:rPr lang="en-US" altLang="es-MX"/>
              <a:t>Intersection with a Regular Language</a:t>
            </a:r>
          </a:p>
        </p:txBody>
      </p:sp>
      <p:sp>
        <p:nvSpPr>
          <p:cNvPr id="71683" name="Rectangle 3">
            <a:extLst>
              <a:ext uri="{FF2B5EF4-FFF2-40B4-BE49-F238E27FC236}">
                <a16:creationId xmlns:a16="http://schemas.microsoft.com/office/drawing/2014/main" id="{08D5F6CA-1EF1-45C6-8B97-5EA19ACA4E4C}"/>
              </a:ext>
            </a:extLst>
          </p:cNvPr>
          <p:cNvSpPr>
            <a:spLocks noGrp="1" noChangeArrowheads="1"/>
          </p:cNvSpPr>
          <p:nvPr>
            <p:ph type="body" idx="1"/>
          </p:nvPr>
        </p:nvSpPr>
        <p:spPr>
          <a:xfrm>
            <a:off x="685800" y="2133600"/>
            <a:ext cx="7772400" cy="4419600"/>
          </a:xfrm>
        </p:spPr>
        <p:txBody>
          <a:bodyPr/>
          <a:lstStyle/>
          <a:p>
            <a:r>
              <a:rPr lang="en-US" altLang="es-MX"/>
              <a:t>Intersection of two CFL’s need not be context free.</a:t>
            </a:r>
          </a:p>
          <a:p>
            <a:r>
              <a:rPr lang="en-US" altLang="es-MX"/>
              <a:t>But the intersection of a CFL with a regular language is always a CFL.</a:t>
            </a:r>
          </a:p>
          <a:p>
            <a:r>
              <a:rPr lang="en-US" altLang="es-MX">
                <a:solidFill>
                  <a:srgbClr val="3366FF"/>
                </a:solidFill>
              </a:rPr>
              <a:t>Proof</a:t>
            </a:r>
            <a:r>
              <a:rPr lang="en-US" altLang="es-MX"/>
              <a:t> involves running a DFA in parallel with a PDA, and noting that the combination is a PDA.</a:t>
            </a:r>
          </a:p>
          <a:p>
            <a:pPr lvl="1"/>
            <a:r>
              <a:rPr lang="en-US" altLang="es-MX"/>
              <a:t>PDA’s accept by final 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68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716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arcador de número de diapositiva 4">
            <a:extLst>
              <a:ext uri="{FF2B5EF4-FFF2-40B4-BE49-F238E27FC236}">
                <a16:creationId xmlns:a16="http://schemas.microsoft.com/office/drawing/2014/main" id="{B188ABA4-2E9F-4553-9C34-30D7264ACBE7}"/>
              </a:ext>
            </a:extLst>
          </p:cNvPr>
          <p:cNvSpPr>
            <a:spLocks noGrp="1"/>
          </p:cNvSpPr>
          <p:nvPr>
            <p:ph type="sldNum" sz="quarter" idx="12"/>
          </p:nvPr>
        </p:nvSpPr>
        <p:spPr/>
        <p:txBody>
          <a:bodyPr/>
          <a:lstStyle/>
          <a:p>
            <a:fld id="{96585C30-A24F-4031-9CA4-DDA584C9024B}" type="slidenum">
              <a:rPr lang="en-US" altLang="es-MX"/>
              <a:pPr/>
              <a:t>47</a:t>
            </a:fld>
            <a:endParaRPr lang="en-US" altLang="es-MX"/>
          </a:p>
        </p:txBody>
      </p:sp>
      <p:sp>
        <p:nvSpPr>
          <p:cNvPr id="73730" name="Rectangle 2">
            <a:extLst>
              <a:ext uri="{FF2B5EF4-FFF2-40B4-BE49-F238E27FC236}">
                <a16:creationId xmlns:a16="http://schemas.microsoft.com/office/drawing/2014/main" id="{48BE5EFD-3243-44FE-A07E-62EDBE8AB8E8}"/>
              </a:ext>
            </a:extLst>
          </p:cNvPr>
          <p:cNvSpPr>
            <a:spLocks noGrp="1" noChangeArrowheads="1"/>
          </p:cNvSpPr>
          <p:nvPr>
            <p:ph type="title"/>
          </p:nvPr>
        </p:nvSpPr>
        <p:spPr/>
        <p:txBody>
          <a:bodyPr/>
          <a:lstStyle/>
          <a:p>
            <a:r>
              <a:rPr lang="en-US" altLang="es-MX"/>
              <a:t>DFA and PDA in Parallel</a:t>
            </a:r>
          </a:p>
        </p:txBody>
      </p:sp>
      <p:sp>
        <p:nvSpPr>
          <p:cNvPr id="73731" name="Rectangle 3">
            <a:extLst>
              <a:ext uri="{FF2B5EF4-FFF2-40B4-BE49-F238E27FC236}">
                <a16:creationId xmlns:a16="http://schemas.microsoft.com/office/drawing/2014/main" id="{C0A9EB01-33DF-4A48-8B83-724D41963122}"/>
              </a:ext>
            </a:extLst>
          </p:cNvPr>
          <p:cNvSpPr>
            <a:spLocks noChangeArrowheads="1"/>
          </p:cNvSpPr>
          <p:nvPr/>
        </p:nvSpPr>
        <p:spPr bwMode="auto">
          <a:xfrm>
            <a:off x="3886200" y="2438400"/>
            <a:ext cx="685800" cy="685800"/>
          </a:xfrm>
          <a:prstGeom prst="rect">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a:t>DFA</a:t>
            </a:r>
          </a:p>
        </p:txBody>
      </p:sp>
      <p:sp>
        <p:nvSpPr>
          <p:cNvPr id="73732" name="Rectangle 4">
            <a:extLst>
              <a:ext uri="{FF2B5EF4-FFF2-40B4-BE49-F238E27FC236}">
                <a16:creationId xmlns:a16="http://schemas.microsoft.com/office/drawing/2014/main" id="{D62B76AE-977A-44D6-8900-CF003C6D4AB5}"/>
              </a:ext>
            </a:extLst>
          </p:cNvPr>
          <p:cNvSpPr>
            <a:spLocks noChangeArrowheads="1"/>
          </p:cNvSpPr>
          <p:nvPr/>
        </p:nvSpPr>
        <p:spPr bwMode="auto">
          <a:xfrm>
            <a:off x="3886200" y="3429000"/>
            <a:ext cx="685800" cy="685800"/>
          </a:xfrm>
          <a:prstGeom prst="rect">
            <a:avLst/>
          </a:prstGeom>
          <a:solidFill>
            <a:srgbClr val="CC99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a:t>PDA</a:t>
            </a:r>
          </a:p>
        </p:txBody>
      </p:sp>
      <p:sp>
        <p:nvSpPr>
          <p:cNvPr id="73733" name="Rectangle 5">
            <a:extLst>
              <a:ext uri="{FF2B5EF4-FFF2-40B4-BE49-F238E27FC236}">
                <a16:creationId xmlns:a16="http://schemas.microsoft.com/office/drawing/2014/main" id="{735C7D9C-08BB-471E-8995-5E5FE0E91D24}"/>
              </a:ext>
            </a:extLst>
          </p:cNvPr>
          <p:cNvSpPr>
            <a:spLocks noChangeArrowheads="1"/>
          </p:cNvSpPr>
          <p:nvPr/>
        </p:nvSpPr>
        <p:spPr bwMode="auto">
          <a:xfrm>
            <a:off x="4038600" y="4419600"/>
            <a:ext cx="381000" cy="2057400"/>
          </a:xfrm>
          <a:prstGeom prst="rect">
            <a:avLst/>
          </a:prstGeom>
          <a:solidFill>
            <a:srgbClr val="FF99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s-MX"/>
              <a:t>S</a:t>
            </a:r>
          </a:p>
          <a:p>
            <a:pPr algn="ctr"/>
            <a:r>
              <a:rPr lang="en-US" altLang="es-MX"/>
              <a:t>t</a:t>
            </a:r>
          </a:p>
          <a:p>
            <a:pPr algn="ctr"/>
            <a:r>
              <a:rPr lang="en-US" altLang="es-MX"/>
              <a:t>a</a:t>
            </a:r>
          </a:p>
          <a:p>
            <a:pPr algn="ctr"/>
            <a:r>
              <a:rPr lang="en-US" altLang="es-MX"/>
              <a:t>c</a:t>
            </a:r>
          </a:p>
          <a:p>
            <a:pPr algn="ctr"/>
            <a:r>
              <a:rPr lang="en-US" altLang="es-MX"/>
              <a:t>k</a:t>
            </a:r>
          </a:p>
        </p:txBody>
      </p:sp>
      <p:sp>
        <p:nvSpPr>
          <p:cNvPr id="73734" name="Line 6">
            <a:extLst>
              <a:ext uri="{FF2B5EF4-FFF2-40B4-BE49-F238E27FC236}">
                <a16:creationId xmlns:a16="http://schemas.microsoft.com/office/drawing/2014/main" id="{18EFE7F1-C616-4EAB-A280-A9974DD0E6F8}"/>
              </a:ext>
            </a:extLst>
          </p:cNvPr>
          <p:cNvSpPr>
            <a:spLocks noChangeShapeType="1"/>
          </p:cNvSpPr>
          <p:nvPr/>
        </p:nvSpPr>
        <p:spPr bwMode="auto">
          <a:xfrm flipV="1">
            <a:off x="4191000" y="41148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73735" name="Line 7">
            <a:extLst>
              <a:ext uri="{FF2B5EF4-FFF2-40B4-BE49-F238E27FC236}">
                <a16:creationId xmlns:a16="http://schemas.microsoft.com/office/drawing/2014/main" id="{D04CC591-0CC3-4D9E-A8B1-8B5A3EFB7514}"/>
              </a:ext>
            </a:extLst>
          </p:cNvPr>
          <p:cNvSpPr>
            <a:spLocks noChangeShapeType="1"/>
          </p:cNvSpPr>
          <p:nvPr/>
        </p:nvSpPr>
        <p:spPr bwMode="auto">
          <a:xfrm>
            <a:off x="4191000" y="4267200"/>
            <a:ext cx="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73736" name="Text Box 8">
            <a:extLst>
              <a:ext uri="{FF2B5EF4-FFF2-40B4-BE49-F238E27FC236}">
                <a16:creationId xmlns:a16="http://schemas.microsoft.com/office/drawing/2014/main" id="{68499F3C-5044-44CD-A283-B2784B9EB7F5}"/>
              </a:ext>
            </a:extLst>
          </p:cNvPr>
          <p:cNvSpPr txBox="1">
            <a:spLocks noChangeArrowheads="1"/>
          </p:cNvSpPr>
          <p:nvPr/>
        </p:nvSpPr>
        <p:spPr bwMode="auto">
          <a:xfrm>
            <a:off x="2270125" y="2928938"/>
            <a:ext cx="908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Input</a:t>
            </a:r>
          </a:p>
        </p:txBody>
      </p:sp>
      <p:sp>
        <p:nvSpPr>
          <p:cNvPr id="73737" name="Line 9">
            <a:extLst>
              <a:ext uri="{FF2B5EF4-FFF2-40B4-BE49-F238E27FC236}">
                <a16:creationId xmlns:a16="http://schemas.microsoft.com/office/drawing/2014/main" id="{5AAC6B31-BD57-40DD-95C0-7BEAD392ABDC}"/>
              </a:ext>
            </a:extLst>
          </p:cNvPr>
          <p:cNvSpPr>
            <a:spLocks noChangeShapeType="1"/>
          </p:cNvSpPr>
          <p:nvPr/>
        </p:nvSpPr>
        <p:spPr bwMode="auto">
          <a:xfrm flipV="1">
            <a:off x="3200400" y="27432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73738" name="Line 10">
            <a:extLst>
              <a:ext uri="{FF2B5EF4-FFF2-40B4-BE49-F238E27FC236}">
                <a16:creationId xmlns:a16="http://schemas.microsoft.com/office/drawing/2014/main" id="{38D3060B-8419-4CCD-B509-81CF01718780}"/>
              </a:ext>
            </a:extLst>
          </p:cNvPr>
          <p:cNvSpPr>
            <a:spLocks noChangeShapeType="1"/>
          </p:cNvSpPr>
          <p:nvPr/>
        </p:nvSpPr>
        <p:spPr bwMode="auto">
          <a:xfrm>
            <a:off x="3200400" y="327660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73739" name="Text Box 11">
            <a:extLst>
              <a:ext uri="{FF2B5EF4-FFF2-40B4-BE49-F238E27FC236}">
                <a16:creationId xmlns:a16="http://schemas.microsoft.com/office/drawing/2014/main" id="{C0CA5CB6-CCC6-41BB-AB60-BF91F6D6ABBA}"/>
              </a:ext>
            </a:extLst>
          </p:cNvPr>
          <p:cNvSpPr txBox="1">
            <a:spLocks noChangeArrowheads="1"/>
          </p:cNvSpPr>
          <p:nvPr/>
        </p:nvSpPr>
        <p:spPr bwMode="auto">
          <a:xfrm>
            <a:off x="5562600" y="2743200"/>
            <a:ext cx="1079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Accept</a:t>
            </a:r>
          </a:p>
          <a:p>
            <a:r>
              <a:rPr lang="en-US" altLang="es-MX"/>
              <a:t>if both</a:t>
            </a:r>
          </a:p>
          <a:p>
            <a:r>
              <a:rPr lang="en-US" altLang="es-MX"/>
              <a:t>accept</a:t>
            </a:r>
          </a:p>
        </p:txBody>
      </p:sp>
      <p:sp>
        <p:nvSpPr>
          <p:cNvPr id="73740" name="Line 12">
            <a:extLst>
              <a:ext uri="{FF2B5EF4-FFF2-40B4-BE49-F238E27FC236}">
                <a16:creationId xmlns:a16="http://schemas.microsoft.com/office/drawing/2014/main" id="{CFA5B771-F146-4DB7-8338-0C8EE1776358}"/>
              </a:ext>
            </a:extLst>
          </p:cNvPr>
          <p:cNvSpPr>
            <a:spLocks noChangeShapeType="1"/>
          </p:cNvSpPr>
          <p:nvPr/>
        </p:nvSpPr>
        <p:spPr bwMode="auto">
          <a:xfrm>
            <a:off x="4572000" y="27432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73741" name="Line 13">
            <a:extLst>
              <a:ext uri="{FF2B5EF4-FFF2-40B4-BE49-F238E27FC236}">
                <a16:creationId xmlns:a16="http://schemas.microsoft.com/office/drawing/2014/main" id="{9753C437-4F48-421D-A7C8-5E07045546F8}"/>
              </a:ext>
            </a:extLst>
          </p:cNvPr>
          <p:cNvSpPr>
            <a:spLocks noChangeShapeType="1"/>
          </p:cNvSpPr>
          <p:nvPr/>
        </p:nvSpPr>
        <p:spPr bwMode="auto">
          <a:xfrm flipV="1">
            <a:off x="4648200" y="3352800"/>
            <a:ext cx="838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nvGrpSpPr>
          <p:cNvPr id="73745" name="Group 17">
            <a:extLst>
              <a:ext uri="{FF2B5EF4-FFF2-40B4-BE49-F238E27FC236}">
                <a16:creationId xmlns:a16="http://schemas.microsoft.com/office/drawing/2014/main" id="{EA9097BB-8DA6-4401-8F81-5E961A353E12}"/>
              </a:ext>
            </a:extLst>
          </p:cNvPr>
          <p:cNvGrpSpPr>
            <a:grpSpLocks/>
          </p:cNvGrpSpPr>
          <p:nvPr/>
        </p:nvGrpSpPr>
        <p:grpSpPr bwMode="auto">
          <a:xfrm>
            <a:off x="3505200" y="2133600"/>
            <a:ext cx="4273550" cy="3489325"/>
            <a:chOff x="2208" y="1344"/>
            <a:chExt cx="2692" cy="2198"/>
          </a:xfrm>
        </p:grpSpPr>
        <p:sp>
          <p:nvSpPr>
            <p:cNvPr id="73742" name="Rectangle 14">
              <a:extLst>
                <a:ext uri="{FF2B5EF4-FFF2-40B4-BE49-F238E27FC236}">
                  <a16:creationId xmlns:a16="http://schemas.microsoft.com/office/drawing/2014/main" id="{5D2019D4-E13E-43F4-8C91-F15B36D38FA8}"/>
                </a:ext>
              </a:extLst>
            </p:cNvPr>
            <p:cNvSpPr>
              <a:spLocks noChangeArrowheads="1"/>
            </p:cNvSpPr>
            <p:nvPr/>
          </p:nvSpPr>
          <p:spPr bwMode="auto">
            <a:xfrm>
              <a:off x="2208" y="1344"/>
              <a:ext cx="912" cy="1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73743" name="Text Box 15">
              <a:extLst>
                <a:ext uri="{FF2B5EF4-FFF2-40B4-BE49-F238E27FC236}">
                  <a16:creationId xmlns:a16="http://schemas.microsoft.com/office/drawing/2014/main" id="{277CF705-B1FD-4B57-A950-B6C982EC5A83}"/>
                </a:ext>
              </a:extLst>
            </p:cNvPr>
            <p:cNvSpPr txBox="1">
              <a:spLocks noChangeArrowheads="1"/>
            </p:cNvSpPr>
            <p:nvPr/>
          </p:nvSpPr>
          <p:spPr bwMode="auto">
            <a:xfrm>
              <a:off x="3360" y="3024"/>
              <a:ext cx="15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Looks like the</a:t>
              </a:r>
            </a:p>
            <a:p>
              <a:r>
                <a:rPr lang="en-US" altLang="es-MX"/>
                <a:t>state of one PDA</a:t>
              </a:r>
            </a:p>
          </p:txBody>
        </p:sp>
        <p:sp>
          <p:nvSpPr>
            <p:cNvPr id="73744" name="Line 16">
              <a:extLst>
                <a:ext uri="{FF2B5EF4-FFF2-40B4-BE49-F238E27FC236}">
                  <a16:creationId xmlns:a16="http://schemas.microsoft.com/office/drawing/2014/main" id="{200F0F6B-92F2-4939-8FBE-94A22D709430}"/>
                </a:ext>
              </a:extLst>
            </p:cNvPr>
            <p:cNvSpPr>
              <a:spLocks noChangeShapeType="1"/>
            </p:cNvSpPr>
            <p:nvPr/>
          </p:nvSpPr>
          <p:spPr bwMode="auto">
            <a:xfrm flipH="1" flipV="1">
              <a:off x="3120" y="2688"/>
              <a:ext cx="240" cy="336"/>
            </a:xfrm>
            <a:prstGeom prst="line">
              <a:avLst/>
            </a:prstGeom>
            <a:noFill/>
            <a:ln w="25400">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3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3109AE01-7438-4A92-94F2-BBBDE5C4C954}"/>
              </a:ext>
            </a:extLst>
          </p:cNvPr>
          <p:cNvSpPr>
            <a:spLocks noGrp="1"/>
          </p:cNvSpPr>
          <p:nvPr>
            <p:ph type="sldNum" sz="quarter" idx="12"/>
          </p:nvPr>
        </p:nvSpPr>
        <p:spPr/>
        <p:txBody>
          <a:bodyPr/>
          <a:lstStyle/>
          <a:p>
            <a:fld id="{E5705448-4CA3-4825-9637-46328AC86B7F}" type="slidenum">
              <a:rPr lang="en-US" altLang="es-MX"/>
              <a:pPr/>
              <a:t>48</a:t>
            </a:fld>
            <a:endParaRPr lang="en-US" altLang="es-MX"/>
          </a:p>
        </p:txBody>
      </p:sp>
      <p:sp>
        <p:nvSpPr>
          <p:cNvPr id="75778" name="Rectangle 2">
            <a:extLst>
              <a:ext uri="{FF2B5EF4-FFF2-40B4-BE49-F238E27FC236}">
                <a16:creationId xmlns:a16="http://schemas.microsoft.com/office/drawing/2014/main" id="{5A73DB01-D9CD-4564-9660-0C587C69C47E}"/>
              </a:ext>
            </a:extLst>
          </p:cNvPr>
          <p:cNvSpPr>
            <a:spLocks noGrp="1" noChangeArrowheads="1"/>
          </p:cNvSpPr>
          <p:nvPr>
            <p:ph type="title"/>
          </p:nvPr>
        </p:nvSpPr>
        <p:spPr/>
        <p:txBody>
          <a:bodyPr/>
          <a:lstStyle/>
          <a:p>
            <a:r>
              <a:rPr lang="en-US" altLang="es-MX"/>
              <a:t>Formal Construction</a:t>
            </a:r>
          </a:p>
        </p:txBody>
      </p:sp>
      <p:sp>
        <p:nvSpPr>
          <p:cNvPr id="75779" name="Rectangle 3">
            <a:extLst>
              <a:ext uri="{FF2B5EF4-FFF2-40B4-BE49-F238E27FC236}">
                <a16:creationId xmlns:a16="http://schemas.microsoft.com/office/drawing/2014/main" id="{C8606436-D22A-41DF-91E4-F5E48DC71E12}"/>
              </a:ext>
            </a:extLst>
          </p:cNvPr>
          <p:cNvSpPr>
            <a:spLocks noGrp="1" noChangeArrowheads="1"/>
          </p:cNvSpPr>
          <p:nvPr>
            <p:ph type="body" idx="1"/>
          </p:nvPr>
        </p:nvSpPr>
        <p:spPr>
          <a:xfrm>
            <a:off x="533400" y="1981200"/>
            <a:ext cx="8153400" cy="4114800"/>
          </a:xfrm>
        </p:spPr>
        <p:txBody>
          <a:bodyPr/>
          <a:lstStyle/>
          <a:p>
            <a:r>
              <a:rPr lang="en-US" altLang="es-MX"/>
              <a:t>Let the DFA A have transition function </a:t>
            </a:r>
            <a:r>
              <a:rPr lang="en-US" altLang="es-MX">
                <a:latin typeface="Lucida Sans Unicode" panose="020B0602030504020204" pitchFamily="34" charset="0"/>
              </a:rPr>
              <a:t>δ</a:t>
            </a:r>
            <a:r>
              <a:rPr lang="en-US" altLang="es-MX" baseline="-25000"/>
              <a:t>A</a:t>
            </a:r>
            <a:r>
              <a:rPr lang="en-US" altLang="es-MX"/>
              <a:t>.</a:t>
            </a:r>
          </a:p>
          <a:p>
            <a:r>
              <a:rPr lang="en-US" altLang="es-MX"/>
              <a:t>Let the PDA P have transition function </a:t>
            </a:r>
            <a:r>
              <a:rPr lang="en-US" altLang="es-MX">
                <a:latin typeface="Lucida Sans Unicode" panose="020B0602030504020204" pitchFamily="34" charset="0"/>
              </a:rPr>
              <a:t>δ</a:t>
            </a:r>
            <a:r>
              <a:rPr lang="en-US" altLang="es-MX" baseline="-25000"/>
              <a:t>P</a:t>
            </a:r>
            <a:r>
              <a:rPr lang="en-US" altLang="es-MX"/>
              <a:t>.</a:t>
            </a:r>
          </a:p>
          <a:p>
            <a:r>
              <a:rPr lang="en-US" altLang="es-MX"/>
              <a:t>States of combined PDA are [q,p], where q is a state of A and p a state of P.</a:t>
            </a:r>
          </a:p>
          <a:p>
            <a:r>
              <a:rPr lang="en-US" altLang="es-MX">
                <a:latin typeface="Lucida Sans Unicode" panose="020B0602030504020204" pitchFamily="34" charset="0"/>
              </a:rPr>
              <a:t>δ</a:t>
            </a:r>
            <a:r>
              <a:rPr lang="en-US" altLang="es-MX"/>
              <a:t>([q,p], a, X) contains ([</a:t>
            </a:r>
            <a:r>
              <a:rPr lang="en-US" altLang="es-MX">
                <a:latin typeface="Lucida Sans Unicode" panose="020B0602030504020204" pitchFamily="34" charset="0"/>
              </a:rPr>
              <a:t>δ</a:t>
            </a:r>
            <a:r>
              <a:rPr lang="en-US" altLang="es-MX" baseline="-25000"/>
              <a:t>A</a:t>
            </a:r>
            <a:r>
              <a:rPr lang="en-US" altLang="es-MX"/>
              <a:t>(q,a),r], </a:t>
            </a:r>
            <a:r>
              <a:rPr lang="en-US" altLang="es-MX">
                <a:sym typeface="Symbol" panose="05050102010706020507" pitchFamily="18" charset="2"/>
              </a:rPr>
              <a:t></a:t>
            </a:r>
            <a:r>
              <a:rPr lang="en-US" altLang="es-MX"/>
              <a:t>) if </a:t>
            </a:r>
            <a:r>
              <a:rPr lang="en-US" altLang="es-MX">
                <a:latin typeface="Lucida Sans Unicode" panose="020B0602030504020204" pitchFamily="34" charset="0"/>
              </a:rPr>
              <a:t>δ</a:t>
            </a:r>
            <a:r>
              <a:rPr lang="en-US" altLang="es-MX" baseline="-25000"/>
              <a:t>P</a:t>
            </a:r>
            <a:r>
              <a:rPr lang="en-US" altLang="es-MX"/>
              <a:t>(p, a, X) contains (r, </a:t>
            </a:r>
            <a:r>
              <a:rPr lang="en-US" altLang="es-MX">
                <a:sym typeface="Symbol" panose="05050102010706020507" pitchFamily="18" charset="2"/>
              </a:rPr>
              <a:t></a:t>
            </a:r>
            <a:r>
              <a:rPr lang="en-US" altLang="es-MX"/>
              <a:t>).</a:t>
            </a:r>
          </a:p>
          <a:p>
            <a:pPr lvl="1"/>
            <a:r>
              <a:rPr lang="en-US" altLang="es-MX"/>
              <a:t>Note a could be </a:t>
            </a:r>
            <a:r>
              <a:rPr lang="en-US" altLang="es-MX">
                <a:sym typeface="Symbol" panose="05050102010706020507" pitchFamily="18" charset="2"/>
              </a:rPr>
              <a:t></a:t>
            </a:r>
            <a:r>
              <a:rPr lang="en-US" altLang="es-MX"/>
              <a:t>, in which case </a:t>
            </a:r>
            <a:r>
              <a:rPr lang="en-US" altLang="es-MX">
                <a:latin typeface="Lucida Sans Unicode" panose="020B0602030504020204" pitchFamily="34" charset="0"/>
              </a:rPr>
              <a:t>δ</a:t>
            </a:r>
            <a:r>
              <a:rPr lang="en-US" altLang="es-MX" baseline="-25000"/>
              <a:t>A</a:t>
            </a:r>
            <a:r>
              <a:rPr lang="en-US" altLang="es-MX"/>
              <a:t>(q,a) = q.</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577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73878D11-6D37-4B03-B23D-8536AEC784B7}"/>
              </a:ext>
            </a:extLst>
          </p:cNvPr>
          <p:cNvSpPr>
            <a:spLocks noGrp="1"/>
          </p:cNvSpPr>
          <p:nvPr>
            <p:ph type="sldNum" sz="quarter" idx="12"/>
          </p:nvPr>
        </p:nvSpPr>
        <p:spPr/>
        <p:txBody>
          <a:bodyPr/>
          <a:lstStyle/>
          <a:p>
            <a:fld id="{682D16E2-FF1E-42CA-82B4-B7261BD6BE4A}" type="slidenum">
              <a:rPr lang="en-US" altLang="es-MX"/>
              <a:pPr/>
              <a:t>49</a:t>
            </a:fld>
            <a:endParaRPr lang="en-US" altLang="es-MX"/>
          </a:p>
        </p:txBody>
      </p:sp>
      <p:sp>
        <p:nvSpPr>
          <p:cNvPr id="76802" name="Rectangle 2">
            <a:extLst>
              <a:ext uri="{FF2B5EF4-FFF2-40B4-BE49-F238E27FC236}">
                <a16:creationId xmlns:a16="http://schemas.microsoft.com/office/drawing/2014/main" id="{1D24E26F-60A8-4196-A808-62F77809FF56}"/>
              </a:ext>
            </a:extLst>
          </p:cNvPr>
          <p:cNvSpPr>
            <a:spLocks noGrp="1" noChangeArrowheads="1"/>
          </p:cNvSpPr>
          <p:nvPr>
            <p:ph type="title"/>
          </p:nvPr>
        </p:nvSpPr>
        <p:spPr/>
        <p:txBody>
          <a:bodyPr/>
          <a:lstStyle/>
          <a:p>
            <a:r>
              <a:rPr lang="en-US" altLang="es-MX"/>
              <a:t>Formal Construction – (2)</a:t>
            </a:r>
          </a:p>
        </p:txBody>
      </p:sp>
      <p:sp>
        <p:nvSpPr>
          <p:cNvPr id="76803" name="Rectangle 3">
            <a:extLst>
              <a:ext uri="{FF2B5EF4-FFF2-40B4-BE49-F238E27FC236}">
                <a16:creationId xmlns:a16="http://schemas.microsoft.com/office/drawing/2014/main" id="{8F4B3970-65BF-445E-9B1D-8E018B22A2D8}"/>
              </a:ext>
            </a:extLst>
          </p:cNvPr>
          <p:cNvSpPr>
            <a:spLocks noGrp="1" noChangeArrowheads="1"/>
          </p:cNvSpPr>
          <p:nvPr>
            <p:ph type="body" idx="1"/>
          </p:nvPr>
        </p:nvSpPr>
        <p:spPr>
          <a:xfrm>
            <a:off x="685800" y="1981200"/>
            <a:ext cx="7772400" cy="4419600"/>
          </a:xfrm>
        </p:spPr>
        <p:txBody>
          <a:bodyPr/>
          <a:lstStyle/>
          <a:p>
            <a:r>
              <a:rPr lang="en-US" altLang="es-MX"/>
              <a:t>Final states of combined PDA are those [q,p] such that q is a final state of A and p is an accepting state of P.</a:t>
            </a:r>
          </a:p>
          <a:p>
            <a:r>
              <a:rPr lang="en-US" altLang="es-MX"/>
              <a:t>Initial state is the pair ([q</a:t>
            </a:r>
            <a:r>
              <a:rPr lang="en-US" altLang="es-MX" baseline="-25000"/>
              <a:t>0</a:t>
            </a:r>
            <a:r>
              <a:rPr lang="en-US" altLang="es-MX"/>
              <a:t>,p</a:t>
            </a:r>
            <a:r>
              <a:rPr lang="en-US" altLang="es-MX" baseline="-25000"/>
              <a:t>0</a:t>
            </a:r>
            <a:r>
              <a:rPr lang="en-US" altLang="es-MX"/>
              <a:t>] consisting of the initial states of each.</a:t>
            </a:r>
          </a:p>
          <a:p>
            <a:r>
              <a:rPr lang="en-US" altLang="es-MX">
                <a:solidFill>
                  <a:srgbClr val="996600"/>
                </a:solidFill>
              </a:rPr>
              <a:t>Easy induction</a:t>
            </a:r>
            <a:r>
              <a:rPr lang="en-US" altLang="es-MX"/>
              <a:t>: ([q</a:t>
            </a:r>
            <a:r>
              <a:rPr lang="en-US" altLang="es-MX" baseline="-25000"/>
              <a:t>0</a:t>
            </a:r>
            <a:r>
              <a:rPr lang="en-US" altLang="es-MX"/>
              <a:t>,p</a:t>
            </a:r>
            <a:r>
              <a:rPr lang="en-US" altLang="es-MX" baseline="-25000"/>
              <a:t>0</a:t>
            </a:r>
            <a:r>
              <a:rPr lang="en-US" altLang="es-MX"/>
              <a:t>], w, Z</a:t>
            </a:r>
            <a:r>
              <a:rPr lang="en-US" altLang="es-MX" baseline="-25000"/>
              <a:t>0</a:t>
            </a:r>
            <a:r>
              <a:rPr lang="en-US" altLang="es-MX"/>
              <a:t>)</a:t>
            </a:r>
            <a:r>
              <a:rPr lang="en-US" altLang="es-MX">
                <a:latin typeface="Lucida Sans Unicode" panose="020B0602030504020204" pitchFamily="34" charset="0"/>
              </a:rPr>
              <a:t>⊦</a:t>
            </a:r>
            <a:r>
              <a:rPr lang="en-US" altLang="es-MX"/>
              <a:t>*  ([q,p], </a:t>
            </a:r>
            <a:r>
              <a:rPr lang="en-US" altLang="es-MX">
                <a:sym typeface="Symbol" panose="05050102010706020507" pitchFamily="18" charset="2"/>
              </a:rPr>
              <a:t>, </a:t>
            </a:r>
            <a:r>
              <a:rPr lang="en-US" altLang="es-MX"/>
              <a:t>) if and only if </a:t>
            </a:r>
            <a:r>
              <a:rPr lang="en-US" altLang="es-MX">
                <a:latin typeface="Lucida Sans Unicode" panose="020B0602030504020204" pitchFamily="34" charset="0"/>
              </a:rPr>
              <a:t>δ</a:t>
            </a:r>
            <a:r>
              <a:rPr lang="en-US" altLang="es-MX" baseline="-25000"/>
              <a:t>A</a:t>
            </a:r>
            <a:r>
              <a:rPr lang="en-US" altLang="es-MX"/>
              <a:t>(q</a:t>
            </a:r>
            <a:r>
              <a:rPr lang="en-US" altLang="es-MX" baseline="-25000"/>
              <a:t>0</a:t>
            </a:r>
            <a:r>
              <a:rPr lang="en-US" altLang="es-MX"/>
              <a:t>,w) = q and in P: (p</a:t>
            </a:r>
            <a:r>
              <a:rPr lang="en-US" altLang="es-MX" baseline="-25000"/>
              <a:t>0</a:t>
            </a:r>
            <a:r>
              <a:rPr lang="en-US" altLang="es-MX"/>
              <a:t>, w, Z</a:t>
            </a:r>
            <a:r>
              <a:rPr lang="en-US" altLang="es-MX" baseline="-25000"/>
              <a:t>0</a:t>
            </a:r>
            <a:r>
              <a:rPr lang="en-US" altLang="es-MX"/>
              <a:t>)</a:t>
            </a:r>
            <a:r>
              <a:rPr lang="en-US" altLang="es-MX">
                <a:latin typeface="Lucida Sans Unicode" panose="020B0602030504020204" pitchFamily="34" charset="0"/>
              </a:rPr>
              <a:t>⊦</a:t>
            </a:r>
            <a:r>
              <a:rPr lang="en-US" altLang="es-MX"/>
              <a:t>*(p, </a:t>
            </a:r>
            <a:r>
              <a:rPr lang="en-US" altLang="es-MX">
                <a:sym typeface="Symbol" panose="05050102010706020507" pitchFamily="18" charset="2"/>
              </a:rPr>
              <a:t>, </a:t>
            </a:r>
            <a:r>
              <a:rPr lang="en-US" altLang="es-MX"/>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E2B2E8D9-4618-4151-949A-5B434E238F9A}"/>
              </a:ext>
            </a:extLst>
          </p:cNvPr>
          <p:cNvSpPr>
            <a:spLocks noGrp="1"/>
          </p:cNvSpPr>
          <p:nvPr>
            <p:ph type="sldNum" sz="quarter" idx="12"/>
          </p:nvPr>
        </p:nvSpPr>
        <p:spPr/>
        <p:txBody>
          <a:bodyPr/>
          <a:lstStyle/>
          <a:p>
            <a:fld id="{55B16002-30AC-42A6-B0FC-773C6A624CB3}" type="slidenum">
              <a:rPr lang="en-US" altLang="es-MX"/>
              <a:pPr/>
              <a:t>5</a:t>
            </a:fld>
            <a:endParaRPr lang="en-US" altLang="es-MX"/>
          </a:p>
        </p:txBody>
      </p:sp>
      <p:sp>
        <p:nvSpPr>
          <p:cNvPr id="15362" name="Rectangle 2">
            <a:extLst>
              <a:ext uri="{FF2B5EF4-FFF2-40B4-BE49-F238E27FC236}">
                <a16:creationId xmlns:a16="http://schemas.microsoft.com/office/drawing/2014/main" id="{DE1EF3BF-12A1-450E-81D8-7C94F7BA6245}"/>
              </a:ext>
            </a:extLst>
          </p:cNvPr>
          <p:cNvSpPr>
            <a:spLocks noGrp="1" noChangeArrowheads="1"/>
          </p:cNvSpPr>
          <p:nvPr>
            <p:ph type="title"/>
          </p:nvPr>
        </p:nvSpPr>
        <p:spPr/>
        <p:txBody>
          <a:bodyPr/>
          <a:lstStyle/>
          <a:p>
            <a:r>
              <a:rPr lang="en-US" altLang="es-MX">
                <a:solidFill>
                  <a:srgbClr val="3366FF"/>
                </a:solidFill>
              </a:rPr>
              <a:t>Proof</a:t>
            </a:r>
            <a:r>
              <a:rPr lang="en-US" altLang="es-MX"/>
              <a:t> of the Pumping Lemma</a:t>
            </a:r>
          </a:p>
        </p:txBody>
      </p:sp>
      <p:sp>
        <p:nvSpPr>
          <p:cNvPr id="15363" name="Rectangle 3">
            <a:extLst>
              <a:ext uri="{FF2B5EF4-FFF2-40B4-BE49-F238E27FC236}">
                <a16:creationId xmlns:a16="http://schemas.microsoft.com/office/drawing/2014/main" id="{DF8B364D-70F6-4ECE-B9EF-63ED5975B4FC}"/>
              </a:ext>
            </a:extLst>
          </p:cNvPr>
          <p:cNvSpPr>
            <a:spLocks noGrp="1" noChangeArrowheads="1"/>
          </p:cNvSpPr>
          <p:nvPr>
            <p:ph type="body" idx="1"/>
          </p:nvPr>
        </p:nvSpPr>
        <p:spPr/>
        <p:txBody>
          <a:bodyPr/>
          <a:lstStyle/>
          <a:p>
            <a:r>
              <a:rPr lang="en-US" altLang="es-MX"/>
              <a:t>Start with a CNF grammar for L – {</a:t>
            </a:r>
            <a:r>
              <a:rPr lang="en-US" altLang="es-MX">
                <a:latin typeface="Lucida Sans Unicode" panose="020B0602030504020204" pitchFamily="34" charset="0"/>
              </a:rPr>
              <a:t>ε</a:t>
            </a:r>
            <a:r>
              <a:rPr lang="en-US" altLang="es-MX"/>
              <a:t>}.</a:t>
            </a:r>
          </a:p>
          <a:p>
            <a:r>
              <a:rPr lang="en-US" altLang="es-MX"/>
              <a:t>Let the grammar have m variables.</a:t>
            </a:r>
          </a:p>
          <a:p>
            <a:r>
              <a:rPr lang="en-US" altLang="es-MX"/>
              <a:t>Pick n = 2</a:t>
            </a:r>
            <a:r>
              <a:rPr lang="en-US" altLang="es-MX" baseline="30000"/>
              <a:t>m</a:t>
            </a:r>
            <a:r>
              <a:rPr lang="en-US" altLang="es-MX"/>
              <a:t>.</a:t>
            </a:r>
          </a:p>
          <a:p>
            <a:r>
              <a:rPr lang="en-US" altLang="es-MX"/>
              <a:t>Let z, of length </a:t>
            </a:r>
            <a:r>
              <a:rPr lang="en-US" altLang="es-MX" u="sng"/>
              <a:t>&gt;</a:t>
            </a:r>
            <a:r>
              <a:rPr lang="en-US" altLang="es-MX"/>
              <a:t> n, be in L.</a:t>
            </a:r>
          </a:p>
          <a:p>
            <a:r>
              <a:rPr lang="en-US" altLang="es-MX"/>
              <a:t>We claim (“</a:t>
            </a:r>
            <a:r>
              <a:rPr lang="en-US" altLang="es-MX" i="1">
                <a:solidFill>
                  <a:srgbClr val="FF0066"/>
                </a:solidFill>
              </a:rPr>
              <a:t>Lemma 1 </a:t>
            </a:r>
            <a:r>
              <a:rPr lang="en-US" altLang="es-MX"/>
              <a:t>”) that a parse tree with yield z must have a path of length m+2 or more.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arcador de número de diapositiva 5">
            <a:extLst>
              <a:ext uri="{FF2B5EF4-FFF2-40B4-BE49-F238E27FC236}">
                <a16:creationId xmlns:a16="http://schemas.microsoft.com/office/drawing/2014/main" id="{157C97E1-F59C-460F-B6B2-492E8F12AAB8}"/>
              </a:ext>
            </a:extLst>
          </p:cNvPr>
          <p:cNvSpPr>
            <a:spLocks noGrp="1"/>
          </p:cNvSpPr>
          <p:nvPr>
            <p:ph type="sldNum" sz="quarter" idx="12"/>
          </p:nvPr>
        </p:nvSpPr>
        <p:spPr/>
        <p:txBody>
          <a:bodyPr/>
          <a:lstStyle/>
          <a:p>
            <a:fld id="{4808BC65-FA40-40F0-9B09-59DAB63AF05F}" type="slidenum">
              <a:rPr lang="en-US" altLang="es-MX"/>
              <a:pPr/>
              <a:t>6</a:t>
            </a:fld>
            <a:endParaRPr lang="en-US" altLang="es-MX"/>
          </a:p>
        </p:txBody>
      </p:sp>
      <p:sp>
        <p:nvSpPr>
          <p:cNvPr id="17410" name="Rectangle 2">
            <a:extLst>
              <a:ext uri="{FF2B5EF4-FFF2-40B4-BE49-F238E27FC236}">
                <a16:creationId xmlns:a16="http://schemas.microsoft.com/office/drawing/2014/main" id="{F49A0F74-45DC-4123-A444-50A8173CB2E9}"/>
              </a:ext>
            </a:extLst>
          </p:cNvPr>
          <p:cNvSpPr>
            <a:spLocks noGrp="1" noChangeArrowheads="1"/>
          </p:cNvSpPr>
          <p:nvPr>
            <p:ph type="title"/>
          </p:nvPr>
        </p:nvSpPr>
        <p:spPr/>
        <p:txBody>
          <a:bodyPr/>
          <a:lstStyle/>
          <a:p>
            <a:r>
              <a:rPr lang="en-US" altLang="es-MX">
                <a:solidFill>
                  <a:srgbClr val="3366FF"/>
                </a:solidFill>
              </a:rPr>
              <a:t>Proof</a:t>
            </a:r>
            <a:r>
              <a:rPr lang="en-US" altLang="es-MX"/>
              <a:t> of Lemma 1</a:t>
            </a:r>
          </a:p>
        </p:txBody>
      </p:sp>
      <p:sp>
        <p:nvSpPr>
          <p:cNvPr id="17411" name="Rectangle 3">
            <a:extLst>
              <a:ext uri="{FF2B5EF4-FFF2-40B4-BE49-F238E27FC236}">
                <a16:creationId xmlns:a16="http://schemas.microsoft.com/office/drawing/2014/main" id="{43F4FFA9-558E-40EC-A17B-C48935B736A6}"/>
              </a:ext>
            </a:extLst>
          </p:cNvPr>
          <p:cNvSpPr>
            <a:spLocks noGrp="1" noChangeArrowheads="1"/>
          </p:cNvSpPr>
          <p:nvPr>
            <p:ph type="body" idx="1"/>
          </p:nvPr>
        </p:nvSpPr>
        <p:spPr/>
        <p:txBody>
          <a:bodyPr/>
          <a:lstStyle/>
          <a:p>
            <a:r>
              <a:rPr lang="en-US" altLang="es-MX"/>
              <a:t>If all paths in the parse tree of a CNF grammar are of length </a:t>
            </a:r>
            <a:r>
              <a:rPr lang="en-US" altLang="es-MX" u="sng"/>
              <a:t>&lt;</a:t>
            </a:r>
            <a:r>
              <a:rPr lang="en-US" altLang="es-MX"/>
              <a:t> m+1, then the longest yield has length 2</a:t>
            </a:r>
            <a:r>
              <a:rPr lang="en-US" altLang="es-MX" baseline="30000"/>
              <a:t>m-1</a:t>
            </a:r>
            <a:r>
              <a:rPr lang="en-US" altLang="es-MX"/>
              <a:t>, as in:</a:t>
            </a:r>
          </a:p>
        </p:txBody>
      </p:sp>
      <p:sp>
        <p:nvSpPr>
          <p:cNvPr id="17412" name="Oval 4">
            <a:extLst>
              <a:ext uri="{FF2B5EF4-FFF2-40B4-BE49-F238E27FC236}">
                <a16:creationId xmlns:a16="http://schemas.microsoft.com/office/drawing/2014/main" id="{9B1F0567-0304-4D97-A51C-1A0959C8364B}"/>
              </a:ext>
            </a:extLst>
          </p:cNvPr>
          <p:cNvSpPr>
            <a:spLocks noChangeArrowheads="1"/>
          </p:cNvSpPr>
          <p:nvPr/>
        </p:nvSpPr>
        <p:spPr bwMode="auto">
          <a:xfrm>
            <a:off x="4191000" y="40386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3" name="Oval 5">
            <a:extLst>
              <a:ext uri="{FF2B5EF4-FFF2-40B4-BE49-F238E27FC236}">
                <a16:creationId xmlns:a16="http://schemas.microsoft.com/office/drawing/2014/main" id="{E3296780-32C5-4839-AC81-2F2214ABA3B4}"/>
              </a:ext>
            </a:extLst>
          </p:cNvPr>
          <p:cNvSpPr>
            <a:spLocks noChangeArrowheads="1"/>
          </p:cNvSpPr>
          <p:nvPr/>
        </p:nvSpPr>
        <p:spPr bwMode="auto">
          <a:xfrm>
            <a:off x="3581400" y="44196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4" name="Oval 6">
            <a:extLst>
              <a:ext uri="{FF2B5EF4-FFF2-40B4-BE49-F238E27FC236}">
                <a16:creationId xmlns:a16="http://schemas.microsoft.com/office/drawing/2014/main" id="{029C285A-4AAC-4511-9DAE-041F829F49A1}"/>
              </a:ext>
            </a:extLst>
          </p:cNvPr>
          <p:cNvSpPr>
            <a:spLocks noChangeArrowheads="1"/>
          </p:cNvSpPr>
          <p:nvPr/>
        </p:nvSpPr>
        <p:spPr bwMode="auto">
          <a:xfrm>
            <a:off x="4876800" y="44196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5" name="Oval 7">
            <a:extLst>
              <a:ext uri="{FF2B5EF4-FFF2-40B4-BE49-F238E27FC236}">
                <a16:creationId xmlns:a16="http://schemas.microsoft.com/office/drawing/2014/main" id="{B8C9DBF2-C258-4C56-BA3D-5C989B0983A6}"/>
              </a:ext>
            </a:extLst>
          </p:cNvPr>
          <p:cNvSpPr>
            <a:spLocks noChangeArrowheads="1"/>
          </p:cNvSpPr>
          <p:nvPr/>
        </p:nvSpPr>
        <p:spPr bwMode="auto">
          <a:xfrm>
            <a:off x="3276600" y="50292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6" name="Oval 8">
            <a:extLst>
              <a:ext uri="{FF2B5EF4-FFF2-40B4-BE49-F238E27FC236}">
                <a16:creationId xmlns:a16="http://schemas.microsoft.com/office/drawing/2014/main" id="{9FBD2F75-7BC0-453E-B531-BC7E93491B05}"/>
              </a:ext>
            </a:extLst>
          </p:cNvPr>
          <p:cNvSpPr>
            <a:spLocks noChangeArrowheads="1"/>
          </p:cNvSpPr>
          <p:nvPr/>
        </p:nvSpPr>
        <p:spPr bwMode="auto">
          <a:xfrm>
            <a:off x="3962400" y="50292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7" name="Oval 9">
            <a:extLst>
              <a:ext uri="{FF2B5EF4-FFF2-40B4-BE49-F238E27FC236}">
                <a16:creationId xmlns:a16="http://schemas.microsoft.com/office/drawing/2014/main" id="{93576DB8-A679-4168-B3EA-3FB15DEAAD90}"/>
              </a:ext>
            </a:extLst>
          </p:cNvPr>
          <p:cNvSpPr>
            <a:spLocks noChangeArrowheads="1"/>
          </p:cNvSpPr>
          <p:nvPr/>
        </p:nvSpPr>
        <p:spPr bwMode="auto">
          <a:xfrm>
            <a:off x="4572000" y="50292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8" name="Oval 10">
            <a:extLst>
              <a:ext uri="{FF2B5EF4-FFF2-40B4-BE49-F238E27FC236}">
                <a16:creationId xmlns:a16="http://schemas.microsoft.com/office/drawing/2014/main" id="{374E5C9F-1215-46B3-9163-DA687860910F}"/>
              </a:ext>
            </a:extLst>
          </p:cNvPr>
          <p:cNvSpPr>
            <a:spLocks noChangeArrowheads="1"/>
          </p:cNvSpPr>
          <p:nvPr/>
        </p:nvSpPr>
        <p:spPr bwMode="auto">
          <a:xfrm>
            <a:off x="5257800" y="50292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19" name="Oval 11">
            <a:extLst>
              <a:ext uri="{FF2B5EF4-FFF2-40B4-BE49-F238E27FC236}">
                <a16:creationId xmlns:a16="http://schemas.microsoft.com/office/drawing/2014/main" id="{C8A928B9-FA1C-4E9E-99EE-F74C09B0B86A}"/>
              </a:ext>
            </a:extLst>
          </p:cNvPr>
          <p:cNvSpPr>
            <a:spLocks noChangeArrowheads="1"/>
          </p:cNvSpPr>
          <p:nvPr/>
        </p:nvSpPr>
        <p:spPr bwMode="auto">
          <a:xfrm>
            <a:off x="3276600" y="56388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20" name="Oval 12">
            <a:extLst>
              <a:ext uri="{FF2B5EF4-FFF2-40B4-BE49-F238E27FC236}">
                <a16:creationId xmlns:a16="http://schemas.microsoft.com/office/drawing/2014/main" id="{CB32B7F8-056F-4CD0-8BFE-76C1F936BA1C}"/>
              </a:ext>
            </a:extLst>
          </p:cNvPr>
          <p:cNvSpPr>
            <a:spLocks noChangeArrowheads="1"/>
          </p:cNvSpPr>
          <p:nvPr/>
        </p:nvSpPr>
        <p:spPr bwMode="auto">
          <a:xfrm>
            <a:off x="3962400" y="56388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21" name="Oval 13">
            <a:extLst>
              <a:ext uri="{FF2B5EF4-FFF2-40B4-BE49-F238E27FC236}">
                <a16:creationId xmlns:a16="http://schemas.microsoft.com/office/drawing/2014/main" id="{A56E631C-E40D-4EF3-B899-6726E9B1876B}"/>
              </a:ext>
            </a:extLst>
          </p:cNvPr>
          <p:cNvSpPr>
            <a:spLocks noChangeArrowheads="1"/>
          </p:cNvSpPr>
          <p:nvPr/>
        </p:nvSpPr>
        <p:spPr bwMode="auto">
          <a:xfrm>
            <a:off x="4572000" y="56388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22" name="Oval 14">
            <a:extLst>
              <a:ext uri="{FF2B5EF4-FFF2-40B4-BE49-F238E27FC236}">
                <a16:creationId xmlns:a16="http://schemas.microsoft.com/office/drawing/2014/main" id="{86D17068-0C57-41F4-9DCA-701B0F59A334}"/>
              </a:ext>
            </a:extLst>
          </p:cNvPr>
          <p:cNvSpPr>
            <a:spLocks noChangeArrowheads="1"/>
          </p:cNvSpPr>
          <p:nvPr/>
        </p:nvSpPr>
        <p:spPr bwMode="auto">
          <a:xfrm>
            <a:off x="5257800" y="5638800"/>
            <a:ext cx="228600" cy="228600"/>
          </a:xfrm>
          <a:prstGeom prst="ellipse">
            <a:avLst/>
          </a:prstGeom>
          <a:solidFill>
            <a:srgbClr val="FF990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23" name="Line 15">
            <a:extLst>
              <a:ext uri="{FF2B5EF4-FFF2-40B4-BE49-F238E27FC236}">
                <a16:creationId xmlns:a16="http://schemas.microsoft.com/office/drawing/2014/main" id="{97253BD6-733A-4719-8D2D-89E75692FE24}"/>
              </a:ext>
            </a:extLst>
          </p:cNvPr>
          <p:cNvSpPr>
            <a:spLocks noChangeShapeType="1"/>
          </p:cNvSpPr>
          <p:nvPr/>
        </p:nvSpPr>
        <p:spPr bwMode="auto">
          <a:xfrm flipH="1">
            <a:off x="3733800" y="41910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24" name="Line 16">
            <a:extLst>
              <a:ext uri="{FF2B5EF4-FFF2-40B4-BE49-F238E27FC236}">
                <a16:creationId xmlns:a16="http://schemas.microsoft.com/office/drawing/2014/main" id="{1DDAF87E-EE4F-4070-8E2B-1CEDDAFAB22B}"/>
              </a:ext>
            </a:extLst>
          </p:cNvPr>
          <p:cNvSpPr>
            <a:spLocks noChangeShapeType="1"/>
          </p:cNvSpPr>
          <p:nvPr/>
        </p:nvSpPr>
        <p:spPr bwMode="auto">
          <a:xfrm>
            <a:off x="4419600" y="4191000"/>
            <a:ext cx="533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25" name="Line 17">
            <a:extLst>
              <a:ext uri="{FF2B5EF4-FFF2-40B4-BE49-F238E27FC236}">
                <a16:creationId xmlns:a16="http://schemas.microsoft.com/office/drawing/2014/main" id="{35C745F0-4937-4331-8E51-2684170C13F3}"/>
              </a:ext>
            </a:extLst>
          </p:cNvPr>
          <p:cNvSpPr>
            <a:spLocks noChangeShapeType="1"/>
          </p:cNvSpPr>
          <p:nvPr/>
        </p:nvSpPr>
        <p:spPr bwMode="auto">
          <a:xfrm flipH="1">
            <a:off x="3429000" y="4648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26" name="Line 18">
            <a:extLst>
              <a:ext uri="{FF2B5EF4-FFF2-40B4-BE49-F238E27FC236}">
                <a16:creationId xmlns:a16="http://schemas.microsoft.com/office/drawing/2014/main" id="{63C0C96F-C2BB-4F97-BF99-406CDF1E51C6}"/>
              </a:ext>
            </a:extLst>
          </p:cNvPr>
          <p:cNvSpPr>
            <a:spLocks noChangeShapeType="1"/>
          </p:cNvSpPr>
          <p:nvPr/>
        </p:nvSpPr>
        <p:spPr bwMode="auto">
          <a:xfrm flipH="1">
            <a:off x="4724400" y="4648200"/>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27" name="Line 19">
            <a:extLst>
              <a:ext uri="{FF2B5EF4-FFF2-40B4-BE49-F238E27FC236}">
                <a16:creationId xmlns:a16="http://schemas.microsoft.com/office/drawing/2014/main" id="{68C42F04-1C49-4F5B-9914-B1067B9ABAFE}"/>
              </a:ext>
            </a:extLst>
          </p:cNvPr>
          <p:cNvSpPr>
            <a:spLocks noChangeShapeType="1"/>
          </p:cNvSpPr>
          <p:nvPr/>
        </p:nvSpPr>
        <p:spPr bwMode="auto">
          <a:xfrm>
            <a:off x="3733800" y="46482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30" name="Line 22">
            <a:extLst>
              <a:ext uri="{FF2B5EF4-FFF2-40B4-BE49-F238E27FC236}">
                <a16:creationId xmlns:a16="http://schemas.microsoft.com/office/drawing/2014/main" id="{CB73D839-CB0C-4846-AFB3-C58FCA31C0C0}"/>
              </a:ext>
            </a:extLst>
          </p:cNvPr>
          <p:cNvSpPr>
            <a:spLocks noChangeShapeType="1"/>
          </p:cNvSpPr>
          <p:nvPr/>
        </p:nvSpPr>
        <p:spPr bwMode="auto">
          <a:xfrm>
            <a:off x="5029200" y="46482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31" name="Line 23">
            <a:extLst>
              <a:ext uri="{FF2B5EF4-FFF2-40B4-BE49-F238E27FC236}">
                <a16:creationId xmlns:a16="http://schemas.microsoft.com/office/drawing/2014/main" id="{9680B01B-D89A-4D63-9216-ADE4E13D65D3}"/>
              </a:ext>
            </a:extLst>
          </p:cNvPr>
          <p:cNvSpPr>
            <a:spLocks noChangeShapeType="1"/>
          </p:cNvSpPr>
          <p:nvPr/>
        </p:nvSpPr>
        <p:spPr bwMode="auto">
          <a:xfrm>
            <a:off x="3352800" y="5257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32" name="Line 24">
            <a:extLst>
              <a:ext uri="{FF2B5EF4-FFF2-40B4-BE49-F238E27FC236}">
                <a16:creationId xmlns:a16="http://schemas.microsoft.com/office/drawing/2014/main" id="{493B9BDA-D997-4BCB-B833-6ABF4D86494C}"/>
              </a:ext>
            </a:extLst>
          </p:cNvPr>
          <p:cNvSpPr>
            <a:spLocks noChangeShapeType="1"/>
          </p:cNvSpPr>
          <p:nvPr/>
        </p:nvSpPr>
        <p:spPr bwMode="auto">
          <a:xfrm>
            <a:off x="4038600" y="5257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33" name="Line 25">
            <a:extLst>
              <a:ext uri="{FF2B5EF4-FFF2-40B4-BE49-F238E27FC236}">
                <a16:creationId xmlns:a16="http://schemas.microsoft.com/office/drawing/2014/main" id="{10764368-37F4-4890-942B-86DC67A461D4}"/>
              </a:ext>
            </a:extLst>
          </p:cNvPr>
          <p:cNvSpPr>
            <a:spLocks noChangeShapeType="1"/>
          </p:cNvSpPr>
          <p:nvPr/>
        </p:nvSpPr>
        <p:spPr bwMode="auto">
          <a:xfrm>
            <a:off x="4648200" y="5257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34" name="Line 26">
            <a:extLst>
              <a:ext uri="{FF2B5EF4-FFF2-40B4-BE49-F238E27FC236}">
                <a16:creationId xmlns:a16="http://schemas.microsoft.com/office/drawing/2014/main" id="{F90D4B8A-9BB0-4A8C-B8A4-2E719923835C}"/>
              </a:ext>
            </a:extLst>
          </p:cNvPr>
          <p:cNvSpPr>
            <a:spLocks noChangeShapeType="1"/>
          </p:cNvSpPr>
          <p:nvPr/>
        </p:nvSpPr>
        <p:spPr bwMode="auto">
          <a:xfrm>
            <a:off x="5334000" y="5257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17436" name="Text Box 28">
            <a:extLst>
              <a:ext uri="{FF2B5EF4-FFF2-40B4-BE49-F238E27FC236}">
                <a16:creationId xmlns:a16="http://schemas.microsoft.com/office/drawing/2014/main" id="{93B8A73C-D4EE-4C94-8C59-E63E24C56E16}"/>
              </a:ext>
            </a:extLst>
          </p:cNvPr>
          <p:cNvSpPr txBox="1">
            <a:spLocks noChangeArrowheads="1"/>
          </p:cNvSpPr>
          <p:nvPr/>
        </p:nvSpPr>
        <p:spPr bwMode="auto">
          <a:xfrm>
            <a:off x="1295400" y="4038600"/>
            <a:ext cx="172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m variables</a:t>
            </a:r>
          </a:p>
        </p:txBody>
      </p:sp>
      <p:sp>
        <p:nvSpPr>
          <p:cNvPr id="17438" name="Text Box 30">
            <a:extLst>
              <a:ext uri="{FF2B5EF4-FFF2-40B4-BE49-F238E27FC236}">
                <a16:creationId xmlns:a16="http://schemas.microsoft.com/office/drawing/2014/main" id="{AA71DE7D-91F5-44CF-A612-F01F0F64F237}"/>
              </a:ext>
            </a:extLst>
          </p:cNvPr>
          <p:cNvSpPr txBox="1">
            <a:spLocks noChangeArrowheads="1"/>
          </p:cNvSpPr>
          <p:nvPr/>
        </p:nvSpPr>
        <p:spPr bwMode="auto">
          <a:xfrm>
            <a:off x="914400" y="5486400"/>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one terminal</a:t>
            </a:r>
          </a:p>
        </p:txBody>
      </p:sp>
      <p:sp>
        <p:nvSpPr>
          <p:cNvPr id="17439" name="AutoShape 31">
            <a:extLst>
              <a:ext uri="{FF2B5EF4-FFF2-40B4-BE49-F238E27FC236}">
                <a16:creationId xmlns:a16="http://schemas.microsoft.com/office/drawing/2014/main" id="{CDC8E148-805D-49EF-8F21-0D344ECD3B9D}"/>
              </a:ext>
            </a:extLst>
          </p:cNvPr>
          <p:cNvSpPr>
            <a:spLocks/>
          </p:cNvSpPr>
          <p:nvPr/>
        </p:nvSpPr>
        <p:spPr bwMode="auto">
          <a:xfrm>
            <a:off x="3048000" y="4038600"/>
            <a:ext cx="152400" cy="1066800"/>
          </a:xfrm>
          <a:prstGeom prst="lef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17440" name="Text Box 32">
            <a:extLst>
              <a:ext uri="{FF2B5EF4-FFF2-40B4-BE49-F238E27FC236}">
                <a16:creationId xmlns:a16="http://schemas.microsoft.com/office/drawing/2014/main" id="{B6B1A29B-79A1-491C-A404-C3D1C33AB1E2}"/>
              </a:ext>
            </a:extLst>
          </p:cNvPr>
          <p:cNvSpPr txBox="1">
            <a:spLocks noChangeArrowheads="1"/>
          </p:cNvSpPr>
          <p:nvPr/>
        </p:nvSpPr>
        <p:spPr bwMode="auto">
          <a:xfrm>
            <a:off x="3429000" y="6248400"/>
            <a:ext cx="203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2</a:t>
            </a:r>
            <a:r>
              <a:rPr lang="en-US" altLang="es-MX" baseline="30000"/>
              <a:t>m-1</a:t>
            </a:r>
            <a:r>
              <a:rPr lang="en-US" altLang="es-MX"/>
              <a:t> terminals</a:t>
            </a:r>
          </a:p>
        </p:txBody>
      </p:sp>
      <p:sp>
        <p:nvSpPr>
          <p:cNvPr id="17441" name="AutoShape 33">
            <a:extLst>
              <a:ext uri="{FF2B5EF4-FFF2-40B4-BE49-F238E27FC236}">
                <a16:creationId xmlns:a16="http://schemas.microsoft.com/office/drawing/2014/main" id="{FA3BFCCA-E501-45C6-9763-A3F58BE97233}"/>
              </a:ext>
            </a:extLst>
          </p:cNvPr>
          <p:cNvSpPr>
            <a:spLocks/>
          </p:cNvSpPr>
          <p:nvPr/>
        </p:nvSpPr>
        <p:spPr bwMode="auto">
          <a:xfrm rot="16130295">
            <a:off x="4227512" y="5068888"/>
            <a:ext cx="307975" cy="2209800"/>
          </a:xfrm>
          <a:prstGeom prst="leftBrace">
            <a:avLst>
              <a:gd name="adj1" fmla="val 59794"/>
              <a:gd name="adj2" fmla="val 4913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Marcador de número de diapositiva 5">
            <a:extLst>
              <a:ext uri="{FF2B5EF4-FFF2-40B4-BE49-F238E27FC236}">
                <a16:creationId xmlns:a16="http://schemas.microsoft.com/office/drawing/2014/main" id="{4E5BBEDA-3C5E-4316-8725-F3AE358A781D}"/>
              </a:ext>
            </a:extLst>
          </p:cNvPr>
          <p:cNvSpPr>
            <a:spLocks noGrp="1"/>
          </p:cNvSpPr>
          <p:nvPr>
            <p:ph type="sldNum" sz="quarter" idx="12"/>
          </p:nvPr>
        </p:nvSpPr>
        <p:spPr/>
        <p:txBody>
          <a:bodyPr/>
          <a:lstStyle/>
          <a:p>
            <a:fld id="{24CAEF4D-B4BB-405B-89CD-04BC8C2A1961}" type="slidenum">
              <a:rPr lang="en-US" altLang="es-MX"/>
              <a:pPr/>
              <a:t>7</a:t>
            </a:fld>
            <a:endParaRPr lang="en-US" altLang="es-MX"/>
          </a:p>
        </p:txBody>
      </p:sp>
      <p:sp>
        <p:nvSpPr>
          <p:cNvPr id="19458" name="Rectangle 2">
            <a:extLst>
              <a:ext uri="{FF2B5EF4-FFF2-40B4-BE49-F238E27FC236}">
                <a16:creationId xmlns:a16="http://schemas.microsoft.com/office/drawing/2014/main" id="{4665134C-E4B0-4620-8416-83A0CB8AA42D}"/>
              </a:ext>
            </a:extLst>
          </p:cNvPr>
          <p:cNvSpPr>
            <a:spLocks noGrp="1" noChangeArrowheads="1"/>
          </p:cNvSpPr>
          <p:nvPr>
            <p:ph type="title"/>
          </p:nvPr>
        </p:nvSpPr>
        <p:spPr/>
        <p:txBody>
          <a:bodyPr/>
          <a:lstStyle/>
          <a:p>
            <a:r>
              <a:rPr lang="en-US" altLang="es-MX"/>
              <a:t>Back to the </a:t>
            </a:r>
            <a:r>
              <a:rPr lang="en-US" altLang="es-MX">
                <a:solidFill>
                  <a:srgbClr val="3366FF"/>
                </a:solidFill>
              </a:rPr>
              <a:t>Proof</a:t>
            </a:r>
            <a:r>
              <a:rPr lang="en-US" altLang="es-MX"/>
              <a:t> of the Pumping Lemma</a:t>
            </a:r>
          </a:p>
        </p:txBody>
      </p:sp>
      <p:sp>
        <p:nvSpPr>
          <p:cNvPr id="19459" name="Rectangle 3">
            <a:extLst>
              <a:ext uri="{FF2B5EF4-FFF2-40B4-BE49-F238E27FC236}">
                <a16:creationId xmlns:a16="http://schemas.microsoft.com/office/drawing/2014/main" id="{887B7046-8C1E-42F9-B0E3-FF8F7FC64633}"/>
              </a:ext>
            </a:extLst>
          </p:cNvPr>
          <p:cNvSpPr>
            <a:spLocks noGrp="1" noChangeArrowheads="1"/>
          </p:cNvSpPr>
          <p:nvPr>
            <p:ph type="body" idx="1"/>
          </p:nvPr>
        </p:nvSpPr>
        <p:spPr/>
        <p:txBody>
          <a:bodyPr/>
          <a:lstStyle/>
          <a:p>
            <a:r>
              <a:rPr lang="en-US" altLang="es-MX"/>
              <a:t>Now we know that the parse tree for z has a path with at least m+1 variables.</a:t>
            </a:r>
          </a:p>
          <a:p>
            <a:r>
              <a:rPr lang="en-US" altLang="es-MX"/>
              <a:t>Consider some longest path.</a:t>
            </a:r>
          </a:p>
          <a:p>
            <a:r>
              <a:rPr lang="en-US" altLang="es-MX"/>
              <a:t>There are only m different variables, so among the </a:t>
            </a:r>
            <a:r>
              <a:rPr lang="en-US" altLang="es-MX">
                <a:solidFill>
                  <a:srgbClr val="33CC33"/>
                </a:solidFill>
              </a:rPr>
              <a:t>lowest</a:t>
            </a:r>
            <a:r>
              <a:rPr lang="en-US" altLang="es-MX"/>
              <a:t> m+1 we can find two nodes with the same label, say A.</a:t>
            </a:r>
          </a:p>
          <a:p>
            <a:r>
              <a:rPr lang="en-US" altLang="es-MX"/>
              <a:t>The parse tree thus looks like: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arcador de número de diapositiva 4">
            <a:extLst>
              <a:ext uri="{FF2B5EF4-FFF2-40B4-BE49-F238E27FC236}">
                <a16:creationId xmlns:a16="http://schemas.microsoft.com/office/drawing/2014/main" id="{8DE4D13D-93C6-4786-99FE-241CC4EA6F78}"/>
              </a:ext>
            </a:extLst>
          </p:cNvPr>
          <p:cNvSpPr>
            <a:spLocks noGrp="1"/>
          </p:cNvSpPr>
          <p:nvPr>
            <p:ph type="sldNum" sz="quarter" idx="12"/>
          </p:nvPr>
        </p:nvSpPr>
        <p:spPr/>
        <p:txBody>
          <a:bodyPr/>
          <a:lstStyle/>
          <a:p>
            <a:fld id="{BE3B09EC-658C-427B-96E5-78ACD179BD7D}" type="slidenum">
              <a:rPr lang="en-US" altLang="es-MX"/>
              <a:pPr/>
              <a:t>8</a:t>
            </a:fld>
            <a:endParaRPr lang="en-US" altLang="es-MX"/>
          </a:p>
        </p:txBody>
      </p:sp>
      <p:sp>
        <p:nvSpPr>
          <p:cNvPr id="22530" name="Rectangle 2">
            <a:extLst>
              <a:ext uri="{FF2B5EF4-FFF2-40B4-BE49-F238E27FC236}">
                <a16:creationId xmlns:a16="http://schemas.microsoft.com/office/drawing/2014/main" id="{D9607F87-B1A1-4D92-B02A-50EDFE253025}"/>
              </a:ext>
            </a:extLst>
          </p:cNvPr>
          <p:cNvSpPr>
            <a:spLocks noGrp="1" noChangeArrowheads="1"/>
          </p:cNvSpPr>
          <p:nvPr>
            <p:ph type="title"/>
          </p:nvPr>
        </p:nvSpPr>
        <p:spPr>
          <a:xfrm>
            <a:off x="685800" y="152400"/>
            <a:ext cx="7772400" cy="1143000"/>
          </a:xfrm>
        </p:spPr>
        <p:txBody>
          <a:bodyPr/>
          <a:lstStyle/>
          <a:p>
            <a:r>
              <a:rPr lang="en-US" altLang="es-MX"/>
              <a:t>Parse Tree in the Pumping-Lemma </a:t>
            </a:r>
            <a:r>
              <a:rPr lang="en-US" altLang="es-MX">
                <a:solidFill>
                  <a:srgbClr val="3366FF"/>
                </a:solidFill>
              </a:rPr>
              <a:t>Proof</a:t>
            </a:r>
          </a:p>
        </p:txBody>
      </p:sp>
      <p:sp>
        <p:nvSpPr>
          <p:cNvPr id="22540" name="Line 12">
            <a:extLst>
              <a:ext uri="{FF2B5EF4-FFF2-40B4-BE49-F238E27FC236}">
                <a16:creationId xmlns:a16="http://schemas.microsoft.com/office/drawing/2014/main" id="{093E8F51-C483-4D2C-A9AE-1BBE16F1C4A5}"/>
              </a:ext>
            </a:extLst>
          </p:cNvPr>
          <p:cNvSpPr>
            <a:spLocks noChangeShapeType="1"/>
          </p:cNvSpPr>
          <p:nvPr/>
        </p:nvSpPr>
        <p:spPr bwMode="auto">
          <a:xfrm flipH="1">
            <a:off x="3505200" y="1828800"/>
            <a:ext cx="914400" cy="419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nvGrpSpPr>
          <p:cNvPr id="22560" name="Group 32">
            <a:extLst>
              <a:ext uri="{FF2B5EF4-FFF2-40B4-BE49-F238E27FC236}">
                <a16:creationId xmlns:a16="http://schemas.microsoft.com/office/drawing/2014/main" id="{C418A163-2E98-411F-8E07-D3A33EE58C31}"/>
              </a:ext>
            </a:extLst>
          </p:cNvPr>
          <p:cNvGrpSpPr>
            <a:grpSpLocks/>
          </p:cNvGrpSpPr>
          <p:nvPr/>
        </p:nvGrpSpPr>
        <p:grpSpPr bwMode="auto">
          <a:xfrm>
            <a:off x="1905000" y="1600200"/>
            <a:ext cx="6896100" cy="4953000"/>
            <a:chOff x="1200" y="1008"/>
            <a:chExt cx="4344" cy="3120"/>
          </a:xfrm>
        </p:grpSpPr>
        <p:sp>
          <p:nvSpPr>
            <p:cNvPr id="22544" name="AutoShape 16">
              <a:extLst>
                <a:ext uri="{FF2B5EF4-FFF2-40B4-BE49-F238E27FC236}">
                  <a16:creationId xmlns:a16="http://schemas.microsoft.com/office/drawing/2014/main" id="{DE7D4517-EE6B-4BAF-8057-DD84605322C5}"/>
                </a:ext>
              </a:extLst>
            </p:cNvPr>
            <p:cNvSpPr>
              <a:spLocks/>
            </p:cNvSpPr>
            <p:nvPr/>
          </p:nvSpPr>
          <p:spPr bwMode="auto">
            <a:xfrm rot="16130295">
              <a:off x="2352" y="2832"/>
              <a:ext cx="144" cy="2448"/>
            </a:xfrm>
            <a:prstGeom prst="leftBrace">
              <a:avLst>
                <a:gd name="adj1" fmla="val 159375"/>
                <a:gd name="adj2" fmla="val 4913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2545" name="Text Box 17">
              <a:extLst>
                <a:ext uri="{FF2B5EF4-FFF2-40B4-BE49-F238E27FC236}">
                  <a16:creationId xmlns:a16="http://schemas.microsoft.com/office/drawing/2014/main" id="{E8441B90-9755-4B9E-9E41-626D1A718AD0}"/>
                </a:ext>
              </a:extLst>
            </p:cNvPr>
            <p:cNvSpPr txBox="1">
              <a:spLocks noChangeArrowheads="1"/>
            </p:cNvSpPr>
            <p:nvPr/>
          </p:nvSpPr>
          <p:spPr bwMode="auto">
            <a:xfrm>
              <a:off x="3696" y="1008"/>
              <a:ext cx="1848"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u="sng"/>
                <a:t>&lt;</a:t>
              </a:r>
              <a:r>
                <a:rPr lang="en-US" altLang="es-MX"/>
                <a:t> 2</a:t>
              </a:r>
              <a:r>
                <a:rPr lang="en-US" altLang="es-MX" baseline="30000"/>
                <a:t>m</a:t>
              </a:r>
              <a:r>
                <a:rPr lang="en-US" altLang="es-MX"/>
                <a:t> = n because a</a:t>
              </a:r>
            </a:p>
            <a:p>
              <a:r>
                <a:rPr lang="en-US" altLang="es-MX"/>
                <a:t>longest path chosen</a:t>
              </a:r>
            </a:p>
            <a:p>
              <a:r>
                <a:rPr lang="en-US" altLang="es-MX"/>
                <a:t>and only the bottom</a:t>
              </a:r>
            </a:p>
            <a:p>
              <a:r>
                <a:rPr lang="en-US" altLang="es-MX"/>
                <a:t>m+1 variables used.</a:t>
              </a:r>
            </a:p>
          </p:txBody>
        </p:sp>
      </p:grpSp>
      <p:grpSp>
        <p:nvGrpSpPr>
          <p:cNvPr id="22556" name="Group 28">
            <a:extLst>
              <a:ext uri="{FF2B5EF4-FFF2-40B4-BE49-F238E27FC236}">
                <a16:creationId xmlns:a16="http://schemas.microsoft.com/office/drawing/2014/main" id="{4A1899CA-D183-47FB-B17E-7CC0A496AD70}"/>
              </a:ext>
            </a:extLst>
          </p:cNvPr>
          <p:cNvGrpSpPr>
            <a:grpSpLocks/>
          </p:cNvGrpSpPr>
          <p:nvPr/>
        </p:nvGrpSpPr>
        <p:grpSpPr bwMode="auto">
          <a:xfrm>
            <a:off x="533400" y="1828800"/>
            <a:ext cx="7620000" cy="4660900"/>
            <a:chOff x="336" y="1144"/>
            <a:chExt cx="4800" cy="2936"/>
          </a:xfrm>
        </p:grpSpPr>
        <p:sp>
          <p:nvSpPr>
            <p:cNvPr id="22534" name="AutoShape 6">
              <a:extLst>
                <a:ext uri="{FF2B5EF4-FFF2-40B4-BE49-F238E27FC236}">
                  <a16:creationId xmlns:a16="http://schemas.microsoft.com/office/drawing/2014/main" id="{E33635C2-5F8E-49B5-B13C-024CF216B118}"/>
                </a:ext>
              </a:extLst>
            </p:cNvPr>
            <p:cNvSpPr>
              <a:spLocks noChangeArrowheads="1"/>
            </p:cNvSpPr>
            <p:nvPr/>
          </p:nvSpPr>
          <p:spPr bwMode="auto">
            <a:xfrm>
              <a:off x="1728" y="3064"/>
              <a:ext cx="1248" cy="720"/>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2537" name="Freeform 9">
              <a:extLst>
                <a:ext uri="{FF2B5EF4-FFF2-40B4-BE49-F238E27FC236}">
                  <a16:creationId xmlns:a16="http://schemas.microsoft.com/office/drawing/2014/main" id="{7A91CF78-A619-45EF-9E9F-58D61B4021A4}"/>
                </a:ext>
              </a:extLst>
            </p:cNvPr>
            <p:cNvSpPr>
              <a:spLocks/>
            </p:cNvSpPr>
            <p:nvPr/>
          </p:nvSpPr>
          <p:spPr bwMode="auto">
            <a:xfrm>
              <a:off x="1200" y="2344"/>
              <a:ext cx="2544" cy="1440"/>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2538" name="Freeform 10">
              <a:extLst>
                <a:ext uri="{FF2B5EF4-FFF2-40B4-BE49-F238E27FC236}">
                  <a16:creationId xmlns:a16="http://schemas.microsoft.com/office/drawing/2014/main" id="{BED29313-C927-4D91-9E8B-7A1313F79D7B}"/>
                </a:ext>
              </a:extLst>
            </p:cNvPr>
            <p:cNvSpPr>
              <a:spLocks/>
            </p:cNvSpPr>
            <p:nvPr/>
          </p:nvSpPr>
          <p:spPr bwMode="auto">
            <a:xfrm>
              <a:off x="336" y="1144"/>
              <a:ext cx="4800" cy="2640"/>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2541" name="Text Box 13">
              <a:extLst>
                <a:ext uri="{FF2B5EF4-FFF2-40B4-BE49-F238E27FC236}">
                  <a16:creationId xmlns:a16="http://schemas.microsoft.com/office/drawing/2014/main" id="{43B69EE4-6527-4BC7-A4CB-4690C9D08156}"/>
                </a:ext>
              </a:extLst>
            </p:cNvPr>
            <p:cNvSpPr txBox="1">
              <a:spLocks noChangeArrowheads="1"/>
            </p:cNvSpPr>
            <p:nvPr/>
          </p:nvSpPr>
          <p:spPr bwMode="auto">
            <a:xfrm>
              <a:off x="2304" y="211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2542" name="Text Box 14">
              <a:extLst>
                <a:ext uri="{FF2B5EF4-FFF2-40B4-BE49-F238E27FC236}">
                  <a16:creationId xmlns:a16="http://schemas.microsoft.com/office/drawing/2014/main" id="{5C767551-B8F7-41A2-8AAC-4A3006B45F1F}"/>
                </a:ext>
              </a:extLst>
            </p:cNvPr>
            <p:cNvSpPr txBox="1">
              <a:spLocks noChangeArrowheads="1"/>
            </p:cNvSpPr>
            <p:nvPr/>
          </p:nvSpPr>
          <p:spPr bwMode="auto">
            <a:xfrm>
              <a:off x="2112" y="2832"/>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2551" name="Text Box 23">
              <a:extLst>
                <a:ext uri="{FF2B5EF4-FFF2-40B4-BE49-F238E27FC236}">
                  <a16:creationId xmlns:a16="http://schemas.microsoft.com/office/drawing/2014/main" id="{B91FE446-72B5-4681-B71C-3BBD55CDA556}"/>
                </a:ext>
              </a:extLst>
            </p:cNvPr>
            <p:cNvSpPr txBox="1">
              <a:spLocks noChangeArrowheads="1"/>
            </p:cNvSpPr>
            <p:nvPr/>
          </p:nvSpPr>
          <p:spPr bwMode="auto">
            <a:xfrm>
              <a:off x="624" y="378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2552" name="Text Box 24">
              <a:extLst>
                <a:ext uri="{FF2B5EF4-FFF2-40B4-BE49-F238E27FC236}">
                  <a16:creationId xmlns:a16="http://schemas.microsoft.com/office/drawing/2014/main" id="{D8FD87B9-7A07-4BE3-850F-DA0D3E6FCA02}"/>
                </a:ext>
              </a:extLst>
            </p:cNvPr>
            <p:cNvSpPr txBox="1">
              <a:spLocks noChangeArrowheads="1"/>
            </p:cNvSpPr>
            <p:nvPr/>
          </p:nvSpPr>
          <p:spPr bwMode="auto">
            <a:xfrm>
              <a:off x="1344" y="37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2553" name="Text Box 25">
              <a:extLst>
                <a:ext uri="{FF2B5EF4-FFF2-40B4-BE49-F238E27FC236}">
                  <a16:creationId xmlns:a16="http://schemas.microsoft.com/office/drawing/2014/main" id="{B3BCFC3F-A5A2-4D17-AF16-C6E3844BC7D7}"/>
                </a:ext>
              </a:extLst>
            </p:cNvPr>
            <p:cNvSpPr txBox="1">
              <a:spLocks noChangeArrowheads="1"/>
            </p:cNvSpPr>
            <p:nvPr/>
          </p:nvSpPr>
          <p:spPr bwMode="auto">
            <a:xfrm>
              <a:off x="4320" y="379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sp>
          <p:nvSpPr>
            <p:cNvPr id="22554" name="Text Box 26">
              <a:extLst>
                <a:ext uri="{FF2B5EF4-FFF2-40B4-BE49-F238E27FC236}">
                  <a16:creationId xmlns:a16="http://schemas.microsoft.com/office/drawing/2014/main" id="{8DC1F3FA-C0F4-4FA6-BE87-765A6E8DC99E}"/>
                </a:ext>
              </a:extLst>
            </p:cNvPr>
            <p:cNvSpPr txBox="1">
              <a:spLocks noChangeArrowheads="1"/>
            </p:cNvSpPr>
            <p:nvPr/>
          </p:nvSpPr>
          <p:spPr bwMode="auto">
            <a:xfrm>
              <a:off x="3120" y="3792"/>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sp>
          <p:nvSpPr>
            <p:cNvPr id="22555" name="Text Box 27">
              <a:extLst>
                <a:ext uri="{FF2B5EF4-FFF2-40B4-BE49-F238E27FC236}">
                  <a16:creationId xmlns:a16="http://schemas.microsoft.com/office/drawing/2014/main" id="{99B7BB6D-E9DE-4468-9838-DA94C18B4256}"/>
                </a:ext>
              </a:extLst>
            </p:cNvPr>
            <p:cNvSpPr txBox="1">
              <a:spLocks noChangeArrowheads="1"/>
            </p:cNvSpPr>
            <p:nvPr/>
          </p:nvSpPr>
          <p:spPr bwMode="auto">
            <a:xfrm>
              <a:off x="2208" y="3784"/>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grpSp>
        <p:nvGrpSpPr>
          <p:cNvPr id="22559" name="Group 31">
            <a:extLst>
              <a:ext uri="{FF2B5EF4-FFF2-40B4-BE49-F238E27FC236}">
                <a16:creationId xmlns:a16="http://schemas.microsoft.com/office/drawing/2014/main" id="{31D27010-4942-4C73-9DD5-DFF9D39F795C}"/>
              </a:ext>
            </a:extLst>
          </p:cNvPr>
          <p:cNvGrpSpPr>
            <a:grpSpLocks/>
          </p:cNvGrpSpPr>
          <p:nvPr/>
        </p:nvGrpSpPr>
        <p:grpSpPr bwMode="auto">
          <a:xfrm>
            <a:off x="838200" y="2133600"/>
            <a:ext cx="4191000" cy="3733800"/>
            <a:chOff x="528" y="1344"/>
            <a:chExt cx="2640" cy="2352"/>
          </a:xfrm>
        </p:grpSpPr>
        <p:sp>
          <p:nvSpPr>
            <p:cNvPr id="22546" name="Text Box 18">
              <a:extLst>
                <a:ext uri="{FF2B5EF4-FFF2-40B4-BE49-F238E27FC236}">
                  <a16:creationId xmlns:a16="http://schemas.microsoft.com/office/drawing/2014/main" id="{6ED70C02-786F-4C1D-B40F-EE4C60130C56}"/>
                </a:ext>
              </a:extLst>
            </p:cNvPr>
            <p:cNvSpPr txBox="1">
              <a:spLocks noChangeArrowheads="1"/>
            </p:cNvSpPr>
            <p:nvPr/>
          </p:nvSpPr>
          <p:spPr bwMode="auto">
            <a:xfrm>
              <a:off x="528" y="1344"/>
              <a:ext cx="985"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Can’t both</a:t>
              </a:r>
            </a:p>
            <a:p>
              <a:r>
                <a:rPr lang="en-US" altLang="es-MX"/>
                <a:t>be </a:t>
              </a:r>
              <a:r>
                <a:rPr lang="en-US" altLang="es-MX">
                  <a:latin typeface="Lucida Sans Unicode" panose="020B0602030504020204" pitchFamily="34" charset="0"/>
                </a:rPr>
                <a:t>ε</a:t>
              </a:r>
              <a:r>
                <a:rPr lang="en-US" altLang="es-MX"/>
                <a:t>.</a:t>
              </a:r>
            </a:p>
          </p:txBody>
        </p:sp>
        <p:sp>
          <p:nvSpPr>
            <p:cNvPr id="22547" name="Line 19">
              <a:extLst>
                <a:ext uri="{FF2B5EF4-FFF2-40B4-BE49-F238E27FC236}">
                  <a16:creationId xmlns:a16="http://schemas.microsoft.com/office/drawing/2014/main" id="{5C91AB80-F147-41C7-A973-FA205410FE9D}"/>
                </a:ext>
              </a:extLst>
            </p:cNvPr>
            <p:cNvSpPr>
              <a:spLocks noChangeShapeType="1"/>
            </p:cNvSpPr>
            <p:nvPr/>
          </p:nvSpPr>
          <p:spPr bwMode="auto">
            <a:xfrm>
              <a:off x="960" y="1872"/>
              <a:ext cx="528" cy="18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2558" name="Line 30">
              <a:extLst>
                <a:ext uri="{FF2B5EF4-FFF2-40B4-BE49-F238E27FC236}">
                  <a16:creationId xmlns:a16="http://schemas.microsoft.com/office/drawing/2014/main" id="{9CA23E17-7B2B-4E5C-951A-062DAB040BF2}"/>
                </a:ext>
              </a:extLst>
            </p:cNvPr>
            <p:cNvSpPr>
              <a:spLocks noChangeShapeType="1"/>
            </p:cNvSpPr>
            <p:nvPr/>
          </p:nvSpPr>
          <p:spPr bwMode="auto">
            <a:xfrm>
              <a:off x="1200" y="1797"/>
              <a:ext cx="1968"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5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Marcador de número de diapositiva 4">
            <a:extLst>
              <a:ext uri="{FF2B5EF4-FFF2-40B4-BE49-F238E27FC236}">
                <a16:creationId xmlns:a16="http://schemas.microsoft.com/office/drawing/2014/main" id="{9316040D-813F-4073-B588-E0EB1756711E}"/>
              </a:ext>
            </a:extLst>
          </p:cNvPr>
          <p:cNvSpPr>
            <a:spLocks noGrp="1"/>
          </p:cNvSpPr>
          <p:nvPr>
            <p:ph type="sldNum" sz="quarter" idx="12"/>
          </p:nvPr>
        </p:nvSpPr>
        <p:spPr/>
        <p:txBody>
          <a:bodyPr/>
          <a:lstStyle/>
          <a:p>
            <a:fld id="{7ACDD273-A6D0-46A1-81D3-B8145F233E58}" type="slidenum">
              <a:rPr lang="en-US" altLang="es-MX"/>
              <a:pPr/>
              <a:t>9</a:t>
            </a:fld>
            <a:endParaRPr lang="en-US" altLang="es-MX"/>
          </a:p>
        </p:txBody>
      </p:sp>
      <p:sp>
        <p:nvSpPr>
          <p:cNvPr id="24578" name="Rectangle 2">
            <a:extLst>
              <a:ext uri="{FF2B5EF4-FFF2-40B4-BE49-F238E27FC236}">
                <a16:creationId xmlns:a16="http://schemas.microsoft.com/office/drawing/2014/main" id="{66737B71-8D55-41B4-9113-CA61E426354B}"/>
              </a:ext>
            </a:extLst>
          </p:cNvPr>
          <p:cNvSpPr>
            <a:spLocks noGrp="1" noChangeArrowheads="1"/>
          </p:cNvSpPr>
          <p:nvPr>
            <p:ph type="title"/>
          </p:nvPr>
        </p:nvSpPr>
        <p:spPr/>
        <p:txBody>
          <a:bodyPr/>
          <a:lstStyle/>
          <a:p>
            <a:r>
              <a:rPr lang="en-US" altLang="es-MX"/>
              <a:t>Pump Zero Times</a:t>
            </a:r>
          </a:p>
        </p:txBody>
      </p:sp>
      <p:grpSp>
        <p:nvGrpSpPr>
          <p:cNvPr id="24592" name="Group 16">
            <a:extLst>
              <a:ext uri="{FF2B5EF4-FFF2-40B4-BE49-F238E27FC236}">
                <a16:creationId xmlns:a16="http://schemas.microsoft.com/office/drawing/2014/main" id="{846D9BB2-5E30-4BAA-AD26-C1A10082E7BD}"/>
              </a:ext>
            </a:extLst>
          </p:cNvPr>
          <p:cNvGrpSpPr>
            <a:grpSpLocks/>
          </p:cNvGrpSpPr>
          <p:nvPr/>
        </p:nvGrpSpPr>
        <p:grpSpPr bwMode="auto">
          <a:xfrm>
            <a:off x="228600" y="2057400"/>
            <a:ext cx="3505200" cy="2743200"/>
            <a:chOff x="195" y="1488"/>
            <a:chExt cx="2208" cy="1728"/>
          </a:xfrm>
        </p:grpSpPr>
        <p:sp>
          <p:nvSpPr>
            <p:cNvPr id="24582" name="Freeform 6">
              <a:extLst>
                <a:ext uri="{FF2B5EF4-FFF2-40B4-BE49-F238E27FC236}">
                  <a16:creationId xmlns:a16="http://schemas.microsoft.com/office/drawing/2014/main" id="{3F29967B-AC43-4C8A-BAFC-2DC504606427}"/>
                </a:ext>
              </a:extLst>
            </p:cNvPr>
            <p:cNvSpPr>
              <a:spLocks/>
            </p:cNvSpPr>
            <p:nvPr/>
          </p:nvSpPr>
          <p:spPr bwMode="auto">
            <a:xfrm>
              <a:off x="195" y="1488"/>
              <a:ext cx="2208" cy="1438"/>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4585" name="Text Box 9">
              <a:extLst>
                <a:ext uri="{FF2B5EF4-FFF2-40B4-BE49-F238E27FC236}">
                  <a16:creationId xmlns:a16="http://schemas.microsoft.com/office/drawing/2014/main" id="{F9D4BF17-8B54-4189-8283-C982B8600BB4}"/>
                </a:ext>
              </a:extLst>
            </p:cNvPr>
            <p:cNvSpPr txBox="1">
              <a:spLocks noChangeArrowheads="1"/>
            </p:cNvSpPr>
            <p:nvPr/>
          </p:nvSpPr>
          <p:spPr bwMode="auto">
            <a:xfrm>
              <a:off x="336" y="2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4587" name="Text Box 11">
              <a:extLst>
                <a:ext uri="{FF2B5EF4-FFF2-40B4-BE49-F238E27FC236}">
                  <a16:creationId xmlns:a16="http://schemas.microsoft.com/office/drawing/2014/main" id="{692E39D1-236F-4FD0-A963-2F65D9DAFB87}"/>
                </a:ext>
              </a:extLst>
            </p:cNvPr>
            <p:cNvSpPr txBox="1">
              <a:spLocks noChangeArrowheads="1"/>
            </p:cNvSpPr>
            <p:nvPr/>
          </p:nvSpPr>
          <p:spPr bwMode="auto">
            <a:xfrm>
              <a:off x="202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grpSp>
      <p:grpSp>
        <p:nvGrpSpPr>
          <p:cNvPr id="24591" name="Group 15">
            <a:extLst>
              <a:ext uri="{FF2B5EF4-FFF2-40B4-BE49-F238E27FC236}">
                <a16:creationId xmlns:a16="http://schemas.microsoft.com/office/drawing/2014/main" id="{B3EF3296-A898-4E78-A76D-82F2FDC3ADE6}"/>
              </a:ext>
            </a:extLst>
          </p:cNvPr>
          <p:cNvGrpSpPr>
            <a:grpSpLocks/>
          </p:cNvGrpSpPr>
          <p:nvPr/>
        </p:nvGrpSpPr>
        <p:grpSpPr bwMode="auto">
          <a:xfrm>
            <a:off x="838200" y="2895600"/>
            <a:ext cx="1858963" cy="1908175"/>
            <a:chOff x="615" y="2016"/>
            <a:chExt cx="1171" cy="1202"/>
          </a:xfrm>
        </p:grpSpPr>
        <p:sp>
          <p:nvSpPr>
            <p:cNvPr id="24581" name="Freeform 5">
              <a:extLst>
                <a:ext uri="{FF2B5EF4-FFF2-40B4-BE49-F238E27FC236}">
                  <a16:creationId xmlns:a16="http://schemas.microsoft.com/office/drawing/2014/main" id="{9E5FBC92-BD1B-4EF3-A9B8-50CBC0747715}"/>
                </a:ext>
              </a:extLst>
            </p:cNvPr>
            <p:cNvSpPr>
              <a:spLocks/>
            </p:cNvSpPr>
            <p:nvPr/>
          </p:nvSpPr>
          <p:spPr bwMode="auto">
            <a:xfrm>
              <a:off x="615" y="2160"/>
              <a:ext cx="1171" cy="785"/>
            </a:xfrm>
            <a:custGeom>
              <a:avLst/>
              <a:gdLst>
                <a:gd name="T0" fmla="*/ 528 w 2544"/>
                <a:gd name="T1" fmla="*/ 1440 h 1440"/>
                <a:gd name="T2" fmla="*/ 0 w 2544"/>
                <a:gd name="T3" fmla="*/ 1440 h 1440"/>
                <a:gd name="T4" fmla="*/ 1296 w 2544"/>
                <a:gd name="T5" fmla="*/ 0 h 1440"/>
                <a:gd name="T6" fmla="*/ 2496 w 2544"/>
                <a:gd name="T7" fmla="*/ 1392 h 1440"/>
                <a:gd name="T8" fmla="*/ 2544 w 2544"/>
                <a:gd name="T9" fmla="*/ 1440 h 1440"/>
                <a:gd name="T10" fmla="*/ 1776 w 2544"/>
                <a:gd name="T11" fmla="*/ 1440 h 1440"/>
                <a:gd name="T12" fmla="*/ 1152 w 2544"/>
                <a:gd name="T13" fmla="*/ 720 h 1440"/>
                <a:gd name="T14" fmla="*/ 528 w 2544"/>
                <a:gd name="T15" fmla="*/ 1440 h 1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44" h="1440">
                  <a:moveTo>
                    <a:pt x="528" y="1440"/>
                  </a:moveTo>
                  <a:lnTo>
                    <a:pt x="0" y="1440"/>
                  </a:lnTo>
                  <a:lnTo>
                    <a:pt x="1296" y="0"/>
                  </a:lnTo>
                  <a:lnTo>
                    <a:pt x="2496" y="1392"/>
                  </a:lnTo>
                  <a:lnTo>
                    <a:pt x="2544" y="1440"/>
                  </a:lnTo>
                  <a:lnTo>
                    <a:pt x="1776" y="1440"/>
                  </a:lnTo>
                  <a:lnTo>
                    <a:pt x="1152" y="720"/>
                  </a:lnTo>
                  <a:lnTo>
                    <a:pt x="528" y="1440"/>
                  </a:lnTo>
                  <a:close/>
                </a:path>
              </a:pathLst>
            </a:custGeom>
            <a:solidFill>
              <a:srgbClr val="FF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4583" name="Text Box 7">
              <a:extLst>
                <a:ext uri="{FF2B5EF4-FFF2-40B4-BE49-F238E27FC236}">
                  <a16:creationId xmlns:a16="http://schemas.microsoft.com/office/drawing/2014/main" id="{901DD322-4BF8-4D96-82D2-F5FE4A2BA800}"/>
                </a:ext>
              </a:extLst>
            </p:cNvPr>
            <p:cNvSpPr txBox="1">
              <a:spLocks noChangeArrowheads="1"/>
            </p:cNvSpPr>
            <p:nvPr/>
          </p:nvSpPr>
          <p:spPr bwMode="auto">
            <a:xfrm>
              <a:off x="1136" y="2016"/>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4586" name="Text Box 10">
              <a:extLst>
                <a:ext uri="{FF2B5EF4-FFF2-40B4-BE49-F238E27FC236}">
                  <a16:creationId xmlns:a16="http://schemas.microsoft.com/office/drawing/2014/main" id="{DB86A8AE-590F-4FA1-AC4F-118DAD7A0549}"/>
                </a:ext>
              </a:extLst>
            </p:cNvPr>
            <p:cNvSpPr txBox="1">
              <a:spLocks noChangeArrowheads="1"/>
            </p:cNvSpPr>
            <p:nvPr/>
          </p:nvSpPr>
          <p:spPr bwMode="auto">
            <a:xfrm>
              <a:off x="687"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v</a:t>
              </a:r>
            </a:p>
          </p:txBody>
        </p:sp>
        <p:sp>
          <p:nvSpPr>
            <p:cNvPr id="24588" name="Text Box 12">
              <a:extLst>
                <a:ext uri="{FF2B5EF4-FFF2-40B4-BE49-F238E27FC236}">
                  <a16:creationId xmlns:a16="http://schemas.microsoft.com/office/drawing/2014/main" id="{3AD3F485-B2E7-4D21-97C8-9A26C3AE3EC4}"/>
                </a:ext>
              </a:extLst>
            </p:cNvPr>
            <p:cNvSpPr txBox="1">
              <a:spLocks noChangeArrowheads="1"/>
            </p:cNvSpPr>
            <p:nvPr/>
          </p:nvSpPr>
          <p:spPr bwMode="auto">
            <a:xfrm>
              <a:off x="1488" y="2930"/>
              <a:ext cx="2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x</a:t>
              </a:r>
            </a:p>
          </p:txBody>
        </p:sp>
      </p:grpSp>
      <p:grpSp>
        <p:nvGrpSpPr>
          <p:cNvPr id="24590" name="Group 14">
            <a:extLst>
              <a:ext uri="{FF2B5EF4-FFF2-40B4-BE49-F238E27FC236}">
                <a16:creationId xmlns:a16="http://schemas.microsoft.com/office/drawing/2014/main" id="{5526C2C5-A88D-4257-8557-9F90696E9216}"/>
              </a:ext>
            </a:extLst>
          </p:cNvPr>
          <p:cNvGrpSpPr>
            <a:grpSpLocks/>
          </p:cNvGrpSpPr>
          <p:nvPr/>
        </p:nvGrpSpPr>
        <p:grpSpPr bwMode="auto">
          <a:xfrm>
            <a:off x="1219200" y="3581400"/>
            <a:ext cx="911225" cy="1290638"/>
            <a:chOff x="816" y="2403"/>
            <a:chExt cx="574" cy="813"/>
          </a:xfrm>
        </p:grpSpPr>
        <p:sp>
          <p:nvSpPr>
            <p:cNvPr id="24580" name="AutoShape 4">
              <a:extLst>
                <a:ext uri="{FF2B5EF4-FFF2-40B4-BE49-F238E27FC236}">
                  <a16:creationId xmlns:a16="http://schemas.microsoft.com/office/drawing/2014/main" id="{8B434499-BC99-4A27-A4CA-32FD7D2286A3}"/>
                </a:ext>
              </a:extLst>
            </p:cNvPr>
            <p:cNvSpPr>
              <a:spLocks noChangeArrowheads="1"/>
            </p:cNvSpPr>
            <p:nvPr/>
          </p:nvSpPr>
          <p:spPr bwMode="auto">
            <a:xfrm>
              <a:off x="816" y="2540"/>
              <a:ext cx="574" cy="392"/>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4584" name="Text Box 8">
              <a:extLst>
                <a:ext uri="{FF2B5EF4-FFF2-40B4-BE49-F238E27FC236}">
                  <a16:creationId xmlns:a16="http://schemas.microsoft.com/office/drawing/2014/main" id="{26D87874-629D-4225-9F54-367C97576923}"/>
                </a:ext>
              </a:extLst>
            </p:cNvPr>
            <p:cNvSpPr txBox="1">
              <a:spLocks noChangeArrowheads="1"/>
            </p:cNvSpPr>
            <p:nvPr/>
          </p:nvSpPr>
          <p:spPr bwMode="auto">
            <a:xfrm>
              <a:off x="1008" y="240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4589" name="Text Box 13">
              <a:extLst>
                <a:ext uri="{FF2B5EF4-FFF2-40B4-BE49-F238E27FC236}">
                  <a16:creationId xmlns:a16="http://schemas.microsoft.com/office/drawing/2014/main" id="{2E4BE34B-6E7C-4093-8F6A-2B80CEB8E33D}"/>
                </a:ext>
              </a:extLst>
            </p:cNvPr>
            <p:cNvSpPr txBox="1">
              <a:spLocks noChangeArrowheads="1"/>
            </p:cNvSpPr>
            <p:nvPr/>
          </p:nvSpPr>
          <p:spPr bwMode="auto">
            <a:xfrm>
              <a:off x="1056" y="2928"/>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grpSp>
        <p:nvGrpSpPr>
          <p:cNvPr id="24593" name="Group 17">
            <a:extLst>
              <a:ext uri="{FF2B5EF4-FFF2-40B4-BE49-F238E27FC236}">
                <a16:creationId xmlns:a16="http://schemas.microsoft.com/office/drawing/2014/main" id="{66600C4D-486B-4D82-A96B-CF8B54880C8B}"/>
              </a:ext>
            </a:extLst>
          </p:cNvPr>
          <p:cNvGrpSpPr>
            <a:grpSpLocks/>
          </p:cNvGrpSpPr>
          <p:nvPr/>
        </p:nvGrpSpPr>
        <p:grpSpPr bwMode="auto">
          <a:xfrm>
            <a:off x="4191000" y="1981200"/>
            <a:ext cx="3505200" cy="2743200"/>
            <a:chOff x="195" y="1488"/>
            <a:chExt cx="2208" cy="1728"/>
          </a:xfrm>
        </p:grpSpPr>
        <p:sp>
          <p:nvSpPr>
            <p:cNvPr id="24594" name="Freeform 18">
              <a:extLst>
                <a:ext uri="{FF2B5EF4-FFF2-40B4-BE49-F238E27FC236}">
                  <a16:creationId xmlns:a16="http://schemas.microsoft.com/office/drawing/2014/main" id="{EF0A88CB-1ED2-4D0B-BF79-2F4F42FC8F6A}"/>
                </a:ext>
              </a:extLst>
            </p:cNvPr>
            <p:cNvSpPr>
              <a:spLocks/>
            </p:cNvSpPr>
            <p:nvPr/>
          </p:nvSpPr>
          <p:spPr bwMode="auto">
            <a:xfrm>
              <a:off x="195" y="1488"/>
              <a:ext cx="2208" cy="1438"/>
            </a:xfrm>
            <a:custGeom>
              <a:avLst/>
              <a:gdLst>
                <a:gd name="T0" fmla="*/ 864 w 4800"/>
                <a:gd name="T1" fmla="*/ 2640 h 2640"/>
                <a:gd name="T2" fmla="*/ 0 w 4800"/>
                <a:gd name="T3" fmla="*/ 2640 h 2640"/>
                <a:gd name="T4" fmla="*/ 2448 w 4800"/>
                <a:gd name="T5" fmla="*/ 0 h 2640"/>
                <a:gd name="T6" fmla="*/ 4752 w 4800"/>
                <a:gd name="T7" fmla="*/ 2592 h 2640"/>
                <a:gd name="T8" fmla="*/ 4800 w 4800"/>
                <a:gd name="T9" fmla="*/ 2640 h 2640"/>
                <a:gd name="T10" fmla="*/ 3408 w 4800"/>
                <a:gd name="T11" fmla="*/ 2640 h 2640"/>
                <a:gd name="T12" fmla="*/ 2160 w 4800"/>
                <a:gd name="T13" fmla="*/ 1200 h 2640"/>
                <a:gd name="T14" fmla="*/ 864 w 4800"/>
                <a:gd name="T15" fmla="*/ 2640 h 26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0" h="2640">
                  <a:moveTo>
                    <a:pt x="864" y="2640"/>
                  </a:moveTo>
                  <a:lnTo>
                    <a:pt x="0" y="2640"/>
                  </a:lnTo>
                  <a:lnTo>
                    <a:pt x="2448" y="0"/>
                  </a:lnTo>
                  <a:lnTo>
                    <a:pt x="4752" y="2592"/>
                  </a:lnTo>
                  <a:lnTo>
                    <a:pt x="4800" y="2640"/>
                  </a:lnTo>
                  <a:lnTo>
                    <a:pt x="3408" y="2640"/>
                  </a:lnTo>
                  <a:lnTo>
                    <a:pt x="2160" y="1200"/>
                  </a:lnTo>
                  <a:lnTo>
                    <a:pt x="864" y="2640"/>
                  </a:lnTo>
                  <a:close/>
                </a:path>
              </a:pathLst>
            </a:custGeom>
            <a:solidFill>
              <a:schemeClr val="accent1">
                <a:alpha val="50000"/>
              </a:scheme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MX"/>
            </a:p>
          </p:txBody>
        </p:sp>
        <p:sp>
          <p:nvSpPr>
            <p:cNvPr id="24595" name="Text Box 19">
              <a:extLst>
                <a:ext uri="{FF2B5EF4-FFF2-40B4-BE49-F238E27FC236}">
                  <a16:creationId xmlns:a16="http://schemas.microsoft.com/office/drawing/2014/main" id="{0ED1CBC3-FB44-4752-A257-2B8E7E02C225}"/>
                </a:ext>
              </a:extLst>
            </p:cNvPr>
            <p:cNvSpPr txBox="1">
              <a:spLocks noChangeArrowheads="1"/>
            </p:cNvSpPr>
            <p:nvPr/>
          </p:nvSpPr>
          <p:spPr bwMode="auto">
            <a:xfrm>
              <a:off x="336" y="292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u</a:t>
              </a:r>
            </a:p>
          </p:txBody>
        </p:sp>
        <p:sp>
          <p:nvSpPr>
            <p:cNvPr id="24596" name="Text Box 20">
              <a:extLst>
                <a:ext uri="{FF2B5EF4-FFF2-40B4-BE49-F238E27FC236}">
                  <a16:creationId xmlns:a16="http://schemas.microsoft.com/office/drawing/2014/main" id="{CCC0F286-D916-4073-A857-4C156BA61DDF}"/>
                </a:ext>
              </a:extLst>
            </p:cNvPr>
            <p:cNvSpPr txBox="1">
              <a:spLocks noChangeArrowheads="1"/>
            </p:cNvSpPr>
            <p:nvPr/>
          </p:nvSpPr>
          <p:spPr bwMode="auto">
            <a:xfrm>
              <a:off x="2028" y="29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y</a:t>
              </a:r>
            </a:p>
          </p:txBody>
        </p:sp>
      </p:grpSp>
      <p:grpSp>
        <p:nvGrpSpPr>
          <p:cNvPr id="24597" name="Group 21">
            <a:extLst>
              <a:ext uri="{FF2B5EF4-FFF2-40B4-BE49-F238E27FC236}">
                <a16:creationId xmlns:a16="http://schemas.microsoft.com/office/drawing/2014/main" id="{0095E51D-0E4D-41D2-81C4-9796B3D82BFB}"/>
              </a:ext>
            </a:extLst>
          </p:cNvPr>
          <p:cNvGrpSpPr>
            <a:grpSpLocks/>
          </p:cNvGrpSpPr>
          <p:nvPr/>
        </p:nvGrpSpPr>
        <p:grpSpPr bwMode="auto">
          <a:xfrm>
            <a:off x="5334000" y="2819400"/>
            <a:ext cx="911225" cy="1290638"/>
            <a:chOff x="816" y="2403"/>
            <a:chExt cx="574" cy="813"/>
          </a:xfrm>
        </p:grpSpPr>
        <p:sp>
          <p:nvSpPr>
            <p:cNvPr id="24598" name="AutoShape 22">
              <a:extLst>
                <a:ext uri="{FF2B5EF4-FFF2-40B4-BE49-F238E27FC236}">
                  <a16:creationId xmlns:a16="http://schemas.microsoft.com/office/drawing/2014/main" id="{811108AB-D989-4FD4-AF11-97AA7628ADAC}"/>
                </a:ext>
              </a:extLst>
            </p:cNvPr>
            <p:cNvSpPr>
              <a:spLocks noChangeArrowheads="1"/>
            </p:cNvSpPr>
            <p:nvPr/>
          </p:nvSpPr>
          <p:spPr bwMode="auto">
            <a:xfrm>
              <a:off x="816" y="2540"/>
              <a:ext cx="574" cy="392"/>
            </a:xfrm>
            <a:prstGeom prst="triangle">
              <a:avLst>
                <a:gd name="adj" fmla="val 50000"/>
              </a:avLst>
            </a:prstGeom>
            <a:solidFill>
              <a:srgbClr val="CC99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a:p>
          </p:txBody>
        </p:sp>
        <p:sp>
          <p:nvSpPr>
            <p:cNvPr id="24599" name="Text Box 23">
              <a:extLst>
                <a:ext uri="{FF2B5EF4-FFF2-40B4-BE49-F238E27FC236}">
                  <a16:creationId xmlns:a16="http://schemas.microsoft.com/office/drawing/2014/main" id="{C99A2964-02FB-4AD1-9207-0C64E42BB964}"/>
                </a:ext>
              </a:extLst>
            </p:cNvPr>
            <p:cNvSpPr txBox="1">
              <a:spLocks noChangeArrowheads="1"/>
            </p:cNvSpPr>
            <p:nvPr/>
          </p:nvSpPr>
          <p:spPr bwMode="auto">
            <a:xfrm>
              <a:off x="1008" y="2403"/>
              <a:ext cx="2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A</a:t>
              </a:r>
            </a:p>
          </p:txBody>
        </p:sp>
        <p:sp>
          <p:nvSpPr>
            <p:cNvPr id="24600" name="Text Box 24">
              <a:extLst>
                <a:ext uri="{FF2B5EF4-FFF2-40B4-BE49-F238E27FC236}">
                  <a16:creationId xmlns:a16="http://schemas.microsoft.com/office/drawing/2014/main" id="{0247DD2C-0246-4DBA-8AF3-DEE2986AD956}"/>
                </a:ext>
              </a:extLst>
            </p:cNvPr>
            <p:cNvSpPr txBox="1">
              <a:spLocks noChangeArrowheads="1"/>
            </p:cNvSpPr>
            <p:nvPr/>
          </p:nvSpPr>
          <p:spPr bwMode="auto">
            <a:xfrm>
              <a:off x="1056" y="2928"/>
              <a:ext cx="2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s-MX"/>
                <a:t>w</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MX"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s-MX"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11179</Words>
  <Application>Microsoft Office PowerPoint</Application>
  <PresentationFormat>Presentación en pantalla (4:3)</PresentationFormat>
  <Paragraphs>790</Paragraphs>
  <Slides>49</Slides>
  <Notes>49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49</vt:i4>
      </vt:variant>
    </vt:vector>
  </HeadingPairs>
  <TitlesOfParts>
    <vt:vector size="54" baseType="lpstr">
      <vt:lpstr>Times New Roman</vt:lpstr>
      <vt:lpstr>Tahoma</vt:lpstr>
      <vt:lpstr>Monotype Sorts</vt:lpstr>
      <vt:lpstr>Lucida Sans Unicode</vt:lpstr>
      <vt:lpstr>Default Design</vt:lpstr>
      <vt:lpstr>The Pumping Lemma for CFL’s</vt:lpstr>
      <vt:lpstr>Intuition</vt:lpstr>
      <vt:lpstr>Intuition – (2)</vt:lpstr>
      <vt:lpstr>Statement of the CFL Pumping Lemma</vt:lpstr>
      <vt:lpstr>Proof of the Pumping Lemma</vt:lpstr>
      <vt:lpstr>Proof of Lemma 1</vt:lpstr>
      <vt:lpstr>Back to the Proof of the Pumping Lemma</vt:lpstr>
      <vt:lpstr>Parse Tree in the Pumping-Lemma Proof</vt:lpstr>
      <vt:lpstr>Pump Zero Times</vt:lpstr>
      <vt:lpstr>Pump Twice</vt:lpstr>
      <vt:lpstr>Pump Thrice</vt:lpstr>
      <vt:lpstr>Using the Pumping Lemma</vt:lpstr>
      <vt:lpstr>Using the Pumping Lemma – (2)</vt:lpstr>
      <vt:lpstr>Using the Pumping Lemma – (3)</vt:lpstr>
      <vt:lpstr>Properties of Context-Free Languages</vt:lpstr>
      <vt:lpstr>Summary of Decision Properties</vt:lpstr>
      <vt:lpstr>Non-Decision Properties</vt:lpstr>
      <vt:lpstr>Testing Emptiness</vt:lpstr>
      <vt:lpstr>Testing Membership</vt:lpstr>
      <vt:lpstr>CYK Algorithm</vt:lpstr>
      <vt:lpstr>CYK Algorithm – (2)</vt:lpstr>
      <vt:lpstr>Example: CYK Algorithm</vt:lpstr>
      <vt:lpstr>Example: CYK Algorithm</vt:lpstr>
      <vt:lpstr>Example: CYK Algorithm</vt:lpstr>
      <vt:lpstr>Example: CYK Algorithm</vt:lpstr>
      <vt:lpstr>Example: CYK Algorithm</vt:lpstr>
      <vt:lpstr>Testing Infiniteness</vt:lpstr>
      <vt:lpstr>Closure Properties of CFL’s</vt:lpstr>
      <vt:lpstr>Closure of CFL’s Under Union</vt:lpstr>
      <vt:lpstr>Closure Under Union – (2)</vt:lpstr>
      <vt:lpstr>Closure Under Union – (3)</vt:lpstr>
      <vt:lpstr>Closure of CFL’s Under Concatenation</vt:lpstr>
      <vt:lpstr>Closure Under Concatenation – (2)</vt:lpstr>
      <vt:lpstr>Closure Under Star</vt:lpstr>
      <vt:lpstr>Closure of CFL’s Under Reversal</vt:lpstr>
      <vt:lpstr>Closure of CFL’s Under Homomorphism</vt:lpstr>
      <vt:lpstr>Example: Closure Under Homomorphism</vt:lpstr>
      <vt:lpstr>Closure of CFL’s Under Inverse Homomorphism</vt:lpstr>
      <vt:lpstr>Architecture of P’</vt:lpstr>
      <vt:lpstr>Formal Construction of P’</vt:lpstr>
      <vt:lpstr>Construction of P’ – (2)</vt:lpstr>
      <vt:lpstr>Transitions of P’</vt:lpstr>
      <vt:lpstr>Proving Correctness of P’</vt:lpstr>
      <vt:lpstr>Nonclosure Under Intersection</vt:lpstr>
      <vt:lpstr>Nonclosure Under Difference</vt:lpstr>
      <vt:lpstr>Intersection with a Regular Language</vt:lpstr>
      <vt:lpstr>DFA and PDA in Parallel</vt:lpstr>
      <vt:lpstr>Formal Construction</vt:lpstr>
      <vt:lpstr>Formal Construction – (2)</vt:lpstr>
    </vt:vector>
  </TitlesOfParts>
  <Company>Stanford University, CS Dept.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CS154 slides</dc:title>
  <dc:creator>Jeff Ullman</dc:creator>
  <cp:lastModifiedBy>el_racional</cp:lastModifiedBy>
  <cp:revision>51</cp:revision>
  <dcterms:created xsi:type="dcterms:W3CDTF">2002-03-23T20:14:09Z</dcterms:created>
  <dcterms:modified xsi:type="dcterms:W3CDTF">2020-08-25T20:18:27Z</dcterms:modified>
</cp:coreProperties>
</file>