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7"/>
  </p:notes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s-MX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4" autoAdjust="0"/>
    <p:restoredTop sz="94643"/>
  </p:normalViewPr>
  <p:slideViewPr>
    <p:cSldViewPr snapToGrid="0" snapToObjects="1">
      <p:cViewPr varScale="1">
        <p:scale>
          <a:sx n="79" d="100"/>
          <a:sy n="79" d="100"/>
        </p:scale>
        <p:origin x="11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>
            <a:extLst>
              <a:ext uri="{FF2B5EF4-FFF2-40B4-BE49-F238E27FC236}">
                <a16:creationId xmlns:a16="http://schemas.microsoft.com/office/drawing/2014/main" id="{4ABF39F2-9D65-4D0A-AC10-AEBACCD968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265DC318-D675-413F-A398-8E8B40E2D5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196828"/>
            <a:ext cx="10515599" cy="10644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A8B1B8"/>
              </a:buClr>
              <a:buFont typeface="Arial"/>
              <a:buNone/>
              <a:defRPr sz="4400" b="0" i="0" u="none" strike="noStrike" cap="none">
                <a:solidFill>
                  <a:srgbClr val="A8B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A8D9DC97-92CD-46A1-9F0D-A931DAFA4858}"/>
              </a:ext>
            </a:extLst>
          </p:cNvPr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es-MX" altLang="es-MX"/>
          </a:p>
        </p:txBody>
      </p:sp>
      <p:sp>
        <p:nvSpPr>
          <p:cNvPr id="5" name="Shape 13">
            <a:extLst>
              <a:ext uri="{FF2B5EF4-FFF2-40B4-BE49-F238E27FC236}">
                <a16:creationId xmlns:a16="http://schemas.microsoft.com/office/drawing/2014/main" id="{EEEE6759-435B-4C87-97D1-4CC01DEF3E6E}"/>
              </a:ext>
            </a:extLst>
          </p:cNvPr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endParaRPr lang="es-MX" altLang="es-MX"/>
          </a:p>
        </p:txBody>
      </p:sp>
      <p:sp>
        <p:nvSpPr>
          <p:cNvPr id="6" name="Shape 14">
            <a:extLst>
              <a:ext uri="{FF2B5EF4-FFF2-40B4-BE49-F238E27FC236}">
                <a16:creationId xmlns:a16="http://schemas.microsoft.com/office/drawing/2014/main" id="{836C7C6F-8DB7-4E8B-8859-0270778A3D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47A74AAB-4932-4E3E-949C-1B4026616159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70233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>
            <a:extLst>
              <a:ext uri="{FF2B5EF4-FFF2-40B4-BE49-F238E27FC236}">
                <a16:creationId xmlns:a16="http://schemas.microsoft.com/office/drawing/2014/main" id="{2D5FA11E-EDEA-485C-9B06-C7147A3B3650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838200" y="196850"/>
            <a:ext cx="105156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MX" altLang="es-MX">
              <a:sym typeface="Arial" panose="020B0604020202020204" pitchFamily="34" charset="0"/>
            </a:endParaRPr>
          </a:p>
        </p:txBody>
      </p:sp>
      <p:sp>
        <p:nvSpPr>
          <p:cNvPr id="1027" name="Shape 7">
            <a:extLst>
              <a:ext uri="{FF2B5EF4-FFF2-40B4-BE49-F238E27FC236}">
                <a16:creationId xmlns:a16="http://schemas.microsoft.com/office/drawing/2014/main" id="{B6E22BED-476C-4983-A322-14417510A5CA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MX" altLang="es-MX">
              <a:sym typeface="Arial" panose="020B0604020202020204" pitchFamily="34" charset="0"/>
            </a:endParaRPr>
          </a:p>
        </p:txBody>
      </p:sp>
      <p:pic>
        <p:nvPicPr>
          <p:cNvPr id="1028" name="Shape 8">
            <a:extLst>
              <a:ext uri="{FF2B5EF4-FFF2-40B4-BE49-F238E27FC236}">
                <a16:creationId xmlns:a16="http://schemas.microsoft.com/office/drawing/2014/main" id="{E52A156F-A3A9-41C6-BC3B-EA317ABAFAB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100" y="185738"/>
            <a:ext cx="909638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544EAD4-FE40-43B7-A936-D12E6F325E2D}"/>
              </a:ext>
            </a:extLst>
          </p:cNvPr>
          <p:cNvSpPr txBox="1"/>
          <p:nvPr/>
        </p:nvSpPr>
        <p:spPr>
          <a:xfrm>
            <a:off x="603315" y="471340"/>
            <a:ext cx="24377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Autómata finito:</a:t>
            </a:r>
          </a:p>
          <a:p>
            <a:endParaRPr lang="es-MX" sz="2000" dirty="0"/>
          </a:p>
          <a:p>
            <a:r>
              <a:rPr lang="es-MX" sz="2000" dirty="0">
                <a:highlight>
                  <a:srgbClr val="FFFF00"/>
                </a:highlight>
              </a:rPr>
              <a:t>Entrada-&gt;Cadena</a:t>
            </a:r>
          </a:p>
          <a:p>
            <a:r>
              <a:rPr lang="es-MX" sz="2000" dirty="0">
                <a:highlight>
                  <a:srgbClr val="FFFF00"/>
                </a:highlight>
              </a:rPr>
              <a:t>Salida</a:t>
            </a:r>
          </a:p>
          <a:p>
            <a:r>
              <a:rPr lang="es-MX" sz="2000" dirty="0">
                <a:highlight>
                  <a:srgbClr val="FFFF00"/>
                </a:highlight>
              </a:rPr>
              <a:t>Estados</a:t>
            </a:r>
          </a:p>
          <a:p>
            <a:r>
              <a:rPr lang="es-MX" sz="2000" dirty="0">
                <a:highlight>
                  <a:srgbClr val="FFFF00"/>
                </a:highlight>
              </a:rPr>
              <a:t>Transiciones</a:t>
            </a:r>
          </a:p>
          <a:p>
            <a:r>
              <a:rPr lang="es-MX" sz="2000" dirty="0">
                <a:highlight>
                  <a:srgbClr val="FFFF00"/>
                </a:highlight>
              </a:rPr>
              <a:t>Estado inicial</a:t>
            </a:r>
          </a:p>
          <a:p>
            <a:r>
              <a:rPr lang="es-MX" sz="2000" dirty="0">
                <a:highlight>
                  <a:srgbClr val="FFFF00"/>
                </a:highlight>
              </a:rPr>
              <a:t>Estado final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07000A9-9093-4E64-A171-CD582F88A250}"/>
              </a:ext>
            </a:extLst>
          </p:cNvPr>
          <p:cNvSpPr txBox="1"/>
          <p:nvPr/>
        </p:nvSpPr>
        <p:spPr>
          <a:xfrm>
            <a:off x="3054285" y="471340"/>
            <a:ext cx="7247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Cadena = {x| x sea una concatenación de caracteres y su longitud sea mayor o igual a 1}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E46BDD-263B-49E3-AC2E-C739B7369D32}"/>
              </a:ext>
            </a:extLst>
          </p:cNvPr>
          <p:cNvSpPr txBox="1"/>
          <p:nvPr/>
        </p:nvSpPr>
        <p:spPr>
          <a:xfrm>
            <a:off x="3054285" y="847680"/>
            <a:ext cx="570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Alfabeto={</a:t>
            </a:r>
            <a:r>
              <a:rPr lang="es-MX" dirty="0" err="1"/>
              <a:t>x|x</a:t>
            </a:r>
            <a:r>
              <a:rPr lang="es-MX" dirty="0"/>
              <a:t> sea un carácter la longitud puede ser mayor o igual a 0}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794672E-1679-42D8-862B-4CF8620F7660}"/>
              </a:ext>
            </a:extLst>
          </p:cNvPr>
          <p:cNvSpPr/>
          <p:nvPr/>
        </p:nvSpPr>
        <p:spPr>
          <a:xfrm>
            <a:off x="3432307" y="2782601"/>
            <a:ext cx="1187409" cy="819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Estado 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C4CFFDE-5F03-43F5-A251-728942D5CD4C}"/>
              </a:ext>
            </a:extLst>
          </p:cNvPr>
          <p:cNvSpPr/>
          <p:nvPr/>
        </p:nvSpPr>
        <p:spPr>
          <a:xfrm>
            <a:off x="5195373" y="2771543"/>
            <a:ext cx="1187409" cy="819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Estado 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139FAE5-0D82-43E5-AE69-51DC4FCFC95E}"/>
              </a:ext>
            </a:extLst>
          </p:cNvPr>
          <p:cNvSpPr/>
          <p:nvPr/>
        </p:nvSpPr>
        <p:spPr>
          <a:xfrm>
            <a:off x="6958441" y="2782602"/>
            <a:ext cx="1418722" cy="819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Estado 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936729C-9649-4CF4-ABB7-C6A77FCF911A}"/>
              </a:ext>
            </a:extLst>
          </p:cNvPr>
          <p:cNvSpPr/>
          <p:nvPr/>
        </p:nvSpPr>
        <p:spPr>
          <a:xfrm>
            <a:off x="9173799" y="2734959"/>
            <a:ext cx="1542089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Estado Final *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77FC8C9-D143-41BB-89B5-9C4B51B1AECB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4619716" y="3181102"/>
            <a:ext cx="575657" cy="1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DE88BD3-AFB5-4593-B83E-B98EA00AF4E9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6382782" y="3181102"/>
            <a:ext cx="575659" cy="1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81E9C8A-E07E-40DB-841F-C2251E02695C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8377163" y="3192159"/>
            <a:ext cx="79663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9F33AC24-8B11-42F5-934A-184337D87063}"/>
              </a:ext>
            </a:extLst>
          </p:cNvPr>
          <p:cNvSpPr/>
          <p:nvPr/>
        </p:nvSpPr>
        <p:spPr>
          <a:xfrm>
            <a:off x="2336800" y="2729431"/>
            <a:ext cx="1082325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Estado inicial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661D827-3BE6-4F00-A1FD-D90BD0B3D579}"/>
              </a:ext>
            </a:extLst>
          </p:cNvPr>
          <p:cNvSpPr txBox="1"/>
          <p:nvPr/>
        </p:nvSpPr>
        <p:spPr>
          <a:xfrm>
            <a:off x="4160314" y="360273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000" dirty="0"/>
              <a:t>Transición de </a:t>
            </a:r>
          </a:p>
          <a:p>
            <a:pPr algn="ctr"/>
            <a:r>
              <a:rPr lang="es-MX" sz="1000" dirty="0"/>
              <a:t>estado 1 a estado 2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9B44BA8-D2D4-47B3-A93B-FB5C7DE80B72}"/>
              </a:ext>
            </a:extLst>
          </p:cNvPr>
          <p:cNvSpPr txBox="1"/>
          <p:nvPr/>
        </p:nvSpPr>
        <p:spPr>
          <a:xfrm>
            <a:off x="6020433" y="364271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000" dirty="0"/>
              <a:t>Transición de </a:t>
            </a:r>
          </a:p>
          <a:p>
            <a:pPr algn="ctr"/>
            <a:r>
              <a:rPr lang="es-MX" sz="1000" dirty="0"/>
              <a:t>estado 2 a estado 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457B0C5-2FAA-4F6A-855A-E8205121AA73}"/>
              </a:ext>
            </a:extLst>
          </p:cNvPr>
          <p:cNvSpPr txBox="1"/>
          <p:nvPr/>
        </p:nvSpPr>
        <p:spPr>
          <a:xfrm>
            <a:off x="8076073" y="3652652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000" dirty="0"/>
              <a:t>Transición de </a:t>
            </a:r>
          </a:p>
          <a:p>
            <a:pPr algn="ctr"/>
            <a:r>
              <a:rPr lang="es-MX" sz="1000" dirty="0"/>
              <a:t>estado 3 a estado 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251EED3-2A13-4DEB-B5D3-0B36A2D76264}"/>
              </a:ext>
            </a:extLst>
          </p:cNvPr>
          <p:cNvSpPr txBox="1"/>
          <p:nvPr/>
        </p:nvSpPr>
        <p:spPr>
          <a:xfrm>
            <a:off x="3041102" y="125825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err="1"/>
              <a:t>Cadena”</a:t>
            </a:r>
            <a:r>
              <a:rPr lang="es-MX" sz="2000" dirty="0" err="1">
                <a:highlight>
                  <a:srgbClr val="FFFF00"/>
                </a:highlight>
              </a:rPr>
              <a:t>asg</a:t>
            </a:r>
            <a:r>
              <a:rPr lang="es-MX" sz="2000" dirty="0"/>
              <a:t>”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156D003-7953-476F-8382-9459FF4DD370}"/>
              </a:ext>
            </a:extLst>
          </p:cNvPr>
          <p:cNvSpPr txBox="1"/>
          <p:nvPr/>
        </p:nvSpPr>
        <p:spPr>
          <a:xfrm>
            <a:off x="3041102" y="1593734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Salida=“”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84797DF-382C-45FF-8A2F-4A3D9EE02B6A}"/>
              </a:ext>
            </a:extLst>
          </p:cNvPr>
          <p:cNvSpPr txBox="1"/>
          <p:nvPr/>
        </p:nvSpPr>
        <p:spPr>
          <a:xfrm>
            <a:off x="4765518" y="28843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45DE6E9-47F4-41DB-ABC7-FDB7CBAA1683}"/>
              </a:ext>
            </a:extLst>
          </p:cNvPr>
          <p:cNvSpPr txBox="1"/>
          <p:nvPr/>
        </p:nvSpPr>
        <p:spPr>
          <a:xfrm>
            <a:off x="6551384" y="282243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0D84532-42D8-42CD-B44D-B645F477679F}"/>
              </a:ext>
            </a:extLst>
          </p:cNvPr>
          <p:cNvSpPr txBox="1"/>
          <p:nvPr/>
        </p:nvSpPr>
        <p:spPr>
          <a:xfrm>
            <a:off x="8657364" y="28224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g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0E85734-C4FB-4049-A6D6-92CB7BEE1B94}"/>
              </a:ext>
            </a:extLst>
          </p:cNvPr>
          <p:cNvSpPr txBox="1"/>
          <p:nvPr/>
        </p:nvSpPr>
        <p:spPr>
          <a:xfrm>
            <a:off x="5195373" y="1239363"/>
            <a:ext cx="47163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Entrada de cinta=“</a:t>
            </a:r>
            <a:r>
              <a:rPr lang="es-MX" sz="2000" dirty="0" err="1">
                <a:highlight>
                  <a:srgbClr val="FFFF00"/>
                </a:highlight>
              </a:rPr>
              <a:t>ab</a:t>
            </a:r>
            <a:r>
              <a:rPr lang="es-MX" sz="2000" dirty="0" err="1"/>
              <a:t>g</a:t>
            </a:r>
            <a:r>
              <a:rPr lang="es-MX" sz="2000" dirty="0"/>
              <a:t>”---</a:t>
            </a:r>
            <a:r>
              <a:rPr lang="es-MX" sz="2000" dirty="0">
                <a:sym typeface="Wingdings" panose="05000000000000000000" pitchFamily="2" charset="2"/>
              </a:rPr>
              <a:t>No es valida</a:t>
            </a:r>
          </a:p>
          <a:p>
            <a:r>
              <a:rPr lang="es-MX" sz="2000" dirty="0">
                <a:sym typeface="Wingdings" panose="05000000000000000000" pitchFamily="2" charset="2"/>
              </a:rPr>
              <a:t>Estado = 2</a:t>
            </a:r>
          </a:p>
          <a:p>
            <a:r>
              <a:rPr lang="es-MX" sz="2000" dirty="0">
                <a:sym typeface="Wingdings" panose="05000000000000000000" pitchFamily="2" charset="2"/>
              </a:rPr>
              <a:t>Salida = b</a:t>
            </a:r>
          </a:p>
          <a:p>
            <a:r>
              <a:rPr lang="es-MX" sz="2000" dirty="0">
                <a:sym typeface="Wingdings" panose="05000000000000000000" pitchFamily="2" charset="2"/>
              </a:rPr>
              <a:t>Símbolo = s</a:t>
            </a:r>
            <a:endParaRPr lang="es-MX" sz="2000" dirty="0"/>
          </a:p>
        </p:txBody>
      </p:sp>
      <p:graphicFrame>
        <p:nvGraphicFramePr>
          <p:cNvPr id="31" name="Tabla 31">
            <a:extLst>
              <a:ext uri="{FF2B5EF4-FFF2-40B4-BE49-F238E27FC236}">
                <a16:creationId xmlns:a16="http://schemas.microsoft.com/office/drawing/2014/main" id="{43BBDBCB-19D6-4F26-94ED-32CF2EF4A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129119"/>
              </p:ext>
            </p:extLst>
          </p:nvPr>
        </p:nvGraphicFramePr>
        <p:xfrm>
          <a:off x="1842989" y="4347094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693461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583224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59358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6389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Estado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Caracter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Simbolo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Estado Siguiente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15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61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96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23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08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61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191265"/>
                  </a:ext>
                </a:extLst>
              </a:tr>
            </a:tbl>
          </a:graphicData>
        </a:graphic>
      </p:graphicFrame>
      <p:sp>
        <p:nvSpPr>
          <p:cNvPr id="33" name="CuadroTexto 32">
            <a:extLst>
              <a:ext uri="{FF2B5EF4-FFF2-40B4-BE49-F238E27FC236}">
                <a16:creationId xmlns:a16="http://schemas.microsoft.com/office/drawing/2014/main" id="{1D8A1758-757C-461A-9482-3442B095A6C9}"/>
              </a:ext>
            </a:extLst>
          </p:cNvPr>
          <p:cNvSpPr txBox="1"/>
          <p:nvPr/>
        </p:nvSpPr>
        <p:spPr>
          <a:xfrm>
            <a:off x="248720" y="4792607"/>
            <a:ext cx="11400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Matriz </a:t>
            </a:r>
          </a:p>
          <a:p>
            <a:pPr algn="ctr"/>
            <a:r>
              <a:rPr lang="es-MX" dirty="0"/>
              <a:t>de </a:t>
            </a:r>
          </a:p>
          <a:p>
            <a:pPr algn="ctr"/>
            <a:r>
              <a:rPr lang="es-MX" dirty="0"/>
              <a:t>transiciones</a:t>
            </a:r>
          </a:p>
        </p:txBody>
      </p:sp>
    </p:spTree>
    <p:extLst>
      <p:ext uri="{BB962C8B-B14F-4D97-AF65-F5344CB8AC3E}">
        <p14:creationId xmlns:p14="http://schemas.microsoft.com/office/powerpoint/2010/main" val="141317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544EAD4-FE40-43B7-A936-D12E6F325E2D}"/>
              </a:ext>
            </a:extLst>
          </p:cNvPr>
          <p:cNvSpPr txBox="1"/>
          <p:nvPr/>
        </p:nvSpPr>
        <p:spPr>
          <a:xfrm>
            <a:off x="177091" y="121645"/>
            <a:ext cx="24377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Autómata finito:</a:t>
            </a:r>
          </a:p>
          <a:p>
            <a:endParaRPr lang="es-MX" sz="2000" dirty="0"/>
          </a:p>
          <a:p>
            <a:r>
              <a:rPr lang="es-MX" sz="2000" dirty="0">
                <a:highlight>
                  <a:srgbClr val="FFFF00"/>
                </a:highlight>
              </a:rPr>
              <a:t>Entrada-&gt;Cadena</a:t>
            </a:r>
          </a:p>
          <a:p>
            <a:r>
              <a:rPr lang="es-MX" sz="2000" dirty="0">
                <a:highlight>
                  <a:srgbClr val="FFFF00"/>
                </a:highlight>
              </a:rPr>
              <a:t>Salida</a:t>
            </a:r>
          </a:p>
          <a:p>
            <a:r>
              <a:rPr lang="es-MX" sz="2000" dirty="0">
                <a:highlight>
                  <a:srgbClr val="FFFF00"/>
                </a:highlight>
              </a:rPr>
              <a:t>Estados = Q ={q0,q1,q2,qf}</a:t>
            </a:r>
          </a:p>
          <a:p>
            <a:r>
              <a:rPr lang="es-MX" sz="2000" dirty="0">
                <a:highlight>
                  <a:srgbClr val="FFFF00"/>
                </a:highlight>
              </a:rPr>
              <a:t>Transiciones</a:t>
            </a:r>
          </a:p>
          <a:p>
            <a:r>
              <a:rPr lang="es-MX" sz="2000" dirty="0">
                <a:highlight>
                  <a:srgbClr val="FFFF00"/>
                </a:highlight>
              </a:rPr>
              <a:t>Estado inicial = {q0}</a:t>
            </a:r>
          </a:p>
          <a:p>
            <a:r>
              <a:rPr lang="es-MX" sz="2000" dirty="0">
                <a:highlight>
                  <a:srgbClr val="FFFF00"/>
                </a:highlight>
              </a:rPr>
              <a:t>Estado final = {</a:t>
            </a:r>
            <a:r>
              <a:rPr lang="es-MX" sz="2000" dirty="0" err="1">
                <a:highlight>
                  <a:srgbClr val="FFFF00"/>
                </a:highlight>
              </a:rPr>
              <a:t>qf</a:t>
            </a:r>
            <a:r>
              <a:rPr lang="es-MX" sz="2000" dirty="0">
                <a:highlight>
                  <a:srgbClr val="FFFF00"/>
                </a:highlight>
              </a:rPr>
              <a:t>}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07000A9-9093-4E64-A171-CD582F88A250}"/>
              </a:ext>
            </a:extLst>
          </p:cNvPr>
          <p:cNvSpPr txBox="1"/>
          <p:nvPr/>
        </p:nvSpPr>
        <p:spPr>
          <a:xfrm>
            <a:off x="3054285" y="471340"/>
            <a:ext cx="7247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Cadena = {x| x sea una concatenación de caracteres y su longitud sea mayor o igual a 1}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E46BDD-263B-49E3-AC2E-C739B7369D32}"/>
              </a:ext>
            </a:extLst>
          </p:cNvPr>
          <p:cNvSpPr txBox="1"/>
          <p:nvPr/>
        </p:nvSpPr>
        <p:spPr>
          <a:xfrm>
            <a:off x="3054285" y="847680"/>
            <a:ext cx="6614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Alfabeto={</a:t>
            </a:r>
            <a:r>
              <a:rPr lang="es-MX" dirty="0" err="1"/>
              <a:t>x|x</a:t>
            </a:r>
            <a:r>
              <a:rPr lang="es-MX" dirty="0"/>
              <a:t> sea un carácter la longitud puede ser mayor o igual a 0} =     {</a:t>
            </a:r>
            <a:r>
              <a:rPr lang="es-MX" dirty="0" err="1"/>
              <a:t>a,s,g</a:t>
            </a:r>
            <a:r>
              <a:rPr lang="es-MX" dirty="0"/>
              <a:t>}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794672E-1679-42D8-862B-4CF8620F7660}"/>
              </a:ext>
            </a:extLst>
          </p:cNvPr>
          <p:cNvSpPr/>
          <p:nvPr/>
        </p:nvSpPr>
        <p:spPr>
          <a:xfrm>
            <a:off x="3432307" y="2782601"/>
            <a:ext cx="1187409" cy="819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q0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C4CFFDE-5F03-43F5-A251-728942D5CD4C}"/>
              </a:ext>
            </a:extLst>
          </p:cNvPr>
          <p:cNvSpPr/>
          <p:nvPr/>
        </p:nvSpPr>
        <p:spPr>
          <a:xfrm>
            <a:off x="5195373" y="2771543"/>
            <a:ext cx="1187409" cy="819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q1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139FAE5-0D82-43E5-AE69-51DC4FCFC95E}"/>
              </a:ext>
            </a:extLst>
          </p:cNvPr>
          <p:cNvSpPr/>
          <p:nvPr/>
        </p:nvSpPr>
        <p:spPr>
          <a:xfrm>
            <a:off x="6958441" y="2782602"/>
            <a:ext cx="1418722" cy="819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q2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936729C-9649-4CF4-ABB7-C6A77FCF911A}"/>
              </a:ext>
            </a:extLst>
          </p:cNvPr>
          <p:cNvSpPr/>
          <p:nvPr/>
        </p:nvSpPr>
        <p:spPr>
          <a:xfrm>
            <a:off x="9173799" y="2734959"/>
            <a:ext cx="1542089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qf</a:t>
            </a:r>
            <a:endParaRPr lang="es-MX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77FC8C9-D143-41BB-89B5-9C4B51B1AECB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4619716" y="3181102"/>
            <a:ext cx="575657" cy="1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DE88BD3-AFB5-4593-B83E-B98EA00AF4E9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6382782" y="3181102"/>
            <a:ext cx="575659" cy="1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81E9C8A-E07E-40DB-841F-C2251E02695C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8377163" y="3192159"/>
            <a:ext cx="79663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9F33AC24-8B11-42F5-934A-184337D87063}"/>
              </a:ext>
            </a:extLst>
          </p:cNvPr>
          <p:cNvSpPr/>
          <p:nvPr/>
        </p:nvSpPr>
        <p:spPr>
          <a:xfrm>
            <a:off x="2336800" y="2729431"/>
            <a:ext cx="1082325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Estado inicial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661D827-3BE6-4F00-A1FD-D90BD0B3D579}"/>
              </a:ext>
            </a:extLst>
          </p:cNvPr>
          <p:cNvSpPr txBox="1"/>
          <p:nvPr/>
        </p:nvSpPr>
        <p:spPr>
          <a:xfrm>
            <a:off x="4160314" y="360273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000" dirty="0"/>
              <a:t>Transición de </a:t>
            </a:r>
          </a:p>
          <a:p>
            <a:pPr algn="ctr"/>
            <a:r>
              <a:rPr lang="es-MX" sz="1000" dirty="0"/>
              <a:t>estado 1 a estado 2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9B44BA8-D2D4-47B3-A93B-FB5C7DE80B72}"/>
              </a:ext>
            </a:extLst>
          </p:cNvPr>
          <p:cNvSpPr txBox="1"/>
          <p:nvPr/>
        </p:nvSpPr>
        <p:spPr>
          <a:xfrm>
            <a:off x="6020433" y="364271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000" dirty="0"/>
              <a:t>Transición de </a:t>
            </a:r>
          </a:p>
          <a:p>
            <a:pPr algn="ctr"/>
            <a:r>
              <a:rPr lang="es-MX" sz="1000" dirty="0"/>
              <a:t>estado 2 a estado 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457B0C5-2FAA-4F6A-855A-E8205121AA73}"/>
              </a:ext>
            </a:extLst>
          </p:cNvPr>
          <p:cNvSpPr txBox="1"/>
          <p:nvPr/>
        </p:nvSpPr>
        <p:spPr>
          <a:xfrm>
            <a:off x="8076073" y="3652652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000" dirty="0"/>
              <a:t>Transición de </a:t>
            </a:r>
          </a:p>
          <a:p>
            <a:pPr algn="ctr"/>
            <a:r>
              <a:rPr lang="es-MX" sz="1000" dirty="0"/>
              <a:t>estado 3 a estado 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251EED3-2A13-4DEB-B5D3-0B36A2D76264}"/>
              </a:ext>
            </a:extLst>
          </p:cNvPr>
          <p:cNvSpPr txBox="1"/>
          <p:nvPr/>
        </p:nvSpPr>
        <p:spPr>
          <a:xfrm>
            <a:off x="3041102" y="125825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err="1"/>
              <a:t>Cadena”</a:t>
            </a:r>
            <a:r>
              <a:rPr lang="es-MX" sz="2000" dirty="0" err="1">
                <a:highlight>
                  <a:srgbClr val="FFFF00"/>
                </a:highlight>
              </a:rPr>
              <a:t>asg</a:t>
            </a:r>
            <a:r>
              <a:rPr lang="es-MX" sz="2000" dirty="0"/>
              <a:t>”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156D003-7953-476F-8382-9459FF4DD370}"/>
              </a:ext>
            </a:extLst>
          </p:cNvPr>
          <p:cNvSpPr txBox="1"/>
          <p:nvPr/>
        </p:nvSpPr>
        <p:spPr>
          <a:xfrm>
            <a:off x="3041102" y="1593734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Salida=“”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84797DF-382C-45FF-8A2F-4A3D9EE02B6A}"/>
              </a:ext>
            </a:extLst>
          </p:cNvPr>
          <p:cNvSpPr txBox="1"/>
          <p:nvPr/>
        </p:nvSpPr>
        <p:spPr>
          <a:xfrm>
            <a:off x="4765518" y="28843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45DE6E9-47F4-41DB-ABC7-FDB7CBAA1683}"/>
              </a:ext>
            </a:extLst>
          </p:cNvPr>
          <p:cNvSpPr txBox="1"/>
          <p:nvPr/>
        </p:nvSpPr>
        <p:spPr>
          <a:xfrm>
            <a:off x="6551384" y="282243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0D84532-42D8-42CD-B44D-B645F477679F}"/>
              </a:ext>
            </a:extLst>
          </p:cNvPr>
          <p:cNvSpPr txBox="1"/>
          <p:nvPr/>
        </p:nvSpPr>
        <p:spPr>
          <a:xfrm>
            <a:off x="8657364" y="28224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g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0E85734-C4FB-4049-A6D6-92CB7BEE1B94}"/>
              </a:ext>
            </a:extLst>
          </p:cNvPr>
          <p:cNvSpPr txBox="1"/>
          <p:nvPr/>
        </p:nvSpPr>
        <p:spPr>
          <a:xfrm>
            <a:off x="5195373" y="1239363"/>
            <a:ext cx="49553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Entrada de cinta=“</a:t>
            </a:r>
            <a:r>
              <a:rPr lang="es-MX" sz="2000" dirty="0" err="1">
                <a:highlight>
                  <a:srgbClr val="FFFF00"/>
                </a:highlight>
              </a:rPr>
              <a:t>asg</a:t>
            </a:r>
            <a:r>
              <a:rPr lang="es-MX" sz="2000" dirty="0"/>
              <a:t>”---</a:t>
            </a:r>
            <a:r>
              <a:rPr lang="es-MX" sz="2000" dirty="0">
                <a:sym typeface="Wingdings" panose="05000000000000000000" pitchFamily="2" charset="2"/>
              </a:rPr>
              <a:t>Cadena Valida</a:t>
            </a:r>
          </a:p>
          <a:p>
            <a:r>
              <a:rPr lang="es-MX" sz="2000" dirty="0">
                <a:sym typeface="Wingdings" panose="05000000000000000000" pitchFamily="2" charset="2"/>
              </a:rPr>
              <a:t>Estado = final</a:t>
            </a:r>
          </a:p>
          <a:p>
            <a:r>
              <a:rPr lang="es-MX" sz="2000" dirty="0">
                <a:sym typeface="Wingdings" panose="05000000000000000000" pitchFamily="2" charset="2"/>
              </a:rPr>
              <a:t>Salida = “”</a:t>
            </a:r>
          </a:p>
          <a:p>
            <a:r>
              <a:rPr lang="es-MX" sz="2000" dirty="0">
                <a:sym typeface="Wingdings" panose="05000000000000000000" pitchFamily="2" charset="2"/>
              </a:rPr>
              <a:t>Símbolo = “”</a:t>
            </a:r>
            <a:endParaRPr lang="es-MX" sz="2000" dirty="0"/>
          </a:p>
        </p:txBody>
      </p:sp>
      <p:graphicFrame>
        <p:nvGraphicFramePr>
          <p:cNvPr id="31" name="Tabla 31">
            <a:extLst>
              <a:ext uri="{FF2B5EF4-FFF2-40B4-BE49-F238E27FC236}">
                <a16:creationId xmlns:a16="http://schemas.microsoft.com/office/drawing/2014/main" id="{43BBDBCB-19D6-4F26-94ED-32CF2EF4A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73174"/>
              </p:ext>
            </p:extLst>
          </p:nvPr>
        </p:nvGraphicFramePr>
        <p:xfrm>
          <a:off x="1842989" y="4374155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693461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583224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59358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6389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Estado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Caracter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Estado Siguiente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15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61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96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qf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23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qf</a:t>
                      </a:r>
                      <a:r>
                        <a:rPr lang="es-MX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08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61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191265"/>
                  </a:ext>
                </a:extLst>
              </a:tr>
            </a:tbl>
          </a:graphicData>
        </a:graphic>
      </p:graphicFrame>
      <p:sp>
        <p:nvSpPr>
          <p:cNvPr id="33" name="CuadroTexto 32">
            <a:extLst>
              <a:ext uri="{FF2B5EF4-FFF2-40B4-BE49-F238E27FC236}">
                <a16:creationId xmlns:a16="http://schemas.microsoft.com/office/drawing/2014/main" id="{1D8A1758-757C-461A-9482-3442B095A6C9}"/>
              </a:ext>
            </a:extLst>
          </p:cNvPr>
          <p:cNvSpPr txBox="1"/>
          <p:nvPr/>
        </p:nvSpPr>
        <p:spPr>
          <a:xfrm>
            <a:off x="248720" y="4792607"/>
            <a:ext cx="11400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Matriz </a:t>
            </a:r>
          </a:p>
          <a:p>
            <a:pPr algn="ctr"/>
            <a:r>
              <a:rPr lang="es-MX" dirty="0"/>
              <a:t>de </a:t>
            </a:r>
          </a:p>
          <a:p>
            <a:pPr algn="ctr"/>
            <a:r>
              <a:rPr lang="es-MX" dirty="0"/>
              <a:t>transiciones</a:t>
            </a: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E7CE8C1E-A140-4A2E-8F01-8414BEE14F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473398"/>
              </p:ext>
            </p:extLst>
          </p:nvPr>
        </p:nvGraphicFramePr>
        <p:xfrm>
          <a:off x="10034588" y="4121150"/>
          <a:ext cx="20828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3" imgW="2082600" imgH="2819160" progId="Equation.DSMT4">
                  <p:embed/>
                </p:oleObj>
              </mc:Choice>
              <mc:Fallback>
                <p:oleObj name="Equation" r:id="rId3" imgW="2082600" imgH="281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34588" y="4121150"/>
                        <a:ext cx="2082800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6683142D-CD58-499E-A411-91FB65F908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426168"/>
              </p:ext>
            </p:extLst>
          </p:nvPr>
        </p:nvGraphicFramePr>
        <p:xfrm>
          <a:off x="8871566" y="976520"/>
          <a:ext cx="1397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5" imgW="139680" imgH="152280" progId="Equation.DSMT4">
                  <p:embed/>
                </p:oleObj>
              </mc:Choice>
              <mc:Fallback>
                <p:oleObj name="Equation" r:id="rId5" imgW="139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71566" y="976520"/>
                        <a:ext cx="1397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882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6B92BC2A-FF9B-4555-8107-EF1929DD83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51975"/>
              </p:ext>
            </p:extLst>
          </p:nvPr>
        </p:nvGraphicFramePr>
        <p:xfrm>
          <a:off x="2852738" y="709613"/>
          <a:ext cx="5305425" cy="760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3" imgW="2082600" imgH="2984400" progId="Equation.DSMT4">
                  <p:embed/>
                </p:oleObj>
              </mc:Choice>
              <mc:Fallback>
                <p:oleObj name="Equation" r:id="rId3" imgW="2082600" imgH="298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2738" y="709613"/>
                        <a:ext cx="5305425" cy="760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801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00CFDA5-1154-400B-8A65-3683AAAA1C4C}"/>
              </a:ext>
            </a:extLst>
          </p:cNvPr>
          <p:cNvSpPr txBox="1"/>
          <p:nvPr/>
        </p:nvSpPr>
        <p:spPr>
          <a:xfrm>
            <a:off x="245096" y="282804"/>
            <a:ext cx="27158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err="1"/>
              <a:t>Expresion</a:t>
            </a:r>
            <a:br>
              <a:rPr lang="es-MX" sz="2800" dirty="0"/>
            </a:br>
            <a:r>
              <a:rPr lang="es-MX" sz="2800" dirty="0"/>
              <a:t>(0-9)(+,-,*/)(0-9)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C4BA5EB-A1E2-4305-A2A9-F81C7630605C}"/>
              </a:ext>
            </a:extLst>
          </p:cNvPr>
          <p:cNvSpPr/>
          <p:nvPr/>
        </p:nvSpPr>
        <p:spPr>
          <a:xfrm>
            <a:off x="1357460" y="2187019"/>
            <a:ext cx="735291" cy="697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qo</a:t>
            </a:r>
            <a:endParaRPr lang="es-MX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041BD2F-39E9-4495-881F-B887E5113192}"/>
              </a:ext>
            </a:extLst>
          </p:cNvPr>
          <p:cNvSpPr/>
          <p:nvPr/>
        </p:nvSpPr>
        <p:spPr>
          <a:xfrm>
            <a:off x="3329233" y="2187018"/>
            <a:ext cx="735291" cy="697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q1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E02C05A-3AB0-47F8-A927-AA653A39B060}"/>
              </a:ext>
            </a:extLst>
          </p:cNvPr>
          <p:cNvSpPr/>
          <p:nvPr/>
        </p:nvSpPr>
        <p:spPr>
          <a:xfrm>
            <a:off x="5506825" y="2187019"/>
            <a:ext cx="735291" cy="697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q2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1D28958-310B-46F0-82E9-30A6C6D8D4FE}"/>
              </a:ext>
            </a:extLst>
          </p:cNvPr>
          <p:cNvSpPr/>
          <p:nvPr/>
        </p:nvSpPr>
        <p:spPr>
          <a:xfrm>
            <a:off x="7788112" y="2187017"/>
            <a:ext cx="735291" cy="69758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qf</a:t>
            </a:r>
            <a:endParaRPr lang="es-MX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E5B35FE3-53E1-41FF-BB96-A85C9AF01889}"/>
              </a:ext>
            </a:extLst>
          </p:cNvPr>
          <p:cNvSpPr/>
          <p:nvPr/>
        </p:nvSpPr>
        <p:spPr>
          <a:xfrm>
            <a:off x="414779" y="2535808"/>
            <a:ext cx="857840" cy="141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7C950B2-AD2F-49E6-B64C-53C0C4FCCC1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2092751" y="2535810"/>
            <a:ext cx="12364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1DE012A-FBFD-4C62-B608-05800C295A74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064524" y="2535810"/>
            <a:ext cx="14423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B54A7B0-E293-40F0-9481-0B1C4A8BD1C9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6242116" y="2535809"/>
            <a:ext cx="154599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EE4A1E9-18E5-46EC-BDCB-1304CD0B5298}"/>
              </a:ext>
            </a:extLst>
          </p:cNvPr>
          <p:cNvSpPr txBox="1"/>
          <p:nvPr/>
        </p:nvSpPr>
        <p:spPr>
          <a:xfrm>
            <a:off x="2323600" y="2066811"/>
            <a:ext cx="7328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 err="1"/>
              <a:t>Digitos</a:t>
            </a:r>
            <a:endParaRPr lang="es-MX" dirty="0"/>
          </a:p>
          <a:p>
            <a:pPr algn="ctr"/>
            <a:r>
              <a:rPr lang="es-MX" sz="2000" dirty="0"/>
              <a:t>0-9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BDFC95F-7466-47C6-BEE9-000735C10F4F}"/>
              </a:ext>
            </a:extLst>
          </p:cNvPr>
          <p:cNvSpPr txBox="1"/>
          <p:nvPr/>
        </p:nvSpPr>
        <p:spPr>
          <a:xfrm>
            <a:off x="4273104" y="2083290"/>
            <a:ext cx="11288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Operadores</a:t>
            </a:r>
          </a:p>
          <a:p>
            <a:pPr algn="ctr"/>
            <a:r>
              <a:rPr lang="es-MX" sz="2000" dirty="0"/>
              <a:t>+,-,*,/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46730C6-9921-4CCF-96B7-28F0469464AC}"/>
              </a:ext>
            </a:extLst>
          </p:cNvPr>
          <p:cNvSpPr txBox="1"/>
          <p:nvPr/>
        </p:nvSpPr>
        <p:spPr>
          <a:xfrm>
            <a:off x="6723436" y="1797144"/>
            <a:ext cx="7328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s-MX" dirty="0"/>
          </a:p>
          <a:p>
            <a:pPr algn="ctr"/>
            <a:r>
              <a:rPr lang="es-MX" dirty="0" err="1"/>
              <a:t>Digitos</a:t>
            </a:r>
            <a:endParaRPr lang="es-MX" dirty="0"/>
          </a:p>
          <a:p>
            <a:pPr algn="ctr"/>
            <a:r>
              <a:rPr lang="es-MX" dirty="0"/>
              <a:t>0-9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8FC452B-E829-4C7C-9F21-233105996BD5}"/>
              </a:ext>
            </a:extLst>
          </p:cNvPr>
          <p:cNvSpPr txBox="1"/>
          <p:nvPr/>
        </p:nvSpPr>
        <p:spPr>
          <a:xfrm>
            <a:off x="465228" y="3660279"/>
            <a:ext cx="385233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Cadena=9+7</a:t>
            </a:r>
          </a:p>
          <a:p>
            <a:r>
              <a:rPr lang="es-MX" sz="3200" dirty="0" err="1"/>
              <a:t>Character</a:t>
            </a:r>
            <a:r>
              <a:rPr lang="es-MX" sz="3200" dirty="0"/>
              <a:t>=“”</a:t>
            </a:r>
          </a:p>
          <a:p>
            <a:r>
              <a:rPr lang="es-MX" sz="3200" dirty="0" err="1"/>
              <a:t>Digitos</a:t>
            </a:r>
            <a:r>
              <a:rPr lang="es-MX" sz="3200" dirty="0"/>
              <a:t>=(0-9)</a:t>
            </a:r>
          </a:p>
          <a:p>
            <a:r>
              <a:rPr lang="es-MX" sz="3200" dirty="0"/>
              <a:t>Operadores=(+,-,*,/)</a:t>
            </a:r>
          </a:p>
          <a:p>
            <a:r>
              <a:rPr lang="es-MX" sz="3200" dirty="0"/>
              <a:t>Fin de cadena=“”</a:t>
            </a:r>
          </a:p>
        </p:txBody>
      </p:sp>
    </p:spTree>
    <p:extLst>
      <p:ext uri="{BB962C8B-B14F-4D97-AF65-F5344CB8AC3E}">
        <p14:creationId xmlns:p14="http://schemas.microsoft.com/office/powerpoint/2010/main" val="316177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7A9958E9-22C5-42E9-9783-F857F1074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56" y="376474"/>
            <a:ext cx="5217105" cy="21993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DFB053F5-B0A3-4470-B050-5577D62E5C1D}"/>
                  </a:ext>
                </a:extLst>
              </p:cNvPr>
              <p:cNvSpPr/>
              <p:nvPr/>
            </p:nvSpPr>
            <p:spPr>
              <a:xfrm>
                <a:off x="281442" y="1929535"/>
                <a:ext cx="3393173" cy="2413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MX" sz="240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endChr m:val="}"/>
                                <m:ctrlPr>
                                  <a:rPr lang="es-MX" sz="24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s-MX" sz="2400" i="0">
                                    <a:latin typeface="Cambria Math" panose="02040503050406030204" pitchFamily="18" charset="0"/>
                                  </a:rPr>
                                  <m:t>={</m:t>
                                </m:r>
                                <m:sSub>
                                  <m:sSubPr>
                                    <m:ctrlP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s-MX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MX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MX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MX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endChr m:val="}"/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𝛴</m:t>
                                </m:r>
                                <m:r>
                                  <a:rPr lang="es-MX" sz="2400" i="0">
                                    <a:latin typeface="Cambria Math" panose="02040503050406030204" pitchFamily="18" charset="0"/>
                                  </a:rPr>
                                  <m:t>={0,1</m:t>
                                </m:r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s-MX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endChr m:val="}"/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𝐴𝐹𝐷</m:t>
                                </m:r>
                                <m:r>
                                  <a:rPr lang="es-MX" sz="2400" i="0">
                                    <a:latin typeface="Cambria Math" panose="02040503050406030204" pitchFamily="18" charset="0"/>
                                  </a:rPr>
                                  <m:t>={</m:t>
                                </m:r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s-MX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𝛴</m:t>
                                </m:r>
                                <m:r>
                                  <a:rPr lang="es-MX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MX" sz="24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s-MX" sz="2400" i="0">
                                    <a:latin typeface="Cambria Math" panose="02040503050406030204" pitchFamily="18" charset="0"/>
                                  </a:rPr>
                                  <m:t>,{</m:t>
                                </m:r>
                                <m:sSub>
                                  <m:sSubPr>
                                    <m:ctrlP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MX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MX" sz="2400" i="0">
                                    <a:latin typeface="Cambria Math" panose="02040503050406030204" pitchFamily="18" charset="0"/>
                                  </a:rPr>
                                  <m:t>},</m:t>
                                </m:r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DFB053F5-B0A3-4470-B050-5577D62E5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42" y="1929535"/>
                <a:ext cx="3393173" cy="24138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B3572880-E8E9-4F51-AE60-CFBEF0D07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677115"/>
              </p:ext>
            </p:extLst>
          </p:nvPr>
        </p:nvGraphicFramePr>
        <p:xfrm>
          <a:off x="778967" y="4746661"/>
          <a:ext cx="2210061" cy="177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87">
                  <a:extLst>
                    <a:ext uri="{9D8B030D-6E8A-4147-A177-3AD203B41FA5}">
                      <a16:colId xmlns:a16="http://schemas.microsoft.com/office/drawing/2014/main" val="1514361312"/>
                    </a:ext>
                  </a:extLst>
                </a:gridCol>
                <a:gridCol w="736687">
                  <a:extLst>
                    <a:ext uri="{9D8B030D-6E8A-4147-A177-3AD203B41FA5}">
                      <a16:colId xmlns:a16="http://schemas.microsoft.com/office/drawing/2014/main" val="58779586"/>
                    </a:ext>
                  </a:extLst>
                </a:gridCol>
                <a:gridCol w="736687">
                  <a:extLst>
                    <a:ext uri="{9D8B030D-6E8A-4147-A177-3AD203B41FA5}">
                      <a16:colId xmlns:a16="http://schemas.microsoft.com/office/drawing/2014/main" val="2810245732"/>
                    </a:ext>
                  </a:extLst>
                </a:gridCol>
              </a:tblGrid>
              <a:tr h="442834">
                <a:tc>
                  <a:txBody>
                    <a:bodyPr/>
                    <a:lstStyle/>
                    <a:p>
                      <a:r>
                        <a:rPr lang="es-MX" dirty="0" err="1"/>
                        <a:t>State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73510"/>
                  </a:ext>
                </a:extLst>
              </a:tr>
              <a:tr h="442834">
                <a:tc>
                  <a:txBody>
                    <a:bodyPr/>
                    <a:lstStyle/>
                    <a:p>
                      <a:r>
                        <a:rPr lang="es-MX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q1*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608690"/>
                  </a:ext>
                </a:extLst>
              </a:tr>
              <a:tr h="442834">
                <a:tc>
                  <a:txBody>
                    <a:bodyPr/>
                    <a:lstStyle/>
                    <a:p>
                      <a:r>
                        <a:rPr lang="es-MX" dirty="0"/>
                        <a:t>q1*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q1*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90763"/>
                  </a:ext>
                </a:extLst>
              </a:tr>
              <a:tr h="442834">
                <a:tc>
                  <a:txBody>
                    <a:bodyPr/>
                    <a:lstStyle/>
                    <a:p>
                      <a:r>
                        <a:rPr lang="es-MX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q1*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q1*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64268"/>
                  </a:ext>
                </a:extLst>
              </a:tr>
            </a:tbl>
          </a:graphicData>
        </a:graphic>
      </p:graphicFrame>
      <p:grpSp>
        <p:nvGrpSpPr>
          <p:cNvPr id="11" name="Grupo 10">
            <a:extLst>
              <a:ext uri="{FF2B5EF4-FFF2-40B4-BE49-F238E27FC236}">
                <a16:creationId xmlns:a16="http://schemas.microsoft.com/office/drawing/2014/main" id="{43F511F6-D021-4EA1-BEDA-0C2D4B3D5490}"/>
              </a:ext>
            </a:extLst>
          </p:cNvPr>
          <p:cNvGrpSpPr/>
          <p:nvPr/>
        </p:nvGrpSpPr>
        <p:grpSpPr>
          <a:xfrm>
            <a:off x="356856" y="4397854"/>
            <a:ext cx="3129699" cy="1029630"/>
            <a:chOff x="4242062" y="2062362"/>
            <a:chExt cx="3129699" cy="1029630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386BEB36-C783-4A39-BE61-9B8A301DFE98}"/>
                </a:ext>
              </a:extLst>
            </p:cNvPr>
            <p:cNvSpPr txBox="1"/>
            <p:nvPr/>
          </p:nvSpPr>
          <p:spPr>
            <a:xfrm>
              <a:off x="4317476" y="2062362"/>
              <a:ext cx="3054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𝛿</a:t>
              </a:r>
            </a:p>
            <a:p>
              <a:endParaRPr lang="es-MX" dirty="0"/>
            </a:p>
          </p:txBody>
        </p:sp>
        <p:sp>
          <p:nvSpPr>
            <p:cNvPr id="10" name="Flecha: a la derecha 9">
              <a:extLst>
                <a:ext uri="{FF2B5EF4-FFF2-40B4-BE49-F238E27FC236}">
                  <a16:creationId xmlns:a16="http://schemas.microsoft.com/office/drawing/2014/main" id="{330480C7-5BF0-462F-B168-E2B604495F2A}"/>
                </a:ext>
              </a:extLst>
            </p:cNvPr>
            <p:cNvSpPr/>
            <p:nvPr/>
          </p:nvSpPr>
          <p:spPr>
            <a:xfrm>
              <a:off x="4242062" y="2875175"/>
              <a:ext cx="391737" cy="2168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31EB80B-387D-4EE7-A238-7CBDB5234A0B}"/>
              </a:ext>
            </a:extLst>
          </p:cNvPr>
          <p:cNvSpPr txBox="1"/>
          <p:nvPr/>
        </p:nvSpPr>
        <p:spPr>
          <a:xfrm>
            <a:off x="4000714" y="106529"/>
            <a:ext cx="762383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Características de DFA</a:t>
            </a:r>
          </a:p>
          <a:p>
            <a:r>
              <a:rPr lang="es-MX" dirty="0"/>
              <a:t>Valida cadenas vacías = “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” = “” = “ “</a:t>
            </a:r>
          </a:p>
          <a:p>
            <a:r>
              <a:rPr lang="es-MX" dirty="0"/>
              <a:t>Valida por carácter no por cadena</a:t>
            </a:r>
          </a:p>
          <a:p>
            <a:r>
              <a:rPr lang="es-MX" dirty="0"/>
              <a:t>Cadena de representa con </a:t>
            </a:r>
            <a:r>
              <a:rPr lang="es-MX" i="1" dirty="0"/>
              <a:t>w</a:t>
            </a:r>
          </a:p>
          <a:p>
            <a:r>
              <a:rPr lang="es-MX" i="1" dirty="0"/>
              <a:t>Se llama recursiva una cadena cuando se concatena con ella misma matemáticamente es</a:t>
            </a:r>
          </a:p>
          <a:p>
            <a:r>
              <a:rPr lang="es-MX" i="1" dirty="0"/>
              <a:t>(a*)</a:t>
            </a:r>
          </a:p>
          <a:p>
            <a:r>
              <a:rPr lang="es-MX" i="1" dirty="0"/>
              <a:t>Ejemplo </a:t>
            </a:r>
          </a:p>
          <a:p>
            <a:r>
              <a:rPr lang="es-MX" i="1" dirty="0"/>
              <a:t>w = “a” = recursividad = “</a:t>
            </a:r>
            <a:r>
              <a:rPr lang="es-MX" i="1" dirty="0" err="1"/>
              <a:t>a”.”a</a:t>
            </a:r>
            <a:r>
              <a:rPr lang="es-MX" i="1" dirty="0"/>
              <a:t>” = “</a:t>
            </a:r>
            <a:r>
              <a:rPr lang="es-MX" i="1" dirty="0" err="1"/>
              <a:t>aa</a:t>
            </a:r>
            <a:r>
              <a:rPr lang="es-MX" i="1" dirty="0"/>
              <a:t>”</a:t>
            </a:r>
          </a:p>
          <a:p>
            <a:r>
              <a:rPr lang="es-MX" i="1" dirty="0"/>
              <a:t>Recursividad de caracteres se define por:</a:t>
            </a:r>
          </a:p>
          <a:p>
            <a:r>
              <a:rPr lang="es-MX" i="1" dirty="0"/>
              <a:t>Grafico		cadena = {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a,aa,aaa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,…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aaaa</a:t>
            </a:r>
            <a:r>
              <a:rPr lang="es-MX" i="1" dirty="0"/>
              <a:t>}</a:t>
            </a:r>
          </a:p>
          <a:p>
            <a:endParaRPr lang="es-MX" sz="3200" i="1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2DFC3E2-472E-4787-9334-E78C6A132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397" y="2105662"/>
            <a:ext cx="530295" cy="94027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583E5CA-4B24-4F10-8CE5-92CED5B10FEB}"/>
              </a:ext>
            </a:extLst>
          </p:cNvPr>
          <p:cNvSpPr txBox="1"/>
          <p:nvPr/>
        </p:nvSpPr>
        <p:spPr>
          <a:xfrm>
            <a:off x="4455268" y="3429000"/>
            <a:ext cx="46338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highlight>
                  <a:srgbClr val="FFFF00"/>
                </a:highlight>
              </a:rPr>
              <a:t>q0 = {</a:t>
            </a:r>
            <a:r>
              <a:rPr lang="el-GR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s-MX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,0, 00, 000,….,00000</a:t>
            </a:r>
            <a:r>
              <a:rPr lang="es-MX" sz="2800" dirty="0">
                <a:highlight>
                  <a:srgbClr val="FFFF00"/>
                </a:highlight>
              </a:rPr>
              <a:t>}</a:t>
            </a:r>
          </a:p>
          <a:p>
            <a:r>
              <a:rPr lang="es-MX" sz="2800" dirty="0">
                <a:highlight>
                  <a:srgbClr val="FFFF00"/>
                </a:highlight>
              </a:rPr>
              <a:t>q0 = {1}</a:t>
            </a:r>
          </a:p>
          <a:p>
            <a:r>
              <a:rPr lang="es-MX" sz="2800" dirty="0">
                <a:highlight>
                  <a:srgbClr val="00FF00"/>
                </a:highlight>
              </a:rPr>
              <a:t>q1 = {</a:t>
            </a:r>
            <a:r>
              <a:rPr lang="el-GR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s-MX" sz="28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,1,11,111,….,11111</a:t>
            </a:r>
            <a:r>
              <a:rPr lang="es-MX" sz="2800" dirty="0">
                <a:highlight>
                  <a:srgbClr val="00FF00"/>
                </a:highlight>
              </a:rPr>
              <a:t>}</a:t>
            </a:r>
          </a:p>
          <a:p>
            <a:r>
              <a:rPr lang="es-MX" sz="2800" dirty="0">
                <a:highlight>
                  <a:srgbClr val="00FF00"/>
                </a:highlight>
              </a:rPr>
              <a:t>q1 ={0}</a:t>
            </a:r>
          </a:p>
          <a:p>
            <a:r>
              <a:rPr lang="es-MX" sz="2800" dirty="0">
                <a:highlight>
                  <a:srgbClr val="FF0000"/>
                </a:highlight>
              </a:rPr>
              <a:t>q2 = {0}</a:t>
            </a:r>
          </a:p>
          <a:p>
            <a:r>
              <a:rPr lang="es-MX" sz="2800" dirty="0">
                <a:highlight>
                  <a:srgbClr val="FF0000"/>
                </a:highlight>
              </a:rPr>
              <a:t>q2 = {1}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2EA03AD-9E86-4E1B-B4CB-4690682535D1}"/>
              </a:ext>
            </a:extLst>
          </p:cNvPr>
          <p:cNvSpPr txBox="1"/>
          <p:nvPr/>
        </p:nvSpPr>
        <p:spPr>
          <a:xfrm>
            <a:off x="6096000" y="4970609"/>
            <a:ext cx="60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W</a:t>
            </a:r>
            <a:r>
              <a:rPr lang="es-MX" sz="2000" dirty="0">
                <a:highlight>
                  <a:srgbClr val="FFFF00"/>
                </a:highlight>
              </a:rPr>
              <a:t>=(0*.1).</a:t>
            </a:r>
            <a:r>
              <a:rPr lang="es-MX" sz="2000" dirty="0">
                <a:highlight>
                  <a:srgbClr val="800080"/>
                </a:highlight>
              </a:rPr>
              <a:t>(</a:t>
            </a:r>
            <a:r>
              <a:rPr lang="es-MX" sz="2000" dirty="0">
                <a:highlight>
                  <a:srgbClr val="00FF00"/>
                </a:highlight>
              </a:rPr>
              <a:t>(1*).0</a:t>
            </a:r>
            <a:r>
              <a:rPr lang="es-MX" sz="2000" dirty="0">
                <a:highlight>
                  <a:srgbClr val="FF0000"/>
                </a:highlight>
              </a:rPr>
              <a:t>.(0|1)</a:t>
            </a:r>
            <a:r>
              <a:rPr lang="es-MX" sz="2000" dirty="0">
                <a:highlight>
                  <a:srgbClr val="800080"/>
                </a:highlight>
              </a:rPr>
              <a:t>)*</a:t>
            </a:r>
            <a:r>
              <a:rPr lang="es-MX" sz="2000" dirty="0"/>
              <a:t>  = (0*1(1+0(0+1))*)</a:t>
            </a:r>
            <a:endParaRPr lang="es-MX" sz="2000" dirty="0">
              <a:highlight>
                <a:srgbClr val="800080"/>
              </a:highlight>
            </a:endParaRPr>
          </a:p>
          <a:p>
            <a:r>
              <a:rPr lang="es-MX" sz="2000" dirty="0"/>
              <a:t>Lenguaje = {</a:t>
            </a:r>
            <a:r>
              <a:rPr lang="es-MX" sz="2000" dirty="0" err="1"/>
              <a:t>w|w</a:t>
            </a:r>
            <a:r>
              <a:rPr lang="es-MX" sz="2000" dirty="0"/>
              <a:t> empieza </a:t>
            </a:r>
          </a:p>
          <a:p>
            <a:r>
              <a:rPr lang="es-MX" sz="2000" dirty="0"/>
              <a:t>con n cantidad de 0’s </a:t>
            </a:r>
          </a:p>
          <a:p>
            <a:r>
              <a:rPr lang="es-MX" sz="2000" dirty="0"/>
              <a:t>concatenado 1 y puede terminar con 0 o 1}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4A17C53-3618-400A-9B7A-DC1C9AB4004C}"/>
              </a:ext>
            </a:extLst>
          </p:cNvPr>
          <p:cNvSpPr/>
          <p:nvPr/>
        </p:nvSpPr>
        <p:spPr>
          <a:xfrm>
            <a:off x="1624519" y="376474"/>
            <a:ext cx="1731524" cy="111185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816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489</Words>
  <Application>Microsoft Office PowerPoint</Application>
  <PresentationFormat>Panorámica</PresentationFormat>
  <Paragraphs>137</Paragraphs>
  <Slides>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Office Theme</vt:lpstr>
      <vt:lpstr>Equation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Juan Carlos González  Ibarra</cp:lastModifiedBy>
  <cp:revision>23</cp:revision>
  <dcterms:modified xsi:type="dcterms:W3CDTF">2020-10-01T00:45:46Z</dcterms:modified>
  <cp:category/>
</cp:coreProperties>
</file>