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4"/>
  </p:sldMasterIdLst>
  <p:notesMasterIdLst>
    <p:notesMasterId r:id="rId18"/>
  </p:notesMasterIdLst>
  <p:sldIdLst>
    <p:sldId id="269" r:id="rId5"/>
    <p:sldId id="262" r:id="rId6"/>
    <p:sldId id="258" r:id="rId7"/>
    <p:sldId id="260" r:id="rId8"/>
    <p:sldId id="266" r:id="rId9"/>
    <p:sldId id="267" r:id="rId10"/>
    <p:sldId id="263" r:id="rId11"/>
    <p:sldId id="259" r:id="rId12"/>
    <p:sldId id="275" r:id="rId13"/>
    <p:sldId id="272" r:id="rId14"/>
    <p:sldId id="264" r:id="rId15"/>
    <p:sldId id="268" r:id="rId16"/>
    <p:sldId id="27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4BA"/>
    <a:srgbClr val="274F4A"/>
    <a:srgbClr val="1C3835"/>
    <a:srgbClr val="316560"/>
    <a:srgbClr val="282E2C"/>
    <a:srgbClr val="000000"/>
    <a:srgbClr val="47C1A4"/>
    <a:srgbClr val="D9D9D9"/>
    <a:srgbClr val="C14761"/>
    <a:srgbClr val="BF4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8" autoAdjust="0"/>
    <p:restoredTop sz="94660"/>
  </p:normalViewPr>
  <p:slideViewPr>
    <p:cSldViewPr snapToGrid="0">
      <p:cViewPr varScale="1">
        <p:scale>
          <a:sx n="97" d="100"/>
          <a:sy n="97" d="100"/>
        </p:scale>
        <p:origin x="7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/>
              <a:t>2020</a:t>
            </a:r>
            <a:r>
              <a:rPr lang="ja-JP" altLang="en-US" dirty="0"/>
              <a:t>年　降水量</a:t>
            </a:r>
            <a:endParaRPr lang="en-US" altLang="ja-JP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登別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</c:v>
                </c:pt>
                <c:pt idx="1">
                  <c:v>53.5</c:v>
                </c:pt>
                <c:pt idx="2">
                  <c:v>170</c:v>
                </c:pt>
                <c:pt idx="3">
                  <c:v>112.5</c:v>
                </c:pt>
                <c:pt idx="4">
                  <c:v>108.5</c:v>
                </c:pt>
                <c:pt idx="5">
                  <c:v>142.5</c:v>
                </c:pt>
                <c:pt idx="6">
                  <c:v>169</c:v>
                </c:pt>
                <c:pt idx="7">
                  <c:v>288.5</c:v>
                </c:pt>
                <c:pt idx="8">
                  <c:v>432</c:v>
                </c:pt>
                <c:pt idx="9">
                  <c:v>123.5</c:v>
                </c:pt>
                <c:pt idx="10">
                  <c:v>134</c:v>
                </c:pt>
                <c:pt idx="11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BC-4CD5-B42A-109BFA0DAA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札幌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51.5</c:v>
                </c:pt>
                <c:pt idx="1">
                  <c:v>157</c:v>
                </c:pt>
                <c:pt idx="2">
                  <c:v>107.5</c:v>
                </c:pt>
                <c:pt idx="3">
                  <c:v>52.5</c:v>
                </c:pt>
                <c:pt idx="4">
                  <c:v>45.5</c:v>
                </c:pt>
                <c:pt idx="5">
                  <c:v>51.5</c:v>
                </c:pt>
                <c:pt idx="6">
                  <c:v>56.5</c:v>
                </c:pt>
                <c:pt idx="7">
                  <c:v>124</c:v>
                </c:pt>
                <c:pt idx="8">
                  <c:v>53.5</c:v>
                </c:pt>
                <c:pt idx="9">
                  <c:v>66</c:v>
                </c:pt>
                <c:pt idx="10">
                  <c:v>113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BC-4CD5-B42A-109BFA0DAA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04615631"/>
        <c:axId val="268330783"/>
        <c:axId val="0"/>
      </c:bar3DChart>
      <c:catAx>
        <c:axId val="30461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68330783"/>
        <c:crosses val="autoZero"/>
        <c:auto val="1"/>
        <c:lblAlgn val="ctr"/>
        <c:lblOffset val="100"/>
        <c:noMultiLvlLbl val="0"/>
      </c:catAx>
      <c:valAx>
        <c:axId val="26833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461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9E47F-E8BE-477D-AEA8-93CC306684E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D016E-490D-4477-8E9E-19F630F82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57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8B9AF-82A9-4616-99F3-BA097EDF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F1D2B-1D2A-4988-9B04-D2864C8D9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9CC7B-54D2-4B1C-8D66-91C5083A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AC697-FB85-4C06-90A4-050D91B7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30BD34-6C46-498F-B5A4-B6F79EA3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358E4-D622-4B6C-B80F-02D7EE02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E335D3-D6C3-4588-8696-A80334256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40F0B-54ED-4771-A28C-CE14A47A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E306C0-147F-448F-8CEE-2E392FA9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870FE7-4484-4393-8A12-5D55982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42065A-5B84-4BE3-AE22-035DE87BD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D5E77F-1C04-4303-8709-9D896C05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BEBEFB-3D20-43AB-BE4E-D40E0201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6620C6-6CA2-4634-BF0D-EC82F96B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809B6-628B-4ABA-8C7A-F2E81C23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AFB8B-045F-4864-8554-44C422DA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0D575-991B-48B3-A1BF-AFB99A0F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8FE52-34BD-4DAA-8AD3-B9AA037D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9E0D6-69DF-4B0C-851C-9627708D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02DCC4-2B46-41CC-B84C-942C3BD2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1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43255-3E0F-424C-93B8-87EA3339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433D4E-200F-4168-B877-52D0A08D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1643CE-04F4-4EF7-87AE-A277462B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24CEE5-947D-4103-B47D-23F4061A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5D801-9370-49F9-9B7B-190EADCE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3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2222B-C4E4-4BEE-9089-A6FECCF9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EBD537-D49F-4A0E-A820-19EF0302B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E4FF70-BB1E-4F83-B313-776414665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4976D-CD5D-4B7B-BCD5-50B3ECF2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E98C44-6863-4173-8BD3-B6C28B67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679431-E970-44B8-AE15-BCD4EDEA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0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B1A12-C05D-4A52-98A4-56FC081C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5A43E-7DC8-4B2B-9940-B9EE882D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C8EB03-A17A-4F17-9212-73BE0848E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A84061-05AD-4FF5-AF2F-C4C8452FC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A1A357-394D-4196-991F-8A6B4E157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A15E54-B5FA-43D1-84D6-2AEBCD0D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23D9F2-1920-478C-B396-80F5E57C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DAE30A-08B6-425B-B25B-CF1A2B00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0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F8CE8-1829-46CA-B47E-D0B8DA52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52D2BF-7826-4757-92E1-1ADE6F74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D0966B4-3A86-4BDE-B68F-DB8F7920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A3C04-0C23-43F3-8DFD-D8BFAAB8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02AD45-AA3D-49FF-A554-44986881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CAB1FA-1DBF-4C17-ADFE-A29259F9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102F18-479C-4BF3-BA02-7D44946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2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25A69-ECBD-4CFC-9611-CFDDBC69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4BE73E-92CC-45EA-AE35-A370D068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EFC76E-0A2C-4E7F-9E14-54C6E905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F58B92-CA97-4D35-A925-F96184F3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FAC0B3-AF1C-4F24-B3B7-653ED166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81F770-3AE2-44FF-89A9-6CA05384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0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6FE6F-7247-4825-B409-8F232516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347720-F609-45E5-87E9-26C2E8FCB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DFAD1-8924-4C89-BCE4-D6C77FE7F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644EB-3D3E-4F9B-8901-95D8CA47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5A034-9783-4827-9A06-599E29BF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D00B45-DC7C-4925-B8E8-0D1D707B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7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D260C9-AC8C-4768-8C8A-DAD8C8FD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F6C8DD-5DB0-420C-A7E5-DB9A7B8A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2DE005-8D4E-4C3D-91AE-C0CBA139A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9/20/21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21620-1EC7-46EB-A752-BAA320CCF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8CBD6-13D0-4EFB-9E4F-E2D1DA1E5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95A62E-0D80-4595-ACEC-1707E445DE46}"/>
              </a:ext>
            </a:extLst>
          </p:cNvPr>
          <p:cNvSpPr/>
          <p:nvPr/>
        </p:nvSpPr>
        <p:spPr>
          <a:xfrm>
            <a:off x="160867" y="149995"/>
            <a:ext cx="12031133" cy="6708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A68D5EC-FD5A-442F-B482-6E40A10ADB71}"/>
              </a:ext>
            </a:extLst>
          </p:cNvPr>
          <p:cNvSpPr/>
          <p:nvPr/>
        </p:nvSpPr>
        <p:spPr>
          <a:xfrm rot="19587642">
            <a:off x="4078044" y="4840303"/>
            <a:ext cx="6325913" cy="126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E3340F-53DC-4EAC-8114-7085A2BC3A41}"/>
              </a:ext>
            </a:extLst>
          </p:cNvPr>
          <p:cNvSpPr/>
          <p:nvPr/>
        </p:nvSpPr>
        <p:spPr>
          <a:xfrm rot="19587642">
            <a:off x="887874" y="1503019"/>
            <a:ext cx="5277895" cy="126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5A871F0C-BB3A-4AD1-9D51-7DF131B91B27}"/>
              </a:ext>
            </a:extLst>
          </p:cNvPr>
          <p:cNvSpPr/>
          <p:nvPr/>
        </p:nvSpPr>
        <p:spPr>
          <a:xfrm rot="10800000">
            <a:off x="4783667" y="-2"/>
            <a:ext cx="7408332" cy="6858002"/>
          </a:xfrm>
          <a:prstGeom prst="rtTriangle">
            <a:avLst/>
          </a:prstGeom>
          <a:solidFill>
            <a:srgbClr val="47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206456-EFB6-41B1-AFE8-74782527E4AC}"/>
              </a:ext>
            </a:extLst>
          </p:cNvPr>
          <p:cNvSpPr txBox="1"/>
          <p:nvPr/>
        </p:nvSpPr>
        <p:spPr>
          <a:xfrm>
            <a:off x="2213297" y="2232593"/>
            <a:ext cx="7926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災害に関する課題解決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17616B-91CA-469E-A5EC-66553B21E2D5}"/>
              </a:ext>
            </a:extLst>
          </p:cNvPr>
          <p:cNvSpPr txBox="1"/>
          <p:nvPr/>
        </p:nvSpPr>
        <p:spPr>
          <a:xfrm>
            <a:off x="3789134" y="3563577"/>
            <a:ext cx="4774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/>
              <a:t>チーム　クライムアナザー </a:t>
            </a:r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98646AD9-3672-4757-B540-EDF85FA51D1F}"/>
              </a:ext>
            </a:extLst>
          </p:cNvPr>
          <p:cNvSpPr/>
          <p:nvPr/>
        </p:nvSpPr>
        <p:spPr>
          <a:xfrm>
            <a:off x="0" y="-2"/>
            <a:ext cx="4580467" cy="6858002"/>
          </a:xfrm>
          <a:prstGeom prst="rtTriangle">
            <a:avLst/>
          </a:prstGeom>
          <a:solidFill>
            <a:srgbClr val="47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6BA0814-4472-421C-9AAA-E470AF18B93E}"/>
              </a:ext>
            </a:extLst>
          </p:cNvPr>
          <p:cNvSpPr/>
          <p:nvPr/>
        </p:nvSpPr>
        <p:spPr>
          <a:xfrm>
            <a:off x="-2" y="1"/>
            <a:ext cx="12192000" cy="905932"/>
          </a:xfrm>
          <a:prstGeom prst="rect">
            <a:avLst/>
          </a:prstGeom>
          <a:solidFill>
            <a:srgbClr val="27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C380A7-D4AE-451C-BBBC-9E0C1134BC32}"/>
              </a:ext>
            </a:extLst>
          </p:cNvPr>
          <p:cNvSpPr/>
          <p:nvPr/>
        </p:nvSpPr>
        <p:spPr>
          <a:xfrm>
            <a:off x="0" y="5952068"/>
            <a:ext cx="12192000" cy="905932"/>
          </a:xfrm>
          <a:prstGeom prst="rect">
            <a:avLst/>
          </a:prstGeom>
          <a:solidFill>
            <a:srgbClr val="27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97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67"/>
    </mc:Choice>
    <mc:Fallback>
      <p:transition spd="slow" advTm="34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矢印: 右 16">
            <a:extLst>
              <a:ext uri="{FF2B5EF4-FFF2-40B4-BE49-F238E27FC236}">
                <a16:creationId xmlns:a16="http://schemas.microsoft.com/office/drawing/2014/main" id="{9C9EC130-7891-4E76-80F2-B4707B4C61D5}"/>
              </a:ext>
            </a:extLst>
          </p:cNvPr>
          <p:cNvSpPr/>
          <p:nvPr/>
        </p:nvSpPr>
        <p:spPr>
          <a:xfrm>
            <a:off x="3065169" y="2891494"/>
            <a:ext cx="4056611" cy="2683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4844AF-4692-4515-AD55-D236BBCC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0"/>
            <a:ext cx="10515600" cy="1274553"/>
          </a:xfrm>
        </p:spPr>
        <p:txBody>
          <a:bodyPr/>
          <a:lstStyle/>
          <a:p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システム　避難所の状況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415B8B-CF7E-4FB3-B3D9-17429696988E}"/>
              </a:ext>
            </a:extLst>
          </p:cNvPr>
          <p:cNvSpPr/>
          <p:nvPr/>
        </p:nvSpPr>
        <p:spPr>
          <a:xfrm>
            <a:off x="1618754" y="2702469"/>
            <a:ext cx="1446415" cy="681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4FD69C-8A03-46A1-A14B-01B9CCE18918}"/>
              </a:ext>
            </a:extLst>
          </p:cNvPr>
          <p:cNvSpPr/>
          <p:nvPr/>
        </p:nvSpPr>
        <p:spPr>
          <a:xfrm>
            <a:off x="3824399" y="2706289"/>
            <a:ext cx="1446415" cy="681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545CC0-603A-454D-B751-6903E2389B73}"/>
              </a:ext>
            </a:extLst>
          </p:cNvPr>
          <p:cNvSpPr/>
          <p:nvPr/>
        </p:nvSpPr>
        <p:spPr>
          <a:xfrm>
            <a:off x="7121779" y="2696987"/>
            <a:ext cx="1446415" cy="681644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BD7C71-8D5F-4051-A6B0-C84D33ECDCC2}"/>
              </a:ext>
            </a:extLst>
          </p:cNvPr>
          <p:cNvSpPr/>
          <p:nvPr/>
        </p:nvSpPr>
        <p:spPr>
          <a:xfrm>
            <a:off x="1610440" y="1341798"/>
            <a:ext cx="1446415" cy="6816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F25484-ABBF-4673-A7FF-852DD97DACF0}"/>
              </a:ext>
            </a:extLst>
          </p:cNvPr>
          <p:cNvSpPr/>
          <p:nvPr/>
        </p:nvSpPr>
        <p:spPr>
          <a:xfrm>
            <a:off x="7844987" y="4152031"/>
            <a:ext cx="1446415" cy="6816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C1F341-5882-49A5-B0CB-8FBD21382499}"/>
              </a:ext>
            </a:extLst>
          </p:cNvPr>
          <p:cNvSpPr/>
          <p:nvPr/>
        </p:nvSpPr>
        <p:spPr>
          <a:xfrm>
            <a:off x="8568194" y="5601593"/>
            <a:ext cx="1446415" cy="68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58FE88-8A20-430E-90B0-D5182F788484}"/>
              </a:ext>
            </a:extLst>
          </p:cNvPr>
          <p:cNvSpPr txBox="1"/>
          <p:nvPr/>
        </p:nvSpPr>
        <p:spPr>
          <a:xfrm>
            <a:off x="1618754" y="1513671"/>
            <a:ext cx="152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</a:rPr>
              <a:t>ウェブカメラ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620C0-1FA0-4285-87A8-F102E273E802}"/>
              </a:ext>
            </a:extLst>
          </p:cNvPr>
          <p:cNvSpPr txBox="1"/>
          <p:nvPr/>
        </p:nvSpPr>
        <p:spPr>
          <a:xfrm>
            <a:off x="1679019" y="2865304"/>
            <a:ext cx="13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Azure B</a:t>
            </a:r>
            <a:r>
              <a:rPr kumimoji="1" lang="en-US" altLang="ja-JP" dirty="0">
                <a:solidFill>
                  <a:schemeClr val="bg1"/>
                </a:solidFill>
              </a:rPr>
              <a:t>lob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08B616-A35E-40A7-99F6-7728DA730313}"/>
              </a:ext>
            </a:extLst>
          </p:cNvPr>
          <p:cNvSpPr txBox="1"/>
          <p:nvPr/>
        </p:nvSpPr>
        <p:spPr>
          <a:xfrm>
            <a:off x="3901982" y="2858625"/>
            <a:ext cx="15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Vision API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06E1A1-C84C-4937-8A57-4F0A1A72CD6F}"/>
              </a:ext>
            </a:extLst>
          </p:cNvPr>
          <p:cNvSpPr txBox="1"/>
          <p:nvPr/>
        </p:nvSpPr>
        <p:spPr>
          <a:xfrm>
            <a:off x="8090213" y="4308187"/>
            <a:ext cx="9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apache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EDC932-028F-49EF-8475-127C08B5EEBD}"/>
              </a:ext>
            </a:extLst>
          </p:cNvPr>
          <p:cNvSpPr txBox="1"/>
          <p:nvPr/>
        </p:nvSpPr>
        <p:spPr>
          <a:xfrm>
            <a:off x="8709510" y="5757749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ブラウザ</a:t>
            </a:r>
          </a:p>
        </p:txBody>
      </p:sp>
      <p:sp>
        <p:nvSpPr>
          <p:cNvPr id="19" name="矢印: 上 18">
            <a:extLst>
              <a:ext uri="{FF2B5EF4-FFF2-40B4-BE49-F238E27FC236}">
                <a16:creationId xmlns:a16="http://schemas.microsoft.com/office/drawing/2014/main" id="{BABAEC52-8140-42BB-AB7F-6DEEE32CDAF4}"/>
              </a:ext>
            </a:extLst>
          </p:cNvPr>
          <p:cNvSpPr/>
          <p:nvPr/>
        </p:nvSpPr>
        <p:spPr>
          <a:xfrm>
            <a:off x="7919802" y="3384113"/>
            <a:ext cx="241069" cy="76791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95C7CBB-D5AD-4686-BD38-8EDC3F333611}"/>
              </a:ext>
            </a:extLst>
          </p:cNvPr>
          <p:cNvSpPr/>
          <p:nvPr/>
        </p:nvSpPr>
        <p:spPr>
          <a:xfrm>
            <a:off x="2333648" y="4534755"/>
            <a:ext cx="5511339" cy="140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上 22">
            <a:extLst>
              <a:ext uri="{FF2B5EF4-FFF2-40B4-BE49-F238E27FC236}">
                <a16:creationId xmlns:a16="http://schemas.microsoft.com/office/drawing/2014/main" id="{05A6C485-6224-4BAC-B008-1D9788761205}"/>
              </a:ext>
            </a:extLst>
          </p:cNvPr>
          <p:cNvSpPr/>
          <p:nvPr/>
        </p:nvSpPr>
        <p:spPr>
          <a:xfrm>
            <a:off x="2175706" y="3378631"/>
            <a:ext cx="241069" cy="129676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26DC9021-C979-471D-9F71-F2DD1FF9E4DB}"/>
              </a:ext>
            </a:extLst>
          </p:cNvPr>
          <p:cNvSpPr/>
          <p:nvPr/>
        </p:nvSpPr>
        <p:spPr>
          <a:xfrm>
            <a:off x="8709510" y="4833675"/>
            <a:ext cx="207819" cy="76791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68CE29D8-4B88-4243-B53F-7EA7C99BF930}"/>
              </a:ext>
            </a:extLst>
          </p:cNvPr>
          <p:cNvSpPr/>
          <p:nvPr/>
        </p:nvSpPr>
        <p:spPr>
          <a:xfrm>
            <a:off x="2200645" y="2003705"/>
            <a:ext cx="216131" cy="69876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5834FD1-40A2-4127-A370-D2512D56B7CE}"/>
              </a:ext>
            </a:extLst>
          </p:cNvPr>
          <p:cNvSpPr txBox="1"/>
          <p:nvPr/>
        </p:nvSpPr>
        <p:spPr>
          <a:xfrm>
            <a:off x="7199363" y="2865304"/>
            <a:ext cx="136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Azure Blob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E17AAF04-EE55-48C3-BEA9-6D388E84D068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50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"/>
    </mc:Choice>
    <mc:Fallback>
      <p:transition spd="slow" advTm="4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E0BBC-33BE-488D-B128-13D2CBA0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0"/>
            <a:ext cx="8280400" cy="1260212"/>
          </a:xfrm>
        </p:spPr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899F7-DE0E-4BE3-BA53-F6878A97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525256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・</a:t>
            </a:r>
            <a:r>
              <a:rPr lang="ja-JP" altLang="en-US" dirty="0"/>
              <a:t>多くの命</a:t>
            </a:r>
            <a:r>
              <a:rPr lang="ja-JP" altLang="en-US"/>
              <a:t>が助かる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dirty="0"/>
              <a:t>・市民のスムーズな避難、人数把握システムにより、</a:t>
            </a:r>
            <a:endParaRPr kumimoji="1"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被災時に潤滑な支援が可能になる</a:t>
            </a:r>
            <a:endParaRPr kumimoji="1" lang="en-US" altLang="ja-JP" dirty="0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ACB6734F-628D-4D9B-8804-A4717B73DA24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27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"/>
    </mc:Choice>
    <mc:Fallback>
      <p:transition spd="slow" advTm="2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0AB2CA-9F53-41AF-94D0-7E246C80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0" y="1580090"/>
            <a:ext cx="10720140" cy="515090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現状</a:t>
            </a:r>
            <a:r>
              <a:rPr lang="ja-JP" altLang="en-US" dirty="0"/>
              <a:t>　　災害の</a:t>
            </a:r>
            <a:r>
              <a:rPr lang="ja-JP" altLang="en-US"/>
              <a:t>起こりやすい立地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課題　　</a:t>
            </a:r>
            <a:r>
              <a:rPr lang="ja-JP" altLang="en-US" dirty="0"/>
              <a:t>災害時の避難や支援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</a:t>
            </a:r>
            <a:r>
              <a:rPr kumimoji="1" lang="ja-JP" altLang="en-US" dirty="0">
                <a:solidFill>
                  <a:srgbClr val="C00000"/>
                </a:solidFill>
              </a:rPr>
              <a:t>スムーズな避難と、迅速な災害支援が可能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理想　　災害に備えがあり、安心して暮らせるまち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</a:t>
            </a:r>
            <a:r>
              <a:rPr lang="ja-JP" altLang="en-US" dirty="0">
                <a:solidFill>
                  <a:srgbClr val="C00000"/>
                </a:solidFill>
              </a:rPr>
              <a:t>アプリがあることにより、もし災害が起こったと</a:t>
            </a:r>
            <a:endParaRPr lang="en-US" altLang="ja-JP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C00000"/>
                </a:solidFill>
              </a:rPr>
              <a:t>　　　　　しても大丈夫という安心が生まれる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815DA8-D16D-4178-8887-6F78D9ADCC99}"/>
              </a:ext>
            </a:extLst>
          </p:cNvPr>
          <p:cNvSpPr txBox="1"/>
          <p:nvPr/>
        </p:nvSpPr>
        <p:spPr>
          <a:xfrm>
            <a:off x="3454399" y="1921932"/>
            <a:ext cx="753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B3C9F1-4A05-4DF8-A9AC-3BFC0EACA855}"/>
              </a:ext>
            </a:extLst>
          </p:cNvPr>
          <p:cNvSpPr txBox="1"/>
          <p:nvPr/>
        </p:nvSpPr>
        <p:spPr>
          <a:xfrm rot="5400000">
            <a:off x="3485545" y="3331069"/>
            <a:ext cx="573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/>
              <a:t>＝</a:t>
            </a: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DAC2CCBB-BF68-44A0-B771-CAA5D179D1A2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E9D281-1492-474F-ACC6-543DCFDD8C2E}"/>
              </a:ext>
            </a:extLst>
          </p:cNvPr>
          <p:cNvSpPr txBox="1"/>
          <p:nvPr/>
        </p:nvSpPr>
        <p:spPr>
          <a:xfrm>
            <a:off x="383720" y="218723"/>
            <a:ext cx="8049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まとめ</a:t>
            </a:r>
            <a:endParaRPr kumimoji="1" lang="ja-JP" altLang="en-US" sz="4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703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4"/>
    </mc:Choice>
    <mc:Fallback>
      <p:transition spd="slow" advTm="27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95A62E-0D80-4595-ACEC-1707E445DE46}"/>
              </a:ext>
            </a:extLst>
          </p:cNvPr>
          <p:cNvSpPr/>
          <p:nvPr/>
        </p:nvSpPr>
        <p:spPr>
          <a:xfrm>
            <a:off x="160867" y="149995"/>
            <a:ext cx="12031133" cy="67080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A68D5EC-FD5A-442F-B482-6E40A10ADB71}"/>
              </a:ext>
            </a:extLst>
          </p:cNvPr>
          <p:cNvSpPr/>
          <p:nvPr/>
        </p:nvSpPr>
        <p:spPr>
          <a:xfrm rot="19587642">
            <a:off x="4044793" y="4871168"/>
            <a:ext cx="6325913" cy="126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E3340F-53DC-4EAC-8114-7085A2BC3A41}"/>
              </a:ext>
            </a:extLst>
          </p:cNvPr>
          <p:cNvSpPr/>
          <p:nvPr/>
        </p:nvSpPr>
        <p:spPr>
          <a:xfrm rot="19587642">
            <a:off x="887874" y="1503019"/>
            <a:ext cx="5277895" cy="1261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5A871F0C-BB3A-4AD1-9D51-7DF131B91B27}"/>
              </a:ext>
            </a:extLst>
          </p:cNvPr>
          <p:cNvSpPr/>
          <p:nvPr/>
        </p:nvSpPr>
        <p:spPr>
          <a:xfrm rot="10800000">
            <a:off x="4783667" y="-2"/>
            <a:ext cx="7408332" cy="6858002"/>
          </a:xfrm>
          <a:prstGeom prst="rtTriangle">
            <a:avLst/>
          </a:prstGeom>
          <a:solidFill>
            <a:srgbClr val="47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直角三角形 12">
            <a:extLst>
              <a:ext uri="{FF2B5EF4-FFF2-40B4-BE49-F238E27FC236}">
                <a16:creationId xmlns:a16="http://schemas.microsoft.com/office/drawing/2014/main" id="{98646AD9-3672-4757-B540-EDF85FA51D1F}"/>
              </a:ext>
            </a:extLst>
          </p:cNvPr>
          <p:cNvSpPr/>
          <p:nvPr/>
        </p:nvSpPr>
        <p:spPr>
          <a:xfrm>
            <a:off x="0" y="-2"/>
            <a:ext cx="4580467" cy="6858002"/>
          </a:xfrm>
          <a:prstGeom prst="rtTriangle">
            <a:avLst/>
          </a:prstGeom>
          <a:solidFill>
            <a:srgbClr val="47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206456-EFB6-41B1-AFE8-74782527E4AC}"/>
              </a:ext>
            </a:extLst>
          </p:cNvPr>
          <p:cNvSpPr txBox="1"/>
          <p:nvPr/>
        </p:nvSpPr>
        <p:spPr>
          <a:xfrm>
            <a:off x="1279831" y="2787526"/>
            <a:ext cx="9632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ご清聴ありがとうございました</a:t>
            </a:r>
            <a:endParaRPr kumimoji="1" lang="ja-JP" altLang="en-US" sz="6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6BA0814-4472-421C-9AAA-E470AF18B93E}"/>
              </a:ext>
            </a:extLst>
          </p:cNvPr>
          <p:cNvSpPr/>
          <p:nvPr/>
        </p:nvSpPr>
        <p:spPr>
          <a:xfrm>
            <a:off x="-2" y="1"/>
            <a:ext cx="12192000" cy="905932"/>
          </a:xfrm>
          <a:prstGeom prst="rect">
            <a:avLst/>
          </a:prstGeom>
          <a:solidFill>
            <a:srgbClr val="27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AC380A7-D4AE-451C-BBBC-9E0C1134BC32}"/>
              </a:ext>
            </a:extLst>
          </p:cNvPr>
          <p:cNvSpPr/>
          <p:nvPr/>
        </p:nvSpPr>
        <p:spPr>
          <a:xfrm>
            <a:off x="0" y="5952068"/>
            <a:ext cx="12192000" cy="905932"/>
          </a:xfrm>
          <a:prstGeom prst="rect">
            <a:avLst/>
          </a:prstGeom>
          <a:solidFill>
            <a:srgbClr val="274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8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8"/>
    </mc:Choice>
    <mc:Fallback>
      <p:transition spd="slow" advTm="28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3E03B-655A-4F59-AC26-D12AF55A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57" y="-2"/>
            <a:ext cx="8271933" cy="1277485"/>
          </a:xfrm>
        </p:spPr>
        <p:txBody>
          <a:bodyPr/>
          <a:lstStyle/>
          <a:p>
            <a:r>
              <a:rPr kumimoji="1" lang="ja-JP" altLang="en-US" dirty="0"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理想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の登別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8AF77E-8165-41D9-84E5-14590800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57" y="1422400"/>
            <a:ext cx="10614177" cy="113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・災害に備えがあり、安心して暮らせるまち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・災害が起こったときに、スムーズな避難が行えるまち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7888333-439B-4B56-A826-DBE6F2B2B76F}"/>
              </a:ext>
            </a:extLst>
          </p:cNvPr>
          <p:cNvSpPr/>
          <p:nvPr/>
        </p:nvSpPr>
        <p:spPr>
          <a:xfrm>
            <a:off x="375557" y="2905778"/>
            <a:ext cx="3157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92D050"/>
                </a:solidFill>
                <a:latin typeface="+mn-ea"/>
              </a:rPr>
              <a:t>理想</a:t>
            </a:r>
            <a:r>
              <a:rPr lang="ja-JP" altLang="en-US" sz="2800" dirty="0">
                <a:latin typeface="+mn-ea"/>
              </a:rPr>
              <a:t>－現状＝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課題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AAAB1A-9ED1-4D8C-A92E-50E26226AB67}"/>
              </a:ext>
            </a:extLst>
          </p:cNvPr>
          <p:cNvSpPr/>
          <p:nvPr/>
        </p:nvSpPr>
        <p:spPr>
          <a:xfrm>
            <a:off x="375557" y="2792186"/>
            <a:ext cx="3282043" cy="718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1192C7-405F-444D-9853-82F5DAACF643}"/>
              </a:ext>
            </a:extLst>
          </p:cNvPr>
          <p:cNvSpPr/>
          <p:nvPr/>
        </p:nvSpPr>
        <p:spPr>
          <a:xfrm>
            <a:off x="375557" y="3745896"/>
            <a:ext cx="89768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理想の形はどんなものか</a:t>
            </a:r>
            <a:endParaRPr lang="en-US" altLang="ja-JP" sz="2800" dirty="0"/>
          </a:p>
          <a:p>
            <a:r>
              <a:rPr lang="ja-JP" altLang="en-US" sz="2800" dirty="0"/>
              <a:t>　↓</a:t>
            </a:r>
            <a:endParaRPr lang="en-US" altLang="ja-JP" sz="2800" dirty="0"/>
          </a:p>
          <a:p>
            <a:r>
              <a:rPr lang="ja-JP" altLang="en-US" sz="2800" dirty="0"/>
              <a:t>理想実現のために 何が足りないか</a:t>
            </a:r>
            <a:r>
              <a:rPr lang="en-US" altLang="ja-JP" sz="2800" dirty="0"/>
              <a:t>(</a:t>
            </a:r>
            <a:r>
              <a:rPr lang="ja-JP" altLang="en-US" sz="2800" dirty="0"/>
              <a:t>現状</a:t>
            </a:r>
            <a:r>
              <a:rPr lang="en-US" altLang="ja-JP" sz="2800" dirty="0"/>
              <a:t>)</a:t>
            </a:r>
          </a:p>
          <a:p>
            <a:r>
              <a:rPr lang="ja-JP" altLang="en-US" sz="2800" dirty="0"/>
              <a:t>　↓</a:t>
            </a:r>
            <a:endParaRPr lang="en-US" altLang="ja-JP" sz="2800" dirty="0"/>
          </a:p>
          <a:p>
            <a:r>
              <a:rPr lang="ja-JP" altLang="en-US" sz="2800" dirty="0"/>
              <a:t>課題</a:t>
            </a: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DAC34248-A26A-4A6A-805A-EC61819601E0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5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6"/>
    </mc:Choice>
    <mc:Fallback>
      <p:transition spd="slow" advTm="4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945E3-73FD-4429-8D17-244298A2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1" y="16934"/>
            <a:ext cx="8280400" cy="1263424"/>
          </a:xfrm>
        </p:spPr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現状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①　降水量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BE53DE27-FBC1-48EF-853D-56B1DEF43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740381"/>
              </p:ext>
            </p:extLst>
          </p:nvPr>
        </p:nvGraphicFramePr>
        <p:xfrm>
          <a:off x="5076675" y="1297290"/>
          <a:ext cx="7072992" cy="387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34B503-7588-4D6C-9419-250833E9A0D6}"/>
              </a:ext>
            </a:extLst>
          </p:cNvPr>
          <p:cNvSpPr txBox="1"/>
          <p:nvPr/>
        </p:nvSpPr>
        <p:spPr>
          <a:xfrm>
            <a:off x="332771" y="2044005"/>
            <a:ext cx="4283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・登別市の降水量は</a:t>
            </a:r>
            <a:endParaRPr kumimoji="1" lang="en-US" altLang="ja-JP" sz="2800" dirty="0"/>
          </a:p>
          <a:p>
            <a:r>
              <a:rPr kumimoji="1" lang="ja-JP" altLang="en-US" sz="2800" dirty="0"/>
              <a:t>　総合して</a:t>
            </a:r>
            <a:endParaRPr kumimoji="1" lang="en-US" altLang="ja-JP" sz="2800" dirty="0"/>
          </a:p>
          <a:p>
            <a:r>
              <a:rPr kumimoji="1" lang="ja-JP" altLang="en-US" sz="2800" dirty="0"/>
              <a:t>　札幌市の</a:t>
            </a:r>
            <a:r>
              <a:rPr kumimoji="1" lang="en-US" altLang="ja-JP" sz="2800" dirty="0"/>
              <a:t>2.04</a:t>
            </a:r>
            <a:r>
              <a:rPr kumimoji="1" lang="ja-JP" altLang="en-US" sz="2800" dirty="0"/>
              <a:t>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127FCD-1AB7-45CC-939E-A5EBE9E8DDC3}"/>
              </a:ext>
            </a:extLst>
          </p:cNvPr>
          <p:cNvSpPr txBox="1"/>
          <p:nvPr/>
        </p:nvSpPr>
        <p:spPr>
          <a:xfrm>
            <a:off x="7184636" y="5208311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気象庁 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年月別降水量 より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D2CC91-F26B-408C-AC9F-733137046308}"/>
              </a:ext>
            </a:extLst>
          </p:cNvPr>
          <p:cNvSpPr txBox="1"/>
          <p:nvPr/>
        </p:nvSpPr>
        <p:spPr>
          <a:xfrm>
            <a:off x="332771" y="3429000"/>
            <a:ext cx="3996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・特に</a:t>
            </a:r>
            <a:r>
              <a:rPr lang="en-US" altLang="ja-JP" sz="2800" dirty="0"/>
              <a:t>9</a:t>
            </a:r>
            <a:r>
              <a:rPr lang="ja-JP" altLang="en-US" sz="2800" dirty="0"/>
              <a:t>月は</a:t>
            </a:r>
            <a:endParaRPr lang="en-US" altLang="ja-JP" sz="2800" dirty="0"/>
          </a:p>
          <a:p>
            <a:r>
              <a:rPr lang="ja-JP" altLang="en-US" sz="2800" dirty="0"/>
              <a:t>　札幌の８倍の降水量</a:t>
            </a:r>
            <a:endParaRPr kumimoji="1" lang="ja-JP" altLang="en-US" sz="2800" dirty="0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1D598A29-67D3-4A20-8619-D2E61A78C30D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064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"/>
    </mc:Choice>
    <mc:Fallback>
      <p:transition spd="slow" advTm="3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C1F06-A7A4-49E6-A781-70932EFD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0"/>
            <a:ext cx="8276400" cy="1261533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現状</a:t>
            </a:r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②　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川や海が近い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82C18E2-3369-473F-8D28-78942F30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73518"/>
            <a:ext cx="5616438" cy="40400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638821-0CE3-4BE5-9B9E-566D92E84CA2}"/>
              </a:ext>
            </a:extLst>
          </p:cNvPr>
          <p:cNvSpPr txBox="1"/>
          <p:nvPr/>
        </p:nvSpPr>
        <p:spPr>
          <a:xfrm>
            <a:off x="292859" y="1261533"/>
            <a:ext cx="6095613" cy="261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・市内を２</a:t>
            </a:r>
            <a:r>
              <a:rPr lang="ja-JP" altLang="en-US" sz="2800" dirty="0"/>
              <a:t>本</a:t>
            </a:r>
            <a:r>
              <a:rPr kumimoji="1" lang="ja-JP" altLang="en-US" sz="2800" dirty="0"/>
              <a:t>の川が流れている</a:t>
            </a:r>
            <a:endParaRPr kumimoji="1"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特に胆振幌別川は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ダムとつながっているため、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大雨の際には氾濫しやすい　　　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AFA1AB-AD9E-429A-8C36-426D05AD1E4A}"/>
              </a:ext>
            </a:extLst>
          </p:cNvPr>
          <p:cNvSpPr txBox="1"/>
          <p:nvPr/>
        </p:nvSpPr>
        <p:spPr>
          <a:xfrm>
            <a:off x="8015315" y="6103677"/>
            <a:ext cx="232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Google </a:t>
            </a:r>
            <a:r>
              <a:rPr kumimoji="1" lang="ja-JP" altLang="en-US" dirty="0"/>
              <a:t>マップ より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9E1F66-D917-422D-A171-0A3F5C6516ED}"/>
              </a:ext>
            </a:extLst>
          </p:cNvPr>
          <p:cNvSpPr txBox="1"/>
          <p:nvPr/>
        </p:nvSpPr>
        <p:spPr>
          <a:xfrm>
            <a:off x="330199" y="4283881"/>
            <a:ext cx="5444455" cy="1324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・海も近く低いため、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津波の心配もある</a:t>
            </a:r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DECB63C9-093B-42B5-90D4-6A53AC38E72C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7"/>
    </mc:Choice>
    <mc:Fallback>
      <p:transition spd="slow" advTm="3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8AB2D12-C1F1-45E0-8400-FB26931862A7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42A9EFB-EB90-4D12-89D9-513FDB2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0"/>
            <a:ext cx="8263467" cy="1261533"/>
          </a:xfrm>
        </p:spPr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現状③　被災時の自治体の対応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FC3A51-52C9-4F29-A172-3DEFD3C7E487}"/>
              </a:ext>
            </a:extLst>
          </p:cNvPr>
          <p:cNvSpPr txBox="1"/>
          <p:nvPr/>
        </p:nvSpPr>
        <p:spPr>
          <a:xfrm>
            <a:off x="338667" y="1998134"/>
            <a:ext cx="9543887" cy="326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/>
              <a:t>・人口の少ない町だと、災害時、人員を回せずに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避難所の人数</a:t>
            </a:r>
            <a:r>
              <a:rPr lang="ja-JP" altLang="en-US" sz="2800"/>
              <a:t>が把握が難しい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・支援物資運送の停滞が見られ、物資</a:t>
            </a:r>
            <a:r>
              <a:rPr lang="ja-JP" altLang="en-US" sz="2800"/>
              <a:t>を得られない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/>
              <a:t>　住民が多くいると考えられる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3268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"/>
    </mc:Choice>
    <mc:Fallback>
      <p:transition spd="slow" advTm="3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0FB8B-2EA8-4E5D-BA7F-00750272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-12225"/>
            <a:ext cx="8246533" cy="1285854"/>
          </a:xfrm>
        </p:spPr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課題</a:t>
            </a:r>
          </a:p>
        </p:txBody>
      </p:sp>
      <p:sp>
        <p:nvSpPr>
          <p:cNvPr id="4" name="横巻き 3">
            <a:extLst>
              <a:ext uri="{FF2B5EF4-FFF2-40B4-BE49-F238E27FC236}">
                <a16:creationId xmlns:a16="http://schemas.microsoft.com/office/drawing/2014/main" id="{CCEAD9A1-72F7-3D4A-BDE7-EBB0CFC23677}"/>
              </a:ext>
            </a:extLst>
          </p:cNvPr>
          <p:cNvSpPr/>
          <p:nvPr/>
        </p:nvSpPr>
        <p:spPr>
          <a:xfrm>
            <a:off x="1470990" y="1815881"/>
            <a:ext cx="9064487" cy="1484243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横巻き 6">
            <a:extLst>
              <a:ext uri="{FF2B5EF4-FFF2-40B4-BE49-F238E27FC236}">
                <a16:creationId xmlns:a16="http://schemas.microsoft.com/office/drawing/2014/main" id="{0519BF72-51D4-FF48-855C-4D68AC6AEEC4}"/>
              </a:ext>
            </a:extLst>
          </p:cNvPr>
          <p:cNvSpPr/>
          <p:nvPr/>
        </p:nvSpPr>
        <p:spPr>
          <a:xfrm>
            <a:off x="1470989" y="3661469"/>
            <a:ext cx="9064487" cy="1484243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43F2F-01F4-41D2-9174-5535421B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301" y="2338783"/>
            <a:ext cx="8401398" cy="3405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・</a:t>
            </a:r>
            <a:r>
              <a:rPr lang="ja-JP" altLang="en-US" sz="3600" dirty="0">
                <a:solidFill>
                  <a:srgbClr val="C00000"/>
                </a:solidFill>
              </a:rPr>
              <a:t>必然的に避難の頻度が高く</a:t>
            </a:r>
            <a:r>
              <a:rPr lang="ja-JP" altLang="en-US" sz="3600">
                <a:solidFill>
                  <a:srgbClr val="C00000"/>
                </a:solidFill>
              </a:rPr>
              <a:t>なること</a:t>
            </a:r>
            <a:endParaRPr lang="en-US" altLang="ja-JP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/>
              <a:t>・</a:t>
            </a:r>
            <a:r>
              <a:rPr kumimoji="1" lang="ja-JP" altLang="en-US" sz="3600" dirty="0">
                <a:solidFill>
                  <a:srgbClr val="C00000"/>
                </a:solidFill>
              </a:rPr>
              <a:t>スムーズな物資支給</a:t>
            </a:r>
            <a:r>
              <a:rPr kumimoji="1" lang="ja-JP" altLang="en-US" sz="3600">
                <a:solidFill>
                  <a:srgbClr val="C00000"/>
                </a:solidFill>
              </a:rPr>
              <a:t>と補給が</a:t>
            </a:r>
            <a:endParaRPr kumimoji="1" lang="en-US" altLang="ja-JP" sz="3600" dirty="0">
              <a:solidFill>
                <a:srgbClr val="C00000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75B77C0E-B461-4C52-9922-EF69D4035A2A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2"/>
    </mc:Choice>
    <mc:Fallback>
      <p:transition spd="slow" advTm="3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149AD-2368-4D21-AA3A-56E80770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0"/>
            <a:ext cx="8263467" cy="1270000"/>
          </a:xfrm>
        </p:spPr>
        <p:txBody>
          <a:bodyPr/>
          <a:lstStyle/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解決策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51287B-854D-455E-BBA6-16B81821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9864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・どこの避難所にどの道のりで避難したら最適かを表示できたら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良い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・支援物資のスムーズな運送のために、避難所の人数を把握で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きるシステムがあれば良い</a:t>
            </a:r>
            <a:endParaRPr kumimoji="1" lang="ja-JP" altLang="en-US" dirty="0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C984A2A0-F8FE-42DE-A353-6FC129586E85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72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"/>
    </mc:Choice>
    <mc:Fallback>
      <p:transition spd="slow" advTm="3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A7A2F-2F2D-45D5-95A4-45420F62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0"/>
            <a:ext cx="8280400" cy="1270000"/>
          </a:xfrm>
        </p:spPr>
        <p:txBody>
          <a:bodyPr/>
          <a:lstStyle/>
          <a:p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アプリ名：</a:t>
            </a:r>
            <a:r>
              <a:rPr kumimoji="1" lang="ja-JP" altLang="en-US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被災時早期対応システム</a:t>
            </a:r>
            <a:endParaRPr kumimoji="1" lang="ja-JP" altLang="en-US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8C712-1090-4C2B-AAFA-962B27AD2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233772"/>
            <a:ext cx="10515600" cy="10009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dirty="0"/>
              <a:t>概要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避難時の経路の誘導および、避難生活時の迅速な対応を促すサイト。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B7F003-65CB-47D5-906C-52A3DA056680}"/>
              </a:ext>
            </a:extLst>
          </p:cNvPr>
          <p:cNvSpPr txBox="1"/>
          <p:nvPr/>
        </p:nvSpPr>
        <p:spPr>
          <a:xfrm>
            <a:off x="338667" y="2599363"/>
            <a:ext cx="4825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避難経路の案内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629826-8D95-4B22-9A20-560C0051A52D}"/>
              </a:ext>
            </a:extLst>
          </p:cNvPr>
          <p:cNvSpPr txBox="1"/>
          <p:nvPr/>
        </p:nvSpPr>
        <p:spPr>
          <a:xfrm>
            <a:off x="6096000" y="2599363"/>
            <a:ext cx="49354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避難所の状況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7423DB-E23D-4DD5-809D-DDDBE09D01D9}"/>
              </a:ext>
            </a:extLst>
          </p:cNvPr>
          <p:cNvSpPr/>
          <p:nvPr/>
        </p:nvSpPr>
        <p:spPr>
          <a:xfrm>
            <a:off x="542578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5081E820-2C19-475C-812B-E8D06424FB22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FA2E9F5C-1EEE-2E4E-B5BD-6B71D1BA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5" y="3163091"/>
            <a:ext cx="4993419" cy="3120887"/>
          </a:xfrm>
          <a:prstGeom prst="rect">
            <a:avLst/>
          </a:prstGeom>
        </p:spPr>
      </p:pic>
      <p:pic>
        <p:nvPicPr>
          <p:cNvPr id="13" name="図 1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58489FC-050F-A640-9879-12690BF6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742" y="2730769"/>
            <a:ext cx="3787936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0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7"/>
    </mc:Choice>
    <mc:Fallback>
      <p:transition spd="slow" advTm="5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844AF-4692-4515-AD55-D236BBCCE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0"/>
            <a:ext cx="10515600" cy="1274553"/>
          </a:xfrm>
        </p:spPr>
        <p:txBody>
          <a:bodyPr/>
          <a:lstStyle/>
          <a:p>
            <a:r>
              <a:rPr kumimoji="1" lang="ja-JP" altLang="en-US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システム 　避難経路案内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F25484-ABBF-4673-A7FF-852DD97DACF0}"/>
              </a:ext>
            </a:extLst>
          </p:cNvPr>
          <p:cNvSpPr/>
          <p:nvPr/>
        </p:nvSpPr>
        <p:spPr>
          <a:xfrm>
            <a:off x="3465370" y="3088176"/>
            <a:ext cx="1446415" cy="6816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C1F341-5882-49A5-B0CB-8FBD21382499}"/>
              </a:ext>
            </a:extLst>
          </p:cNvPr>
          <p:cNvSpPr/>
          <p:nvPr/>
        </p:nvSpPr>
        <p:spPr>
          <a:xfrm>
            <a:off x="928952" y="2976951"/>
            <a:ext cx="1768501" cy="9040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06E1A1-C84C-4937-8A57-4F0A1A72CD6F}"/>
              </a:ext>
            </a:extLst>
          </p:cNvPr>
          <p:cNvSpPr txBox="1"/>
          <p:nvPr/>
        </p:nvSpPr>
        <p:spPr>
          <a:xfrm>
            <a:off x="3704360" y="3244332"/>
            <a:ext cx="96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apache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EDC932-028F-49EF-8475-127C08B5EEBD}"/>
              </a:ext>
            </a:extLst>
          </p:cNvPr>
          <p:cNvSpPr txBox="1"/>
          <p:nvPr/>
        </p:nvSpPr>
        <p:spPr>
          <a:xfrm>
            <a:off x="1231311" y="3257826"/>
            <a:ext cx="11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ブラウザ</a:t>
            </a:r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26DC9021-C979-471D-9F71-F2DD1FF9E4DB}"/>
              </a:ext>
            </a:extLst>
          </p:cNvPr>
          <p:cNvSpPr/>
          <p:nvPr/>
        </p:nvSpPr>
        <p:spPr>
          <a:xfrm rot="5400000">
            <a:off x="2977501" y="3045039"/>
            <a:ext cx="207819" cy="76791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E17AAF04-EE55-48C3-BEA9-6D388E84D068}"/>
              </a:ext>
            </a:extLst>
          </p:cNvPr>
          <p:cNvSpPr/>
          <p:nvPr/>
        </p:nvSpPr>
        <p:spPr>
          <a:xfrm rot="10800000">
            <a:off x="7448203" y="-1"/>
            <a:ext cx="4743795" cy="1815881"/>
          </a:xfrm>
          <a:prstGeom prst="rtTriangle">
            <a:avLst/>
          </a:prstGeom>
          <a:solidFill>
            <a:srgbClr val="47C1A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上 22">
            <a:extLst>
              <a:ext uri="{FF2B5EF4-FFF2-40B4-BE49-F238E27FC236}">
                <a16:creationId xmlns:a16="http://schemas.microsoft.com/office/drawing/2014/main" id="{12FDF6CC-58D0-5B4A-941E-18C1E8FA04D1}"/>
              </a:ext>
            </a:extLst>
          </p:cNvPr>
          <p:cNvSpPr/>
          <p:nvPr/>
        </p:nvSpPr>
        <p:spPr>
          <a:xfrm rot="5400000">
            <a:off x="5158201" y="3049956"/>
            <a:ext cx="275082" cy="76792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2A8E4D-AF3E-B740-BEB9-5E57FBC933C1}"/>
              </a:ext>
            </a:extLst>
          </p:cNvPr>
          <p:cNvSpPr/>
          <p:nvPr/>
        </p:nvSpPr>
        <p:spPr>
          <a:xfrm>
            <a:off x="5679702" y="2976952"/>
            <a:ext cx="1768501" cy="9040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D16AE92-EB86-6A44-898B-E65BCA478AE5}"/>
              </a:ext>
            </a:extLst>
          </p:cNvPr>
          <p:cNvSpPr txBox="1"/>
          <p:nvPr/>
        </p:nvSpPr>
        <p:spPr>
          <a:xfrm>
            <a:off x="5794257" y="3244332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Azure Maps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矢印: 上 18">
            <a:extLst>
              <a:ext uri="{FF2B5EF4-FFF2-40B4-BE49-F238E27FC236}">
                <a16:creationId xmlns:a16="http://schemas.microsoft.com/office/drawing/2014/main" id="{CCA12D85-039B-0045-BC87-D14E5D7C049A}"/>
              </a:ext>
            </a:extLst>
          </p:cNvPr>
          <p:cNvSpPr/>
          <p:nvPr/>
        </p:nvSpPr>
        <p:spPr>
          <a:xfrm rot="16200000">
            <a:off x="7695712" y="3045038"/>
            <a:ext cx="241069" cy="76791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196F22C-228F-D840-B80D-BDE1C177EDC7}"/>
              </a:ext>
            </a:extLst>
          </p:cNvPr>
          <p:cNvSpPr/>
          <p:nvPr/>
        </p:nvSpPr>
        <p:spPr>
          <a:xfrm>
            <a:off x="8216120" y="3088176"/>
            <a:ext cx="2214332" cy="6816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47D5AF-38AF-0A41-991D-A91B0CD2DF5B}"/>
              </a:ext>
            </a:extLst>
          </p:cNvPr>
          <p:cNvSpPr txBox="1"/>
          <p:nvPr/>
        </p:nvSpPr>
        <p:spPr>
          <a:xfrm>
            <a:off x="8471290" y="3244332"/>
            <a:ext cx="204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現在地（</a:t>
            </a:r>
            <a:r>
              <a:rPr kumimoji="1" lang="en-US" altLang="ja-JP" dirty="0">
                <a:solidFill>
                  <a:schemeClr val="bg1"/>
                </a:solidFill>
              </a:rPr>
              <a:t>GPS</a:t>
            </a:r>
            <a:r>
              <a:rPr kumimoji="1" lang="ja-JP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C667AAD-0FB4-BA41-A933-1F60F31ECC2D}"/>
              </a:ext>
            </a:extLst>
          </p:cNvPr>
          <p:cNvSpPr/>
          <p:nvPr/>
        </p:nvSpPr>
        <p:spPr>
          <a:xfrm>
            <a:off x="8222112" y="4622985"/>
            <a:ext cx="1446415" cy="6816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0C7B1E0-3D78-6249-8DA9-6D9711295255}"/>
              </a:ext>
            </a:extLst>
          </p:cNvPr>
          <p:cNvSpPr txBox="1"/>
          <p:nvPr/>
        </p:nvSpPr>
        <p:spPr>
          <a:xfrm>
            <a:off x="8359953" y="4796676"/>
            <a:ext cx="12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避難場所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0" name="矢印: 上 18">
            <a:extLst>
              <a:ext uri="{FF2B5EF4-FFF2-40B4-BE49-F238E27FC236}">
                <a16:creationId xmlns:a16="http://schemas.microsoft.com/office/drawing/2014/main" id="{77A998CA-AABA-6043-9689-D27DA76CB246}"/>
              </a:ext>
            </a:extLst>
          </p:cNvPr>
          <p:cNvSpPr/>
          <p:nvPr/>
        </p:nvSpPr>
        <p:spPr>
          <a:xfrm>
            <a:off x="6443415" y="3855067"/>
            <a:ext cx="241069" cy="76791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B2D03E-FB1F-3B48-AB7D-05D822661371}"/>
              </a:ext>
            </a:extLst>
          </p:cNvPr>
          <p:cNvSpPr/>
          <p:nvPr/>
        </p:nvSpPr>
        <p:spPr>
          <a:xfrm>
            <a:off x="5840741" y="1521725"/>
            <a:ext cx="1446415" cy="6816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DF3DE48-1017-C14A-8495-6A1A025194F5}"/>
              </a:ext>
            </a:extLst>
          </p:cNvPr>
          <p:cNvSpPr txBox="1"/>
          <p:nvPr/>
        </p:nvSpPr>
        <p:spPr>
          <a:xfrm>
            <a:off x="5900630" y="1678804"/>
            <a:ext cx="13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避難ルート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4" name="矢印: 上 18">
            <a:extLst>
              <a:ext uri="{FF2B5EF4-FFF2-40B4-BE49-F238E27FC236}">
                <a16:creationId xmlns:a16="http://schemas.microsoft.com/office/drawing/2014/main" id="{0864BDE0-1E31-DB47-A58E-8322BDDA4FCA}"/>
              </a:ext>
            </a:extLst>
          </p:cNvPr>
          <p:cNvSpPr/>
          <p:nvPr/>
        </p:nvSpPr>
        <p:spPr>
          <a:xfrm rot="10800000">
            <a:off x="6423839" y="2205245"/>
            <a:ext cx="241069" cy="76791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8ABEBBE-A906-154C-B729-EBC98E864734}"/>
              </a:ext>
            </a:extLst>
          </p:cNvPr>
          <p:cNvSpPr/>
          <p:nvPr/>
        </p:nvSpPr>
        <p:spPr>
          <a:xfrm>
            <a:off x="5854343" y="4622985"/>
            <a:ext cx="1446415" cy="681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矢印: 上 18">
            <a:extLst>
              <a:ext uri="{FF2B5EF4-FFF2-40B4-BE49-F238E27FC236}">
                <a16:creationId xmlns:a16="http://schemas.microsoft.com/office/drawing/2014/main" id="{272F3276-D9BA-C948-A9A1-01012F73A93B}"/>
              </a:ext>
            </a:extLst>
          </p:cNvPr>
          <p:cNvSpPr/>
          <p:nvPr/>
        </p:nvSpPr>
        <p:spPr>
          <a:xfrm rot="16200000">
            <a:off x="7631102" y="4520338"/>
            <a:ext cx="241071" cy="928965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5AC3DD2-17A9-4C4B-A567-C2966835738D}"/>
              </a:ext>
            </a:extLst>
          </p:cNvPr>
          <p:cNvSpPr txBox="1"/>
          <p:nvPr/>
        </p:nvSpPr>
        <p:spPr>
          <a:xfrm>
            <a:off x="5916487" y="4779141"/>
            <a:ext cx="13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Azure B</a:t>
            </a:r>
            <a:r>
              <a:rPr kumimoji="1" lang="en-US" altLang="ja-JP" dirty="0">
                <a:solidFill>
                  <a:schemeClr val="bg1"/>
                </a:solidFill>
              </a:rPr>
              <a:t>lob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5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4"/>
    </mc:Choice>
    <mc:Fallback>
      <p:transition spd="slow" advTm="444"/>
    </mc:Fallback>
  </mc:AlternateContent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2E4544F5EF9841A723F1F66D20B9EE" ma:contentTypeVersion="8" ma:contentTypeDescription="Create a new document." ma:contentTypeScope="" ma:versionID="533db097db133ba474b7ccbcc6ec47c3">
  <xsd:schema xmlns:xsd="http://www.w3.org/2001/XMLSchema" xmlns:xs="http://www.w3.org/2001/XMLSchema" xmlns:p="http://schemas.microsoft.com/office/2006/metadata/properties" xmlns:ns2="5f396aec-32f6-4a65-a26c-473d1600583c" targetNamespace="http://schemas.microsoft.com/office/2006/metadata/properties" ma:root="true" ma:fieldsID="9deb096b92091d04e0da34b3934227b0" ns2:_="">
    <xsd:import namespace="5f396aec-32f6-4a65-a26c-473d160058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96aec-32f6-4a65-a26c-473d160058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C31923-2517-40C5-867D-A348892E96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4E8D4C-E5ED-4BAD-816E-9E4FEF7EB44B}"/>
</file>

<file path=customXml/itemProps3.xml><?xml version="1.0" encoding="utf-8"?>
<ds:datastoreItem xmlns:ds="http://schemas.openxmlformats.org/officeDocument/2006/customXml" ds:itemID="{19155B2A-2059-4C2D-9EFD-818D2203BA60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5f396aec-32f6-4a65-a26c-473d1600583c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436</Words>
  <Application>Microsoft Macintosh PowerPoint</Application>
  <PresentationFormat>ワイド画面</PresentationFormat>
  <Paragraphs>102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理想の登別</vt:lpstr>
      <vt:lpstr>現状①　降水量</vt:lpstr>
      <vt:lpstr>現状②　川や海が近い</vt:lpstr>
      <vt:lpstr>現状③　被災時の自治体の対応</vt:lpstr>
      <vt:lpstr>課題</vt:lpstr>
      <vt:lpstr>解決策</vt:lpstr>
      <vt:lpstr>アプリ名：被災時早期対応システム</vt:lpstr>
      <vt:lpstr>システム 　避難経路案内</vt:lpstr>
      <vt:lpstr>システム　避難所の状況</vt:lpstr>
      <vt:lpstr>メリット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登別ハッカソン</dc:title>
  <dc:creator>GLCT20</dc:creator>
  <cp:lastModifiedBy>八子　竜也</cp:lastModifiedBy>
  <cp:revision>62</cp:revision>
  <dcterms:created xsi:type="dcterms:W3CDTF">2021-09-19T08:32:27Z</dcterms:created>
  <dcterms:modified xsi:type="dcterms:W3CDTF">2021-09-20T06:29:06Z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0x010100602E4544F5EF9841A723F1F66D20B9EE</vt:lpwstr>
  </property>
</Properties>
</file>